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4" autoAdjust="0"/>
    <p:restoredTop sz="94660"/>
  </p:normalViewPr>
  <p:slideViewPr>
    <p:cSldViewPr snapToGrid="0">
      <p:cViewPr varScale="1">
        <p:scale>
          <a:sx n="71" d="100"/>
          <a:sy n="71" d="100"/>
        </p:scale>
        <p:origin x="66" y="72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12/20/2017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12/20/2017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12/20/2017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12/20/2017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12/20/2017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12/20/2017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12/20/2017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12/20/2017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12/20/2017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12/20/2017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12/20/2017</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Tanya </a:t>
            </a:r>
            <a:r>
              <a:rPr lang="en-US" dirty="0" err="1"/>
              <a:t>Tamplin</a:t>
            </a:r>
          </a:p>
        </p:txBody>
      </p:sp>
      <p:sp>
        <p:nvSpPr>
          <p:cNvPr id="3" name="Subtitle 2"/>
          <p:cNvSpPr>
            <a:spLocks noGrp="1"/>
          </p:cNvSpPr>
          <p:nvPr>
            <p:ph type="subTitle" idx="1"/>
          </p:nvPr>
        </p:nvSpPr>
        <p:spPr/>
        <p:txBody>
          <a:bodyPr/>
          <a:lstStyle/>
          <a:p>
            <a:r>
              <a:rPr lang="en-US" dirty="0"/>
              <a:t>1601918</a:t>
            </a:r>
          </a:p>
        </p:txBody>
      </p:sp>
    </p:spTree>
    <p:extLst>
      <p:ext uri="{BB962C8B-B14F-4D97-AF65-F5344CB8AC3E}">
        <p14:creationId xmlns:p14="http://schemas.microsoft.com/office/powerpoint/2010/main" val="5210406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C7EFB-DE54-4090-976E-3EDC1E0F6570}"/>
              </a:ext>
            </a:extLst>
          </p:cNvPr>
          <p:cNvSpPr>
            <a:spLocks noGrp="1"/>
          </p:cNvSpPr>
          <p:nvPr>
            <p:ph type="ctrTitle"/>
          </p:nvPr>
        </p:nvSpPr>
        <p:spPr>
          <a:xfrm>
            <a:off x="1162050" y="4276725"/>
            <a:ext cx="7766936" cy="1646302"/>
          </a:xfrm>
        </p:spPr>
        <p:txBody>
          <a:bodyPr/>
          <a:lstStyle/>
          <a:p>
            <a:r>
              <a:rPr lang="en-US" dirty="0"/>
              <a:t>Through examining both positive and negative aspects of labelling theory  critically explore why society deems it necessary to use the following labels.</a:t>
            </a:r>
          </a:p>
        </p:txBody>
      </p:sp>
      <p:sp>
        <p:nvSpPr>
          <p:cNvPr id="3" name="Subtitle 2">
            <a:extLst>
              <a:ext uri="{FF2B5EF4-FFF2-40B4-BE49-F238E27FC236}">
                <a16:creationId xmlns:a16="http://schemas.microsoft.com/office/drawing/2014/main" id="{F8B367D0-7E54-4096-B375-FC69599BF0E4}"/>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42608571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EB01C-2192-450A-8E09-F54E93985999}"/>
              </a:ext>
            </a:extLst>
          </p:cNvPr>
          <p:cNvSpPr>
            <a:spLocks noGrp="1"/>
          </p:cNvSpPr>
          <p:nvPr>
            <p:ph type="title"/>
          </p:nvPr>
        </p:nvSpPr>
        <p:spPr/>
        <p:txBody>
          <a:bodyPr/>
          <a:lstStyle/>
          <a:p>
            <a:r>
              <a:rPr lang="en-US" dirty="0"/>
              <a:t>What is the labelling theory?</a:t>
            </a:r>
          </a:p>
        </p:txBody>
      </p:sp>
      <p:sp>
        <p:nvSpPr>
          <p:cNvPr id="3" name="Content Placeholder 2">
            <a:extLst>
              <a:ext uri="{FF2B5EF4-FFF2-40B4-BE49-F238E27FC236}">
                <a16:creationId xmlns:a16="http://schemas.microsoft.com/office/drawing/2014/main" id="{3DD2E1DD-6AFC-41A8-9F0E-362469FD004E}"/>
              </a:ext>
            </a:extLst>
          </p:cNvPr>
          <p:cNvSpPr>
            <a:spLocks noGrp="1"/>
          </p:cNvSpPr>
          <p:nvPr>
            <p:ph idx="1"/>
          </p:nvPr>
        </p:nvSpPr>
        <p:spPr/>
        <p:txBody>
          <a:bodyPr vert="horz" lIns="91440" tIns="45720" rIns="91440" bIns="45720" rtlCol="0" anchor="t">
            <a:normAutofit fontScale="92500" lnSpcReduction="20000"/>
          </a:bodyPr>
          <a:lstStyle/>
          <a:p>
            <a:r>
              <a:rPr lang="en-US" dirty="0"/>
              <a:t>'In sociology, labelling theory is the view of </a:t>
            </a:r>
            <a:r>
              <a:rPr lang="en-US" err="1"/>
              <a:t>Devience</a:t>
            </a:r>
            <a:r>
              <a:rPr lang="en-US" dirty="0"/>
              <a:t> according to which being labelled as a 'deviant' leads a person to engage in deviant </a:t>
            </a:r>
            <a:r>
              <a:rPr lang="en-US"/>
              <a:t>behavior. Originating in Howard's Beckers work in the 1960's. Labelling theory explains why people </a:t>
            </a:r>
            <a:r>
              <a:rPr lang="en-US" err="1"/>
              <a:t>behaviour</a:t>
            </a:r>
            <a:r>
              <a:rPr lang="en-US" dirty="0"/>
              <a:t> clashes with social norms' </a:t>
            </a:r>
          </a:p>
          <a:p>
            <a:endParaRPr lang="en-US" dirty="0"/>
          </a:p>
          <a:p>
            <a:endParaRPr lang="en-US" dirty="0"/>
          </a:p>
          <a:p>
            <a:r>
              <a:rPr lang="en-US" dirty="0"/>
              <a:t>Deviant = violation of laws, rules or norms</a:t>
            </a:r>
          </a:p>
          <a:p>
            <a:endParaRPr lang="en-US" dirty="0"/>
          </a:p>
          <a:p>
            <a:r>
              <a:rPr lang="en-US" dirty="0"/>
              <a:t>Norm- breaking the norm</a:t>
            </a:r>
          </a:p>
          <a:p>
            <a:endParaRPr lang="en-US" dirty="0"/>
          </a:p>
          <a:p>
            <a:endParaRPr lang="en-US" dirty="0"/>
          </a:p>
          <a:p>
            <a:r>
              <a:rPr lang="en-US" dirty="0"/>
              <a:t>(Chegg,2017).</a:t>
            </a:r>
          </a:p>
        </p:txBody>
      </p:sp>
    </p:spTree>
    <p:extLst>
      <p:ext uri="{BB962C8B-B14F-4D97-AF65-F5344CB8AC3E}">
        <p14:creationId xmlns:p14="http://schemas.microsoft.com/office/powerpoint/2010/main" val="12361532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3666F-B05B-4218-B176-014354728EF7}"/>
              </a:ext>
            </a:extLst>
          </p:cNvPr>
          <p:cNvSpPr>
            <a:spLocks noGrp="1"/>
          </p:cNvSpPr>
          <p:nvPr>
            <p:ph type="title"/>
          </p:nvPr>
        </p:nvSpPr>
        <p:spPr/>
        <p:txBody>
          <a:bodyPr/>
          <a:lstStyle/>
          <a:p>
            <a:r>
              <a:rPr lang="en-US" dirty="0"/>
              <a:t>Labelling theory</a:t>
            </a:r>
          </a:p>
        </p:txBody>
      </p:sp>
      <p:sp>
        <p:nvSpPr>
          <p:cNvPr id="3" name="Content Placeholder 2">
            <a:extLst>
              <a:ext uri="{FF2B5EF4-FFF2-40B4-BE49-F238E27FC236}">
                <a16:creationId xmlns:a16="http://schemas.microsoft.com/office/drawing/2014/main" id="{199D7F68-B13B-452A-A177-8B25212DF1FC}"/>
              </a:ext>
            </a:extLst>
          </p:cNvPr>
          <p:cNvSpPr>
            <a:spLocks noGrp="1"/>
          </p:cNvSpPr>
          <p:nvPr>
            <p:ph idx="1"/>
          </p:nvPr>
        </p:nvSpPr>
        <p:spPr/>
        <p:txBody>
          <a:bodyPr vert="horz" lIns="91440" tIns="45720" rIns="91440" bIns="45720" rtlCol="0" anchor="t">
            <a:normAutofit lnSpcReduction="10000"/>
          </a:bodyPr>
          <a:lstStyle/>
          <a:p>
            <a:r>
              <a:rPr lang="en-US" dirty="0"/>
              <a:t>The view that the labels people are given influence </a:t>
            </a:r>
            <a:r>
              <a:rPr lang="en-US" dirty="0" err="1"/>
              <a:t>influence</a:t>
            </a:r>
            <a:r>
              <a:rPr lang="en-US" dirty="0"/>
              <a:t>  are their own other perception of them.  </a:t>
            </a:r>
            <a:r>
              <a:rPr lang="en-US" dirty="0" err="1"/>
              <a:t>channelling</a:t>
            </a:r>
            <a:r>
              <a:rPr lang="en-US" dirty="0"/>
              <a:t> their </a:t>
            </a:r>
            <a:r>
              <a:rPr lang="en-US" dirty="0" err="1"/>
              <a:t>behaviour</a:t>
            </a:r>
            <a:r>
              <a:rPr lang="en-US" dirty="0"/>
              <a:t> into </a:t>
            </a:r>
            <a:r>
              <a:rPr lang="en-US" dirty="0" err="1"/>
              <a:t>devience</a:t>
            </a:r>
            <a:r>
              <a:rPr lang="en-US" dirty="0"/>
              <a:t> or into conformity.</a:t>
            </a:r>
          </a:p>
          <a:p>
            <a:endParaRPr lang="en-US" dirty="0"/>
          </a:p>
          <a:p>
            <a:endParaRPr lang="en-US" dirty="0"/>
          </a:p>
          <a:p>
            <a:r>
              <a:rPr lang="en-US" dirty="0"/>
              <a:t>Stigma</a:t>
            </a:r>
          </a:p>
          <a:p>
            <a:r>
              <a:rPr lang="en-US" dirty="0" err="1"/>
              <a:t>Restrospective</a:t>
            </a:r>
            <a:r>
              <a:rPr lang="en-US" dirty="0"/>
              <a:t> labelling</a:t>
            </a:r>
          </a:p>
          <a:p>
            <a:r>
              <a:rPr lang="en-US" dirty="0"/>
              <a:t>Projectile labelling </a:t>
            </a:r>
          </a:p>
          <a:p>
            <a:endParaRPr lang="en-US" dirty="0"/>
          </a:p>
          <a:p>
            <a:endParaRPr lang="en-US" dirty="0"/>
          </a:p>
          <a:p>
            <a:pPr marL="0" indent="0">
              <a:buNone/>
            </a:pPr>
            <a:r>
              <a:rPr lang="en-US" dirty="0"/>
              <a:t>(Chegg,2017).</a:t>
            </a:r>
          </a:p>
        </p:txBody>
      </p:sp>
    </p:spTree>
    <p:extLst>
      <p:ext uri="{BB962C8B-B14F-4D97-AF65-F5344CB8AC3E}">
        <p14:creationId xmlns:p14="http://schemas.microsoft.com/office/powerpoint/2010/main" val="27260594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58B96-DEFD-495E-A2FA-32D3804C6C34}"/>
              </a:ext>
            </a:extLst>
          </p:cNvPr>
          <p:cNvSpPr>
            <a:spLocks noGrp="1"/>
          </p:cNvSpPr>
          <p:nvPr>
            <p:ph type="title"/>
          </p:nvPr>
        </p:nvSpPr>
        <p:spPr/>
        <p:txBody>
          <a:bodyPr/>
          <a:lstStyle/>
          <a:p>
            <a:r>
              <a:rPr lang="en-US" dirty="0"/>
              <a:t>Criticism of labelling theory</a:t>
            </a:r>
          </a:p>
        </p:txBody>
      </p:sp>
      <p:sp>
        <p:nvSpPr>
          <p:cNvPr id="3" name="Content Placeholder 2">
            <a:extLst>
              <a:ext uri="{FF2B5EF4-FFF2-40B4-BE49-F238E27FC236}">
                <a16:creationId xmlns:a16="http://schemas.microsoft.com/office/drawing/2014/main" id="{241AF86B-CCD8-49B3-A158-336562EE36FB}"/>
              </a:ext>
            </a:extLst>
          </p:cNvPr>
          <p:cNvSpPr>
            <a:spLocks noGrp="1"/>
          </p:cNvSpPr>
          <p:nvPr>
            <p:ph idx="1"/>
          </p:nvPr>
        </p:nvSpPr>
        <p:spPr/>
        <p:txBody>
          <a:bodyPr vert="horz" lIns="91440" tIns="45720" rIns="91440" bIns="45720" rtlCol="0" anchor="t">
            <a:normAutofit lnSpcReduction="10000"/>
          </a:bodyPr>
          <a:lstStyle/>
          <a:p>
            <a:pPr>
              <a:buFont typeface="Arial" charset="2"/>
              <a:buChar char="•"/>
            </a:pPr>
            <a:r>
              <a:rPr lang="en-US" dirty="0"/>
              <a:t>Ignores real victims of crime.</a:t>
            </a:r>
          </a:p>
          <a:p>
            <a:pPr>
              <a:buFont typeface="Arial" charset="2"/>
              <a:buChar char="•"/>
            </a:pPr>
            <a:r>
              <a:rPr lang="en-US" dirty="0"/>
              <a:t>Too deterministic.</a:t>
            </a:r>
          </a:p>
          <a:p>
            <a:pPr>
              <a:buFont typeface="Arial" charset="2"/>
              <a:buChar char="•"/>
            </a:pPr>
            <a:r>
              <a:rPr lang="en-US" dirty="0"/>
              <a:t>Ignores people could actively deviate</a:t>
            </a:r>
          </a:p>
          <a:p>
            <a:pPr>
              <a:buFont typeface="Arial" charset="2"/>
              <a:buChar char="•"/>
            </a:pPr>
            <a:r>
              <a:rPr lang="en-US" dirty="0"/>
              <a:t>Why do people commit primary deviance before they are labelled.</a:t>
            </a:r>
          </a:p>
          <a:p>
            <a:pPr>
              <a:buFont typeface="Arial" charset="2"/>
              <a:buChar char="•"/>
            </a:pPr>
            <a:r>
              <a:rPr lang="en-US" dirty="0"/>
              <a:t>It applies that without labelling deviance would not exist.</a:t>
            </a:r>
          </a:p>
          <a:p>
            <a:pPr>
              <a:buFont typeface="Arial" charset="2"/>
              <a:buChar char="•"/>
            </a:pPr>
            <a:r>
              <a:rPr lang="en-US" dirty="0"/>
              <a:t>Implies that deviants are unaware that they are </a:t>
            </a:r>
            <a:r>
              <a:rPr lang="en-US" dirty="0" err="1"/>
              <a:t>devient</a:t>
            </a:r>
            <a:r>
              <a:rPr lang="en-US" dirty="0"/>
              <a:t> until they have been labelled.</a:t>
            </a:r>
          </a:p>
          <a:p>
            <a:pPr>
              <a:buFont typeface="Arial" charset="2"/>
              <a:buChar char="•"/>
            </a:pPr>
            <a:r>
              <a:rPr lang="en-US" dirty="0"/>
              <a:t>It </a:t>
            </a:r>
            <a:r>
              <a:rPr lang="en-US" dirty="0" err="1"/>
              <a:t>recognises</a:t>
            </a:r>
            <a:r>
              <a:rPr lang="en-US" dirty="0"/>
              <a:t> the role of power, but ignores the source of it by focusing on 'middle range' officials.</a:t>
            </a:r>
          </a:p>
          <a:p>
            <a:pPr>
              <a:buFont typeface="Arial" charset="2"/>
              <a:buChar char="•"/>
            </a:pPr>
            <a:r>
              <a:rPr lang="en-US" dirty="0"/>
              <a:t>Ignores the origin of labels why they are applied to certain groups.</a:t>
            </a:r>
          </a:p>
          <a:p>
            <a:pPr>
              <a:buFont typeface="Arial" charset="2"/>
              <a:buChar char="•"/>
            </a:pPr>
            <a:r>
              <a:rPr lang="en-US" dirty="0"/>
              <a:t>(Lee,2016).</a:t>
            </a:r>
          </a:p>
          <a:p>
            <a:pPr>
              <a:buFont typeface="Arial" charset="2"/>
              <a:buChar char="•"/>
            </a:pPr>
            <a:endParaRPr lang="en-US" dirty="0"/>
          </a:p>
          <a:p>
            <a:pPr>
              <a:buFont typeface="Arial" charset="2"/>
              <a:buChar char="•"/>
            </a:pPr>
            <a:endParaRPr lang="en-US" dirty="0"/>
          </a:p>
        </p:txBody>
      </p:sp>
    </p:spTree>
    <p:extLst>
      <p:ext uri="{BB962C8B-B14F-4D97-AF65-F5344CB8AC3E}">
        <p14:creationId xmlns:p14="http://schemas.microsoft.com/office/powerpoint/2010/main" val="35050333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15DEA-763D-4442-A8AB-8F1A9ECBBD6E}"/>
              </a:ext>
            </a:extLst>
          </p:cNvPr>
          <p:cNvSpPr>
            <a:spLocks noGrp="1"/>
          </p:cNvSpPr>
          <p:nvPr>
            <p:ph type="title"/>
          </p:nvPr>
        </p:nvSpPr>
        <p:spPr/>
        <p:txBody>
          <a:bodyPr/>
          <a:lstStyle/>
          <a:p>
            <a:r>
              <a:rPr lang="en-US" dirty="0"/>
              <a:t>Social conflict theory.</a:t>
            </a:r>
          </a:p>
        </p:txBody>
      </p:sp>
      <p:sp>
        <p:nvSpPr>
          <p:cNvPr id="3" name="Content Placeholder 2">
            <a:extLst>
              <a:ext uri="{FF2B5EF4-FFF2-40B4-BE49-F238E27FC236}">
                <a16:creationId xmlns:a16="http://schemas.microsoft.com/office/drawing/2014/main" id="{8F20DC30-03A1-4074-84F0-5E5171A799A3}"/>
              </a:ext>
            </a:extLst>
          </p:cNvPr>
          <p:cNvSpPr>
            <a:spLocks noGrp="1"/>
          </p:cNvSpPr>
          <p:nvPr>
            <p:ph idx="1"/>
          </p:nvPr>
        </p:nvSpPr>
        <p:spPr/>
        <p:txBody>
          <a:bodyPr vert="horz" lIns="91440" tIns="45720" rIns="91440" bIns="45720" rtlCol="0" anchor="t">
            <a:normAutofit lnSpcReduction="10000"/>
          </a:bodyPr>
          <a:lstStyle/>
          <a:p>
            <a:r>
              <a:rPr lang="en-US" dirty="0"/>
              <a:t>'Social conflict theory sees social life as a competition and focuses on the distribution of resources, power and inequality. Conflict theorist view sociology as an arena of inequality that generates social conflict and social change. Karl Marx is considered the father of conflict theory' .</a:t>
            </a:r>
            <a:endParaRPr lang="en-US" dirty="0" err="1"/>
          </a:p>
          <a:p>
            <a:endParaRPr lang="en-US" dirty="0"/>
          </a:p>
          <a:p>
            <a:endParaRPr lang="en-US" dirty="0"/>
          </a:p>
          <a:p>
            <a:endParaRPr lang="en-US" dirty="0"/>
          </a:p>
          <a:p>
            <a:endParaRPr lang="en-US" dirty="0"/>
          </a:p>
          <a:p>
            <a:endParaRPr lang="en-US" dirty="0"/>
          </a:p>
          <a:p>
            <a:endParaRPr lang="en-US" dirty="0"/>
          </a:p>
          <a:p>
            <a:r>
              <a:rPr lang="en-US" dirty="0"/>
              <a:t>(Moffitt,2015).</a:t>
            </a:r>
          </a:p>
        </p:txBody>
      </p:sp>
    </p:spTree>
    <p:extLst>
      <p:ext uri="{BB962C8B-B14F-4D97-AF65-F5344CB8AC3E}">
        <p14:creationId xmlns:p14="http://schemas.microsoft.com/office/powerpoint/2010/main" val="14589141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031A1-5960-40F6-B46D-2647A245CCA6}"/>
              </a:ext>
            </a:extLst>
          </p:cNvPr>
          <p:cNvSpPr>
            <a:spLocks noGrp="1"/>
          </p:cNvSpPr>
          <p:nvPr>
            <p:ph type="title"/>
          </p:nvPr>
        </p:nvSpPr>
        <p:spPr/>
        <p:txBody>
          <a:bodyPr/>
          <a:lstStyle/>
          <a:p>
            <a:r>
              <a:rPr lang="en-US" dirty="0"/>
              <a:t>Equality Act 2010.</a:t>
            </a:r>
          </a:p>
        </p:txBody>
      </p:sp>
      <p:sp>
        <p:nvSpPr>
          <p:cNvPr id="3" name="Content Placeholder 2">
            <a:extLst>
              <a:ext uri="{FF2B5EF4-FFF2-40B4-BE49-F238E27FC236}">
                <a16:creationId xmlns:a16="http://schemas.microsoft.com/office/drawing/2014/main" id="{768B216D-4EC5-4300-A9FB-21A1B246D503}"/>
              </a:ext>
            </a:extLst>
          </p:cNvPr>
          <p:cNvSpPr>
            <a:spLocks noGrp="1"/>
          </p:cNvSpPr>
          <p:nvPr>
            <p:ph idx="1"/>
          </p:nvPr>
        </p:nvSpPr>
        <p:spPr/>
        <p:txBody>
          <a:bodyPr vert="horz" lIns="91440" tIns="45720" rIns="91440" bIns="45720" rtlCol="0" anchor="t">
            <a:normAutofit lnSpcReduction="10000"/>
          </a:bodyPr>
          <a:lstStyle/>
          <a:p>
            <a:r>
              <a:rPr lang="en-US" dirty="0"/>
              <a:t>'Definition of disability under the equality act 2010. Your disabled under the equality act 2010. if you have a physical impairments that is 'substantial' and long term negative effect on your ability to do normal daily activities. The equality act 2010 doesn't apply to northern island'.</a:t>
            </a:r>
          </a:p>
          <a:p>
            <a:endParaRPr lang="en-US" dirty="0"/>
          </a:p>
          <a:p>
            <a:endParaRPr lang="en-US" dirty="0"/>
          </a:p>
          <a:p>
            <a:endParaRPr lang="en-US" dirty="0"/>
          </a:p>
          <a:p>
            <a:endParaRPr lang="en-US" dirty="0"/>
          </a:p>
          <a:p>
            <a:endParaRPr lang="en-US" dirty="0"/>
          </a:p>
          <a:p>
            <a:pPr marL="0" indent="0">
              <a:buNone/>
            </a:pPr>
            <a:endParaRPr lang="en-US" dirty="0"/>
          </a:p>
          <a:p>
            <a:r>
              <a:rPr lang="en-US" dirty="0"/>
              <a:t>(Legislation.gov.uk, 2017).</a:t>
            </a:r>
          </a:p>
          <a:p>
            <a:endParaRPr lang="en-US" dirty="0"/>
          </a:p>
        </p:txBody>
      </p:sp>
    </p:spTree>
    <p:extLst>
      <p:ext uri="{BB962C8B-B14F-4D97-AF65-F5344CB8AC3E}">
        <p14:creationId xmlns:p14="http://schemas.microsoft.com/office/powerpoint/2010/main" val="13843246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76002-D207-40F1-9F85-880B7EA77B4D}"/>
              </a:ext>
            </a:extLst>
          </p:cNvPr>
          <p:cNvSpPr>
            <a:spLocks noGrp="1"/>
          </p:cNvSpPr>
          <p:nvPr>
            <p:ph type="title"/>
          </p:nvPr>
        </p:nvSpPr>
        <p:spPr/>
        <p:txBody>
          <a:bodyPr/>
          <a:lstStyle/>
          <a:p>
            <a:r>
              <a:rPr lang="en-US" dirty="0"/>
              <a:t>Statistics.</a:t>
            </a:r>
          </a:p>
        </p:txBody>
      </p:sp>
      <p:sp>
        <p:nvSpPr>
          <p:cNvPr id="3" name="Content Placeholder 2">
            <a:extLst>
              <a:ext uri="{FF2B5EF4-FFF2-40B4-BE49-F238E27FC236}">
                <a16:creationId xmlns:a16="http://schemas.microsoft.com/office/drawing/2014/main" id="{3EA6793A-FC0B-405D-B478-F4CD14C5A379}"/>
              </a:ext>
            </a:extLst>
          </p:cNvPr>
          <p:cNvSpPr>
            <a:spLocks noGrp="1"/>
          </p:cNvSpPr>
          <p:nvPr>
            <p:ph idx="1"/>
          </p:nvPr>
        </p:nvSpPr>
        <p:spPr/>
        <p:txBody>
          <a:bodyPr vert="horz" lIns="91440" tIns="45720" rIns="91440" bIns="45720" rtlCol="0" anchor="t">
            <a:normAutofit/>
          </a:bodyPr>
          <a:lstStyle/>
          <a:p>
            <a:r>
              <a:rPr lang="en-US" dirty="0" err="1"/>
              <a:t>Labour</a:t>
            </a:r>
            <a:r>
              <a:rPr lang="en-US" dirty="0"/>
              <a:t> force survey, since 2002 a lot more disabled people are employed.</a:t>
            </a:r>
          </a:p>
          <a:p>
            <a:endParaRPr lang="en-US" dirty="0"/>
          </a:p>
          <a:p>
            <a:r>
              <a:rPr lang="en-US" dirty="0">
                <a:solidFill>
                  <a:srgbClr val="D4ECA2"/>
                </a:solidFill>
              </a:rPr>
              <a:t>Employment</a:t>
            </a:r>
          </a:p>
          <a:p>
            <a:r>
              <a:rPr lang="en-US" dirty="0">
                <a:solidFill>
                  <a:srgbClr val="000000"/>
                </a:solidFill>
              </a:rPr>
              <a:t>In 2012, 46.3% of working age disabled people are in employment according to </a:t>
            </a:r>
            <a:r>
              <a:rPr lang="en-US" dirty="0" err="1">
                <a:solidFill>
                  <a:srgbClr val="000000"/>
                </a:solidFill>
              </a:rPr>
              <a:t>labour</a:t>
            </a:r>
            <a:r>
              <a:rPr lang="en-US" dirty="0">
                <a:solidFill>
                  <a:srgbClr val="000000"/>
                </a:solidFill>
              </a:rPr>
              <a:t> force survey compared 76.4% of working age </a:t>
            </a:r>
            <a:r>
              <a:rPr lang="en-US" dirty="0" err="1">
                <a:solidFill>
                  <a:srgbClr val="000000"/>
                </a:solidFill>
              </a:rPr>
              <a:t>non disabled</a:t>
            </a:r>
            <a:r>
              <a:rPr lang="en-US" dirty="0">
                <a:solidFill>
                  <a:srgbClr val="000000"/>
                </a:solidFill>
              </a:rPr>
              <a:t> people.</a:t>
            </a:r>
          </a:p>
          <a:p>
            <a:endParaRPr lang="en-US" dirty="0">
              <a:solidFill>
                <a:srgbClr val="000000"/>
              </a:solidFill>
            </a:endParaRPr>
          </a:p>
          <a:p>
            <a:endParaRPr lang="en-US" dirty="0">
              <a:solidFill>
                <a:srgbClr val="000000"/>
              </a:solidFill>
            </a:endParaRPr>
          </a:p>
          <a:p>
            <a:endParaRPr lang="en-US" dirty="0">
              <a:solidFill>
                <a:srgbClr val="000000"/>
              </a:solidFill>
            </a:endParaRPr>
          </a:p>
          <a:p>
            <a:endParaRPr lang="en-US" dirty="0">
              <a:solidFill>
                <a:srgbClr val="000000"/>
              </a:solidFill>
            </a:endParaRPr>
          </a:p>
          <a:p>
            <a:r>
              <a:rPr lang="en-US" dirty="0">
                <a:solidFill>
                  <a:srgbClr val="000000"/>
                </a:solidFill>
              </a:rPr>
              <a:t>(Gov.uk,2015).</a:t>
            </a:r>
          </a:p>
        </p:txBody>
      </p:sp>
    </p:spTree>
    <p:extLst>
      <p:ext uri="{BB962C8B-B14F-4D97-AF65-F5344CB8AC3E}">
        <p14:creationId xmlns:p14="http://schemas.microsoft.com/office/powerpoint/2010/main" val="17075780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43DE8-438D-4309-976D-A45CFF17974B}"/>
              </a:ext>
            </a:extLst>
          </p:cNvPr>
          <p:cNvSpPr>
            <a:spLocks noGrp="1"/>
          </p:cNvSpPr>
          <p:nvPr>
            <p:ph type="title"/>
          </p:nvPr>
        </p:nvSpPr>
        <p:spPr/>
        <p:txBody>
          <a:bodyPr/>
          <a:lstStyle/>
          <a:p>
            <a:endParaRPr lang="en-US"/>
          </a:p>
        </p:txBody>
      </p:sp>
      <p:pic>
        <p:nvPicPr>
          <p:cNvPr id="4" name="Picture 4" descr="SignatureIBBiology - Home">
            <a:extLst>
              <a:ext uri="{FF2B5EF4-FFF2-40B4-BE49-F238E27FC236}">
                <a16:creationId xmlns:a16="http://schemas.microsoft.com/office/drawing/2014/main" id="{3EA8D0D7-8095-4555-A8F4-9E20FD5E1B16}"/>
              </a:ext>
            </a:extLst>
          </p:cNvPr>
          <p:cNvPicPr>
            <a:picLocks noGrp="1" noChangeAspect="1"/>
          </p:cNvPicPr>
          <p:nvPr>
            <p:ph idx="1"/>
          </p:nvPr>
        </p:nvPicPr>
        <p:blipFill>
          <a:blip r:embed="rId2"/>
          <a:stretch>
            <a:fillRect/>
          </a:stretch>
        </p:blipFill>
        <p:spPr>
          <a:xfrm>
            <a:off x="2562225" y="2190750"/>
            <a:ext cx="5175249" cy="3881437"/>
          </a:xfrm>
          <a:prstGeom prst="rect">
            <a:avLst/>
          </a:prstGeom>
        </p:spPr>
      </p:pic>
    </p:spTree>
    <p:extLst>
      <p:ext uri="{BB962C8B-B14F-4D97-AF65-F5344CB8AC3E}">
        <p14:creationId xmlns:p14="http://schemas.microsoft.com/office/powerpoint/2010/main" val="26327349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E41B4-4AE6-485E-B6E3-A2CFF89974D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ED35502-2B93-47FA-844B-71ECBCEACC21}"/>
              </a:ext>
            </a:extLst>
          </p:cNvPr>
          <p:cNvSpPr>
            <a:spLocks noGrp="1"/>
          </p:cNvSpPr>
          <p:nvPr>
            <p:ph idx="1"/>
          </p:nvPr>
        </p:nvSpPr>
        <p:spPr/>
        <p:txBody>
          <a:bodyPr vert="horz" lIns="91440" tIns="45720" rIns="91440" bIns="45720" rtlCol="0" anchor="t">
            <a:normAutofit/>
          </a:bodyPr>
          <a:lstStyle/>
          <a:p>
            <a:r>
              <a:rPr lang="en-US"/>
              <a:t>According to the office of national statistics figures of people with health issues have fallen since 2001, the health population in England and Wales seems to be 10 million people registers as disabled this is a lot lower than previous figures.</a:t>
            </a:r>
          </a:p>
          <a:p>
            <a:endParaRPr lang="en-US" dirty="0"/>
          </a:p>
          <a:p>
            <a:endParaRPr lang="en-US" dirty="0"/>
          </a:p>
          <a:p>
            <a:endParaRPr lang="en-US" dirty="0"/>
          </a:p>
          <a:p>
            <a:endParaRPr lang="en-US" dirty="0"/>
          </a:p>
          <a:p>
            <a:r>
              <a:rPr lang="en-US"/>
              <a:t>(ONS,2011).</a:t>
            </a:r>
            <a:endParaRPr lang="en-US" dirty="0"/>
          </a:p>
        </p:txBody>
      </p:sp>
    </p:spTree>
    <p:extLst>
      <p:ext uri="{BB962C8B-B14F-4D97-AF65-F5344CB8AC3E}">
        <p14:creationId xmlns:p14="http://schemas.microsoft.com/office/powerpoint/2010/main" val="14661177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4CEB3-7C16-46CF-AF72-4E1CE224D201}"/>
              </a:ext>
            </a:extLst>
          </p:cNvPr>
          <p:cNvSpPr>
            <a:spLocks noGrp="1"/>
          </p:cNvSpPr>
          <p:nvPr>
            <p:ph type="title"/>
          </p:nvPr>
        </p:nvSpPr>
        <p:spPr/>
        <p:txBody>
          <a:bodyPr/>
          <a:lstStyle/>
          <a:p>
            <a:r>
              <a:rPr lang="en-US" dirty="0"/>
              <a:t>How the 'learning disability' label affects students.</a:t>
            </a:r>
          </a:p>
        </p:txBody>
      </p:sp>
      <p:sp>
        <p:nvSpPr>
          <p:cNvPr id="3" name="Content Placeholder 2">
            <a:extLst>
              <a:ext uri="{FF2B5EF4-FFF2-40B4-BE49-F238E27FC236}">
                <a16:creationId xmlns:a16="http://schemas.microsoft.com/office/drawing/2014/main" id="{C3D94957-4E82-404A-AD22-48203B4223E7}"/>
              </a:ext>
            </a:extLst>
          </p:cNvPr>
          <p:cNvSpPr>
            <a:spLocks noGrp="1"/>
          </p:cNvSpPr>
          <p:nvPr>
            <p:ph idx="1"/>
          </p:nvPr>
        </p:nvSpPr>
        <p:spPr/>
        <p:txBody>
          <a:bodyPr vert="horz" lIns="91440" tIns="45720" rIns="91440" bIns="45720" rtlCol="0" anchor="t">
            <a:normAutofit lnSpcReduction="10000"/>
          </a:bodyPr>
          <a:lstStyle/>
          <a:p>
            <a:endParaRPr lang="en-US"/>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r>
              <a:rPr lang="en-US" dirty="0"/>
              <a:t>(Kivi,2015).</a:t>
            </a:r>
          </a:p>
        </p:txBody>
      </p:sp>
    </p:spTree>
    <p:extLst>
      <p:ext uri="{BB962C8B-B14F-4D97-AF65-F5344CB8AC3E}">
        <p14:creationId xmlns:p14="http://schemas.microsoft.com/office/powerpoint/2010/main" val="41019375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7BC2F-BB16-4CF4-ABBB-FF356C41DDE5}"/>
              </a:ext>
            </a:extLst>
          </p:cNvPr>
          <p:cNvSpPr>
            <a:spLocks noGrp="1"/>
          </p:cNvSpPr>
          <p:nvPr>
            <p:ph type="title"/>
          </p:nvPr>
        </p:nvSpPr>
        <p:spPr/>
        <p:txBody>
          <a:bodyPr/>
          <a:lstStyle/>
          <a:p>
            <a:r>
              <a:rPr lang="en-US" dirty="0"/>
              <a:t>Labelling and disadvantages of labelling.</a:t>
            </a:r>
          </a:p>
        </p:txBody>
      </p:sp>
      <p:sp>
        <p:nvSpPr>
          <p:cNvPr id="3" name="Content Placeholder 2">
            <a:extLst>
              <a:ext uri="{FF2B5EF4-FFF2-40B4-BE49-F238E27FC236}">
                <a16:creationId xmlns:a16="http://schemas.microsoft.com/office/drawing/2014/main" id="{AEC9377F-8463-4465-BE65-E0BAA99712F4}"/>
              </a:ext>
            </a:extLst>
          </p:cNvPr>
          <p:cNvSpPr>
            <a:spLocks noGrp="1"/>
          </p:cNvSpPr>
          <p:nvPr>
            <p:ph idx="1"/>
          </p:nvPr>
        </p:nvSpPr>
        <p:spPr/>
        <p:txBody>
          <a:bodyPr vert="horz" lIns="91440" tIns="45720" rIns="91440" bIns="45720" rtlCol="0" anchor="t">
            <a:normAutofit/>
          </a:bodyPr>
          <a:lstStyle/>
          <a:p>
            <a:r>
              <a:rPr lang="en-US" dirty="0"/>
              <a:t>Students labelled as having issues in education will meet eligibility criteria for special education services, unofficially labelled with negative label such as lazy or unmotivated, slow learner.</a:t>
            </a:r>
          </a:p>
          <a:p>
            <a:endParaRPr lang="en-US" dirty="0"/>
          </a:p>
          <a:p>
            <a:r>
              <a:rPr lang="en-US" dirty="0"/>
              <a:t>Being labelled as such things will increase the probability of the student eventually dropping out of education due to being labelled as a failure.</a:t>
            </a:r>
          </a:p>
          <a:p>
            <a:endParaRPr lang="en-US" dirty="0"/>
          </a:p>
          <a:p>
            <a:endParaRPr lang="en-US" dirty="0"/>
          </a:p>
          <a:p>
            <a:endParaRPr lang="en-US" dirty="0"/>
          </a:p>
          <a:p>
            <a:r>
              <a:rPr lang="en-US" dirty="0"/>
              <a:t>(Algozzine,2010).</a:t>
            </a:r>
          </a:p>
        </p:txBody>
      </p:sp>
    </p:spTree>
    <p:extLst>
      <p:ext uri="{BB962C8B-B14F-4D97-AF65-F5344CB8AC3E}">
        <p14:creationId xmlns:p14="http://schemas.microsoft.com/office/powerpoint/2010/main" val="711302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18A036-5293-4030-A1D7-47280A60270C}"/>
              </a:ext>
            </a:extLst>
          </p:cNvPr>
          <p:cNvSpPr>
            <a:spLocks noGrp="1"/>
          </p:cNvSpPr>
          <p:nvPr>
            <p:ph type="title"/>
          </p:nvPr>
        </p:nvSpPr>
        <p:spPr/>
        <p:txBody>
          <a:bodyPr/>
          <a:lstStyle/>
          <a:p>
            <a:r>
              <a:rPr lang="en-US" dirty="0"/>
              <a:t>Advantages of labelling.</a:t>
            </a:r>
          </a:p>
        </p:txBody>
      </p:sp>
      <p:sp>
        <p:nvSpPr>
          <p:cNvPr id="3" name="Content Placeholder 2">
            <a:extLst>
              <a:ext uri="{FF2B5EF4-FFF2-40B4-BE49-F238E27FC236}">
                <a16:creationId xmlns:a16="http://schemas.microsoft.com/office/drawing/2014/main" id="{18467FB9-72D5-4720-8AE5-A62ED83F30CB}"/>
              </a:ext>
            </a:extLst>
          </p:cNvPr>
          <p:cNvSpPr>
            <a:spLocks noGrp="1"/>
          </p:cNvSpPr>
          <p:nvPr>
            <p:ph idx="1"/>
          </p:nvPr>
        </p:nvSpPr>
        <p:spPr/>
        <p:txBody>
          <a:bodyPr vert="horz" lIns="91440" tIns="45720" rIns="91440" bIns="45720" rtlCol="0" anchor="t">
            <a:normAutofit/>
          </a:bodyPr>
          <a:lstStyle/>
          <a:p>
            <a:pPr>
              <a:buFont typeface="Arial" charset="2"/>
              <a:buChar char="•"/>
            </a:pPr>
            <a:r>
              <a:rPr lang="en-US" dirty="0"/>
              <a:t>Local funding or special education </a:t>
            </a:r>
            <a:r>
              <a:rPr lang="en-US" dirty="0" err="1"/>
              <a:t>programme</a:t>
            </a:r>
            <a:r>
              <a:rPr lang="en-US" dirty="0"/>
              <a:t> available.</a:t>
            </a:r>
          </a:p>
          <a:p>
            <a:pPr>
              <a:buFont typeface="Arial" charset="2"/>
              <a:buChar char="•"/>
            </a:pPr>
            <a:r>
              <a:rPr lang="en-US" dirty="0"/>
              <a:t>Labelling enables professionals to communicate with one another's because each categorical label conveys a general idea about learning.</a:t>
            </a:r>
          </a:p>
          <a:p>
            <a:pPr>
              <a:buFont typeface="Arial" charset="2"/>
              <a:buChar char="•"/>
            </a:pPr>
            <a:r>
              <a:rPr lang="en-US" dirty="0"/>
              <a:t>Labels perpetuate the notion that students with mild are </a:t>
            </a:r>
            <a:r>
              <a:rPr lang="en-US" dirty="0" err="1"/>
              <a:t>qualitively</a:t>
            </a:r>
            <a:r>
              <a:rPr lang="en-US" dirty="0"/>
              <a:t> difference from other students.</a:t>
            </a:r>
          </a:p>
          <a:p>
            <a:pPr>
              <a:buFont typeface="Arial" charset="2"/>
              <a:buChar char="•"/>
            </a:pPr>
            <a:r>
              <a:rPr lang="en-US" dirty="0"/>
              <a:t>Students need to labelled before receiving Sep oak education services.</a:t>
            </a:r>
          </a:p>
          <a:p>
            <a:pPr>
              <a:buFont typeface="Arial" charset="2"/>
              <a:buChar char="•"/>
            </a:pPr>
            <a:endParaRPr lang="en-US" dirty="0"/>
          </a:p>
          <a:p>
            <a:pPr>
              <a:buFont typeface="Arial" charset="2"/>
              <a:buChar char="•"/>
            </a:pPr>
            <a:endParaRPr lang="en-US" dirty="0"/>
          </a:p>
          <a:p>
            <a:pPr>
              <a:buFont typeface="Arial" charset="2"/>
              <a:buChar char="•"/>
            </a:pPr>
            <a:endParaRPr lang="en-US" dirty="0"/>
          </a:p>
          <a:p>
            <a:pPr>
              <a:buFont typeface="Arial" charset="2"/>
              <a:buChar char="•"/>
            </a:pPr>
            <a:r>
              <a:rPr lang="en-US" dirty="0"/>
              <a:t>(Henley,2010).</a:t>
            </a:r>
          </a:p>
        </p:txBody>
      </p:sp>
    </p:spTree>
    <p:extLst>
      <p:ext uri="{BB962C8B-B14F-4D97-AF65-F5344CB8AC3E}">
        <p14:creationId xmlns:p14="http://schemas.microsoft.com/office/powerpoint/2010/main" val="41509670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0F51F-A403-4032-83E3-C3C2D337F05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7EFCC8D-F013-40C5-A883-D0EDA769E25C}"/>
              </a:ext>
            </a:extLst>
          </p:cNvPr>
          <p:cNvSpPr>
            <a:spLocks noGrp="1"/>
          </p:cNvSpPr>
          <p:nvPr>
            <p:ph idx="1"/>
          </p:nvPr>
        </p:nvSpPr>
        <p:spPr/>
        <p:txBody>
          <a:bodyPr vert="horz" lIns="91440" tIns="45720" rIns="91440" bIns="45720" rtlCol="0" anchor="t">
            <a:normAutofit/>
          </a:bodyPr>
          <a:lstStyle/>
          <a:p>
            <a:r>
              <a:rPr lang="en-US" dirty="0"/>
              <a:t>'While the data supported the hypothesis that negative labelling of helplessness by teachers of their students does have a negative impact on these students 'academic potential' and involvement in the risk seeking </a:t>
            </a:r>
            <a:r>
              <a:rPr lang="en-US" dirty="0" err="1"/>
              <a:t>behaviour</a:t>
            </a:r>
            <a:r>
              <a:rPr lang="en-US" dirty="0"/>
              <a:t>, it is not clear as to </a:t>
            </a:r>
            <a:r>
              <a:rPr lang="en-US" dirty="0" err="1"/>
              <a:t>wheather</a:t>
            </a:r>
            <a:r>
              <a:rPr lang="en-US" dirty="0"/>
              <a:t> it is the label per say that led to these significant results'.</a:t>
            </a:r>
          </a:p>
          <a:p>
            <a:endParaRPr lang="en-US" dirty="0"/>
          </a:p>
          <a:p>
            <a:endParaRPr lang="en-US" dirty="0"/>
          </a:p>
          <a:p>
            <a:endParaRPr lang="en-US" dirty="0"/>
          </a:p>
          <a:p>
            <a:endParaRPr lang="en-US" dirty="0"/>
          </a:p>
          <a:p>
            <a:endParaRPr lang="en-US" dirty="0"/>
          </a:p>
          <a:p>
            <a:r>
              <a:rPr lang="en-US" dirty="0"/>
              <a:t>(Ercole,2009).</a:t>
            </a:r>
          </a:p>
          <a:p>
            <a:endParaRPr lang="en-US" dirty="0"/>
          </a:p>
          <a:p>
            <a:endParaRPr lang="en-US" dirty="0"/>
          </a:p>
        </p:txBody>
      </p:sp>
    </p:spTree>
    <p:extLst>
      <p:ext uri="{BB962C8B-B14F-4D97-AF65-F5344CB8AC3E}">
        <p14:creationId xmlns:p14="http://schemas.microsoft.com/office/powerpoint/2010/main" val="25896009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B3981-B8F9-4C20-97F7-51512CF3F9E5}"/>
              </a:ext>
            </a:extLst>
          </p:cNvPr>
          <p:cNvSpPr>
            <a:spLocks noGrp="1"/>
          </p:cNvSpPr>
          <p:nvPr>
            <p:ph type="title"/>
          </p:nvPr>
        </p:nvSpPr>
        <p:spPr/>
        <p:txBody>
          <a:bodyPr/>
          <a:lstStyle/>
          <a:p>
            <a:r>
              <a:rPr lang="en-US" dirty="0"/>
              <a:t>Disabled people need to be seen as an individual and not as a drain on society.</a:t>
            </a:r>
          </a:p>
        </p:txBody>
      </p:sp>
      <p:sp>
        <p:nvSpPr>
          <p:cNvPr id="3" name="Content Placeholder 2">
            <a:extLst>
              <a:ext uri="{FF2B5EF4-FFF2-40B4-BE49-F238E27FC236}">
                <a16:creationId xmlns:a16="http://schemas.microsoft.com/office/drawing/2014/main" id="{F4329D47-97AD-4DF4-924C-E3E2EC22D19E}"/>
              </a:ext>
            </a:extLst>
          </p:cNvPr>
          <p:cNvSpPr>
            <a:spLocks noGrp="1"/>
          </p:cNvSpPr>
          <p:nvPr>
            <p:ph idx="1"/>
          </p:nvPr>
        </p:nvSpPr>
        <p:spPr/>
        <p:txBody>
          <a:bodyPr vert="horz" lIns="91440" tIns="45720" rIns="91440" bIns="45720" rtlCol="0" anchor="t">
            <a:normAutofit/>
          </a:bodyPr>
          <a:lstStyle/>
          <a:p>
            <a:r>
              <a:rPr lang="en-US" dirty="0"/>
              <a:t>Conservatives have repeatedly promised and failed to drive down unemployment figures while tightening eligibility and making cuts to out of work sickness benefits.</a:t>
            </a:r>
          </a:p>
          <a:p>
            <a:endParaRPr lang="en-US" dirty="0"/>
          </a:p>
          <a:p>
            <a:endParaRPr lang="en-US" dirty="0"/>
          </a:p>
          <a:p>
            <a:endParaRPr lang="en-US" dirty="0"/>
          </a:p>
          <a:p>
            <a:endParaRPr lang="en-US" dirty="0"/>
          </a:p>
          <a:p>
            <a:endParaRPr lang="en-US" dirty="0"/>
          </a:p>
          <a:p>
            <a:endParaRPr lang="en-US" dirty="0"/>
          </a:p>
          <a:p>
            <a:r>
              <a:rPr lang="en-US" dirty="0"/>
              <a:t>(Ryan,2017).</a:t>
            </a:r>
          </a:p>
        </p:txBody>
      </p:sp>
    </p:spTree>
    <p:extLst>
      <p:ext uri="{BB962C8B-B14F-4D97-AF65-F5344CB8AC3E}">
        <p14:creationId xmlns:p14="http://schemas.microsoft.com/office/powerpoint/2010/main" val="9819875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FAE44-8815-458C-897F-016B5FA33423}"/>
              </a:ext>
            </a:extLst>
          </p:cNvPr>
          <p:cNvSpPr>
            <a:spLocks noGrp="1"/>
          </p:cNvSpPr>
          <p:nvPr>
            <p:ph type="title"/>
          </p:nvPr>
        </p:nvSpPr>
        <p:spPr/>
        <p:txBody>
          <a:bodyPr/>
          <a:lstStyle/>
          <a:p>
            <a:r>
              <a:rPr lang="en-US" dirty="0"/>
              <a:t>Are disabled people with disability contributing to society?</a:t>
            </a:r>
          </a:p>
        </p:txBody>
      </p:sp>
      <p:sp>
        <p:nvSpPr>
          <p:cNvPr id="3" name="Content Placeholder 2">
            <a:extLst>
              <a:ext uri="{FF2B5EF4-FFF2-40B4-BE49-F238E27FC236}">
                <a16:creationId xmlns:a16="http://schemas.microsoft.com/office/drawing/2014/main" id="{834414F9-9D6D-48D4-B48A-0004AE47704F}"/>
              </a:ext>
            </a:extLst>
          </p:cNvPr>
          <p:cNvSpPr>
            <a:spLocks noGrp="1"/>
          </p:cNvSpPr>
          <p:nvPr>
            <p:ph idx="1"/>
          </p:nvPr>
        </p:nvSpPr>
        <p:spPr/>
        <p:txBody>
          <a:bodyPr vert="horz" lIns="91440" tIns="45720" rIns="91440" bIns="45720" rtlCol="0" anchor="t">
            <a:normAutofit/>
          </a:bodyPr>
          <a:lstStyle/>
          <a:p>
            <a:pPr marL="0" indent="0">
              <a:buNone/>
            </a:pPr>
            <a:r>
              <a:rPr lang="en-US" dirty="0"/>
              <a:t>Before dismissing 'disabled people' as a drain on society, thinks about all ways your life is better because of the people you </a:t>
            </a:r>
            <a:r>
              <a:rPr lang="en-US" dirty="0" err="1"/>
              <a:t>dismmiss</a:t>
            </a:r>
            <a:r>
              <a:rPr lang="en-US" dirty="0"/>
              <a:t>.</a:t>
            </a:r>
          </a:p>
          <a:p>
            <a:endParaRPr lang="en-US" dirty="0"/>
          </a:p>
          <a:p>
            <a:pPr marL="0" indent="0">
              <a:buNone/>
            </a:pPr>
            <a:r>
              <a:rPr lang="en-US" dirty="0"/>
              <a:t>You can probably thank deaf people for the internet. A deaf man </a:t>
            </a:r>
            <a:r>
              <a:rPr lang="en-US" dirty="0" err="1"/>
              <a:t>VInt</a:t>
            </a:r>
            <a:r>
              <a:rPr lang="en-US" dirty="0"/>
              <a:t> Cert, is known as the 'father of the internet'.</a:t>
            </a:r>
          </a:p>
          <a:p>
            <a:pPr marL="0" indent="0">
              <a:buNone/>
            </a:pPr>
            <a:endParaRPr lang="en-US" dirty="0"/>
          </a:p>
          <a:p>
            <a:pPr marL="0" indent="0">
              <a:buNone/>
            </a:pPr>
            <a:r>
              <a:rPr lang="en-US" dirty="0"/>
              <a:t>Many parents use sign language to communicate with children deaf people are to be thanked for this.</a:t>
            </a:r>
          </a:p>
          <a:p>
            <a:pPr marL="0" indent="0">
              <a:buNone/>
            </a:pPr>
            <a:endParaRPr lang="en-US" dirty="0"/>
          </a:p>
          <a:p>
            <a:pPr marL="0" indent="0">
              <a:buNone/>
            </a:pPr>
            <a:r>
              <a:rPr lang="en-US" dirty="0"/>
              <a:t>(Grushkin,2017).</a:t>
            </a:r>
          </a:p>
        </p:txBody>
      </p:sp>
    </p:spTree>
    <p:extLst>
      <p:ext uri="{BB962C8B-B14F-4D97-AF65-F5344CB8AC3E}">
        <p14:creationId xmlns:p14="http://schemas.microsoft.com/office/powerpoint/2010/main" val="146824333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0</TotalTime>
  <Words>0</Words>
  <Application>Microsoft Office PowerPoint</Application>
  <PresentationFormat>Widescreen</PresentationFormat>
  <Paragraphs>0</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Facet</vt:lpstr>
      <vt:lpstr>Tanya Tamplin</vt:lpstr>
      <vt:lpstr>Through examining both positive and negative aspects of labelling theory  critically explore why society deems it necessary to use the following labels.</vt:lpstr>
      <vt:lpstr>What is the labelling theory?</vt:lpstr>
      <vt:lpstr>Labelling theory</vt:lpstr>
      <vt:lpstr>Criticism of labelling theory</vt:lpstr>
      <vt:lpstr>Social conflict theory.</vt:lpstr>
      <vt:lpstr>Equality Act 2010.</vt:lpstr>
      <vt:lpstr>Statistics.</vt:lpstr>
      <vt:lpstr>PowerPoint Presentation</vt:lpstr>
      <vt:lpstr>PowerPoint Presentation</vt:lpstr>
      <vt:lpstr>How the 'learning disability' label affects students.</vt:lpstr>
      <vt:lpstr>Labelling and disadvantages of labelling.</vt:lpstr>
      <vt:lpstr>Advantages of labelling.</vt:lpstr>
      <vt:lpstr>PowerPoint Presentation</vt:lpstr>
      <vt:lpstr>Disabled people need to be seen as an individual and not as a drain on society.</vt:lpstr>
      <vt:lpstr>Are disabled people with disability contributing to society?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dc:creator>
  <cp:lastModifiedBy> </cp:lastModifiedBy>
  <cp:revision>284</cp:revision>
  <dcterms:created xsi:type="dcterms:W3CDTF">2014-09-12T02:18:09Z</dcterms:created>
  <dcterms:modified xsi:type="dcterms:W3CDTF">2017-12-20T22:32:22Z</dcterms:modified>
</cp:coreProperties>
</file>