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0" r:id="rId5"/>
    <p:sldId id="263" r:id="rId6"/>
    <p:sldId id="264" r:id="rId7"/>
    <p:sldId id="262"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2D0C0-0DFE-4D0A-96C2-95BF765816F0}"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7DD8BA9-111D-4A04-81DD-D503739D0A58}">
      <dgm:prSet/>
      <dgm:spPr/>
      <dgm:t>
        <a:bodyPr/>
        <a:lstStyle/>
        <a:p>
          <a:r>
            <a:rPr lang="en-GB" b="1" noProof="0" dirty="0"/>
            <a:t>Contemporary Theme:</a:t>
          </a:r>
          <a:r>
            <a:rPr lang="en-GB" noProof="0" dirty="0"/>
            <a:t> Sustainability, specifically food waste management, is a growing priority in the hospitality sector.</a:t>
          </a:r>
        </a:p>
      </dgm:t>
    </dgm:pt>
    <dgm:pt modelId="{303F36FC-3B30-4694-A1BE-8724156289C4}" type="parTrans" cxnId="{F10C854F-864B-4539-B205-B6EC7C95ACF5}">
      <dgm:prSet/>
      <dgm:spPr/>
      <dgm:t>
        <a:bodyPr/>
        <a:lstStyle/>
        <a:p>
          <a:endParaRPr lang="en-US"/>
        </a:p>
      </dgm:t>
    </dgm:pt>
    <dgm:pt modelId="{A3F4AA09-BA47-4A38-879E-720F1B57F95B}" type="sibTrans" cxnId="{F10C854F-864B-4539-B205-B6EC7C95ACF5}">
      <dgm:prSet/>
      <dgm:spPr/>
      <dgm:t>
        <a:bodyPr/>
        <a:lstStyle/>
        <a:p>
          <a:endParaRPr lang="en-US"/>
        </a:p>
      </dgm:t>
    </dgm:pt>
    <dgm:pt modelId="{8954AB9E-8F06-4113-B6F7-C7C4C0185A57}">
      <dgm:prSet/>
      <dgm:spPr/>
      <dgm:t>
        <a:bodyPr/>
        <a:lstStyle/>
        <a:p>
          <a:r>
            <a:rPr lang="en-GB" b="1" noProof="0" dirty="0"/>
            <a:t>Relevance:</a:t>
          </a:r>
          <a:r>
            <a:rPr lang="en-GB" noProof="0" dirty="0"/>
            <a:t> Hotels and restaurants produce large volumes of waste, estimated at up to 10% of purchased food (Costa &amp; Costa, 2022). Minimising this waste is essential to achieving environmental, economic, and social sustainability.</a:t>
          </a:r>
        </a:p>
      </dgm:t>
    </dgm:pt>
    <dgm:pt modelId="{574FBE87-FC67-4E6F-A531-2086226ADF75}" type="parTrans" cxnId="{2A35CBA8-B70C-4BBC-8572-9368803A9978}">
      <dgm:prSet/>
      <dgm:spPr/>
      <dgm:t>
        <a:bodyPr/>
        <a:lstStyle/>
        <a:p>
          <a:endParaRPr lang="en-US"/>
        </a:p>
      </dgm:t>
    </dgm:pt>
    <dgm:pt modelId="{680C5154-8195-4961-963B-5F457124B5CB}" type="sibTrans" cxnId="{2A35CBA8-B70C-4BBC-8572-9368803A9978}">
      <dgm:prSet/>
      <dgm:spPr/>
      <dgm:t>
        <a:bodyPr/>
        <a:lstStyle/>
        <a:p>
          <a:endParaRPr lang="en-US"/>
        </a:p>
      </dgm:t>
    </dgm:pt>
    <dgm:pt modelId="{7DA192F0-9235-44D9-9EF6-A513FD418087}">
      <dgm:prSet/>
      <dgm:spPr/>
      <dgm:t>
        <a:bodyPr/>
        <a:lstStyle/>
        <a:p>
          <a:r>
            <a:rPr lang="en-GB" b="1" noProof="0" dirty="0"/>
            <a:t>Industry Context:</a:t>
          </a:r>
          <a:r>
            <a:rPr lang="en-GB" noProof="0" dirty="0"/>
            <a:t> Global hospitality brands such as Marriott and Accor have committed to net-zero goals, integrating smart inventory systems, composting, and local sourcing into operations (Batabyal &amp; Das, 2019). However, smaller hotels face financial strain balancing eco-initiatives with profitability.</a:t>
          </a:r>
        </a:p>
      </dgm:t>
    </dgm:pt>
    <dgm:pt modelId="{94AA99A0-3710-47C4-B74F-774E0E403067}" type="parTrans" cxnId="{77790A58-73B0-4BAB-BE01-CE14A1E30FD9}">
      <dgm:prSet/>
      <dgm:spPr/>
      <dgm:t>
        <a:bodyPr/>
        <a:lstStyle/>
        <a:p>
          <a:endParaRPr lang="en-US"/>
        </a:p>
      </dgm:t>
    </dgm:pt>
    <dgm:pt modelId="{FD4D7545-295A-46A1-9901-0944A8FAFE1A}" type="sibTrans" cxnId="{77790A58-73B0-4BAB-BE01-CE14A1E30FD9}">
      <dgm:prSet/>
      <dgm:spPr/>
      <dgm:t>
        <a:bodyPr/>
        <a:lstStyle/>
        <a:p>
          <a:endParaRPr lang="en-US"/>
        </a:p>
      </dgm:t>
    </dgm:pt>
    <dgm:pt modelId="{A4940F86-A202-495C-8653-36A9C042A8FB}" type="pres">
      <dgm:prSet presAssocID="{4D02D0C0-0DFE-4D0A-96C2-95BF765816F0}" presName="root" presStyleCnt="0">
        <dgm:presLayoutVars>
          <dgm:dir/>
          <dgm:resizeHandles val="exact"/>
        </dgm:presLayoutVars>
      </dgm:prSet>
      <dgm:spPr/>
    </dgm:pt>
    <dgm:pt modelId="{8FE450FA-4430-4C83-83A0-594AA0C6B7E0}" type="pres">
      <dgm:prSet presAssocID="{67DD8BA9-111D-4A04-81DD-D503739D0A58}" presName="compNode" presStyleCnt="0"/>
      <dgm:spPr/>
    </dgm:pt>
    <dgm:pt modelId="{4FDC4150-5A79-4D9C-A1CC-2B16338062FA}" type="pres">
      <dgm:prSet presAssocID="{67DD8BA9-111D-4A04-81DD-D503739D0A58}" presName="bgRect" presStyleLbl="bgShp" presStyleIdx="0" presStyleCnt="3"/>
      <dgm:spPr/>
    </dgm:pt>
    <dgm:pt modelId="{D7E83E98-0407-4E9C-978C-AA8FCCD53672}" type="pres">
      <dgm:prSet presAssocID="{67DD8BA9-111D-4A04-81DD-D503739D0A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12DB3355-94D7-4527-BABE-21947B59B634}" type="pres">
      <dgm:prSet presAssocID="{67DD8BA9-111D-4A04-81DD-D503739D0A58}" presName="spaceRect" presStyleCnt="0"/>
      <dgm:spPr/>
    </dgm:pt>
    <dgm:pt modelId="{B7E0F99D-A961-42A5-8394-A6D1960C6B8F}" type="pres">
      <dgm:prSet presAssocID="{67DD8BA9-111D-4A04-81DD-D503739D0A58}" presName="parTx" presStyleLbl="revTx" presStyleIdx="0" presStyleCnt="3">
        <dgm:presLayoutVars>
          <dgm:chMax val="0"/>
          <dgm:chPref val="0"/>
        </dgm:presLayoutVars>
      </dgm:prSet>
      <dgm:spPr/>
    </dgm:pt>
    <dgm:pt modelId="{5FA2B7B8-B5B0-4C7C-9B95-15A6E6CDA0DA}" type="pres">
      <dgm:prSet presAssocID="{A3F4AA09-BA47-4A38-879E-720F1B57F95B}" presName="sibTrans" presStyleCnt="0"/>
      <dgm:spPr/>
    </dgm:pt>
    <dgm:pt modelId="{0D923CDC-F85F-455D-9805-B959EDC30ABD}" type="pres">
      <dgm:prSet presAssocID="{8954AB9E-8F06-4113-B6F7-C7C4C0185A57}" presName="compNode" presStyleCnt="0"/>
      <dgm:spPr/>
    </dgm:pt>
    <dgm:pt modelId="{D8371473-B852-4851-9A17-0DBE0B118FA1}" type="pres">
      <dgm:prSet presAssocID="{8954AB9E-8F06-4113-B6F7-C7C4C0185A57}" presName="bgRect" presStyleLbl="bgShp" presStyleIdx="1" presStyleCnt="3"/>
      <dgm:spPr/>
    </dgm:pt>
    <dgm:pt modelId="{FDFA3181-CC3A-42C3-82A3-5F5793133F09}" type="pres">
      <dgm:prSet presAssocID="{8954AB9E-8F06-4113-B6F7-C7C4C0185A5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vered plate"/>
        </a:ext>
      </dgm:extLst>
    </dgm:pt>
    <dgm:pt modelId="{55EE403D-CF86-46E1-AF94-2D3EC87B3092}" type="pres">
      <dgm:prSet presAssocID="{8954AB9E-8F06-4113-B6F7-C7C4C0185A57}" presName="spaceRect" presStyleCnt="0"/>
      <dgm:spPr/>
    </dgm:pt>
    <dgm:pt modelId="{F4B3AAF2-8A63-4ECA-A093-0C537420280C}" type="pres">
      <dgm:prSet presAssocID="{8954AB9E-8F06-4113-B6F7-C7C4C0185A57}" presName="parTx" presStyleLbl="revTx" presStyleIdx="1" presStyleCnt="3">
        <dgm:presLayoutVars>
          <dgm:chMax val="0"/>
          <dgm:chPref val="0"/>
        </dgm:presLayoutVars>
      </dgm:prSet>
      <dgm:spPr/>
    </dgm:pt>
    <dgm:pt modelId="{400DBD4B-541A-4985-9E79-8370151FA40A}" type="pres">
      <dgm:prSet presAssocID="{680C5154-8195-4961-963B-5F457124B5CB}" presName="sibTrans" presStyleCnt="0"/>
      <dgm:spPr/>
    </dgm:pt>
    <dgm:pt modelId="{6CD3E947-8BF7-462D-A4A2-7CAFADD533AB}" type="pres">
      <dgm:prSet presAssocID="{7DA192F0-9235-44D9-9EF6-A513FD418087}" presName="compNode" presStyleCnt="0"/>
      <dgm:spPr/>
    </dgm:pt>
    <dgm:pt modelId="{C4C5FF38-8FA0-4B50-AEB9-14C7213D5EDD}" type="pres">
      <dgm:prSet presAssocID="{7DA192F0-9235-44D9-9EF6-A513FD418087}" presName="bgRect" presStyleLbl="bgShp" presStyleIdx="2" presStyleCnt="3"/>
      <dgm:spPr/>
    </dgm:pt>
    <dgm:pt modelId="{B1624862-032E-4635-96CE-AA99027621B0}" type="pres">
      <dgm:prSet presAssocID="{7DA192F0-9235-44D9-9EF6-A513FD41808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E2C9B6FC-9B95-4A4E-8435-2CCC144DFEB9}" type="pres">
      <dgm:prSet presAssocID="{7DA192F0-9235-44D9-9EF6-A513FD418087}" presName="spaceRect" presStyleCnt="0"/>
      <dgm:spPr/>
    </dgm:pt>
    <dgm:pt modelId="{C1277F7B-D42A-4EE1-8184-5290980B39DB}" type="pres">
      <dgm:prSet presAssocID="{7DA192F0-9235-44D9-9EF6-A513FD418087}" presName="parTx" presStyleLbl="revTx" presStyleIdx="2" presStyleCnt="3">
        <dgm:presLayoutVars>
          <dgm:chMax val="0"/>
          <dgm:chPref val="0"/>
        </dgm:presLayoutVars>
      </dgm:prSet>
      <dgm:spPr/>
    </dgm:pt>
  </dgm:ptLst>
  <dgm:cxnLst>
    <dgm:cxn modelId="{3274EA17-098D-49D4-A78F-9CEF3E3740A1}" type="presOf" srcId="{8954AB9E-8F06-4113-B6F7-C7C4C0185A57}" destId="{F4B3AAF2-8A63-4ECA-A093-0C537420280C}" srcOrd="0" destOrd="0" presId="urn:microsoft.com/office/officeart/2018/2/layout/IconVerticalSolidList"/>
    <dgm:cxn modelId="{A9FBD02D-3AAF-405A-B4AB-B18074B75CD0}" type="presOf" srcId="{67DD8BA9-111D-4A04-81DD-D503739D0A58}" destId="{B7E0F99D-A961-42A5-8394-A6D1960C6B8F}" srcOrd="0" destOrd="0" presId="urn:microsoft.com/office/officeart/2018/2/layout/IconVerticalSolidList"/>
    <dgm:cxn modelId="{451EB04E-29CE-494F-9F8A-4DC0061D9142}" type="presOf" srcId="{7DA192F0-9235-44D9-9EF6-A513FD418087}" destId="{C1277F7B-D42A-4EE1-8184-5290980B39DB}" srcOrd="0" destOrd="0" presId="urn:microsoft.com/office/officeart/2018/2/layout/IconVerticalSolidList"/>
    <dgm:cxn modelId="{F10C854F-864B-4539-B205-B6EC7C95ACF5}" srcId="{4D02D0C0-0DFE-4D0A-96C2-95BF765816F0}" destId="{67DD8BA9-111D-4A04-81DD-D503739D0A58}" srcOrd="0" destOrd="0" parTransId="{303F36FC-3B30-4694-A1BE-8724156289C4}" sibTransId="{A3F4AA09-BA47-4A38-879E-720F1B57F95B}"/>
    <dgm:cxn modelId="{2E714270-2513-4979-9646-829FAC6C4BD2}" type="presOf" srcId="{4D02D0C0-0DFE-4D0A-96C2-95BF765816F0}" destId="{A4940F86-A202-495C-8653-36A9C042A8FB}" srcOrd="0" destOrd="0" presId="urn:microsoft.com/office/officeart/2018/2/layout/IconVerticalSolidList"/>
    <dgm:cxn modelId="{77790A58-73B0-4BAB-BE01-CE14A1E30FD9}" srcId="{4D02D0C0-0DFE-4D0A-96C2-95BF765816F0}" destId="{7DA192F0-9235-44D9-9EF6-A513FD418087}" srcOrd="2" destOrd="0" parTransId="{94AA99A0-3710-47C4-B74F-774E0E403067}" sibTransId="{FD4D7545-295A-46A1-9901-0944A8FAFE1A}"/>
    <dgm:cxn modelId="{2A35CBA8-B70C-4BBC-8572-9368803A9978}" srcId="{4D02D0C0-0DFE-4D0A-96C2-95BF765816F0}" destId="{8954AB9E-8F06-4113-B6F7-C7C4C0185A57}" srcOrd="1" destOrd="0" parTransId="{574FBE87-FC67-4E6F-A531-2086226ADF75}" sibTransId="{680C5154-8195-4961-963B-5F457124B5CB}"/>
    <dgm:cxn modelId="{117A48D4-9068-48E5-A863-C577603D17A3}" type="presParOf" srcId="{A4940F86-A202-495C-8653-36A9C042A8FB}" destId="{8FE450FA-4430-4C83-83A0-594AA0C6B7E0}" srcOrd="0" destOrd="0" presId="urn:microsoft.com/office/officeart/2018/2/layout/IconVerticalSolidList"/>
    <dgm:cxn modelId="{8B04CF7A-3B31-4AAE-AA3E-D2D200F2B094}" type="presParOf" srcId="{8FE450FA-4430-4C83-83A0-594AA0C6B7E0}" destId="{4FDC4150-5A79-4D9C-A1CC-2B16338062FA}" srcOrd="0" destOrd="0" presId="urn:microsoft.com/office/officeart/2018/2/layout/IconVerticalSolidList"/>
    <dgm:cxn modelId="{73ABA0BD-D979-461D-B26D-4EE8AEBD4382}" type="presParOf" srcId="{8FE450FA-4430-4C83-83A0-594AA0C6B7E0}" destId="{D7E83E98-0407-4E9C-978C-AA8FCCD53672}" srcOrd="1" destOrd="0" presId="urn:microsoft.com/office/officeart/2018/2/layout/IconVerticalSolidList"/>
    <dgm:cxn modelId="{FF5226EB-950F-488B-8CCD-93BD62103A77}" type="presParOf" srcId="{8FE450FA-4430-4C83-83A0-594AA0C6B7E0}" destId="{12DB3355-94D7-4527-BABE-21947B59B634}" srcOrd="2" destOrd="0" presId="urn:microsoft.com/office/officeart/2018/2/layout/IconVerticalSolidList"/>
    <dgm:cxn modelId="{11FAEF1B-A884-4DCE-A48C-E696E294AC8B}" type="presParOf" srcId="{8FE450FA-4430-4C83-83A0-594AA0C6B7E0}" destId="{B7E0F99D-A961-42A5-8394-A6D1960C6B8F}" srcOrd="3" destOrd="0" presId="urn:microsoft.com/office/officeart/2018/2/layout/IconVerticalSolidList"/>
    <dgm:cxn modelId="{EAD9B149-9787-4C4A-86DE-FE10426E7170}" type="presParOf" srcId="{A4940F86-A202-495C-8653-36A9C042A8FB}" destId="{5FA2B7B8-B5B0-4C7C-9B95-15A6E6CDA0DA}" srcOrd="1" destOrd="0" presId="urn:microsoft.com/office/officeart/2018/2/layout/IconVerticalSolidList"/>
    <dgm:cxn modelId="{B6DD8611-E4DA-43DE-870C-753D0828574C}" type="presParOf" srcId="{A4940F86-A202-495C-8653-36A9C042A8FB}" destId="{0D923CDC-F85F-455D-9805-B959EDC30ABD}" srcOrd="2" destOrd="0" presId="urn:microsoft.com/office/officeart/2018/2/layout/IconVerticalSolidList"/>
    <dgm:cxn modelId="{9CAAC7C0-0CF7-4A26-87CD-F029F21D1BCE}" type="presParOf" srcId="{0D923CDC-F85F-455D-9805-B959EDC30ABD}" destId="{D8371473-B852-4851-9A17-0DBE0B118FA1}" srcOrd="0" destOrd="0" presId="urn:microsoft.com/office/officeart/2018/2/layout/IconVerticalSolidList"/>
    <dgm:cxn modelId="{337AF5F1-BE1E-47EC-809B-55913EC58E72}" type="presParOf" srcId="{0D923CDC-F85F-455D-9805-B959EDC30ABD}" destId="{FDFA3181-CC3A-42C3-82A3-5F5793133F09}" srcOrd="1" destOrd="0" presId="urn:microsoft.com/office/officeart/2018/2/layout/IconVerticalSolidList"/>
    <dgm:cxn modelId="{431D9A29-E981-4EF3-A5A2-68D8F5FF1C37}" type="presParOf" srcId="{0D923CDC-F85F-455D-9805-B959EDC30ABD}" destId="{55EE403D-CF86-46E1-AF94-2D3EC87B3092}" srcOrd="2" destOrd="0" presId="urn:microsoft.com/office/officeart/2018/2/layout/IconVerticalSolidList"/>
    <dgm:cxn modelId="{2CDC0694-3F97-4990-9EEA-8A0A3DFEB8FA}" type="presParOf" srcId="{0D923CDC-F85F-455D-9805-B959EDC30ABD}" destId="{F4B3AAF2-8A63-4ECA-A093-0C537420280C}" srcOrd="3" destOrd="0" presId="urn:microsoft.com/office/officeart/2018/2/layout/IconVerticalSolidList"/>
    <dgm:cxn modelId="{D10943C1-0630-403F-AF9B-7D755352086E}" type="presParOf" srcId="{A4940F86-A202-495C-8653-36A9C042A8FB}" destId="{400DBD4B-541A-4985-9E79-8370151FA40A}" srcOrd="3" destOrd="0" presId="urn:microsoft.com/office/officeart/2018/2/layout/IconVerticalSolidList"/>
    <dgm:cxn modelId="{647CBC98-D1CE-4D89-AEED-7AB37EDE1149}" type="presParOf" srcId="{A4940F86-A202-495C-8653-36A9C042A8FB}" destId="{6CD3E947-8BF7-462D-A4A2-7CAFADD533AB}" srcOrd="4" destOrd="0" presId="urn:microsoft.com/office/officeart/2018/2/layout/IconVerticalSolidList"/>
    <dgm:cxn modelId="{2F3271DE-7230-4A65-A141-68F400377B95}" type="presParOf" srcId="{6CD3E947-8BF7-462D-A4A2-7CAFADD533AB}" destId="{C4C5FF38-8FA0-4B50-AEB9-14C7213D5EDD}" srcOrd="0" destOrd="0" presId="urn:microsoft.com/office/officeart/2018/2/layout/IconVerticalSolidList"/>
    <dgm:cxn modelId="{7AFA64B7-EC1F-4B45-8F83-478989BEF91C}" type="presParOf" srcId="{6CD3E947-8BF7-462D-A4A2-7CAFADD533AB}" destId="{B1624862-032E-4635-96CE-AA99027621B0}" srcOrd="1" destOrd="0" presId="urn:microsoft.com/office/officeart/2018/2/layout/IconVerticalSolidList"/>
    <dgm:cxn modelId="{FCC14DDE-629D-4E4A-AAD1-6F67D9F0906A}" type="presParOf" srcId="{6CD3E947-8BF7-462D-A4A2-7CAFADD533AB}" destId="{E2C9B6FC-9B95-4A4E-8435-2CCC144DFEB9}" srcOrd="2" destOrd="0" presId="urn:microsoft.com/office/officeart/2018/2/layout/IconVerticalSolidList"/>
    <dgm:cxn modelId="{1E306005-8867-4CEE-8C48-2567C00DAE5C}" type="presParOf" srcId="{6CD3E947-8BF7-462D-A4A2-7CAFADD533AB}" destId="{C1277F7B-D42A-4EE1-8184-5290980B39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76B314-61B2-4641-9FA4-9AB223D429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B049F9-6186-4DF8-8705-FB70507FC8C0}">
      <dgm:prSet/>
      <dgm:spPr/>
      <dgm:t>
        <a:bodyPr/>
        <a:lstStyle/>
        <a:p>
          <a:pPr>
            <a:lnSpc>
              <a:spcPct val="100000"/>
            </a:lnSpc>
          </a:pPr>
          <a:r>
            <a:rPr lang="en-US" b="1"/>
            <a:t>Sustainability Theory:</a:t>
          </a:r>
          <a:r>
            <a:rPr lang="en-US"/>
            <a:t> The </a:t>
          </a:r>
          <a:r>
            <a:rPr lang="en-US" b="1"/>
            <a:t>Triple Bottom Line (TBL)</a:t>
          </a:r>
          <a:r>
            <a:rPr lang="en-US"/>
            <a:t> framework (people, planet, profit) guides sustainable hospitality, stressing the need for environmental protection while maintaining economic viability (Costa &amp; Costa, 2022).</a:t>
          </a:r>
        </a:p>
      </dgm:t>
    </dgm:pt>
    <dgm:pt modelId="{527BB0AC-448D-48FC-BF18-3935A6BF5A84}" type="parTrans" cxnId="{CE1F41E2-4962-4493-9C6D-1CBCD441048B}">
      <dgm:prSet/>
      <dgm:spPr/>
      <dgm:t>
        <a:bodyPr/>
        <a:lstStyle/>
        <a:p>
          <a:endParaRPr lang="en-US"/>
        </a:p>
      </dgm:t>
    </dgm:pt>
    <dgm:pt modelId="{B625F1EB-D2A4-47AD-9D50-46F6AA1A1B75}" type="sibTrans" cxnId="{CE1F41E2-4962-4493-9C6D-1CBCD441048B}">
      <dgm:prSet/>
      <dgm:spPr/>
      <dgm:t>
        <a:bodyPr/>
        <a:lstStyle/>
        <a:p>
          <a:endParaRPr lang="en-US"/>
        </a:p>
      </dgm:t>
    </dgm:pt>
    <dgm:pt modelId="{B57053CB-AD16-49E4-B4A4-50DF0EBB899F}">
      <dgm:prSet/>
      <dgm:spPr/>
      <dgm:t>
        <a:bodyPr/>
        <a:lstStyle/>
        <a:p>
          <a:pPr>
            <a:lnSpc>
              <a:spcPct val="100000"/>
            </a:lnSpc>
          </a:pPr>
          <a:r>
            <a:rPr lang="en-US" b="1" dirty="0"/>
            <a:t>Circular Economy Concept:</a:t>
          </a:r>
          <a:r>
            <a:rPr lang="en-US" dirty="0"/>
            <a:t> Encourages resource efficiency and waste reduction through reuse and recycling systems (Ford &amp; Sturman, 2020).</a:t>
          </a:r>
        </a:p>
      </dgm:t>
    </dgm:pt>
    <dgm:pt modelId="{BAED3E21-5B84-4B36-9D24-49218DAC3681}" type="parTrans" cxnId="{7D305262-4270-45D2-8E0A-8B65B227C4D8}">
      <dgm:prSet/>
      <dgm:spPr/>
      <dgm:t>
        <a:bodyPr/>
        <a:lstStyle/>
        <a:p>
          <a:endParaRPr lang="en-US"/>
        </a:p>
      </dgm:t>
    </dgm:pt>
    <dgm:pt modelId="{1D0843C4-0093-4281-B7C1-3DB01AB43F65}" type="sibTrans" cxnId="{7D305262-4270-45D2-8E0A-8B65B227C4D8}">
      <dgm:prSet/>
      <dgm:spPr/>
      <dgm:t>
        <a:bodyPr/>
        <a:lstStyle/>
        <a:p>
          <a:endParaRPr lang="en-US"/>
        </a:p>
      </dgm:t>
    </dgm:pt>
    <dgm:pt modelId="{A6971E7C-96CC-4C2D-84A8-46CCD29DF25B}">
      <dgm:prSet/>
      <dgm:spPr/>
      <dgm:t>
        <a:bodyPr/>
        <a:lstStyle/>
        <a:p>
          <a:pPr>
            <a:lnSpc>
              <a:spcPct val="100000"/>
            </a:lnSpc>
          </a:pPr>
          <a:r>
            <a:rPr lang="en-US" b="1"/>
            <a:t>Impact on Hospitality:</a:t>
          </a:r>
          <a:r>
            <a:rPr lang="en-US"/>
            <a:t> Food waste management reduces costs, enhances brand image, and meets guest expectations for ethical practices (Sharma, Singh &amp; Tyagi, 2024). Conversely, implementation challenges include high initial costs and lack of skilled staff.</a:t>
          </a:r>
        </a:p>
      </dgm:t>
    </dgm:pt>
    <dgm:pt modelId="{E4B50ED5-2AC4-4A14-8B99-D29E3B0C0A0B}" type="parTrans" cxnId="{C6CD6960-01FE-416C-97FD-CFF8AC26413A}">
      <dgm:prSet/>
      <dgm:spPr/>
      <dgm:t>
        <a:bodyPr/>
        <a:lstStyle/>
        <a:p>
          <a:endParaRPr lang="en-US"/>
        </a:p>
      </dgm:t>
    </dgm:pt>
    <dgm:pt modelId="{A7F6FE40-61B3-4422-A985-A07539DAFD6E}" type="sibTrans" cxnId="{C6CD6960-01FE-416C-97FD-CFF8AC26413A}">
      <dgm:prSet/>
      <dgm:spPr/>
      <dgm:t>
        <a:bodyPr/>
        <a:lstStyle/>
        <a:p>
          <a:endParaRPr lang="en-US"/>
        </a:p>
      </dgm:t>
    </dgm:pt>
    <dgm:pt modelId="{2E0FB9E3-D542-40DF-81E4-3AA959B1FC36}">
      <dgm:prSet/>
      <dgm:spPr/>
      <dgm:t>
        <a:bodyPr/>
        <a:lstStyle/>
        <a:p>
          <a:pPr>
            <a:lnSpc>
              <a:spcPct val="100000"/>
            </a:lnSpc>
          </a:pPr>
          <a:r>
            <a:rPr lang="en-US" b="1"/>
            <a:t>Recent Findings:</a:t>
          </a:r>
          <a:r>
            <a:rPr lang="en-US"/>
            <a:t> Studies highlight digital tracking tools and AI-driven inventory management as effective in reducing food waste by up to 30% (Ivanov &amp; Webster, 2019).</a:t>
          </a:r>
        </a:p>
      </dgm:t>
    </dgm:pt>
    <dgm:pt modelId="{3CA957FA-5E14-458B-A2B8-CCE093A9386C}" type="parTrans" cxnId="{ADDF94BB-CC7A-4B37-8984-5D9CC742EE3C}">
      <dgm:prSet/>
      <dgm:spPr/>
      <dgm:t>
        <a:bodyPr/>
        <a:lstStyle/>
        <a:p>
          <a:endParaRPr lang="en-US"/>
        </a:p>
      </dgm:t>
    </dgm:pt>
    <dgm:pt modelId="{A1117E12-8B18-41EC-A088-7B71DD7D6B61}" type="sibTrans" cxnId="{ADDF94BB-CC7A-4B37-8984-5D9CC742EE3C}">
      <dgm:prSet/>
      <dgm:spPr/>
      <dgm:t>
        <a:bodyPr/>
        <a:lstStyle/>
        <a:p>
          <a:endParaRPr lang="en-US"/>
        </a:p>
      </dgm:t>
    </dgm:pt>
    <dgm:pt modelId="{D260E119-DA0F-4064-BCA3-0EC3632D7986}" type="pres">
      <dgm:prSet presAssocID="{1976B314-61B2-4641-9FA4-9AB223D429B2}" presName="root" presStyleCnt="0">
        <dgm:presLayoutVars>
          <dgm:dir/>
          <dgm:resizeHandles val="exact"/>
        </dgm:presLayoutVars>
      </dgm:prSet>
      <dgm:spPr/>
    </dgm:pt>
    <dgm:pt modelId="{3AF99815-A5DD-4955-A6E8-452FD167E33D}" type="pres">
      <dgm:prSet presAssocID="{E7B049F9-6186-4DF8-8705-FB70507FC8C0}" presName="compNode" presStyleCnt="0"/>
      <dgm:spPr/>
    </dgm:pt>
    <dgm:pt modelId="{FC99DB3D-A625-41F7-B1CB-2A8EAAAD1692}" type="pres">
      <dgm:prSet presAssocID="{E7B049F9-6186-4DF8-8705-FB70507FC8C0}" presName="bgRect" presStyleLbl="bgShp" presStyleIdx="0" presStyleCnt="4"/>
      <dgm:spPr/>
    </dgm:pt>
    <dgm:pt modelId="{56485D12-0074-4D01-90B6-BCF439915CB4}" type="pres">
      <dgm:prSet presAssocID="{E7B049F9-6186-4DF8-8705-FB70507FC8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4D81C180-0438-45D8-9377-4E7C2DEE13F2}" type="pres">
      <dgm:prSet presAssocID="{E7B049F9-6186-4DF8-8705-FB70507FC8C0}" presName="spaceRect" presStyleCnt="0"/>
      <dgm:spPr/>
    </dgm:pt>
    <dgm:pt modelId="{ECFCA41C-D770-4A76-B7E0-46F12C87AB9A}" type="pres">
      <dgm:prSet presAssocID="{E7B049F9-6186-4DF8-8705-FB70507FC8C0}" presName="parTx" presStyleLbl="revTx" presStyleIdx="0" presStyleCnt="4">
        <dgm:presLayoutVars>
          <dgm:chMax val="0"/>
          <dgm:chPref val="0"/>
        </dgm:presLayoutVars>
      </dgm:prSet>
      <dgm:spPr/>
    </dgm:pt>
    <dgm:pt modelId="{4E2232D2-ED46-4831-A602-C89D57E7BB94}" type="pres">
      <dgm:prSet presAssocID="{B625F1EB-D2A4-47AD-9D50-46F6AA1A1B75}" presName="sibTrans" presStyleCnt="0"/>
      <dgm:spPr/>
    </dgm:pt>
    <dgm:pt modelId="{CBC87BE8-C50B-4827-AB61-0BC1B2908531}" type="pres">
      <dgm:prSet presAssocID="{B57053CB-AD16-49E4-B4A4-50DF0EBB899F}" presName="compNode" presStyleCnt="0"/>
      <dgm:spPr/>
    </dgm:pt>
    <dgm:pt modelId="{39EE9808-3A61-46E8-B970-4F23FF49A4CB}" type="pres">
      <dgm:prSet presAssocID="{B57053CB-AD16-49E4-B4A4-50DF0EBB899F}" presName="bgRect" presStyleLbl="bgShp" presStyleIdx="1" presStyleCnt="4"/>
      <dgm:spPr/>
    </dgm:pt>
    <dgm:pt modelId="{454F09CB-DF7A-4734-A3E2-73F2F8EA65E8}" type="pres">
      <dgm:prSet presAssocID="{B57053CB-AD16-49E4-B4A4-50DF0EBB899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D626FC01-1748-4C5D-8610-35F94925D66F}" type="pres">
      <dgm:prSet presAssocID="{B57053CB-AD16-49E4-B4A4-50DF0EBB899F}" presName="spaceRect" presStyleCnt="0"/>
      <dgm:spPr/>
    </dgm:pt>
    <dgm:pt modelId="{C5867F94-478A-4125-888B-DB9B32E5960B}" type="pres">
      <dgm:prSet presAssocID="{B57053CB-AD16-49E4-B4A4-50DF0EBB899F}" presName="parTx" presStyleLbl="revTx" presStyleIdx="1" presStyleCnt="4">
        <dgm:presLayoutVars>
          <dgm:chMax val="0"/>
          <dgm:chPref val="0"/>
        </dgm:presLayoutVars>
      </dgm:prSet>
      <dgm:spPr/>
    </dgm:pt>
    <dgm:pt modelId="{52D78E02-B013-497E-841C-37EE3FD53988}" type="pres">
      <dgm:prSet presAssocID="{1D0843C4-0093-4281-B7C1-3DB01AB43F65}" presName="sibTrans" presStyleCnt="0"/>
      <dgm:spPr/>
    </dgm:pt>
    <dgm:pt modelId="{4775E032-EDBC-4548-A8B1-AD7244CA474C}" type="pres">
      <dgm:prSet presAssocID="{A6971E7C-96CC-4C2D-84A8-46CCD29DF25B}" presName="compNode" presStyleCnt="0"/>
      <dgm:spPr/>
    </dgm:pt>
    <dgm:pt modelId="{453FC148-1F71-40A3-A19F-725B70F5D2E6}" type="pres">
      <dgm:prSet presAssocID="{A6971E7C-96CC-4C2D-84A8-46CCD29DF25B}" presName="bgRect" presStyleLbl="bgShp" presStyleIdx="2" presStyleCnt="4"/>
      <dgm:spPr/>
    </dgm:pt>
    <dgm:pt modelId="{BD0DBF37-B7D7-475F-BABF-C8B764B02895}" type="pres">
      <dgm:prSet presAssocID="{A6971E7C-96CC-4C2D-84A8-46CCD29DF2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044E3C76-12D7-4364-9DDC-46FDB8DCF2B7}" type="pres">
      <dgm:prSet presAssocID="{A6971E7C-96CC-4C2D-84A8-46CCD29DF25B}" presName="spaceRect" presStyleCnt="0"/>
      <dgm:spPr/>
    </dgm:pt>
    <dgm:pt modelId="{4585291D-C1A0-48AE-A73F-C0A0136941F8}" type="pres">
      <dgm:prSet presAssocID="{A6971E7C-96CC-4C2D-84A8-46CCD29DF25B}" presName="parTx" presStyleLbl="revTx" presStyleIdx="2" presStyleCnt="4">
        <dgm:presLayoutVars>
          <dgm:chMax val="0"/>
          <dgm:chPref val="0"/>
        </dgm:presLayoutVars>
      </dgm:prSet>
      <dgm:spPr/>
    </dgm:pt>
    <dgm:pt modelId="{734B90DA-A5FF-436F-B63F-D74FBBCF4D51}" type="pres">
      <dgm:prSet presAssocID="{A7F6FE40-61B3-4422-A985-A07539DAFD6E}" presName="sibTrans" presStyleCnt="0"/>
      <dgm:spPr/>
    </dgm:pt>
    <dgm:pt modelId="{818084CD-2735-4519-83D1-A4630CFE0021}" type="pres">
      <dgm:prSet presAssocID="{2E0FB9E3-D542-40DF-81E4-3AA959B1FC36}" presName="compNode" presStyleCnt="0"/>
      <dgm:spPr/>
    </dgm:pt>
    <dgm:pt modelId="{ECE52881-A498-4D16-9297-388DD2E8390A}" type="pres">
      <dgm:prSet presAssocID="{2E0FB9E3-D542-40DF-81E4-3AA959B1FC36}" presName="bgRect" presStyleLbl="bgShp" presStyleIdx="3" presStyleCnt="4"/>
      <dgm:spPr/>
    </dgm:pt>
    <dgm:pt modelId="{9E32C8C2-36DE-4597-BFC9-3926BD3B66BA}" type="pres">
      <dgm:prSet presAssocID="{2E0FB9E3-D542-40DF-81E4-3AA959B1FC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F1A4F10C-6147-49BB-A42B-20B4A0B8466A}" type="pres">
      <dgm:prSet presAssocID="{2E0FB9E3-D542-40DF-81E4-3AA959B1FC36}" presName="spaceRect" presStyleCnt="0"/>
      <dgm:spPr/>
    </dgm:pt>
    <dgm:pt modelId="{8631D987-EEA7-4D23-8F15-2B5749ECA4FE}" type="pres">
      <dgm:prSet presAssocID="{2E0FB9E3-D542-40DF-81E4-3AA959B1FC36}" presName="parTx" presStyleLbl="revTx" presStyleIdx="3" presStyleCnt="4">
        <dgm:presLayoutVars>
          <dgm:chMax val="0"/>
          <dgm:chPref val="0"/>
        </dgm:presLayoutVars>
      </dgm:prSet>
      <dgm:spPr/>
    </dgm:pt>
  </dgm:ptLst>
  <dgm:cxnLst>
    <dgm:cxn modelId="{3E94A714-A4B1-4D34-AFB7-4633C45B1ED5}" type="presOf" srcId="{B57053CB-AD16-49E4-B4A4-50DF0EBB899F}" destId="{C5867F94-478A-4125-888B-DB9B32E5960B}" srcOrd="0" destOrd="0" presId="urn:microsoft.com/office/officeart/2018/2/layout/IconVerticalSolidList"/>
    <dgm:cxn modelId="{8A468C27-925E-472F-A936-A94FDA614CB8}" type="presOf" srcId="{1976B314-61B2-4641-9FA4-9AB223D429B2}" destId="{D260E119-DA0F-4064-BCA3-0EC3632D7986}" srcOrd="0" destOrd="0" presId="urn:microsoft.com/office/officeart/2018/2/layout/IconVerticalSolidList"/>
    <dgm:cxn modelId="{2940FB2F-2AE4-4FBE-A0C3-945A11E110C6}" type="presOf" srcId="{E7B049F9-6186-4DF8-8705-FB70507FC8C0}" destId="{ECFCA41C-D770-4A76-B7E0-46F12C87AB9A}" srcOrd="0" destOrd="0" presId="urn:microsoft.com/office/officeart/2018/2/layout/IconVerticalSolidList"/>
    <dgm:cxn modelId="{C6CD6960-01FE-416C-97FD-CFF8AC26413A}" srcId="{1976B314-61B2-4641-9FA4-9AB223D429B2}" destId="{A6971E7C-96CC-4C2D-84A8-46CCD29DF25B}" srcOrd="2" destOrd="0" parTransId="{E4B50ED5-2AC4-4A14-8B99-D29E3B0C0A0B}" sibTransId="{A7F6FE40-61B3-4422-A985-A07539DAFD6E}"/>
    <dgm:cxn modelId="{7D305262-4270-45D2-8E0A-8B65B227C4D8}" srcId="{1976B314-61B2-4641-9FA4-9AB223D429B2}" destId="{B57053CB-AD16-49E4-B4A4-50DF0EBB899F}" srcOrd="1" destOrd="0" parTransId="{BAED3E21-5B84-4B36-9D24-49218DAC3681}" sibTransId="{1D0843C4-0093-4281-B7C1-3DB01AB43F65}"/>
    <dgm:cxn modelId="{5F721780-A51B-46FD-93C8-7BC8100B7440}" type="presOf" srcId="{2E0FB9E3-D542-40DF-81E4-3AA959B1FC36}" destId="{8631D987-EEA7-4D23-8F15-2B5749ECA4FE}" srcOrd="0" destOrd="0" presId="urn:microsoft.com/office/officeart/2018/2/layout/IconVerticalSolidList"/>
    <dgm:cxn modelId="{3662C29C-001D-4807-AEC9-0B74C4455AF1}" type="presOf" srcId="{A6971E7C-96CC-4C2D-84A8-46CCD29DF25B}" destId="{4585291D-C1A0-48AE-A73F-C0A0136941F8}" srcOrd="0" destOrd="0" presId="urn:microsoft.com/office/officeart/2018/2/layout/IconVerticalSolidList"/>
    <dgm:cxn modelId="{ADDF94BB-CC7A-4B37-8984-5D9CC742EE3C}" srcId="{1976B314-61B2-4641-9FA4-9AB223D429B2}" destId="{2E0FB9E3-D542-40DF-81E4-3AA959B1FC36}" srcOrd="3" destOrd="0" parTransId="{3CA957FA-5E14-458B-A2B8-CCE093A9386C}" sibTransId="{A1117E12-8B18-41EC-A088-7B71DD7D6B61}"/>
    <dgm:cxn modelId="{CE1F41E2-4962-4493-9C6D-1CBCD441048B}" srcId="{1976B314-61B2-4641-9FA4-9AB223D429B2}" destId="{E7B049F9-6186-4DF8-8705-FB70507FC8C0}" srcOrd="0" destOrd="0" parTransId="{527BB0AC-448D-48FC-BF18-3935A6BF5A84}" sibTransId="{B625F1EB-D2A4-47AD-9D50-46F6AA1A1B75}"/>
    <dgm:cxn modelId="{A9578E09-1A8B-4636-BA93-57AFB2FF4424}" type="presParOf" srcId="{D260E119-DA0F-4064-BCA3-0EC3632D7986}" destId="{3AF99815-A5DD-4955-A6E8-452FD167E33D}" srcOrd="0" destOrd="0" presId="urn:microsoft.com/office/officeart/2018/2/layout/IconVerticalSolidList"/>
    <dgm:cxn modelId="{03C69CC9-6B87-4355-8925-10280FBB2BEB}" type="presParOf" srcId="{3AF99815-A5DD-4955-A6E8-452FD167E33D}" destId="{FC99DB3D-A625-41F7-B1CB-2A8EAAAD1692}" srcOrd="0" destOrd="0" presId="urn:microsoft.com/office/officeart/2018/2/layout/IconVerticalSolidList"/>
    <dgm:cxn modelId="{F5998F5E-0B79-48B4-8AB5-8BAB79478AFB}" type="presParOf" srcId="{3AF99815-A5DD-4955-A6E8-452FD167E33D}" destId="{56485D12-0074-4D01-90B6-BCF439915CB4}" srcOrd="1" destOrd="0" presId="urn:microsoft.com/office/officeart/2018/2/layout/IconVerticalSolidList"/>
    <dgm:cxn modelId="{244AE311-10CB-45FB-AF20-A83E4693F943}" type="presParOf" srcId="{3AF99815-A5DD-4955-A6E8-452FD167E33D}" destId="{4D81C180-0438-45D8-9377-4E7C2DEE13F2}" srcOrd="2" destOrd="0" presId="urn:microsoft.com/office/officeart/2018/2/layout/IconVerticalSolidList"/>
    <dgm:cxn modelId="{32F058F7-E29F-49FA-9F48-B79206478940}" type="presParOf" srcId="{3AF99815-A5DD-4955-A6E8-452FD167E33D}" destId="{ECFCA41C-D770-4A76-B7E0-46F12C87AB9A}" srcOrd="3" destOrd="0" presId="urn:microsoft.com/office/officeart/2018/2/layout/IconVerticalSolidList"/>
    <dgm:cxn modelId="{9A412B57-AAB5-4908-9960-3275B1EE5775}" type="presParOf" srcId="{D260E119-DA0F-4064-BCA3-0EC3632D7986}" destId="{4E2232D2-ED46-4831-A602-C89D57E7BB94}" srcOrd="1" destOrd="0" presId="urn:microsoft.com/office/officeart/2018/2/layout/IconVerticalSolidList"/>
    <dgm:cxn modelId="{F78E3DC3-5ADF-4EAE-B554-10EB0AF003C0}" type="presParOf" srcId="{D260E119-DA0F-4064-BCA3-0EC3632D7986}" destId="{CBC87BE8-C50B-4827-AB61-0BC1B2908531}" srcOrd="2" destOrd="0" presId="urn:microsoft.com/office/officeart/2018/2/layout/IconVerticalSolidList"/>
    <dgm:cxn modelId="{0A767BCC-1837-486C-84F8-F946D9015281}" type="presParOf" srcId="{CBC87BE8-C50B-4827-AB61-0BC1B2908531}" destId="{39EE9808-3A61-46E8-B970-4F23FF49A4CB}" srcOrd="0" destOrd="0" presId="urn:microsoft.com/office/officeart/2018/2/layout/IconVerticalSolidList"/>
    <dgm:cxn modelId="{918C325E-D03B-46D0-8B56-01D27FC8DAFB}" type="presParOf" srcId="{CBC87BE8-C50B-4827-AB61-0BC1B2908531}" destId="{454F09CB-DF7A-4734-A3E2-73F2F8EA65E8}" srcOrd="1" destOrd="0" presId="urn:microsoft.com/office/officeart/2018/2/layout/IconVerticalSolidList"/>
    <dgm:cxn modelId="{A5C9AAB0-5FBE-4FB8-B108-667B730D2351}" type="presParOf" srcId="{CBC87BE8-C50B-4827-AB61-0BC1B2908531}" destId="{D626FC01-1748-4C5D-8610-35F94925D66F}" srcOrd="2" destOrd="0" presId="urn:microsoft.com/office/officeart/2018/2/layout/IconVerticalSolidList"/>
    <dgm:cxn modelId="{3672EF4F-08B5-44D6-8300-2339873925E1}" type="presParOf" srcId="{CBC87BE8-C50B-4827-AB61-0BC1B2908531}" destId="{C5867F94-478A-4125-888B-DB9B32E5960B}" srcOrd="3" destOrd="0" presId="urn:microsoft.com/office/officeart/2018/2/layout/IconVerticalSolidList"/>
    <dgm:cxn modelId="{A489F555-AD73-41E9-85A2-DFDA04C563E8}" type="presParOf" srcId="{D260E119-DA0F-4064-BCA3-0EC3632D7986}" destId="{52D78E02-B013-497E-841C-37EE3FD53988}" srcOrd="3" destOrd="0" presId="urn:microsoft.com/office/officeart/2018/2/layout/IconVerticalSolidList"/>
    <dgm:cxn modelId="{32EDD8D3-0DD4-401F-8C3D-FC8239324B6D}" type="presParOf" srcId="{D260E119-DA0F-4064-BCA3-0EC3632D7986}" destId="{4775E032-EDBC-4548-A8B1-AD7244CA474C}" srcOrd="4" destOrd="0" presId="urn:microsoft.com/office/officeart/2018/2/layout/IconVerticalSolidList"/>
    <dgm:cxn modelId="{60A4C663-7DD7-4CF4-9164-0315F048C19F}" type="presParOf" srcId="{4775E032-EDBC-4548-A8B1-AD7244CA474C}" destId="{453FC148-1F71-40A3-A19F-725B70F5D2E6}" srcOrd="0" destOrd="0" presId="urn:microsoft.com/office/officeart/2018/2/layout/IconVerticalSolidList"/>
    <dgm:cxn modelId="{9B30DAAB-E419-414A-BB54-B25742BF56BB}" type="presParOf" srcId="{4775E032-EDBC-4548-A8B1-AD7244CA474C}" destId="{BD0DBF37-B7D7-475F-BABF-C8B764B02895}" srcOrd="1" destOrd="0" presId="urn:microsoft.com/office/officeart/2018/2/layout/IconVerticalSolidList"/>
    <dgm:cxn modelId="{3E3C0B13-662C-494F-8691-D1464F5455FD}" type="presParOf" srcId="{4775E032-EDBC-4548-A8B1-AD7244CA474C}" destId="{044E3C76-12D7-4364-9DDC-46FDB8DCF2B7}" srcOrd="2" destOrd="0" presId="urn:microsoft.com/office/officeart/2018/2/layout/IconVerticalSolidList"/>
    <dgm:cxn modelId="{B00803C7-4BD5-4F87-851B-087B0949ABFB}" type="presParOf" srcId="{4775E032-EDBC-4548-A8B1-AD7244CA474C}" destId="{4585291D-C1A0-48AE-A73F-C0A0136941F8}" srcOrd="3" destOrd="0" presId="urn:microsoft.com/office/officeart/2018/2/layout/IconVerticalSolidList"/>
    <dgm:cxn modelId="{B188364D-9B5D-4FEA-8BDA-982D100FCAC4}" type="presParOf" srcId="{D260E119-DA0F-4064-BCA3-0EC3632D7986}" destId="{734B90DA-A5FF-436F-B63F-D74FBBCF4D51}" srcOrd="5" destOrd="0" presId="urn:microsoft.com/office/officeart/2018/2/layout/IconVerticalSolidList"/>
    <dgm:cxn modelId="{DF4A5D00-91CF-4580-BF79-237AEE4D791D}" type="presParOf" srcId="{D260E119-DA0F-4064-BCA3-0EC3632D7986}" destId="{818084CD-2735-4519-83D1-A4630CFE0021}" srcOrd="6" destOrd="0" presId="urn:microsoft.com/office/officeart/2018/2/layout/IconVerticalSolidList"/>
    <dgm:cxn modelId="{35D9BB80-5AED-43A2-9DA7-1B08700A5859}" type="presParOf" srcId="{818084CD-2735-4519-83D1-A4630CFE0021}" destId="{ECE52881-A498-4D16-9297-388DD2E8390A}" srcOrd="0" destOrd="0" presId="urn:microsoft.com/office/officeart/2018/2/layout/IconVerticalSolidList"/>
    <dgm:cxn modelId="{65AC4FE2-F52D-4708-A54F-5A3BDA57522D}" type="presParOf" srcId="{818084CD-2735-4519-83D1-A4630CFE0021}" destId="{9E32C8C2-36DE-4597-BFC9-3926BD3B66BA}" srcOrd="1" destOrd="0" presId="urn:microsoft.com/office/officeart/2018/2/layout/IconVerticalSolidList"/>
    <dgm:cxn modelId="{892B0479-37CA-48DB-BC3A-E45169A0F7A3}" type="presParOf" srcId="{818084CD-2735-4519-83D1-A4630CFE0021}" destId="{F1A4F10C-6147-49BB-A42B-20B4A0B8466A}" srcOrd="2" destOrd="0" presId="urn:microsoft.com/office/officeart/2018/2/layout/IconVerticalSolidList"/>
    <dgm:cxn modelId="{06DD0B74-96CB-48EB-962C-48E3C41C4566}" type="presParOf" srcId="{818084CD-2735-4519-83D1-A4630CFE0021}" destId="{8631D987-EEA7-4D23-8F15-2B5749ECA4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0E3DE6-1B15-4FFA-9482-C4B7141E4BC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8A3061C7-45E0-41E1-8012-B16EE2AE6503}">
      <dgm:prSet/>
      <dgm:spPr/>
      <dgm:t>
        <a:bodyPr/>
        <a:lstStyle/>
        <a:p>
          <a:r>
            <a:rPr lang="en-GB" b="1" noProof="0" dirty="0"/>
            <a:t>PESTEL Summar</a:t>
          </a:r>
          <a:r>
            <a:rPr lang="en-GB" noProof="0" dirty="0"/>
            <a:t>y</a:t>
          </a:r>
        </a:p>
      </dgm:t>
    </dgm:pt>
    <dgm:pt modelId="{63100B0C-E077-4800-AF0E-7BAB75DFE360}" type="parTrans" cxnId="{5B1AB2CD-C915-4327-8985-137A385507D5}">
      <dgm:prSet/>
      <dgm:spPr/>
      <dgm:t>
        <a:bodyPr/>
        <a:lstStyle/>
        <a:p>
          <a:endParaRPr lang="en-GB"/>
        </a:p>
      </dgm:t>
    </dgm:pt>
    <dgm:pt modelId="{1276A215-8270-48F9-A5AA-118C7723B3A2}" type="sibTrans" cxnId="{5B1AB2CD-C915-4327-8985-137A385507D5}">
      <dgm:prSet/>
      <dgm:spPr/>
      <dgm:t>
        <a:bodyPr/>
        <a:lstStyle/>
        <a:p>
          <a:endParaRPr lang="en-GB"/>
        </a:p>
      </dgm:t>
    </dgm:pt>
    <dgm:pt modelId="{EC45DA3A-72A8-4741-988E-64E528447CC0}">
      <dgm:prSet/>
      <dgm:spPr/>
      <dgm:t>
        <a:bodyPr/>
        <a:lstStyle/>
        <a:p>
          <a:r>
            <a:rPr lang="en-GB" b="1" noProof="0" dirty="0"/>
            <a:t>Political:</a:t>
          </a:r>
          <a:r>
            <a:rPr lang="en-GB" noProof="0" dirty="0"/>
            <a:t> Regulations on waste disposal and sustainability reporting are tightening globally (Cooper &amp; Hall, 2019).</a:t>
          </a:r>
        </a:p>
      </dgm:t>
    </dgm:pt>
    <dgm:pt modelId="{007E366F-7E5E-46E7-8087-427ED3A0C896}" type="parTrans" cxnId="{A4085385-190C-4354-9068-8E96A69A5A42}">
      <dgm:prSet/>
      <dgm:spPr/>
      <dgm:t>
        <a:bodyPr/>
        <a:lstStyle/>
        <a:p>
          <a:endParaRPr lang="en-GB"/>
        </a:p>
      </dgm:t>
    </dgm:pt>
    <dgm:pt modelId="{D4797948-7D58-4818-A18F-02A141AB2BD3}" type="sibTrans" cxnId="{A4085385-190C-4354-9068-8E96A69A5A42}">
      <dgm:prSet/>
      <dgm:spPr/>
      <dgm:t>
        <a:bodyPr/>
        <a:lstStyle/>
        <a:p>
          <a:endParaRPr lang="en-GB"/>
        </a:p>
      </dgm:t>
    </dgm:pt>
    <dgm:pt modelId="{E46494BD-F206-41BF-9D91-92ED0036002D}">
      <dgm:prSet/>
      <dgm:spPr/>
      <dgm:t>
        <a:bodyPr/>
        <a:lstStyle/>
        <a:p>
          <a:r>
            <a:rPr lang="en-GB" b="1" noProof="0" dirty="0"/>
            <a:t>Economic:</a:t>
          </a:r>
          <a:r>
            <a:rPr lang="en-GB" noProof="0" dirty="0"/>
            <a:t> Waste reduction lowers operational costs but requires capital investment in green technologies (Batabyal &amp; Das, 2019).</a:t>
          </a:r>
        </a:p>
      </dgm:t>
    </dgm:pt>
    <dgm:pt modelId="{E3C44EE9-35BB-471E-AC9B-4445DA8289D2}" type="parTrans" cxnId="{5031C8B5-9F7F-4F3D-B927-C298573FEE6A}">
      <dgm:prSet/>
      <dgm:spPr/>
      <dgm:t>
        <a:bodyPr/>
        <a:lstStyle/>
        <a:p>
          <a:endParaRPr lang="en-GB"/>
        </a:p>
      </dgm:t>
    </dgm:pt>
    <dgm:pt modelId="{245993DB-CD81-445B-A8CC-E612AA211015}" type="sibTrans" cxnId="{5031C8B5-9F7F-4F3D-B927-C298573FEE6A}">
      <dgm:prSet/>
      <dgm:spPr/>
      <dgm:t>
        <a:bodyPr/>
        <a:lstStyle/>
        <a:p>
          <a:endParaRPr lang="en-GB"/>
        </a:p>
      </dgm:t>
    </dgm:pt>
    <dgm:pt modelId="{EA408D57-4359-4112-A341-48FAA16C266A}">
      <dgm:prSet/>
      <dgm:spPr/>
      <dgm:t>
        <a:bodyPr/>
        <a:lstStyle/>
        <a:p>
          <a:r>
            <a:rPr lang="en-GB" b="1" noProof="0" dirty="0"/>
            <a:t>Social:</a:t>
          </a:r>
          <a:r>
            <a:rPr lang="en-GB" noProof="0" dirty="0"/>
            <a:t> Rising consumer preference for eco-friendly hotels encourages adoption of visible green initiatives.</a:t>
          </a:r>
        </a:p>
      </dgm:t>
    </dgm:pt>
    <dgm:pt modelId="{7FA17169-B35F-4C3A-AA69-16A45F5523C3}" type="parTrans" cxnId="{CE532647-9ADD-4F19-A87D-8F0A852D81CB}">
      <dgm:prSet/>
      <dgm:spPr/>
      <dgm:t>
        <a:bodyPr/>
        <a:lstStyle/>
        <a:p>
          <a:endParaRPr lang="en-GB"/>
        </a:p>
      </dgm:t>
    </dgm:pt>
    <dgm:pt modelId="{6448416E-FC77-4ED9-A63D-7BA120F31883}" type="sibTrans" cxnId="{CE532647-9ADD-4F19-A87D-8F0A852D81CB}">
      <dgm:prSet/>
      <dgm:spPr/>
      <dgm:t>
        <a:bodyPr/>
        <a:lstStyle/>
        <a:p>
          <a:endParaRPr lang="en-GB"/>
        </a:p>
      </dgm:t>
    </dgm:pt>
    <dgm:pt modelId="{C6A592D4-13FB-4F13-AD14-BF51E189C26F}">
      <dgm:prSet/>
      <dgm:spPr/>
      <dgm:t>
        <a:bodyPr/>
        <a:lstStyle/>
        <a:p>
          <a:r>
            <a:rPr lang="en-GB" b="1" noProof="0" dirty="0"/>
            <a:t>Technological:</a:t>
          </a:r>
          <a:r>
            <a:rPr lang="en-GB" noProof="0" dirty="0"/>
            <a:t> Smart kitchen sensors, composting units, and AI-based inventory tools optimise resource use (Ivanov &amp; Webster, 2019).</a:t>
          </a:r>
        </a:p>
      </dgm:t>
    </dgm:pt>
    <dgm:pt modelId="{8EC4BE34-1B55-4D1C-ADB9-372F149ABC60}" type="parTrans" cxnId="{4382BBD8-70B5-4501-84AF-F77131154855}">
      <dgm:prSet/>
      <dgm:spPr/>
      <dgm:t>
        <a:bodyPr/>
        <a:lstStyle/>
        <a:p>
          <a:endParaRPr lang="en-GB"/>
        </a:p>
      </dgm:t>
    </dgm:pt>
    <dgm:pt modelId="{0DF671F8-1EC3-4FCB-8E2B-4B164FBA2E60}" type="sibTrans" cxnId="{4382BBD8-70B5-4501-84AF-F77131154855}">
      <dgm:prSet/>
      <dgm:spPr/>
      <dgm:t>
        <a:bodyPr/>
        <a:lstStyle/>
        <a:p>
          <a:endParaRPr lang="en-GB"/>
        </a:p>
      </dgm:t>
    </dgm:pt>
    <dgm:pt modelId="{8CDFE221-4816-4696-B046-B474EDF173A9}">
      <dgm:prSet/>
      <dgm:spPr/>
      <dgm:t>
        <a:bodyPr/>
        <a:lstStyle/>
        <a:p>
          <a:r>
            <a:rPr lang="en-GB" b="1" noProof="0" dirty="0"/>
            <a:t>Environmental:</a:t>
          </a:r>
          <a:r>
            <a:rPr lang="en-GB" noProof="0" dirty="0"/>
            <a:t> Reducing food waste directly decreases carbon emissions and landfill use (Costa &amp; Costa, 2022).</a:t>
          </a:r>
        </a:p>
      </dgm:t>
    </dgm:pt>
    <dgm:pt modelId="{C94F2BD6-815E-4039-A9BD-FF24A4057EDB}" type="parTrans" cxnId="{5CABC6C1-FE81-4DE3-84E3-54DC97A80B3B}">
      <dgm:prSet/>
      <dgm:spPr/>
      <dgm:t>
        <a:bodyPr/>
        <a:lstStyle/>
        <a:p>
          <a:endParaRPr lang="en-GB"/>
        </a:p>
      </dgm:t>
    </dgm:pt>
    <dgm:pt modelId="{AFB2B9F1-C1D2-4B7C-88C2-A1C7702B9687}" type="sibTrans" cxnId="{5CABC6C1-FE81-4DE3-84E3-54DC97A80B3B}">
      <dgm:prSet/>
      <dgm:spPr/>
      <dgm:t>
        <a:bodyPr/>
        <a:lstStyle/>
        <a:p>
          <a:endParaRPr lang="en-GB"/>
        </a:p>
      </dgm:t>
    </dgm:pt>
    <dgm:pt modelId="{775EEC90-2042-444B-8F2A-317A608530C9}">
      <dgm:prSet/>
      <dgm:spPr/>
      <dgm:t>
        <a:bodyPr/>
        <a:lstStyle/>
        <a:p>
          <a:r>
            <a:rPr lang="en-GB" b="1" noProof="0" dirty="0"/>
            <a:t>Legal:</a:t>
          </a:r>
          <a:r>
            <a:rPr lang="en-GB" noProof="0" dirty="0"/>
            <a:t> Compliance with food safety and waste regulations is mandatory, influencing operations and supplier contracts.</a:t>
          </a:r>
        </a:p>
      </dgm:t>
    </dgm:pt>
    <dgm:pt modelId="{9A929067-F579-435F-9231-A7B02DD5A918}" type="parTrans" cxnId="{D321A306-BE36-4FEF-8096-BEB99BD6D3B8}">
      <dgm:prSet/>
      <dgm:spPr/>
      <dgm:t>
        <a:bodyPr/>
        <a:lstStyle/>
        <a:p>
          <a:endParaRPr lang="en-GB"/>
        </a:p>
      </dgm:t>
    </dgm:pt>
    <dgm:pt modelId="{358439CB-5A1E-4708-B2CE-02E825968750}" type="sibTrans" cxnId="{D321A306-BE36-4FEF-8096-BEB99BD6D3B8}">
      <dgm:prSet/>
      <dgm:spPr/>
      <dgm:t>
        <a:bodyPr/>
        <a:lstStyle/>
        <a:p>
          <a:endParaRPr lang="en-GB"/>
        </a:p>
      </dgm:t>
    </dgm:pt>
    <dgm:pt modelId="{E86EABBF-2317-46C7-8B60-5E5A36386B4C}" type="pres">
      <dgm:prSet presAssocID="{4D0E3DE6-1B15-4FFA-9482-C4B7141E4BC0}" presName="linear" presStyleCnt="0">
        <dgm:presLayoutVars>
          <dgm:animLvl val="lvl"/>
          <dgm:resizeHandles val="exact"/>
        </dgm:presLayoutVars>
      </dgm:prSet>
      <dgm:spPr/>
    </dgm:pt>
    <dgm:pt modelId="{CFA2B09B-9390-4D33-8330-BFE7C75A0E95}" type="pres">
      <dgm:prSet presAssocID="{8A3061C7-45E0-41E1-8012-B16EE2AE6503}" presName="parentText" presStyleLbl="node1" presStyleIdx="0" presStyleCnt="1">
        <dgm:presLayoutVars>
          <dgm:chMax val="0"/>
          <dgm:bulletEnabled val="1"/>
        </dgm:presLayoutVars>
      </dgm:prSet>
      <dgm:spPr/>
    </dgm:pt>
    <dgm:pt modelId="{A0AF5D54-1874-49A7-98E6-FFCB1449DD38}" type="pres">
      <dgm:prSet presAssocID="{8A3061C7-45E0-41E1-8012-B16EE2AE6503}" presName="childText" presStyleLbl="revTx" presStyleIdx="0" presStyleCnt="1">
        <dgm:presLayoutVars>
          <dgm:bulletEnabled val="1"/>
        </dgm:presLayoutVars>
      </dgm:prSet>
      <dgm:spPr/>
    </dgm:pt>
  </dgm:ptLst>
  <dgm:cxnLst>
    <dgm:cxn modelId="{D321A306-BE36-4FEF-8096-BEB99BD6D3B8}" srcId="{8A3061C7-45E0-41E1-8012-B16EE2AE6503}" destId="{775EEC90-2042-444B-8F2A-317A608530C9}" srcOrd="5" destOrd="0" parTransId="{9A929067-F579-435F-9231-A7B02DD5A918}" sibTransId="{358439CB-5A1E-4708-B2CE-02E825968750}"/>
    <dgm:cxn modelId="{D3933F1F-7D4F-4CD3-AF63-66ABFD022A3E}" type="presOf" srcId="{8A3061C7-45E0-41E1-8012-B16EE2AE6503}" destId="{CFA2B09B-9390-4D33-8330-BFE7C75A0E95}" srcOrd="0" destOrd="0" presId="urn:microsoft.com/office/officeart/2005/8/layout/vList2"/>
    <dgm:cxn modelId="{EA2B1629-626B-4A6D-8DC1-AC438F0DE419}" type="presOf" srcId="{E46494BD-F206-41BF-9D91-92ED0036002D}" destId="{A0AF5D54-1874-49A7-98E6-FFCB1449DD38}" srcOrd="0" destOrd="1" presId="urn:microsoft.com/office/officeart/2005/8/layout/vList2"/>
    <dgm:cxn modelId="{CE532647-9ADD-4F19-A87D-8F0A852D81CB}" srcId="{8A3061C7-45E0-41E1-8012-B16EE2AE6503}" destId="{EA408D57-4359-4112-A341-48FAA16C266A}" srcOrd="2" destOrd="0" parTransId="{7FA17169-B35F-4C3A-AA69-16A45F5523C3}" sibTransId="{6448416E-FC77-4ED9-A63D-7BA120F31883}"/>
    <dgm:cxn modelId="{0A9A9552-5F3D-4519-8501-261BC741CE5C}" type="presOf" srcId="{4D0E3DE6-1B15-4FFA-9482-C4B7141E4BC0}" destId="{E86EABBF-2317-46C7-8B60-5E5A36386B4C}" srcOrd="0" destOrd="0" presId="urn:microsoft.com/office/officeart/2005/8/layout/vList2"/>
    <dgm:cxn modelId="{15F11082-6DC9-4D5B-80DD-DC6B6D614820}" type="presOf" srcId="{775EEC90-2042-444B-8F2A-317A608530C9}" destId="{A0AF5D54-1874-49A7-98E6-FFCB1449DD38}" srcOrd="0" destOrd="5" presId="urn:microsoft.com/office/officeart/2005/8/layout/vList2"/>
    <dgm:cxn modelId="{A4085385-190C-4354-9068-8E96A69A5A42}" srcId="{8A3061C7-45E0-41E1-8012-B16EE2AE6503}" destId="{EC45DA3A-72A8-4741-988E-64E528447CC0}" srcOrd="0" destOrd="0" parTransId="{007E366F-7E5E-46E7-8087-427ED3A0C896}" sibTransId="{D4797948-7D58-4818-A18F-02A141AB2BD3}"/>
    <dgm:cxn modelId="{93776991-BC73-47D1-B728-52D734E8A23A}" type="presOf" srcId="{C6A592D4-13FB-4F13-AD14-BF51E189C26F}" destId="{A0AF5D54-1874-49A7-98E6-FFCB1449DD38}" srcOrd="0" destOrd="3" presId="urn:microsoft.com/office/officeart/2005/8/layout/vList2"/>
    <dgm:cxn modelId="{0136E09F-CA03-44B2-8168-068752C69142}" type="presOf" srcId="{8CDFE221-4816-4696-B046-B474EDF173A9}" destId="{A0AF5D54-1874-49A7-98E6-FFCB1449DD38}" srcOrd="0" destOrd="4" presId="urn:microsoft.com/office/officeart/2005/8/layout/vList2"/>
    <dgm:cxn modelId="{FB82A1AA-3EB5-4885-A900-147CEFB04818}" type="presOf" srcId="{EA408D57-4359-4112-A341-48FAA16C266A}" destId="{A0AF5D54-1874-49A7-98E6-FFCB1449DD38}" srcOrd="0" destOrd="2" presId="urn:microsoft.com/office/officeart/2005/8/layout/vList2"/>
    <dgm:cxn modelId="{1627EDAE-7B7B-44A3-B658-74A46EF3D656}" type="presOf" srcId="{EC45DA3A-72A8-4741-988E-64E528447CC0}" destId="{A0AF5D54-1874-49A7-98E6-FFCB1449DD38}" srcOrd="0" destOrd="0" presId="urn:microsoft.com/office/officeart/2005/8/layout/vList2"/>
    <dgm:cxn modelId="{5031C8B5-9F7F-4F3D-B927-C298573FEE6A}" srcId="{8A3061C7-45E0-41E1-8012-B16EE2AE6503}" destId="{E46494BD-F206-41BF-9D91-92ED0036002D}" srcOrd="1" destOrd="0" parTransId="{E3C44EE9-35BB-471E-AC9B-4445DA8289D2}" sibTransId="{245993DB-CD81-445B-A8CC-E612AA211015}"/>
    <dgm:cxn modelId="{5CABC6C1-FE81-4DE3-84E3-54DC97A80B3B}" srcId="{8A3061C7-45E0-41E1-8012-B16EE2AE6503}" destId="{8CDFE221-4816-4696-B046-B474EDF173A9}" srcOrd="4" destOrd="0" parTransId="{C94F2BD6-815E-4039-A9BD-FF24A4057EDB}" sibTransId="{AFB2B9F1-C1D2-4B7C-88C2-A1C7702B9687}"/>
    <dgm:cxn modelId="{5B1AB2CD-C915-4327-8985-137A385507D5}" srcId="{4D0E3DE6-1B15-4FFA-9482-C4B7141E4BC0}" destId="{8A3061C7-45E0-41E1-8012-B16EE2AE6503}" srcOrd="0" destOrd="0" parTransId="{63100B0C-E077-4800-AF0E-7BAB75DFE360}" sibTransId="{1276A215-8270-48F9-A5AA-118C7723B3A2}"/>
    <dgm:cxn modelId="{4382BBD8-70B5-4501-84AF-F77131154855}" srcId="{8A3061C7-45E0-41E1-8012-B16EE2AE6503}" destId="{C6A592D4-13FB-4F13-AD14-BF51E189C26F}" srcOrd="3" destOrd="0" parTransId="{8EC4BE34-1B55-4D1C-ADB9-372F149ABC60}" sibTransId="{0DF671F8-1EC3-4FCB-8E2B-4B164FBA2E60}"/>
    <dgm:cxn modelId="{C41E6D92-5CB5-4594-9B0E-09B2C245D01A}" type="presParOf" srcId="{E86EABBF-2317-46C7-8B60-5E5A36386B4C}" destId="{CFA2B09B-9390-4D33-8330-BFE7C75A0E95}" srcOrd="0" destOrd="0" presId="urn:microsoft.com/office/officeart/2005/8/layout/vList2"/>
    <dgm:cxn modelId="{303A6917-C93B-4D9D-BCF4-B1606A0A3CAB}" type="presParOf" srcId="{E86EABBF-2317-46C7-8B60-5E5A36386B4C}" destId="{A0AF5D54-1874-49A7-98E6-FFCB1449DD3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2830F1-1565-42A5-9366-22E384D4937D}" type="doc">
      <dgm:prSet loTypeId="urn:microsoft.com/office/officeart/2016/7/layout/HorizontalActionList" loCatId="List" qsTypeId="urn:microsoft.com/office/officeart/2005/8/quickstyle/simple1" qsCatId="simple" csTypeId="urn:microsoft.com/office/officeart/2005/8/colors/accent2_2" csCatId="accent2" phldr="1"/>
      <dgm:spPr/>
      <dgm:t>
        <a:bodyPr/>
        <a:lstStyle/>
        <a:p>
          <a:endParaRPr lang="en-US"/>
        </a:p>
      </dgm:t>
    </dgm:pt>
    <dgm:pt modelId="{0C2A91BC-893D-4B00-B84A-B53C147B3B69}">
      <dgm:prSet/>
      <dgm:spPr/>
      <dgm:t>
        <a:bodyPr/>
        <a:lstStyle/>
        <a:p>
          <a:pPr algn="ctr"/>
          <a:r>
            <a:rPr lang="en-US"/>
            <a:t>Implement</a:t>
          </a:r>
        </a:p>
      </dgm:t>
    </dgm:pt>
    <dgm:pt modelId="{122C13A8-B9A6-483B-BD3A-3DF323C6888F}" type="parTrans" cxnId="{30FCFEF1-8846-4B0F-8957-C96470E00BC2}">
      <dgm:prSet/>
      <dgm:spPr/>
      <dgm:t>
        <a:bodyPr/>
        <a:lstStyle/>
        <a:p>
          <a:endParaRPr lang="en-US"/>
        </a:p>
      </dgm:t>
    </dgm:pt>
    <dgm:pt modelId="{6C613087-9A11-471D-8708-89A2BE166616}" type="sibTrans" cxnId="{30FCFEF1-8846-4B0F-8957-C96470E00BC2}">
      <dgm:prSet/>
      <dgm:spPr/>
      <dgm:t>
        <a:bodyPr/>
        <a:lstStyle/>
        <a:p>
          <a:endParaRPr lang="en-US"/>
        </a:p>
      </dgm:t>
    </dgm:pt>
    <dgm:pt modelId="{C306E163-34C8-493F-9BF4-A920093B324B}">
      <dgm:prSet/>
      <dgm:spPr/>
      <dgm:t>
        <a:bodyPr/>
        <a:lstStyle/>
        <a:p>
          <a:pPr algn="ctr"/>
          <a:r>
            <a:rPr lang="en-US" dirty="0"/>
            <a:t>Implement Smart Food Waste Monitoring Systems</a:t>
          </a:r>
        </a:p>
      </dgm:t>
    </dgm:pt>
    <dgm:pt modelId="{AF81AF82-753F-4401-9008-B244134275AA}" type="parTrans" cxnId="{4F165886-B821-4900-BFF0-F8FFCC7D2BB9}">
      <dgm:prSet/>
      <dgm:spPr/>
      <dgm:t>
        <a:bodyPr/>
        <a:lstStyle/>
        <a:p>
          <a:endParaRPr lang="en-US"/>
        </a:p>
      </dgm:t>
    </dgm:pt>
    <dgm:pt modelId="{335BF465-FDCB-4847-8237-53D21BCF541F}" type="sibTrans" cxnId="{4F165886-B821-4900-BFF0-F8FFCC7D2BB9}">
      <dgm:prSet/>
      <dgm:spPr/>
      <dgm:t>
        <a:bodyPr/>
        <a:lstStyle/>
        <a:p>
          <a:endParaRPr lang="en-US"/>
        </a:p>
      </dgm:t>
    </dgm:pt>
    <dgm:pt modelId="{4AA34141-2CC6-42E2-A5F6-8C5C1787FB30}">
      <dgm:prSet/>
      <dgm:spPr/>
      <dgm:t>
        <a:bodyPr/>
        <a:lstStyle/>
        <a:p>
          <a:pPr algn="just"/>
          <a:r>
            <a:rPr lang="en-US"/>
            <a:t>Hotels should invest in AI-driven inventory and waste tracking tools to monitor food usage, expiration, and disposal in real time.</a:t>
          </a:r>
        </a:p>
      </dgm:t>
    </dgm:pt>
    <dgm:pt modelId="{93587126-549A-4D02-A73A-643264BCDF86}" type="parTrans" cxnId="{AE73C3F6-51FC-496F-8F1A-74494E25D0AA}">
      <dgm:prSet/>
      <dgm:spPr/>
      <dgm:t>
        <a:bodyPr/>
        <a:lstStyle/>
        <a:p>
          <a:endParaRPr lang="en-US"/>
        </a:p>
      </dgm:t>
    </dgm:pt>
    <dgm:pt modelId="{940A3377-4E15-4A3C-A4C9-8FDB7AA2B40A}" type="sibTrans" cxnId="{AE73C3F6-51FC-496F-8F1A-74494E25D0AA}">
      <dgm:prSet/>
      <dgm:spPr/>
      <dgm:t>
        <a:bodyPr/>
        <a:lstStyle/>
        <a:p>
          <a:endParaRPr lang="en-US"/>
        </a:p>
      </dgm:t>
    </dgm:pt>
    <dgm:pt modelId="{248403C7-8B54-4E25-9F78-17FF09F6DFF3}">
      <dgm:prSet/>
      <dgm:spPr/>
      <dgm:t>
        <a:bodyPr/>
        <a:lstStyle/>
        <a:p>
          <a:pPr algn="just"/>
          <a:r>
            <a:rPr lang="en-US"/>
            <a:t>Such systems can reduce waste by up to 30% while improving cost efficiency and menu planning (Ivanov &amp; Webster, 2019).</a:t>
          </a:r>
        </a:p>
      </dgm:t>
    </dgm:pt>
    <dgm:pt modelId="{A33F3FD3-1618-420F-889B-935B075E9449}" type="parTrans" cxnId="{EA3A7963-6A53-4BC9-B153-C81779B4E79B}">
      <dgm:prSet/>
      <dgm:spPr/>
      <dgm:t>
        <a:bodyPr/>
        <a:lstStyle/>
        <a:p>
          <a:endParaRPr lang="en-US"/>
        </a:p>
      </dgm:t>
    </dgm:pt>
    <dgm:pt modelId="{373EA5D9-9CD1-4CD3-93DB-E285918B187C}" type="sibTrans" cxnId="{EA3A7963-6A53-4BC9-B153-C81779B4E79B}">
      <dgm:prSet/>
      <dgm:spPr/>
      <dgm:t>
        <a:bodyPr/>
        <a:lstStyle/>
        <a:p>
          <a:endParaRPr lang="en-US"/>
        </a:p>
      </dgm:t>
    </dgm:pt>
    <dgm:pt modelId="{CE3E1FEC-A5B4-4DC5-9496-E4A5DCF974DD}">
      <dgm:prSet/>
      <dgm:spPr/>
      <dgm:t>
        <a:bodyPr/>
        <a:lstStyle/>
        <a:p>
          <a:pPr algn="ctr"/>
          <a:r>
            <a:rPr lang="en-US"/>
            <a:t>Adopt</a:t>
          </a:r>
        </a:p>
      </dgm:t>
    </dgm:pt>
    <dgm:pt modelId="{49F8D03E-77FF-49C1-A51B-8EF60437C5F8}" type="parTrans" cxnId="{66F9185C-5014-4E92-A6C9-1996E39ED4C5}">
      <dgm:prSet/>
      <dgm:spPr/>
      <dgm:t>
        <a:bodyPr/>
        <a:lstStyle/>
        <a:p>
          <a:endParaRPr lang="en-US"/>
        </a:p>
      </dgm:t>
    </dgm:pt>
    <dgm:pt modelId="{5500DFBB-7BF4-48A0-B559-4A5F9EF6ACC4}" type="sibTrans" cxnId="{66F9185C-5014-4E92-A6C9-1996E39ED4C5}">
      <dgm:prSet/>
      <dgm:spPr/>
      <dgm:t>
        <a:bodyPr/>
        <a:lstStyle/>
        <a:p>
          <a:endParaRPr lang="en-US"/>
        </a:p>
      </dgm:t>
    </dgm:pt>
    <dgm:pt modelId="{4D20CAAC-262C-4DC0-95E3-1752A5D734C2}">
      <dgm:prSet/>
      <dgm:spPr/>
      <dgm:t>
        <a:bodyPr/>
        <a:lstStyle/>
        <a:p>
          <a:pPr algn="ctr"/>
          <a:r>
            <a:rPr lang="en-US" dirty="0"/>
            <a:t>Adopt Circular Economy Practices</a:t>
          </a:r>
        </a:p>
        <a:p>
          <a:pPr algn="ctr"/>
          <a:endParaRPr lang="en-US" dirty="0"/>
        </a:p>
      </dgm:t>
    </dgm:pt>
    <dgm:pt modelId="{FBFB223F-461A-49DD-A18A-14D29FA51AF7}" type="parTrans" cxnId="{22CB21A4-7101-4C9D-A2E2-FEEC2843EEE4}">
      <dgm:prSet/>
      <dgm:spPr/>
      <dgm:t>
        <a:bodyPr/>
        <a:lstStyle/>
        <a:p>
          <a:endParaRPr lang="en-US"/>
        </a:p>
      </dgm:t>
    </dgm:pt>
    <dgm:pt modelId="{EF84EB45-2709-4497-889C-6EF7948FC2C3}" type="sibTrans" cxnId="{22CB21A4-7101-4C9D-A2E2-FEEC2843EEE4}">
      <dgm:prSet/>
      <dgm:spPr/>
      <dgm:t>
        <a:bodyPr/>
        <a:lstStyle/>
        <a:p>
          <a:endParaRPr lang="en-US"/>
        </a:p>
      </dgm:t>
    </dgm:pt>
    <dgm:pt modelId="{E08AB321-FC09-437A-8975-5F99D70C7925}">
      <dgm:prSet/>
      <dgm:spPr/>
      <dgm:t>
        <a:bodyPr/>
        <a:lstStyle/>
        <a:p>
          <a:pPr algn="just"/>
          <a:r>
            <a:rPr lang="en-US"/>
            <a:t>Introduce composting, food donation, and waste-to-energy initiatives to ensure resources are reused rather than discarded.</a:t>
          </a:r>
        </a:p>
      </dgm:t>
    </dgm:pt>
    <dgm:pt modelId="{1312E6C2-E7CF-4F45-8A94-E34BDF4EEAA8}" type="parTrans" cxnId="{0A771366-AE54-4B18-AFCF-CC10DB241ED6}">
      <dgm:prSet/>
      <dgm:spPr/>
      <dgm:t>
        <a:bodyPr/>
        <a:lstStyle/>
        <a:p>
          <a:endParaRPr lang="en-US"/>
        </a:p>
      </dgm:t>
    </dgm:pt>
    <dgm:pt modelId="{422C1163-4894-4400-A349-20A19F3CDBB5}" type="sibTrans" cxnId="{0A771366-AE54-4B18-AFCF-CC10DB241ED6}">
      <dgm:prSet/>
      <dgm:spPr/>
      <dgm:t>
        <a:bodyPr/>
        <a:lstStyle/>
        <a:p>
          <a:endParaRPr lang="en-US"/>
        </a:p>
      </dgm:t>
    </dgm:pt>
    <dgm:pt modelId="{2DFB8C45-F339-4455-9E31-75E00DE99742}">
      <dgm:prSet/>
      <dgm:spPr/>
      <dgm:t>
        <a:bodyPr/>
        <a:lstStyle/>
        <a:p>
          <a:pPr algn="just"/>
          <a:r>
            <a:rPr lang="en-US"/>
            <a:t>Partnerships with local farms and food banks can enhance sustainability credentials and community engagement (Costa &amp; Costa, 2022).</a:t>
          </a:r>
        </a:p>
      </dgm:t>
    </dgm:pt>
    <dgm:pt modelId="{141FA995-9639-4064-AE89-14746E556796}" type="parTrans" cxnId="{322C29C3-6907-4B12-81E9-63CE3325FDA0}">
      <dgm:prSet/>
      <dgm:spPr/>
      <dgm:t>
        <a:bodyPr/>
        <a:lstStyle/>
        <a:p>
          <a:endParaRPr lang="en-US"/>
        </a:p>
      </dgm:t>
    </dgm:pt>
    <dgm:pt modelId="{B5DB53E7-934E-4CB7-A4AC-50EE5581D25D}" type="sibTrans" cxnId="{322C29C3-6907-4B12-81E9-63CE3325FDA0}">
      <dgm:prSet/>
      <dgm:spPr/>
      <dgm:t>
        <a:bodyPr/>
        <a:lstStyle/>
        <a:p>
          <a:endParaRPr lang="en-US"/>
        </a:p>
      </dgm:t>
    </dgm:pt>
    <dgm:pt modelId="{E460640E-DBAA-4492-8838-73A58CB77FBE}">
      <dgm:prSet/>
      <dgm:spPr/>
      <dgm:t>
        <a:bodyPr/>
        <a:lstStyle/>
        <a:p>
          <a:pPr algn="ctr"/>
          <a:r>
            <a:rPr lang="en-US" dirty="0"/>
            <a:t>Enhance</a:t>
          </a:r>
        </a:p>
      </dgm:t>
    </dgm:pt>
    <dgm:pt modelId="{07D3196D-33E9-4016-955B-896B9E66DB99}" type="parTrans" cxnId="{70CC28E7-4E71-43EA-A7F1-E6931DFE5FF7}">
      <dgm:prSet/>
      <dgm:spPr/>
      <dgm:t>
        <a:bodyPr/>
        <a:lstStyle/>
        <a:p>
          <a:endParaRPr lang="en-US"/>
        </a:p>
      </dgm:t>
    </dgm:pt>
    <dgm:pt modelId="{7BD54237-BAA7-4FDB-91E3-829C8570995E}" type="sibTrans" cxnId="{70CC28E7-4E71-43EA-A7F1-E6931DFE5FF7}">
      <dgm:prSet/>
      <dgm:spPr/>
      <dgm:t>
        <a:bodyPr/>
        <a:lstStyle/>
        <a:p>
          <a:endParaRPr lang="en-US"/>
        </a:p>
      </dgm:t>
    </dgm:pt>
    <dgm:pt modelId="{6045B3B9-4E03-4594-9AF5-1EA77B193F6B}">
      <dgm:prSet/>
      <dgm:spPr/>
      <dgm:t>
        <a:bodyPr/>
        <a:lstStyle/>
        <a:p>
          <a:pPr algn="ctr"/>
          <a:r>
            <a:rPr lang="en-US" dirty="0"/>
            <a:t>Enhance Staff Training and Sustainability Culture</a:t>
          </a:r>
        </a:p>
      </dgm:t>
    </dgm:pt>
    <dgm:pt modelId="{E7D068E5-4721-4899-99E5-3C42DB47A3F0}" type="parTrans" cxnId="{D963B265-6621-45A2-A8D5-0BF531B251DD}">
      <dgm:prSet/>
      <dgm:spPr/>
      <dgm:t>
        <a:bodyPr/>
        <a:lstStyle/>
        <a:p>
          <a:endParaRPr lang="en-US"/>
        </a:p>
      </dgm:t>
    </dgm:pt>
    <dgm:pt modelId="{E2F6A88D-7B3A-4122-B26D-8982BF523C1E}" type="sibTrans" cxnId="{D963B265-6621-45A2-A8D5-0BF531B251DD}">
      <dgm:prSet/>
      <dgm:spPr/>
      <dgm:t>
        <a:bodyPr/>
        <a:lstStyle/>
        <a:p>
          <a:endParaRPr lang="en-US"/>
        </a:p>
      </dgm:t>
    </dgm:pt>
    <dgm:pt modelId="{42C6A2B7-9DE4-412A-A57D-B0577944821D}">
      <dgm:prSet/>
      <dgm:spPr/>
      <dgm:t>
        <a:bodyPr/>
        <a:lstStyle/>
        <a:p>
          <a:pPr algn="just"/>
          <a:r>
            <a:rPr lang="en-US" dirty="0"/>
            <a:t>Continuous staff education on portion control, inventory handling, and waste segregation is essential for effective implementation.</a:t>
          </a:r>
        </a:p>
      </dgm:t>
    </dgm:pt>
    <dgm:pt modelId="{5B1DD5CF-7634-4D01-A90C-329DE1A360B8}" type="parTrans" cxnId="{BA3A3366-2A18-4405-B973-39E469888987}">
      <dgm:prSet/>
      <dgm:spPr/>
      <dgm:t>
        <a:bodyPr/>
        <a:lstStyle/>
        <a:p>
          <a:endParaRPr lang="en-US"/>
        </a:p>
      </dgm:t>
    </dgm:pt>
    <dgm:pt modelId="{5C31FD68-ACB8-4740-BEEA-E1BA203E45A0}" type="sibTrans" cxnId="{BA3A3366-2A18-4405-B973-39E469888987}">
      <dgm:prSet/>
      <dgm:spPr/>
      <dgm:t>
        <a:bodyPr/>
        <a:lstStyle/>
        <a:p>
          <a:endParaRPr lang="en-US"/>
        </a:p>
      </dgm:t>
    </dgm:pt>
    <dgm:pt modelId="{F794DBBE-0565-4041-AE47-A7D4A088B817}">
      <dgm:prSet/>
      <dgm:spPr/>
      <dgm:t>
        <a:bodyPr/>
        <a:lstStyle/>
        <a:p>
          <a:pPr algn="just"/>
          <a:r>
            <a:rPr lang="en-US"/>
            <a:t>Embedding sustainability in employee values increases long-term commitment and accountability (Ford &amp; Sturman, 2020).</a:t>
          </a:r>
        </a:p>
      </dgm:t>
    </dgm:pt>
    <dgm:pt modelId="{31F88462-8BD0-4232-9E73-D7C3BF031D70}" type="parTrans" cxnId="{A96416D0-5D87-4422-A389-7FFACCDA526C}">
      <dgm:prSet/>
      <dgm:spPr/>
      <dgm:t>
        <a:bodyPr/>
        <a:lstStyle/>
        <a:p>
          <a:endParaRPr lang="en-US"/>
        </a:p>
      </dgm:t>
    </dgm:pt>
    <dgm:pt modelId="{D15E8E21-E0EC-43E2-99F3-0FD966085BDD}" type="sibTrans" cxnId="{A96416D0-5D87-4422-A389-7FFACCDA526C}">
      <dgm:prSet/>
      <dgm:spPr/>
      <dgm:t>
        <a:bodyPr/>
        <a:lstStyle/>
        <a:p>
          <a:endParaRPr lang="en-US"/>
        </a:p>
      </dgm:t>
    </dgm:pt>
    <dgm:pt modelId="{C7D06047-E9ED-41F3-86CF-2E69515321BF}">
      <dgm:prSet/>
      <dgm:spPr/>
      <dgm:t>
        <a:bodyPr/>
        <a:lstStyle/>
        <a:p>
          <a:pPr algn="ctr"/>
          <a:r>
            <a:rPr lang="en-US" dirty="0"/>
            <a:t>Strengthen</a:t>
          </a:r>
        </a:p>
      </dgm:t>
    </dgm:pt>
    <dgm:pt modelId="{E57A57C0-8E1E-480E-8239-38DC5C487482}" type="parTrans" cxnId="{804798C9-12B8-4577-A469-CF47A1ADEAE3}">
      <dgm:prSet/>
      <dgm:spPr/>
      <dgm:t>
        <a:bodyPr/>
        <a:lstStyle/>
        <a:p>
          <a:endParaRPr lang="en-US"/>
        </a:p>
      </dgm:t>
    </dgm:pt>
    <dgm:pt modelId="{64CE981A-879D-48A5-80FC-1E7115A5D1BD}" type="sibTrans" cxnId="{804798C9-12B8-4577-A469-CF47A1ADEAE3}">
      <dgm:prSet/>
      <dgm:spPr/>
      <dgm:t>
        <a:bodyPr/>
        <a:lstStyle/>
        <a:p>
          <a:endParaRPr lang="en-US"/>
        </a:p>
      </dgm:t>
    </dgm:pt>
    <dgm:pt modelId="{6B438771-AD68-4718-ACDC-9233440749E3}">
      <dgm:prSet/>
      <dgm:spPr/>
      <dgm:t>
        <a:bodyPr/>
        <a:lstStyle/>
        <a:p>
          <a:pPr algn="ctr"/>
          <a:r>
            <a:rPr lang="en-US" dirty="0"/>
            <a:t>Strengthen Collaboration and Policy Support</a:t>
          </a:r>
        </a:p>
      </dgm:t>
    </dgm:pt>
    <dgm:pt modelId="{374FAE58-1AE2-4BF5-84BB-4FE69C8E1780}" type="parTrans" cxnId="{16AE13FF-5A08-405C-9243-E00C216716EC}">
      <dgm:prSet/>
      <dgm:spPr/>
      <dgm:t>
        <a:bodyPr/>
        <a:lstStyle/>
        <a:p>
          <a:endParaRPr lang="en-US"/>
        </a:p>
      </dgm:t>
    </dgm:pt>
    <dgm:pt modelId="{58BF1662-772C-4243-8671-FA0B79550549}" type="sibTrans" cxnId="{16AE13FF-5A08-405C-9243-E00C216716EC}">
      <dgm:prSet/>
      <dgm:spPr/>
      <dgm:t>
        <a:bodyPr/>
        <a:lstStyle/>
        <a:p>
          <a:endParaRPr lang="en-US"/>
        </a:p>
      </dgm:t>
    </dgm:pt>
    <dgm:pt modelId="{345A67E5-6FA1-4829-AD6E-6BF113A9DDE0}">
      <dgm:prSet/>
      <dgm:spPr/>
      <dgm:t>
        <a:bodyPr/>
        <a:lstStyle/>
        <a:p>
          <a:pPr algn="just"/>
          <a:r>
            <a:rPr lang="en-US"/>
            <a:t>Collaborate with government agencies and industry associations to access incentives for green technology adoption.</a:t>
          </a:r>
        </a:p>
      </dgm:t>
    </dgm:pt>
    <dgm:pt modelId="{35BA9471-F427-46DB-825E-B28FCD8202B9}" type="parTrans" cxnId="{AD05D588-EFDC-4453-9AB9-06D064B7D2D3}">
      <dgm:prSet/>
      <dgm:spPr/>
      <dgm:t>
        <a:bodyPr/>
        <a:lstStyle/>
        <a:p>
          <a:endParaRPr lang="en-US"/>
        </a:p>
      </dgm:t>
    </dgm:pt>
    <dgm:pt modelId="{2D7143B4-16C2-45DD-B18B-20093CE958AA}" type="sibTrans" cxnId="{AD05D588-EFDC-4453-9AB9-06D064B7D2D3}">
      <dgm:prSet/>
      <dgm:spPr/>
      <dgm:t>
        <a:bodyPr/>
        <a:lstStyle/>
        <a:p>
          <a:endParaRPr lang="en-US"/>
        </a:p>
      </dgm:t>
    </dgm:pt>
    <dgm:pt modelId="{19C5914C-AC40-42FC-B97A-BCE04D18182B}">
      <dgm:prSet/>
      <dgm:spPr/>
      <dgm:t>
        <a:bodyPr/>
        <a:lstStyle/>
        <a:p>
          <a:pPr algn="just"/>
          <a:r>
            <a:rPr lang="en-US"/>
            <a:t>Establish clear sustainability reporting frameworks to promote transparency and compliance (Batabyal &amp; Das, 2019; Cooper &amp; Hall, 2019).</a:t>
          </a:r>
        </a:p>
      </dgm:t>
    </dgm:pt>
    <dgm:pt modelId="{4805CD90-4863-4CD5-807E-831BC5C141C8}" type="parTrans" cxnId="{609A3F1B-851E-49B8-8131-3D7EB987E192}">
      <dgm:prSet/>
      <dgm:spPr/>
      <dgm:t>
        <a:bodyPr/>
        <a:lstStyle/>
        <a:p>
          <a:endParaRPr lang="en-US"/>
        </a:p>
      </dgm:t>
    </dgm:pt>
    <dgm:pt modelId="{B9E27D49-E2B9-4A05-98C6-5B231C585FEA}" type="sibTrans" cxnId="{609A3F1B-851E-49B8-8131-3D7EB987E192}">
      <dgm:prSet/>
      <dgm:spPr/>
      <dgm:t>
        <a:bodyPr/>
        <a:lstStyle/>
        <a:p>
          <a:endParaRPr lang="en-US"/>
        </a:p>
      </dgm:t>
    </dgm:pt>
    <dgm:pt modelId="{46344F53-A2AD-4A18-A875-AD737076E153}" type="pres">
      <dgm:prSet presAssocID="{742830F1-1565-42A5-9366-22E384D4937D}" presName="Name0" presStyleCnt="0">
        <dgm:presLayoutVars>
          <dgm:dir/>
          <dgm:animLvl val="lvl"/>
          <dgm:resizeHandles val="exact"/>
        </dgm:presLayoutVars>
      </dgm:prSet>
      <dgm:spPr/>
    </dgm:pt>
    <dgm:pt modelId="{86F181AA-582C-4D62-928A-148473346BCF}" type="pres">
      <dgm:prSet presAssocID="{0C2A91BC-893D-4B00-B84A-B53C147B3B69}" presName="composite" presStyleCnt="0"/>
      <dgm:spPr/>
    </dgm:pt>
    <dgm:pt modelId="{B29F67D9-7F07-44F6-9D73-9215661CC307}" type="pres">
      <dgm:prSet presAssocID="{0C2A91BC-893D-4B00-B84A-B53C147B3B69}" presName="parTx" presStyleLbl="alignNode1" presStyleIdx="0" presStyleCnt="4">
        <dgm:presLayoutVars>
          <dgm:chMax val="0"/>
          <dgm:chPref val="0"/>
        </dgm:presLayoutVars>
      </dgm:prSet>
      <dgm:spPr/>
    </dgm:pt>
    <dgm:pt modelId="{13F11902-E59F-4235-A8FC-A1F455FA8C62}" type="pres">
      <dgm:prSet presAssocID="{0C2A91BC-893D-4B00-B84A-B53C147B3B69}" presName="desTx" presStyleLbl="alignAccFollowNode1" presStyleIdx="0" presStyleCnt="4">
        <dgm:presLayoutVars/>
      </dgm:prSet>
      <dgm:spPr/>
    </dgm:pt>
    <dgm:pt modelId="{E04F6011-EC40-4364-957A-5EA12B41C5FE}" type="pres">
      <dgm:prSet presAssocID="{6C613087-9A11-471D-8708-89A2BE166616}" presName="space" presStyleCnt="0"/>
      <dgm:spPr/>
    </dgm:pt>
    <dgm:pt modelId="{806487A7-180B-4019-8CB5-711332023A70}" type="pres">
      <dgm:prSet presAssocID="{CE3E1FEC-A5B4-4DC5-9496-E4A5DCF974DD}" presName="composite" presStyleCnt="0"/>
      <dgm:spPr/>
    </dgm:pt>
    <dgm:pt modelId="{A4A7AA4F-9107-4AAB-97F5-623DCBE3728C}" type="pres">
      <dgm:prSet presAssocID="{CE3E1FEC-A5B4-4DC5-9496-E4A5DCF974DD}" presName="parTx" presStyleLbl="alignNode1" presStyleIdx="1" presStyleCnt="4">
        <dgm:presLayoutVars>
          <dgm:chMax val="0"/>
          <dgm:chPref val="0"/>
        </dgm:presLayoutVars>
      </dgm:prSet>
      <dgm:spPr/>
    </dgm:pt>
    <dgm:pt modelId="{1B436F3F-3028-4A8D-BE3D-24D34C709C4E}" type="pres">
      <dgm:prSet presAssocID="{CE3E1FEC-A5B4-4DC5-9496-E4A5DCF974DD}" presName="desTx" presStyleLbl="alignAccFollowNode1" presStyleIdx="1" presStyleCnt="4">
        <dgm:presLayoutVars/>
      </dgm:prSet>
      <dgm:spPr/>
    </dgm:pt>
    <dgm:pt modelId="{8F4DFF43-E4EC-4CB1-AD11-9C3E23090625}" type="pres">
      <dgm:prSet presAssocID="{5500DFBB-7BF4-48A0-B559-4A5F9EF6ACC4}" presName="space" presStyleCnt="0"/>
      <dgm:spPr/>
    </dgm:pt>
    <dgm:pt modelId="{272A670F-2C3B-4914-A056-94E0DE4E44DA}" type="pres">
      <dgm:prSet presAssocID="{E460640E-DBAA-4492-8838-73A58CB77FBE}" presName="composite" presStyleCnt="0"/>
      <dgm:spPr/>
    </dgm:pt>
    <dgm:pt modelId="{79F3EF3E-B6E8-4CCF-9361-2A7E689A1E29}" type="pres">
      <dgm:prSet presAssocID="{E460640E-DBAA-4492-8838-73A58CB77FBE}" presName="parTx" presStyleLbl="alignNode1" presStyleIdx="2" presStyleCnt="4">
        <dgm:presLayoutVars>
          <dgm:chMax val="0"/>
          <dgm:chPref val="0"/>
        </dgm:presLayoutVars>
      </dgm:prSet>
      <dgm:spPr/>
    </dgm:pt>
    <dgm:pt modelId="{84A9550B-C7AB-44E6-870B-3F627DD23210}" type="pres">
      <dgm:prSet presAssocID="{E460640E-DBAA-4492-8838-73A58CB77FBE}" presName="desTx" presStyleLbl="alignAccFollowNode1" presStyleIdx="2" presStyleCnt="4">
        <dgm:presLayoutVars/>
      </dgm:prSet>
      <dgm:spPr/>
    </dgm:pt>
    <dgm:pt modelId="{AEE875C6-130F-4296-8B31-6F06800E84FF}" type="pres">
      <dgm:prSet presAssocID="{7BD54237-BAA7-4FDB-91E3-829C8570995E}" presName="space" presStyleCnt="0"/>
      <dgm:spPr/>
    </dgm:pt>
    <dgm:pt modelId="{26C236E9-994E-44DA-987B-7A276AE7D7C8}" type="pres">
      <dgm:prSet presAssocID="{C7D06047-E9ED-41F3-86CF-2E69515321BF}" presName="composite" presStyleCnt="0"/>
      <dgm:spPr/>
    </dgm:pt>
    <dgm:pt modelId="{5BD9FED8-A7FF-4E03-ACFA-1117425974F1}" type="pres">
      <dgm:prSet presAssocID="{C7D06047-E9ED-41F3-86CF-2E69515321BF}" presName="parTx" presStyleLbl="alignNode1" presStyleIdx="3" presStyleCnt="4">
        <dgm:presLayoutVars>
          <dgm:chMax val="0"/>
          <dgm:chPref val="0"/>
        </dgm:presLayoutVars>
      </dgm:prSet>
      <dgm:spPr/>
    </dgm:pt>
    <dgm:pt modelId="{35FD5401-9D53-455F-9E28-D7088505A46D}" type="pres">
      <dgm:prSet presAssocID="{C7D06047-E9ED-41F3-86CF-2E69515321BF}" presName="desTx" presStyleLbl="alignAccFollowNode1" presStyleIdx="3" presStyleCnt="4">
        <dgm:presLayoutVars/>
      </dgm:prSet>
      <dgm:spPr/>
    </dgm:pt>
  </dgm:ptLst>
  <dgm:cxnLst>
    <dgm:cxn modelId="{D6CF4103-AD64-41A5-9DCC-8C38EFE48029}" type="presOf" srcId="{E460640E-DBAA-4492-8838-73A58CB77FBE}" destId="{79F3EF3E-B6E8-4CCF-9361-2A7E689A1E29}" srcOrd="0" destOrd="0" presId="urn:microsoft.com/office/officeart/2016/7/layout/HorizontalActionList"/>
    <dgm:cxn modelId="{1A42FE0F-535B-4F57-9622-9525E4E2A236}" type="presOf" srcId="{6B438771-AD68-4718-ACDC-9233440749E3}" destId="{35FD5401-9D53-455F-9E28-D7088505A46D}" srcOrd="0" destOrd="0" presId="urn:microsoft.com/office/officeart/2016/7/layout/HorizontalActionList"/>
    <dgm:cxn modelId="{96BED214-CC4B-4F72-89ED-2EE044F3A369}" type="presOf" srcId="{4AA34141-2CC6-42E2-A5F6-8C5C1787FB30}" destId="{13F11902-E59F-4235-A8FC-A1F455FA8C62}" srcOrd="0" destOrd="1" presId="urn:microsoft.com/office/officeart/2016/7/layout/HorizontalActionList"/>
    <dgm:cxn modelId="{609A3F1B-851E-49B8-8131-3D7EB987E192}" srcId="{6B438771-AD68-4718-ACDC-9233440749E3}" destId="{19C5914C-AC40-42FC-B97A-BCE04D18182B}" srcOrd="1" destOrd="0" parTransId="{4805CD90-4863-4CD5-807E-831BC5C141C8}" sibTransId="{B9E27D49-E2B9-4A05-98C6-5B231C585FEA}"/>
    <dgm:cxn modelId="{51BB7D1C-6AE9-42AF-B8B0-A74924C56E4A}" type="presOf" srcId="{E08AB321-FC09-437A-8975-5F99D70C7925}" destId="{1B436F3F-3028-4A8D-BE3D-24D34C709C4E}" srcOrd="0" destOrd="1" presId="urn:microsoft.com/office/officeart/2016/7/layout/HorizontalActionList"/>
    <dgm:cxn modelId="{A5B19F22-6438-4894-8A16-67B605AD373F}" type="presOf" srcId="{248403C7-8B54-4E25-9F78-17FF09F6DFF3}" destId="{13F11902-E59F-4235-A8FC-A1F455FA8C62}" srcOrd="0" destOrd="2" presId="urn:microsoft.com/office/officeart/2016/7/layout/HorizontalActionList"/>
    <dgm:cxn modelId="{1EBCAF28-4B26-4BB7-A486-30BFCEE1212E}" type="presOf" srcId="{345A67E5-6FA1-4829-AD6E-6BF113A9DDE0}" destId="{35FD5401-9D53-455F-9E28-D7088505A46D}" srcOrd="0" destOrd="1" presId="urn:microsoft.com/office/officeart/2016/7/layout/HorizontalActionList"/>
    <dgm:cxn modelId="{66F9185C-5014-4E92-A6C9-1996E39ED4C5}" srcId="{742830F1-1565-42A5-9366-22E384D4937D}" destId="{CE3E1FEC-A5B4-4DC5-9496-E4A5DCF974DD}" srcOrd="1" destOrd="0" parTransId="{49F8D03E-77FF-49C1-A51B-8EF60437C5F8}" sibTransId="{5500DFBB-7BF4-48A0-B559-4A5F9EF6ACC4}"/>
    <dgm:cxn modelId="{EA3A7963-6A53-4BC9-B153-C81779B4E79B}" srcId="{C306E163-34C8-493F-9BF4-A920093B324B}" destId="{248403C7-8B54-4E25-9F78-17FF09F6DFF3}" srcOrd="1" destOrd="0" parTransId="{A33F3FD3-1618-420F-889B-935B075E9449}" sibTransId="{373EA5D9-9CD1-4CD3-93DB-E285918B187C}"/>
    <dgm:cxn modelId="{D963B265-6621-45A2-A8D5-0BF531B251DD}" srcId="{E460640E-DBAA-4492-8838-73A58CB77FBE}" destId="{6045B3B9-4E03-4594-9AF5-1EA77B193F6B}" srcOrd="0" destOrd="0" parTransId="{E7D068E5-4721-4899-99E5-3C42DB47A3F0}" sibTransId="{E2F6A88D-7B3A-4122-B26D-8982BF523C1E}"/>
    <dgm:cxn modelId="{0A771366-AE54-4B18-AFCF-CC10DB241ED6}" srcId="{4D20CAAC-262C-4DC0-95E3-1752A5D734C2}" destId="{E08AB321-FC09-437A-8975-5F99D70C7925}" srcOrd="0" destOrd="0" parTransId="{1312E6C2-E7CF-4F45-8A94-E34BDF4EEAA8}" sibTransId="{422C1163-4894-4400-A349-20A19F3CDBB5}"/>
    <dgm:cxn modelId="{BA3A3366-2A18-4405-B973-39E469888987}" srcId="{6045B3B9-4E03-4594-9AF5-1EA77B193F6B}" destId="{42C6A2B7-9DE4-412A-A57D-B0577944821D}" srcOrd="0" destOrd="0" parTransId="{5B1DD5CF-7634-4D01-A90C-329DE1A360B8}" sibTransId="{5C31FD68-ACB8-4740-BEEA-E1BA203E45A0}"/>
    <dgm:cxn modelId="{E9FABA68-BCAA-46DE-8DF8-BFCC6DF61932}" type="presOf" srcId="{6045B3B9-4E03-4594-9AF5-1EA77B193F6B}" destId="{84A9550B-C7AB-44E6-870B-3F627DD23210}" srcOrd="0" destOrd="0" presId="urn:microsoft.com/office/officeart/2016/7/layout/HorizontalActionList"/>
    <dgm:cxn modelId="{FD2CA054-A00F-496D-9A3F-BB3C674D301F}" type="presOf" srcId="{19C5914C-AC40-42FC-B97A-BCE04D18182B}" destId="{35FD5401-9D53-455F-9E28-D7088505A46D}" srcOrd="0" destOrd="2" presId="urn:microsoft.com/office/officeart/2016/7/layout/HorizontalActionList"/>
    <dgm:cxn modelId="{5AC2E780-8E6D-4EA2-B9AD-5A03B14FD0F5}" type="presOf" srcId="{4D20CAAC-262C-4DC0-95E3-1752A5D734C2}" destId="{1B436F3F-3028-4A8D-BE3D-24D34C709C4E}" srcOrd="0" destOrd="0" presId="urn:microsoft.com/office/officeart/2016/7/layout/HorizontalActionList"/>
    <dgm:cxn modelId="{4F165886-B821-4900-BFF0-F8FFCC7D2BB9}" srcId="{0C2A91BC-893D-4B00-B84A-B53C147B3B69}" destId="{C306E163-34C8-493F-9BF4-A920093B324B}" srcOrd="0" destOrd="0" parTransId="{AF81AF82-753F-4401-9008-B244134275AA}" sibTransId="{335BF465-FDCB-4847-8237-53D21BCF541F}"/>
    <dgm:cxn modelId="{AD05D588-EFDC-4453-9AB9-06D064B7D2D3}" srcId="{6B438771-AD68-4718-ACDC-9233440749E3}" destId="{345A67E5-6FA1-4829-AD6E-6BF113A9DDE0}" srcOrd="0" destOrd="0" parTransId="{35BA9471-F427-46DB-825E-B28FCD8202B9}" sibTransId="{2D7143B4-16C2-45DD-B18B-20093CE958AA}"/>
    <dgm:cxn modelId="{05BC208A-0257-4FC4-B18B-62B84563226C}" type="presOf" srcId="{F794DBBE-0565-4041-AE47-A7D4A088B817}" destId="{84A9550B-C7AB-44E6-870B-3F627DD23210}" srcOrd="0" destOrd="2" presId="urn:microsoft.com/office/officeart/2016/7/layout/HorizontalActionList"/>
    <dgm:cxn modelId="{D4DB4EA3-479F-471E-A62F-D586FFDB4EAA}" type="presOf" srcId="{0C2A91BC-893D-4B00-B84A-B53C147B3B69}" destId="{B29F67D9-7F07-44F6-9D73-9215661CC307}" srcOrd="0" destOrd="0" presId="urn:microsoft.com/office/officeart/2016/7/layout/HorizontalActionList"/>
    <dgm:cxn modelId="{849314A4-5FB9-481D-8F8F-FA2148DAB89E}" type="presOf" srcId="{42C6A2B7-9DE4-412A-A57D-B0577944821D}" destId="{84A9550B-C7AB-44E6-870B-3F627DD23210}" srcOrd="0" destOrd="1" presId="urn:microsoft.com/office/officeart/2016/7/layout/HorizontalActionList"/>
    <dgm:cxn modelId="{22CB21A4-7101-4C9D-A2E2-FEEC2843EEE4}" srcId="{CE3E1FEC-A5B4-4DC5-9496-E4A5DCF974DD}" destId="{4D20CAAC-262C-4DC0-95E3-1752A5D734C2}" srcOrd="0" destOrd="0" parTransId="{FBFB223F-461A-49DD-A18A-14D29FA51AF7}" sibTransId="{EF84EB45-2709-4497-889C-6EF7948FC2C3}"/>
    <dgm:cxn modelId="{DD32C8A8-9540-4387-85DE-6DA944E2C48F}" type="presOf" srcId="{742830F1-1565-42A5-9366-22E384D4937D}" destId="{46344F53-A2AD-4A18-A875-AD737076E153}" srcOrd="0" destOrd="0" presId="urn:microsoft.com/office/officeart/2016/7/layout/HorizontalActionList"/>
    <dgm:cxn modelId="{322C29C3-6907-4B12-81E9-63CE3325FDA0}" srcId="{4D20CAAC-262C-4DC0-95E3-1752A5D734C2}" destId="{2DFB8C45-F339-4455-9E31-75E00DE99742}" srcOrd="1" destOrd="0" parTransId="{141FA995-9639-4064-AE89-14746E556796}" sibTransId="{B5DB53E7-934E-4CB7-A4AC-50EE5581D25D}"/>
    <dgm:cxn modelId="{804798C9-12B8-4577-A469-CF47A1ADEAE3}" srcId="{742830F1-1565-42A5-9366-22E384D4937D}" destId="{C7D06047-E9ED-41F3-86CF-2E69515321BF}" srcOrd="3" destOrd="0" parTransId="{E57A57C0-8E1E-480E-8239-38DC5C487482}" sibTransId="{64CE981A-879D-48A5-80FC-1E7115A5D1BD}"/>
    <dgm:cxn modelId="{B47AD8C9-683D-4924-BA0E-1BA31BDFDADB}" type="presOf" srcId="{2DFB8C45-F339-4455-9E31-75E00DE99742}" destId="{1B436F3F-3028-4A8D-BE3D-24D34C709C4E}" srcOrd="0" destOrd="2" presId="urn:microsoft.com/office/officeart/2016/7/layout/HorizontalActionList"/>
    <dgm:cxn modelId="{CB9BCDCF-229D-431D-AEF8-FDE4DDCC1EB7}" type="presOf" srcId="{C7D06047-E9ED-41F3-86CF-2E69515321BF}" destId="{5BD9FED8-A7FF-4E03-ACFA-1117425974F1}" srcOrd="0" destOrd="0" presId="urn:microsoft.com/office/officeart/2016/7/layout/HorizontalActionList"/>
    <dgm:cxn modelId="{A96416D0-5D87-4422-A389-7FFACCDA526C}" srcId="{6045B3B9-4E03-4594-9AF5-1EA77B193F6B}" destId="{F794DBBE-0565-4041-AE47-A7D4A088B817}" srcOrd="1" destOrd="0" parTransId="{31F88462-8BD0-4232-9E73-D7C3BF031D70}" sibTransId="{D15E8E21-E0EC-43E2-99F3-0FD966085BDD}"/>
    <dgm:cxn modelId="{A4B13AD8-D524-4059-874B-CD93C7AFADD6}" type="presOf" srcId="{C306E163-34C8-493F-9BF4-A920093B324B}" destId="{13F11902-E59F-4235-A8FC-A1F455FA8C62}" srcOrd="0" destOrd="0" presId="urn:microsoft.com/office/officeart/2016/7/layout/HorizontalActionList"/>
    <dgm:cxn modelId="{70CC28E7-4E71-43EA-A7F1-E6931DFE5FF7}" srcId="{742830F1-1565-42A5-9366-22E384D4937D}" destId="{E460640E-DBAA-4492-8838-73A58CB77FBE}" srcOrd="2" destOrd="0" parTransId="{07D3196D-33E9-4016-955B-896B9E66DB99}" sibTransId="{7BD54237-BAA7-4FDB-91E3-829C8570995E}"/>
    <dgm:cxn modelId="{30FCFEF1-8846-4B0F-8957-C96470E00BC2}" srcId="{742830F1-1565-42A5-9366-22E384D4937D}" destId="{0C2A91BC-893D-4B00-B84A-B53C147B3B69}" srcOrd="0" destOrd="0" parTransId="{122C13A8-B9A6-483B-BD3A-3DF323C6888F}" sibTransId="{6C613087-9A11-471D-8708-89A2BE166616}"/>
    <dgm:cxn modelId="{74223EF3-8D31-4363-A9F7-E4AFFFE12B52}" type="presOf" srcId="{CE3E1FEC-A5B4-4DC5-9496-E4A5DCF974DD}" destId="{A4A7AA4F-9107-4AAB-97F5-623DCBE3728C}" srcOrd="0" destOrd="0" presId="urn:microsoft.com/office/officeart/2016/7/layout/HorizontalActionList"/>
    <dgm:cxn modelId="{AE73C3F6-51FC-496F-8F1A-74494E25D0AA}" srcId="{C306E163-34C8-493F-9BF4-A920093B324B}" destId="{4AA34141-2CC6-42E2-A5F6-8C5C1787FB30}" srcOrd="0" destOrd="0" parTransId="{93587126-549A-4D02-A73A-643264BCDF86}" sibTransId="{940A3377-4E15-4A3C-A4C9-8FDB7AA2B40A}"/>
    <dgm:cxn modelId="{16AE13FF-5A08-405C-9243-E00C216716EC}" srcId="{C7D06047-E9ED-41F3-86CF-2E69515321BF}" destId="{6B438771-AD68-4718-ACDC-9233440749E3}" srcOrd="0" destOrd="0" parTransId="{374FAE58-1AE2-4BF5-84BB-4FE69C8E1780}" sibTransId="{58BF1662-772C-4243-8671-FA0B79550549}"/>
    <dgm:cxn modelId="{9A4C9245-A8C3-49AF-B05C-7E9DFECE5456}" type="presParOf" srcId="{46344F53-A2AD-4A18-A875-AD737076E153}" destId="{86F181AA-582C-4D62-928A-148473346BCF}" srcOrd="0" destOrd="0" presId="urn:microsoft.com/office/officeart/2016/7/layout/HorizontalActionList"/>
    <dgm:cxn modelId="{EFBFE9AF-0A67-4AFC-BF7E-D4994B85C309}" type="presParOf" srcId="{86F181AA-582C-4D62-928A-148473346BCF}" destId="{B29F67D9-7F07-44F6-9D73-9215661CC307}" srcOrd="0" destOrd="0" presId="urn:microsoft.com/office/officeart/2016/7/layout/HorizontalActionList"/>
    <dgm:cxn modelId="{ADD3FD12-6EBF-47FC-B5F1-FAB3B11B5880}" type="presParOf" srcId="{86F181AA-582C-4D62-928A-148473346BCF}" destId="{13F11902-E59F-4235-A8FC-A1F455FA8C62}" srcOrd="1" destOrd="0" presId="urn:microsoft.com/office/officeart/2016/7/layout/HorizontalActionList"/>
    <dgm:cxn modelId="{C469C28A-5B84-4CC0-8BEB-979C121FC788}" type="presParOf" srcId="{46344F53-A2AD-4A18-A875-AD737076E153}" destId="{E04F6011-EC40-4364-957A-5EA12B41C5FE}" srcOrd="1" destOrd="0" presId="urn:microsoft.com/office/officeart/2016/7/layout/HorizontalActionList"/>
    <dgm:cxn modelId="{9BEF26CE-8763-4574-9CFE-C14A536E7A26}" type="presParOf" srcId="{46344F53-A2AD-4A18-A875-AD737076E153}" destId="{806487A7-180B-4019-8CB5-711332023A70}" srcOrd="2" destOrd="0" presId="urn:microsoft.com/office/officeart/2016/7/layout/HorizontalActionList"/>
    <dgm:cxn modelId="{B0291D49-E6AA-4959-B247-BE6AD7444495}" type="presParOf" srcId="{806487A7-180B-4019-8CB5-711332023A70}" destId="{A4A7AA4F-9107-4AAB-97F5-623DCBE3728C}" srcOrd="0" destOrd="0" presId="urn:microsoft.com/office/officeart/2016/7/layout/HorizontalActionList"/>
    <dgm:cxn modelId="{410CDC99-7FE1-4CBB-8055-7D07E25B0F5D}" type="presParOf" srcId="{806487A7-180B-4019-8CB5-711332023A70}" destId="{1B436F3F-3028-4A8D-BE3D-24D34C709C4E}" srcOrd="1" destOrd="0" presId="urn:microsoft.com/office/officeart/2016/7/layout/HorizontalActionList"/>
    <dgm:cxn modelId="{C309C334-D70E-4B08-8DE5-D4AEB3475009}" type="presParOf" srcId="{46344F53-A2AD-4A18-A875-AD737076E153}" destId="{8F4DFF43-E4EC-4CB1-AD11-9C3E23090625}" srcOrd="3" destOrd="0" presId="urn:microsoft.com/office/officeart/2016/7/layout/HorizontalActionList"/>
    <dgm:cxn modelId="{CE78B1F8-7305-4DFF-B808-CC417D317692}" type="presParOf" srcId="{46344F53-A2AD-4A18-A875-AD737076E153}" destId="{272A670F-2C3B-4914-A056-94E0DE4E44DA}" srcOrd="4" destOrd="0" presId="urn:microsoft.com/office/officeart/2016/7/layout/HorizontalActionList"/>
    <dgm:cxn modelId="{E2254FFD-AA71-4628-8030-493CE0BBC0C0}" type="presParOf" srcId="{272A670F-2C3B-4914-A056-94E0DE4E44DA}" destId="{79F3EF3E-B6E8-4CCF-9361-2A7E689A1E29}" srcOrd="0" destOrd="0" presId="urn:microsoft.com/office/officeart/2016/7/layout/HorizontalActionList"/>
    <dgm:cxn modelId="{C99505E4-80ED-4B87-BA25-78220636C43D}" type="presParOf" srcId="{272A670F-2C3B-4914-A056-94E0DE4E44DA}" destId="{84A9550B-C7AB-44E6-870B-3F627DD23210}" srcOrd="1" destOrd="0" presId="urn:microsoft.com/office/officeart/2016/7/layout/HorizontalActionList"/>
    <dgm:cxn modelId="{03E9B4C1-5B69-4F5F-AC07-76DC974871C7}" type="presParOf" srcId="{46344F53-A2AD-4A18-A875-AD737076E153}" destId="{AEE875C6-130F-4296-8B31-6F06800E84FF}" srcOrd="5" destOrd="0" presId="urn:microsoft.com/office/officeart/2016/7/layout/HorizontalActionList"/>
    <dgm:cxn modelId="{5AC115A4-1E5D-42F5-A205-EB7764E88741}" type="presParOf" srcId="{46344F53-A2AD-4A18-A875-AD737076E153}" destId="{26C236E9-994E-44DA-987B-7A276AE7D7C8}" srcOrd="6" destOrd="0" presId="urn:microsoft.com/office/officeart/2016/7/layout/HorizontalActionList"/>
    <dgm:cxn modelId="{81A5685B-D554-48B7-9940-8C319CEF46A7}" type="presParOf" srcId="{26C236E9-994E-44DA-987B-7A276AE7D7C8}" destId="{5BD9FED8-A7FF-4E03-ACFA-1117425974F1}" srcOrd="0" destOrd="0" presId="urn:microsoft.com/office/officeart/2016/7/layout/HorizontalActionList"/>
    <dgm:cxn modelId="{A9D24667-CA4C-4B0E-8AE3-711E80EFBF95}" type="presParOf" srcId="{26C236E9-994E-44DA-987B-7A276AE7D7C8}" destId="{35FD5401-9D53-455F-9E28-D7088505A46D}"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C4150-5A79-4D9C-A1CC-2B16338062FA}">
      <dsp:nvSpPr>
        <dsp:cNvPr id="0" name=""/>
        <dsp:cNvSpPr/>
      </dsp:nvSpPr>
      <dsp:spPr>
        <a:xfrm>
          <a:off x="0" y="514"/>
          <a:ext cx="11507505" cy="12043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83E98-0407-4E9C-978C-AA8FCCD53672}">
      <dsp:nvSpPr>
        <dsp:cNvPr id="0" name=""/>
        <dsp:cNvSpPr/>
      </dsp:nvSpPr>
      <dsp:spPr>
        <a:xfrm>
          <a:off x="364301" y="271482"/>
          <a:ext cx="662366" cy="662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E0F99D-A961-42A5-8394-A6D1960C6B8F}">
      <dsp:nvSpPr>
        <dsp:cNvPr id="0" name=""/>
        <dsp:cNvSpPr/>
      </dsp:nvSpPr>
      <dsp:spPr>
        <a:xfrm>
          <a:off x="1390969" y="514"/>
          <a:ext cx="10116535" cy="1204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455" tIns="127455" rIns="127455" bIns="127455" numCol="1" spcCol="1270" anchor="ctr" anchorCtr="0">
          <a:noAutofit/>
        </a:bodyPr>
        <a:lstStyle/>
        <a:p>
          <a:pPr marL="0" lvl="0" indent="0" algn="l" defTabSz="800100">
            <a:lnSpc>
              <a:spcPct val="90000"/>
            </a:lnSpc>
            <a:spcBef>
              <a:spcPct val="0"/>
            </a:spcBef>
            <a:spcAft>
              <a:spcPct val="35000"/>
            </a:spcAft>
            <a:buNone/>
          </a:pPr>
          <a:r>
            <a:rPr lang="en-GB" sz="1800" b="1" kern="1200" noProof="0" dirty="0"/>
            <a:t>Contemporary Theme:</a:t>
          </a:r>
          <a:r>
            <a:rPr lang="en-GB" sz="1800" kern="1200" noProof="0" dirty="0"/>
            <a:t> Sustainability, specifically food waste management, is a growing priority in the hospitality sector.</a:t>
          </a:r>
        </a:p>
      </dsp:txBody>
      <dsp:txXfrm>
        <a:off x="1390969" y="514"/>
        <a:ext cx="10116535" cy="1204302"/>
      </dsp:txXfrm>
    </dsp:sp>
    <dsp:sp modelId="{D8371473-B852-4851-9A17-0DBE0B118FA1}">
      <dsp:nvSpPr>
        <dsp:cNvPr id="0" name=""/>
        <dsp:cNvSpPr/>
      </dsp:nvSpPr>
      <dsp:spPr>
        <a:xfrm>
          <a:off x="0" y="1505892"/>
          <a:ext cx="11507505" cy="12043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A3181-CC3A-42C3-82A3-5F5793133F09}">
      <dsp:nvSpPr>
        <dsp:cNvPr id="0" name=""/>
        <dsp:cNvSpPr/>
      </dsp:nvSpPr>
      <dsp:spPr>
        <a:xfrm>
          <a:off x="364301" y="1776860"/>
          <a:ext cx="662366" cy="662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B3AAF2-8A63-4ECA-A093-0C537420280C}">
      <dsp:nvSpPr>
        <dsp:cNvPr id="0" name=""/>
        <dsp:cNvSpPr/>
      </dsp:nvSpPr>
      <dsp:spPr>
        <a:xfrm>
          <a:off x="1390969" y="1505892"/>
          <a:ext cx="10116535" cy="1204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455" tIns="127455" rIns="127455" bIns="127455" numCol="1" spcCol="1270" anchor="ctr" anchorCtr="0">
          <a:noAutofit/>
        </a:bodyPr>
        <a:lstStyle/>
        <a:p>
          <a:pPr marL="0" lvl="0" indent="0" algn="l" defTabSz="800100">
            <a:lnSpc>
              <a:spcPct val="90000"/>
            </a:lnSpc>
            <a:spcBef>
              <a:spcPct val="0"/>
            </a:spcBef>
            <a:spcAft>
              <a:spcPct val="35000"/>
            </a:spcAft>
            <a:buNone/>
          </a:pPr>
          <a:r>
            <a:rPr lang="en-GB" sz="1800" b="1" kern="1200" noProof="0" dirty="0"/>
            <a:t>Relevance:</a:t>
          </a:r>
          <a:r>
            <a:rPr lang="en-GB" sz="1800" kern="1200" noProof="0" dirty="0"/>
            <a:t> Hotels and restaurants produce large volumes of waste, estimated at up to 10% of purchased food (Costa &amp; Costa, 2022). Minimising this waste is essential to achieving environmental, economic, and social sustainability.</a:t>
          </a:r>
        </a:p>
      </dsp:txBody>
      <dsp:txXfrm>
        <a:off x="1390969" y="1505892"/>
        <a:ext cx="10116535" cy="1204302"/>
      </dsp:txXfrm>
    </dsp:sp>
    <dsp:sp modelId="{C4C5FF38-8FA0-4B50-AEB9-14C7213D5EDD}">
      <dsp:nvSpPr>
        <dsp:cNvPr id="0" name=""/>
        <dsp:cNvSpPr/>
      </dsp:nvSpPr>
      <dsp:spPr>
        <a:xfrm>
          <a:off x="0" y="3011270"/>
          <a:ext cx="11507505" cy="12043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624862-032E-4635-96CE-AA99027621B0}">
      <dsp:nvSpPr>
        <dsp:cNvPr id="0" name=""/>
        <dsp:cNvSpPr/>
      </dsp:nvSpPr>
      <dsp:spPr>
        <a:xfrm>
          <a:off x="364301" y="3282238"/>
          <a:ext cx="662366" cy="662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277F7B-D42A-4EE1-8184-5290980B39DB}">
      <dsp:nvSpPr>
        <dsp:cNvPr id="0" name=""/>
        <dsp:cNvSpPr/>
      </dsp:nvSpPr>
      <dsp:spPr>
        <a:xfrm>
          <a:off x="1390969" y="3011270"/>
          <a:ext cx="10116535" cy="1204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455" tIns="127455" rIns="127455" bIns="127455" numCol="1" spcCol="1270" anchor="ctr" anchorCtr="0">
          <a:noAutofit/>
        </a:bodyPr>
        <a:lstStyle/>
        <a:p>
          <a:pPr marL="0" lvl="0" indent="0" algn="l" defTabSz="800100">
            <a:lnSpc>
              <a:spcPct val="90000"/>
            </a:lnSpc>
            <a:spcBef>
              <a:spcPct val="0"/>
            </a:spcBef>
            <a:spcAft>
              <a:spcPct val="35000"/>
            </a:spcAft>
            <a:buNone/>
          </a:pPr>
          <a:r>
            <a:rPr lang="en-GB" sz="1800" b="1" kern="1200" noProof="0" dirty="0"/>
            <a:t>Industry Context:</a:t>
          </a:r>
          <a:r>
            <a:rPr lang="en-GB" sz="1800" kern="1200" noProof="0" dirty="0"/>
            <a:t> Global hospitality brands such as Marriott and Accor have committed to net-zero goals, integrating smart inventory systems, composting, and local sourcing into operations (Batabyal &amp; Das, 2019). However, smaller hotels face financial strain balancing eco-initiatives with profitability.</a:t>
          </a:r>
        </a:p>
      </dsp:txBody>
      <dsp:txXfrm>
        <a:off x="1390969" y="3011270"/>
        <a:ext cx="10116535" cy="1204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9DB3D-A625-41F7-B1CB-2A8EAAAD1692}">
      <dsp:nvSpPr>
        <dsp:cNvPr id="0" name=""/>
        <dsp:cNvSpPr/>
      </dsp:nvSpPr>
      <dsp:spPr>
        <a:xfrm>
          <a:off x="0" y="4524"/>
          <a:ext cx="7306056" cy="991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485D12-0074-4D01-90B6-BCF439915CB4}">
      <dsp:nvSpPr>
        <dsp:cNvPr id="0" name=""/>
        <dsp:cNvSpPr/>
      </dsp:nvSpPr>
      <dsp:spPr>
        <a:xfrm>
          <a:off x="299802" y="227517"/>
          <a:ext cx="545627" cy="545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CA41C-D770-4A76-B7E0-46F12C87AB9A}">
      <dsp:nvSpPr>
        <dsp:cNvPr id="0" name=""/>
        <dsp:cNvSpPr/>
      </dsp:nvSpPr>
      <dsp:spPr>
        <a:xfrm>
          <a:off x="1145231" y="4524"/>
          <a:ext cx="6126136" cy="1053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45" tIns="111445" rIns="111445" bIns="111445" numCol="1" spcCol="1270" anchor="ctr" anchorCtr="0">
          <a:noAutofit/>
        </a:bodyPr>
        <a:lstStyle/>
        <a:p>
          <a:pPr marL="0" lvl="0" indent="0" algn="l" defTabSz="622300">
            <a:lnSpc>
              <a:spcPct val="100000"/>
            </a:lnSpc>
            <a:spcBef>
              <a:spcPct val="0"/>
            </a:spcBef>
            <a:spcAft>
              <a:spcPct val="35000"/>
            </a:spcAft>
            <a:buNone/>
          </a:pPr>
          <a:r>
            <a:rPr lang="en-US" sz="1400" b="1" kern="1200"/>
            <a:t>Sustainability Theory:</a:t>
          </a:r>
          <a:r>
            <a:rPr lang="en-US" sz="1400" kern="1200"/>
            <a:t> The </a:t>
          </a:r>
          <a:r>
            <a:rPr lang="en-US" sz="1400" b="1" kern="1200"/>
            <a:t>Triple Bottom Line (TBL)</a:t>
          </a:r>
          <a:r>
            <a:rPr lang="en-US" sz="1400" kern="1200"/>
            <a:t> framework (people, planet, profit) guides sustainable hospitality, stressing the need for environmental protection while maintaining economic viability (Costa &amp; Costa, 2022).</a:t>
          </a:r>
        </a:p>
      </dsp:txBody>
      <dsp:txXfrm>
        <a:off x="1145231" y="4524"/>
        <a:ext cx="6126136" cy="1053023"/>
      </dsp:txXfrm>
    </dsp:sp>
    <dsp:sp modelId="{39EE9808-3A61-46E8-B970-4F23FF49A4CB}">
      <dsp:nvSpPr>
        <dsp:cNvPr id="0" name=""/>
        <dsp:cNvSpPr/>
      </dsp:nvSpPr>
      <dsp:spPr>
        <a:xfrm>
          <a:off x="0" y="1320804"/>
          <a:ext cx="7306056" cy="991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F09CB-DF7A-4734-A3E2-73F2F8EA65E8}">
      <dsp:nvSpPr>
        <dsp:cNvPr id="0" name=""/>
        <dsp:cNvSpPr/>
      </dsp:nvSpPr>
      <dsp:spPr>
        <a:xfrm>
          <a:off x="299802" y="1543797"/>
          <a:ext cx="545627" cy="545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867F94-478A-4125-888B-DB9B32E5960B}">
      <dsp:nvSpPr>
        <dsp:cNvPr id="0" name=""/>
        <dsp:cNvSpPr/>
      </dsp:nvSpPr>
      <dsp:spPr>
        <a:xfrm>
          <a:off x="1145231" y="1320804"/>
          <a:ext cx="6126136" cy="1053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45" tIns="111445" rIns="111445" bIns="111445" numCol="1" spcCol="1270" anchor="ctr" anchorCtr="0">
          <a:noAutofit/>
        </a:bodyPr>
        <a:lstStyle/>
        <a:p>
          <a:pPr marL="0" lvl="0" indent="0" algn="l" defTabSz="622300">
            <a:lnSpc>
              <a:spcPct val="100000"/>
            </a:lnSpc>
            <a:spcBef>
              <a:spcPct val="0"/>
            </a:spcBef>
            <a:spcAft>
              <a:spcPct val="35000"/>
            </a:spcAft>
            <a:buNone/>
          </a:pPr>
          <a:r>
            <a:rPr lang="en-US" sz="1400" b="1" kern="1200" dirty="0"/>
            <a:t>Circular Economy Concept:</a:t>
          </a:r>
          <a:r>
            <a:rPr lang="en-US" sz="1400" kern="1200" dirty="0"/>
            <a:t> Encourages resource efficiency and waste reduction through reuse and recycling systems (Ford &amp; Sturman, 2020).</a:t>
          </a:r>
        </a:p>
      </dsp:txBody>
      <dsp:txXfrm>
        <a:off x="1145231" y="1320804"/>
        <a:ext cx="6126136" cy="1053023"/>
      </dsp:txXfrm>
    </dsp:sp>
    <dsp:sp modelId="{453FC148-1F71-40A3-A19F-725B70F5D2E6}">
      <dsp:nvSpPr>
        <dsp:cNvPr id="0" name=""/>
        <dsp:cNvSpPr/>
      </dsp:nvSpPr>
      <dsp:spPr>
        <a:xfrm>
          <a:off x="0" y="2637083"/>
          <a:ext cx="7306056" cy="991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DBF37-B7D7-475F-BABF-C8B764B02895}">
      <dsp:nvSpPr>
        <dsp:cNvPr id="0" name=""/>
        <dsp:cNvSpPr/>
      </dsp:nvSpPr>
      <dsp:spPr>
        <a:xfrm>
          <a:off x="299802" y="2860077"/>
          <a:ext cx="545627" cy="545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85291D-C1A0-48AE-A73F-C0A0136941F8}">
      <dsp:nvSpPr>
        <dsp:cNvPr id="0" name=""/>
        <dsp:cNvSpPr/>
      </dsp:nvSpPr>
      <dsp:spPr>
        <a:xfrm>
          <a:off x="1145231" y="2637083"/>
          <a:ext cx="6126136" cy="1053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45" tIns="111445" rIns="111445" bIns="111445" numCol="1" spcCol="1270" anchor="ctr" anchorCtr="0">
          <a:noAutofit/>
        </a:bodyPr>
        <a:lstStyle/>
        <a:p>
          <a:pPr marL="0" lvl="0" indent="0" algn="l" defTabSz="622300">
            <a:lnSpc>
              <a:spcPct val="100000"/>
            </a:lnSpc>
            <a:spcBef>
              <a:spcPct val="0"/>
            </a:spcBef>
            <a:spcAft>
              <a:spcPct val="35000"/>
            </a:spcAft>
            <a:buNone/>
          </a:pPr>
          <a:r>
            <a:rPr lang="en-US" sz="1400" b="1" kern="1200"/>
            <a:t>Impact on Hospitality:</a:t>
          </a:r>
          <a:r>
            <a:rPr lang="en-US" sz="1400" kern="1200"/>
            <a:t> Food waste management reduces costs, enhances brand image, and meets guest expectations for ethical practices (Sharma, Singh &amp; Tyagi, 2024). Conversely, implementation challenges include high initial costs and lack of skilled staff.</a:t>
          </a:r>
        </a:p>
      </dsp:txBody>
      <dsp:txXfrm>
        <a:off x="1145231" y="2637083"/>
        <a:ext cx="6126136" cy="1053023"/>
      </dsp:txXfrm>
    </dsp:sp>
    <dsp:sp modelId="{ECE52881-A498-4D16-9297-388DD2E8390A}">
      <dsp:nvSpPr>
        <dsp:cNvPr id="0" name=""/>
        <dsp:cNvSpPr/>
      </dsp:nvSpPr>
      <dsp:spPr>
        <a:xfrm>
          <a:off x="0" y="3953363"/>
          <a:ext cx="7306056" cy="991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32C8C2-36DE-4597-BFC9-3926BD3B66BA}">
      <dsp:nvSpPr>
        <dsp:cNvPr id="0" name=""/>
        <dsp:cNvSpPr/>
      </dsp:nvSpPr>
      <dsp:spPr>
        <a:xfrm>
          <a:off x="299802" y="4176357"/>
          <a:ext cx="545627" cy="5450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31D987-EEA7-4D23-8F15-2B5749ECA4FE}">
      <dsp:nvSpPr>
        <dsp:cNvPr id="0" name=""/>
        <dsp:cNvSpPr/>
      </dsp:nvSpPr>
      <dsp:spPr>
        <a:xfrm>
          <a:off x="1145231" y="3953363"/>
          <a:ext cx="6126136" cy="1053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445" tIns="111445" rIns="111445" bIns="111445" numCol="1" spcCol="1270" anchor="ctr" anchorCtr="0">
          <a:noAutofit/>
        </a:bodyPr>
        <a:lstStyle/>
        <a:p>
          <a:pPr marL="0" lvl="0" indent="0" algn="l" defTabSz="622300">
            <a:lnSpc>
              <a:spcPct val="100000"/>
            </a:lnSpc>
            <a:spcBef>
              <a:spcPct val="0"/>
            </a:spcBef>
            <a:spcAft>
              <a:spcPct val="35000"/>
            </a:spcAft>
            <a:buNone/>
          </a:pPr>
          <a:r>
            <a:rPr lang="en-US" sz="1400" b="1" kern="1200"/>
            <a:t>Recent Findings:</a:t>
          </a:r>
          <a:r>
            <a:rPr lang="en-US" sz="1400" kern="1200"/>
            <a:t> Studies highlight digital tracking tools and AI-driven inventory management as effective in reducing food waste by up to 30% (Ivanov &amp; Webster, 2019).</a:t>
          </a:r>
        </a:p>
      </dsp:txBody>
      <dsp:txXfrm>
        <a:off x="1145231" y="3953363"/>
        <a:ext cx="6126136" cy="10530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2B09B-9390-4D33-8330-BFE7C75A0E95}">
      <dsp:nvSpPr>
        <dsp:cNvPr id="0" name=""/>
        <dsp:cNvSpPr/>
      </dsp:nvSpPr>
      <dsp:spPr>
        <a:xfrm>
          <a:off x="0" y="41974"/>
          <a:ext cx="7306056"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noProof="0" dirty="0"/>
            <a:t>PESTEL Summar</a:t>
          </a:r>
          <a:r>
            <a:rPr lang="en-GB" sz="2600" kern="1200" noProof="0" dirty="0"/>
            <a:t>y</a:t>
          </a:r>
        </a:p>
      </dsp:txBody>
      <dsp:txXfrm>
        <a:off x="30442" y="72416"/>
        <a:ext cx="7245172" cy="562726"/>
      </dsp:txXfrm>
    </dsp:sp>
    <dsp:sp modelId="{A0AF5D54-1874-49A7-98E6-FFCB1449DD38}">
      <dsp:nvSpPr>
        <dsp:cNvPr id="0" name=""/>
        <dsp:cNvSpPr/>
      </dsp:nvSpPr>
      <dsp:spPr>
        <a:xfrm>
          <a:off x="0" y="665584"/>
          <a:ext cx="7306056" cy="430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967"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1" kern="1200" noProof="0" dirty="0"/>
            <a:t>Political:</a:t>
          </a:r>
          <a:r>
            <a:rPr lang="en-GB" sz="2000" kern="1200" noProof="0" dirty="0"/>
            <a:t> Regulations on waste disposal and sustainability reporting are tightening globally (Cooper &amp; Hall, 2019).</a:t>
          </a:r>
        </a:p>
        <a:p>
          <a:pPr marL="228600" lvl="1" indent="-228600" algn="l" defTabSz="889000">
            <a:lnSpc>
              <a:spcPct val="90000"/>
            </a:lnSpc>
            <a:spcBef>
              <a:spcPct val="0"/>
            </a:spcBef>
            <a:spcAft>
              <a:spcPct val="20000"/>
            </a:spcAft>
            <a:buChar char="•"/>
          </a:pPr>
          <a:r>
            <a:rPr lang="en-GB" sz="2000" b="1" kern="1200" noProof="0" dirty="0"/>
            <a:t>Economic:</a:t>
          </a:r>
          <a:r>
            <a:rPr lang="en-GB" sz="2000" kern="1200" noProof="0" dirty="0"/>
            <a:t> Waste reduction lowers operational costs but requires capital investment in green technologies (Batabyal &amp; Das, 2019).</a:t>
          </a:r>
        </a:p>
        <a:p>
          <a:pPr marL="228600" lvl="1" indent="-228600" algn="l" defTabSz="889000">
            <a:lnSpc>
              <a:spcPct val="90000"/>
            </a:lnSpc>
            <a:spcBef>
              <a:spcPct val="0"/>
            </a:spcBef>
            <a:spcAft>
              <a:spcPct val="20000"/>
            </a:spcAft>
            <a:buChar char="•"/>
          </a:pPr>
          <a:r>
            <a:rPr lang="en-GB" sz="2000" b="1" kern="1200" noProof="0" dirty="0"/>
            <a:t>Social:</a:t>
          </a:r>
          <a:r>
            <a:rPr lang="en-GB" sz="2000" kern="1200" noProof="0" dirty="0"/>
            <a:t> Rising consumer preference for eco-friendly hotels encourages adoption of visible green initiatives.</a:t>
          </a:r>
        </a:p>
        <a:p>
          <a:pPr marL="228600" lvl="1" indent="-228600" algn="l" defTabSz="889000">
            <a:lnSpc>
              <a:spcPct val="90000"/>
            </a:lnSpc>
            <a:spcBef>
              <a:spcPct val="0"/>
            </a:spcBef>
            <a:spcAft>
              <a:spcPct val="20000"/>
            </a:spcAft>
            <a:buChar char="•"/>
          </a:pPr>
          <a:r>
            <a:rPr lang="en-GB" sz="2000" b="1" kern="1200" noProof="0" dirty="0"/>
            <a:t>Technological:</a:t>
          </a:r>
          <a:r>
            <a:rPr lang="en-GB" sz="2000" kern="1200" noProof="0" dirty="0"/>
            <a:t> Smart kitchen sensors, composting units, and AI-based inventory tools optimise resource use (Ivanov &amp; Webster, 2019).</a:t>
          </a:r>
        </a:p>
        <a:p>
          <a:pPr marL="228600" lvl="1" indent="-228600" algn="l" defTabSz="889000">
            <a:lnSpc>
              <a:spcPct val="90000"/>
            </a:lnSpc>
            <a:spcBef>
              <a:spcPct val="0"/>
            </a:spcBef>
            <a:spcAft>
              <a:spcPct val="20000"/>
            </a:spcAft>
            <a:buChar char="•"/>
          </a:pPr>
          <a:r>
            <a:rPr lang="en-GB" sz="2000" b="1" kern="1200" noProof="0" dirty="0"/>
            <a:t>Environmental:</a:t>
          </a:r>
          <a:r>
            <a:rPr lang="en-GB" sz="2000" kern="1200" noProof="0" dirty="0"/>
            <a:t> Reducing food waste directly decreases carbon emissions and landfill use (Costa &amp; Costa, 2022).</a:t>
          </a:r>
        </a:p>
        <a:p>
          <a:pPr marL="228600" lvl="1" indent="-228600" algn="l" defTabSz="889000">
            <a:lnSpc>
              <a:spcPct val="90000"/>
            </a:lnSpc>
            <a:spcBef>
              <a:spcPct val="0"/>
            </a:spcBef>
            <a:spcAft>
              <a:spcPct val="20000"/>
            </a:spcAft>
            <a:buChar char="•"/>
          </a:pPr>
          <a:r>
            <a:rPr lang="en-GB" sz="2000" b="1" kern="1200" noProof="0" dirty="0"/>
            <a:t>Legal:</a:t>
          </a:r>
          <a:r>
            <a:rPr lang="en-GB" sz="2000" kern="1200" noProof="0" dirty="0"/>
            <a:t> Compliance with food safety and waste regulations is mandatory, influencing operations and supplier contracts.</a:t>
          </a:r>
        </a:p>
      </dsp:txBody>
      <dsp:txXfrm>
        <a:off x="0" y="665584"/>
        <a:ext cx="7306056" cy="4305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F67D9-7F07-44F6-9D73-9215661CC307}">
      <dsp:nvSpPr>
        <dsp:cNvPr id="0" name=""/>
        <dsp:cNvSpPr/>
      </dsp:nvSpPr>
      <dsp:spPr>
        <a:xfrm>
          <a:off x="8485" y="296060"/>
          <a:ext cx="2824497" cy="84734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198" tIns="223198" rIns="223198" bIns="223198" numCol="1" spcCol="1270" anchor="ctr" anchorCtr="0">
          <a:noAutofit/>
        </a:bodyPr>
        <a:lstStyle/>
        <a:p>
          <a:pPr marL="0" lvl="0" indent="0" algn="ctr" defTabSz="1244600">
            <a:lnSpc>
              <a:spcPct val="90000"/>
            </a:lnSpc>
            <a:spcBef>
              <a:spcPct val="0"/>
            </a:spcBef>
            <a:spcAft>
              <a:spcPct val="35000"/>
            </a:spcAft>
            <a:buNone/>
          </a:pPr>
          <a:r>
            <a:rPr lang="en-US" sz="2800" kern="1200"/>
            <a:t>Implement</a:t>
          </a:r>
        </a:p>
      </dsp:txBody>
      <dsp:txXfrm>
        <a:off x="8485" y="296060"/>
        <a:ext cx="2824497" cy="847349"/>
      </dsp:txXfrm>
    </dsp:sp>
    <dsp:sp modelId="{13F11902-E59F-4235-A8FC-A1F455FA8C62}">
      <dsp:nvSpPr>
        <dsp:cNvPr id="0" name=""/>
        <dsp:cNvSpPr/>
      </dsp:nvSpPr>
      <dsp:spPr>
        <a:xfrm>
          <a:off x="8485" y="1143409"/>
          <a:ext cx="2824497" cy="351180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8998" tIns="278998" rIns="278998" bIns="278998" numCol="1" spcCol="1270" anchor="t" anchorCtr="0">
          <a:noAutofit/>
        </a:bodyPr>
        <a:lstStyle/>
        <a:p>
          <a:pPr marL="0" lvl="0" indent="0" algn="ctr" defTabSz="800100">
            <a:lnSpc>
              <a:spcPct val="90000"/>
            </a:lnSpc>
            <a:spcBef>
              <a:spcPct val="0"/>
            </a:spcBef>
            <a:spcAft>
              <a:spcPct val="35000"/>
            </a:spcAft>
            <a:buNone/>
          </a:pPr>
          <a:r>
            <a:rPr lang="en-US" sz="1800" kern="1200" dirty="0"/>
            <a:t>Implement Smart Food Waste Monitoring Systems</a:t>
          </a:r>
        </a:p>
        <a:p>
          <a:pPr marL="114300" lvl="1" indent="-114300" algn="just" defTabSz="622300">
            <a:lnSpc>
              <a:spcPct val="90000"/>
            </a:lnSpc>
            <a:spcBef>
              <a:spcPct val="0"/>
            </a:spcBef>
            <a:spcAft>
              <a:spcPct val="15000"/>
            </a:spcAft>
            <a:buChar char="•"/>
          </a:pPr>
          <a:r>
            <a:rPr lang="en-US" sz="1400" kern="1200"/>
            <a:t>Hotels should invest in AI-driven inventory and waste tracking tools to monitor food usage, expiration, and disposal in real time.</a:t>
          </a:r>
        </a:p>
        <a:p>
          <a:pPr marL="114300" lvl="1" indent="-114300" algn="just" defTabSz="622300">
            <a:lnSpc>
              <a:spcPct val="90000"/>
            </a:lnSpc>
            <a:spcBef>
              <a:spcPct val="0"/>
            </a:spcBef>
            <a:spcAft>
              <a:spcPct val="15000"/>
            </a:spcAft>
            <a:buChar char="•"/>
          </a:pPr>
          <a:r>
            <a:rPr lang="en-US" sz="1400" kern="1200"/>
            <a:t>Such systems can reduce waste by up to 30% while improving cost efficiency and menu planning (Ivanov &amp; Webster, 2019).</a:t>
          </a:r>
        </a:p>
      </dsp:txBody>
      <dsp:txXfrm>
        <a:off x="8485" y="1143409"/>
        <a:ext cx="2824497" cy="3511807"/>
      </dsp:txXfrm>
    </dsp:sp>
    <dsp:sp modelId="{A4A7AA4F-9107-4AAB-97F5-623DCBE3728C}">
      <dsp:nvSpPr>
        <dsp:cNvPr id="0" name=""/>
        <dsp:cNvSpPr/>
      </dsp:nvSpPr>
      <dsp:spPr>
        <a:xfrm>
          <a:off x="2940876" y="296060"/>
          <a:ext cx="2824497" cy="84734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198" tIns="223198" rIns="223198" bIns="223198" numCol="1" spcCol="1270" anchor="ctr" anchorCtr="0">
          <a:noAutofit/>
        </a:bodyPr>
        <a:lstStyle/>
        <a:p>
          <a:pPr marL="0" lvl="0" indent="0" algn="ctr" defTabSz="1244600">
            <a:lnSpc>
              <a:spcPct val="90000"/>
            </a:lnSpc>
            <a:spcBef>
              <a:spcPct val="0"/>
            </a:spcBef>
            <a:spcAft>
              <a:spcPct val="35000"/>
            </a:spcAft>
            <a:buNone/>
          </a:pPr>
          <a:r>
            <a:rPr lang="en-US" sz="2800" kern="1200"/>
            <a:t>Adopt</a:t>
          </a:r>
        </a:p>
      </dsp:txBody>
      <dsp:txXfrm>
        <a:off x="2940876" y="296060"/>
        <a:ext cx="2824497" cy="847349"/>
      </dsp:txXfrm>
    </dsp:sp>
    <dsp:sp modelId="{1B436F3F-3028-4A8D-BE3D-24D34C709C4E}">
      <dsp:nvSpPr>
        <dsp:cNvPr id="0" name=""/>
        <dsp:cNvSpPr/>
      </dsp:nvSpPr>
      <dsp:spPr>
        <a:xfrm>
          <a:off x="2940876" y="1143409"/>
          <a:ext cx="2824497" cy="351180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8998" tIns="278998" rIns="278998" bIns="278998" numCol="1" spcCol="1270" anchor="t" anchorCtr="0">
          <a:noAutofit/>
        </a:bodyPr>
        <a:lstStyle/>
        <a:p>
          <a:pPr marL="0" lvl="0" indent="0" algn="ctr" defTabSz="800100">
            <a:lnSpc>
              <a:spcPct val="90000"/>
            </a:lnSpc>
            <a:spcBef>
              <a:spcPct val="0"/>
            </a:spcBef>
            <a:spcAft>
              <a:spcPct val="35000"/>
            </a:spcAft>
            <a:buNone/>
          </a:pPr>
          <a:r>
            <a:rPr lang="en-US" sz="1800" kern="1200" dirty="0"/>
            <a:t>Adopt Circular Economy Practices</a:t>
          </a:r>
        </a:p>
        <a:p>
          <a:pPr marL="0" lvl="0" indent="0" algn="ctr" defTabSz="800100">
            <a:lnSpc>
              <a:spcPct val="90000"/>
            </a:lnSpc>
            <a:spcBef>
              <a:spcPct val="0"/>
            </a:spcBef>
            <a:spcAft>
              <a:spcPct val="35000"/>
            </a:spcAft>
            <a:buNone/>
          </a:pPr>
          <a:endParaRPr lang="en-US" sz="1800" kern="1200" dirty="0"/>
        </a:p>
        <a:p>
          <a:pPr marL="114300" lvl="1" indent="-114300" algn="just" defTabSz="622300">
            <a:lnSpc>
              <a:spcPct val="90000"/>
            </a:lnSpc>
            <a:spcBef>
              <a:spcPct val="0"/>
            </a:spcBef>
            <a:spcAft>
              <a:spcPct val="15000"/>
            </a:spcAft>
            <a:buChar char="•"/>
          </a:pPr>
          <a:r>
            <a:rPr lang="en-US" sz="1400" kern="1200"/>
            <a:t>Introduce composting, food donation, and waste-to-energy initiatives to ensure resources are reused rather than discarded.</a:t>
          </a:r>
        </a:p>
        <a:p>
          <a:pPr marL="114300" lvl="1" indent="-114300" algn="just" defTabSz="622300">
            <a:lnSpc>
              <a:spcPct val="90000"/>
            </a:lnSpc>
            <a:spcBef>
              <a:spcPct val="0"/>
            </a:spcBef>
            <a:spcAft>
              <a:spcPct val="15000"/>
            </a:spcAft>
            <a:buChar char="•"/>
          </a:pPr>
          <a:r>
            <a:rPr lang="en-US" sz="1400" kern="1200"/>
            <a:t>Partnerships with local farms and food banks can enhance sustainability credentials and community engagement (Costa &amp; Costa, 2022).</a:t>
          </a:r>
        </a:p>
      </dsp:txBody>
      <dsp:txXfrm>
        <a:off x="2940876" y="1143409"/>
        <a:ext cx="2824497" cy="3511807"/>
      </dsp:txXfrm>
    </dsp:sp>
    <dsp:sp modelId="{79F3EF3E-B6E8-4CCF-9361-2A7E689A1E29}">
      <dsp:nvSpPr>
        <dsp:cNvPr id="0" name=""/>
        <dsp:cNvSpPr/>
      </dsp:nvSpPr>
      <dsp:spPr>
        <a:xfrm>
          <a:off x="5873268" y="296060"/>
          <a:ext cx="2824497" cy="84734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198" tIns="223198" rIns="223198" bIns="223198" numCol="1" spcCol="1270" anchor="ctr" anchorCtr="0">
          <a:noAutofit/>
        </a:bodyPr>
        <a:lstStyle/>
        <a:p>
          <a:pPr marL="0" lvl="0" indent="0" algn="ctr" defTabSz="1244600">
            <a:lnSpc>
              <a:spcPct val="90000"/>
            </a:lnSpc>
            <a:spcBef>
              <a:spcPct val="0"/>
            </a:spcBef>
            <a:spcAft>
              <a:spcPct val="35000"/>
            </a:spcAft>
            <a:buNone/>
          </a:pPr>
          <a:r>
            <a:rPr lang="en-US" sz="2800" kern="1200" dirty="0"/>
            <a:t>Enhance</a:t>
          </a:r>
        </a:p>
      </dsp:txBody>
      <dsp:txXfrm>
        <a:off x="5873268" y="296060"/>
        <a:ext cx="2824497" cy="847349"/>
      </dsp:txXfrm>
    </dsp:sp>
    <dsp:sp modelId="{84A9550B-C7AB-44E6-870B-3F627DD23210}">
      <dsp:nvSpPr>
        <dsp:cNvPr id="0" name=""/>
        <dsp:cNvSpPr/>
      </dsp:nvSpPr>
      <dsp:spPr>
        <a:xfrm>
          <a:off x="5873268" y="1143409"/>
          <a:ext cx="2824497" cy="351180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8998" tIns="278998" rIns="278998" bIns="278998" numCol="1" spcCol="1270" anchor="t" anchorCtr="0">
          <a:noAutofit/>
        </a:bodyPr>
        <a:lstStyle/>
        <a:p>
          <a:pPr marL="0" lvl="0" indent="0" algn="ctr" defTabSz="800100">
            <a:lnSpc>
              <a:spcPct val="90000"/>
            </a:lnSpc>
            <a:spcBef>
              <a:spcPct val="0"/>
            </a:spcBef>
            <a:spcAft>
              <a:spcPct val="35000"/>
            </a:spcAft>
            <a:buNone/>
          </a:pPr>
          <a:r>
            <a:rPr lang="en-US" sz="1800" kern="1200" dirty="0"/>
            <a:t>Enhance Staff Training and Sustainability Culture</a:t>
          </a:r>
        </a:p>
        <a:p>
          <a:pPr marL="114300" lvl="1" indent="-114300" algn="just" defTabSz="622300">
            <a:lnSpc>
              <a:spcPct val="90000"/>
            </a:lnSpc>
            <a:spcBef>
              <a:spcPct val="0"/>
            </a:spcBef>
            <a:spcAft>
              <a:spcPct val="15000"/>
            </a:spcAft>
            <a:buChar char="•"/>
          </a:pPr>
          <a:r>
            <a:rPr lang="en-US" sz="1400" kern="1200" dirty="0"/>
            <a:t>Continuous staff education on portion control, inventory handling, and waste segregation is essential for effective implementation.</a:t>
          </a:r>
        </a:p>
        <a:p>
          <a:pPr marL="114300" lvl="1" indent="-114300" algn="just" defTabSz="622300">
            <a:lnSpc>
              <a:spcPct val="90000"/>
            </a:lnSpc>
            <a:spcBef>
              <a:spcPct val="0"/>
            </a:spcBef>
            <a:spcAft>
              <a:spcPct val="15000"/>
            </a:spcAft>
            <a:buChar char="•"/>
          </a:pPr>
          <a:r>
            <a:rPr lang="en-US" sz="1400" kern="1200"/>
            <a:t>Embedding sustainability in employee values increases long-term commitment and accountability (Ford &amp; Sturman, 2020).</a:t>
          </a:r>
        </a:p>
      </dsp:txBody>
      <dsp:txXfrm>
        <a:off x="5873268" y="1143409"/>
        <a:ext cx="2824497" cy="3511807"/>
      </dsp:txXfrm>
    </dsp:sp>
    <dsp:sp modelId="{5BD9FED8-A7FF-4E03-ACFA-1117425974F1}">
      <dsp:nvSpPr>
        <dsp:cNvPr id="0" name=""/>
        <dsp:cNvSpPr/>
      </dsp:nvSpPr>
      <dsp:spPr>
        <a:xfrm>
          <a:off x="8805660" y="296060"/>
          <a:ext cx="2824497" cy="84734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198" tIns="223198" rIns="223198" bIns="223198" numCol="1" spcCol="1270" anchor="ctr" anchorCtr="0">
          <a:noAutofit/>
        </a:bodyPr>
        <a:lstStyle/>
        <a:p>
          <a:pPr marL="0" lvl="0" indent="0" algn="ctr" defTabSz="1244600">
            <a:lnSpc>
              <a:spcPct val="90000"/>
            </a:lnSpc>
            <a:spcBef>
              <a:spcPct val="0"/>
            </a:spcBef>
            <a:spcAft>
              <a:spcPct val="35000"/>
            </a:spcAft>
            <a:buNone/>
          </a:pPr>
          <a:r>
            <a:rPr lang="en-US" sz="2800" kern="1200" dirty="0"/>
            <a:t>Strengthen</a:t>
          </a:r>
        </a:p>
      </dsp:txBody>
      <dsp:txXfrm>
        <a:off x="8805660" y="296060"/>
        <a:ext cx="2824497" cy="847349"/>
      </dsp:txXfrm>
    </dsp:sp>
    <dsp:sp modelId="{35FD5401-9D53-455F-9E28-D7088505A46D}">
      <dsp:nvSpPr>
        <dsp:cNvPr id="0" name=""/>
        <dsp:cNvSpPr/>
      </dsp:nvSpPr>
      <dsp:spPr>
        <a:xfrm>
          <a:off x="8805660" y="1143409"/>
          <a:ext cx="2824497" cy="351180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8998" tIns="278998" rIns="278998" bIns="278998" numCol="1" spcCol="1270" anchor="t" anchorCtr="0">
          <a:noAutofit/>
        </a:bodyPr>
        <a:lstStyle/>
        <a:p>
          <a:pPr marL="0" lvl="0" indent="0" algn="ctr" defTabSz="800100">
            <a:lnSpc>
              <a:spcPct val="90000"/>
            </a:lnSpc>
            <a:spcBef>
              <a:spcPct val="0"/>
            </a:spcBef>
            <a:spcAft>
              <a:spcPct val="35000"/>
            </a:spcAft>
            <a:buNone/>
          </a:pPr>
          <a:r>
            <a:rPr lang="en-US" sz="1800" kern="1200" dirty="0"/>
            <a:t>Strengthen Collaboration and Policy Support</a:t>
          </a:r>
        </a:p>
        <a:p>
          <a:pPr marL="114300" lvl="1" indent="-114300" algn="just" defTabSz="622300">
            <a:lnSpc>
              <a:spcPct val="90000"/>
            </a:lnSpc>
            <a:spcBef>
              <a:spcPct val="0"/>
            </a:spcBef>
            <a:spcAft>
              <a:spcPct val="15000"/>
            </a:spcAft>
            <a:buChar char="•"/>
          </a:pPr>
          <a:r>
            <a:rPr lang="en-US" sz="1400" kern="1200"/>
            <a:t>Collaborate with government agencies and industry associations to access incentives for green technology adoption.</a:t>
          </a:r>
        </a:p>
        <a:p>
          <a:pPr marL="114300" lvl="1" indent="-114300" algn="just" defTabSz="622300">
            <a:lnSpc>
              <a:spcPct val="90000"/>
            </a:lnSpc>
            <a:spcBef>
              <a:spcPct val="0"/>
            </a:spcBef>
            <a:spcAft>
              <a:spcPct val="15000"/>
            </a:spcAft>
            <a:buChar char="•"/>
          </a:pPr>
          <a:r>
            <a:rPr lang="en-US" sz="1400" kern="1200"/>
            <a:t>Establish clear sustainability reporting frameworks to promote transparency and compliance (Batabyal &amp; Das, 2019; Cooper &amp; Hall, 2019).</a:t>
          </a:r>
        </a:p>
      </dsp:txBody>
      <dsp:txXfrm>
        <a:off x="8805660" y="1143409"/>
        <a:ext cx="2824497" cy="351180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DCBB6F-2BF1-4183-861A-ECF84AEF8D58}"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A72E1D-E7E0-47F2-9062-9C6DE71CDB26}" type="slidenum">
              <a:rPr lang="en-GB" smtClean="0"/>
              <a:t>‹#›</a:t>
            </a:fld>
            <a:endParaRPr lang="en-GB"/>
          </a:p>
        </p:txBody>
      </p:sp>
    </p:spTree>
    <p:extLst>
      <p:ext uri="{BB962C8B-B14F-4D97-AF65-F5344CB8AC3E}">
        <p14:creationId xmlns:p14="http://schemas.microsoft.com/office/powerpoint/2010/main" val="1022896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A72E1D-E7E0-47F2-9062-9C6DE71CDB26}" type="slidenum">
              <a:rPr lang="en-GB" smtClean="0"/>
              <a:t>1</a:t>
            </a:fld>
            <a:endParaRPr lang="en-GB"/>
          </a:p>
        </p:txBody>
      </p:sp>
    </p:spTree>
    <p:extLst>
      <p:ext uri="{BB962C8B-B14F-4D97-AF65-F5344CB8AC3E}">
        <p14:creationId xmlns:p14="http://schemas.microsoft.com/office/powerpoint/2010/main" val="2595290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Environmental sustainability is a massive issue to the hotel industry as individuals are becoming increasingly concerned about the environment. Food waste poses an enormous sustainability problem as it damages the environment, human beings, and businesses. Costa and Costa (2022) report that 10 percent of the food purchased by hotels and restaurants goes to waste, and this contributes to the greenhouse gas emissions in the world. This is crucial to companies that want to achieve their net-zero goals and become more productive. The programs of both Hilton and Accor enable individuals to recycle, dispose of less waste, and purchase products in their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&amp; Das, 2019). Small hotels cannot discover the right balance between environmental friendliness and money making due to lack of sufficient money and technology</a:t>
            </a:r>
            <a:endParaRPr lang="en-GB" dirty="0"/>
          </a:p>
        </p:txBody>
      </p:sp>
      <p:sp>
        <p:nvSpPr>
          <p:cNvPr id="4" name="Slide Number Placeholder 3"/>
          <p:cNvSpPr>
            <a:spLocks noGrp="1"/>
          </p:cNvSpPr>
          <p:nvPr>
            <p:ph type="sldNum" sz="quarter" idx="5"/>
          </p:nvPr>
        </p:nvSpPr>
        <p:spPr/>
        <p:txBody>
          <a:bodyPr/>
          <a:lstStyle/>
          <a:p>
            <a:fld id="{90575849-A402-4573-9E77-A6211C18AD91}" type="slidenum">
              <a:rPr lang="en-GB" smtClean="0"/>
              <a:t>2</a:t>
            </a:fld>
            <a:endParaRPr lang="en-GB"/>
          </a:p>
        </p:txBody>
      </p:sp>
    </p:spTree>
    <p:extLst>
      <p:ext uri="{BB962C8B-B14F-4D97-AF65-F5344CB8AC3E}">
        <p14:creationId xmlns:p14="http://schemas.microsoft.com/office/powerpoint/2010/main" val="958524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With the increase in the demands of the economy and the environment, the demand of sustainability of hospitality also increases particularly in regard to management of food waste. According to the Triple Bottom Line (TBL) hypothesis, people, world, and profit, are the three that drive sustainability and profit (Costa &amp; Costa, 2022). Food wastage is not good to the environment and it consumes money. The Circular Economy model is based on people getting things responsibly, reusing things and recycling things in a closed loop (Ford and Sturman, 2020). These models demonstrate that it is important to make sustainability business planning, rather than an addition. </a:t>
            </a:r>
          </a:p>
          <a:p>
            <a:r>
              <a:rPr lang="en-GB" sz="1200" kern="1200" dirty="0">
                <a:solidFill>
                  <a:schemeClr val="tx1"/>
                </a:solidFill>
                <a:effectLst/>
                <a:latin typeface="+mn-lt"/>
                <a:ea typeface="+mn-ea"/>
                <a:cs typeface="+mn-cs"/>
              </a:rPr>
              <a:t>Sustainability has ceased to be a great idea to become an important business objective in hotels.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assert that large hotel chains have recognized that being environmentally friendly is a great way of making a name amongst them and remain on top of the competition. Waste can be reduced by a third with the help of AI-driven inventory management, predictive analytics, and autonomous portion control (Ivanov and Webster, 2019). Hotel environmental programs are more successful when the employees participate (Ford and Sturman, 2020). Although this has been increasing, small and medium-sized hotels continue to experience problems like high implementation cost, lack of knowledge, and lack of qualified labour (Sharma, Singh, and Tyagi, 2024). </a:t>
            </a:r>
          </a:p>
          <a:p>
            <a:r>
              <a:rPr lang="en-GB" sz="1200" kern="1200" dirty="0">
                <a:solidFill>
                  <a:schemeClr val="tx1"/>
                </a:solidFill>
                <a:effectLst/>
                <a:latin typeface="+mn-lt"/>
                <a:ea typeface="+mn-ea"/>
                <a:cs typeface="+mn-cs"/>
              </a:rPr>
              <a:t>An academic study also reveals that the behaviour of people greatly influences their survival. When seeking environmentally friendly hotels, the guests seek traces and certificates that can show how environmentally friendly the hotel is (Cooper &amp; Hall, 2019). This is a demonstration of the fact that caring of the world is not necessarily doing the right thing anymore; it has become a business necessity. The paper demonstrates that hotels can achieve their sustainability goals worldwide and operate more efficiently by reducing the quantity of food waste. It also contributes to the appearance of their businesses when making more money.</a:t>
            </a:r>
          </a:p>
          <a:p>
            <a:endParaRPr lang="en-GB" dirty="0"/>
          </a:p>
        </p:txBody>
      </p:sp>
      <p:sp>
        <p:nvSpPr>
          <p:cNvPr id="4" name="Slide Number Placeholder 3"/>
          <p:cNvSpPr>
            <a:spLocks noGrp="1"/>
          </p:cNvSpPr>
          <p:nvPr>
            <p:ph type="sldNum" sz="quarter" idx="5"/>
          </p:nvPr>
        </p:nvSpPr>
        <p:spPr/>
        <p:txBody>
          <a:bodyPr/>
          <a:lstStyle/>
          <a:p>
            <a:fld id="{90575849-A402-4573-9E77-A6211C18AD91}" type="slidenum">
              <a:rPr lang="en-GB" smtClean="0"/>
              <a:t>3</a:t>
            </a:fld>
            <a:endParaRPr lang="en-GB"/>
          </a:p>
        </p:txBody>
      </p:sp>
    </p:spTree>
    <p:extLst>
      <p:ext uri="{BB962C8B-B14F-4D97-AF65-F5344CB8AC3E}">
        <p14:creationId xmlns:p14="http://schemas.microsoft.com/office/powerpoint/2010/main" val="1436116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analysis of sustainability and coping with food waste in terms of its influence on hospitality business can be provided through a PESTEL analysis. Hotels cannot be irresponsible to the population as there are stricter laws on the reporting of trash management and sustainability now (Cooper and Hall, 2019). Reducing food waste will save money but will require money on green technologies and training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&amp; Das, 2019). People prefer to live in places that have good environment thus companies do things that are good to the environment that people can observe and believe in. </a:t>
            </a:r>
          </a:p>
          <a:p>
            <a:r>
              <a:rPr lang="en-GB" sz="1200" kern="1200" dirty="0">
                <a:solidFill>
                  <a:schemeClr val="tx1"/>
                </a:solidFill>
                <a:effectLst/>
                <a:latin typeface="+mn-lt"/>
                <a:ea typeface="+mn-ea"/>
                <a:cs typeface="+mn-cs"/>
              </a:rPr>
              <a:t>Smart tracking gadgets and composting stations assist in producing and transporting waste and monitoring it live (Ivanov and Webster, 2019). Managing food waste is beneficial to the environment, resource-saving, and pollution reduces (Costa &amp; Costa, 2022). Waste disposal and food safety legislation influences the seller and consumer of food. </a:t>
            </a:r>
          </a:p>
          <a:p>
            <a:r>
              <a:rPr lang="en-GB" sz="1200" kern="1200" dirty="0">
                <a:solidFill>
                  <a:schemeClr val="tx1"/>
                </a:solidFill>
                <a:effectLst/>
                <a:latin typeface="+mn-lt"/>
                <a:ea typeface="+mn-ea"/>
                <a:cs typeface="+mn-cs"/>
              </a:rPr>
              <a:t>There are many variants of answers in the industry. According to Sharma, Singh, and Tyagi (2024), the Hilton Food Waste to Value program converts the food waste into biogas. Planet 21, the program of Accor is based on local cuisine and education of people about the community. These programs bring to light the potential of using their size by big businesses to change things. The issue with the industry expansion is that smaller hotels are generally not able to get the money and resources necessary to engage in such activities, so the industry grows asymmetrical.</a:t>
            </a:r>
            <a:endParaRPr lang="en-GB" dirty="0"/>
          </a:p>
        </p:txBody>
      </p:sp>
      <p:sp>
        <p:nvSpPr>
          <p:cNvPr id="4" name="Slide Number Placeholder 3"/>
          <p:cNvSpPr>
            <a:spLocks noGrp="1"/>
          </p:cNvSpPr>
          <p:nvPr>
            <p:ph type="sldNum" sz="quarter" idx="5"/>
          </p:nvPr>
        </p:nvSpPr>
        <p:spPr/>
        <p:txBody>
          <a:bodyPr/>
          <a:lstStyle/>
          <a:p>
            <a:fld id="{90575849-A402-4573-9E77-A6211C18AD91}" type="slidenum">
              <a:rPr lang="en-GB" smtClean="0"/>
              <a:t>4</a:t>
            </a:fld>
            <a:endParaRPr lang="en-GB"/>
          </a:p>
        </p:txBody>
      </p:sp>
    </p:spTree>
    <p:extLst>
      <p:ext uri="{BB962C8B-B14F-4D97-AF65-F5344CB8AC3E}">
        <p14:creationId xmlns:p14="http://schemas.microsoft.com/office/powerpoint/2010/main" val="2152291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Hospitality can be made smarter in a variety of ways and become more environmentally friendly and reduce food consumption. The first one is that a hotel should use AI and data analytics to calculate the number of rooms needed, monitor the inventory and apply intelligent technology to monitor food waste. It assists in creating superior menus and does not allow people to prepare excess food (Ivanov &amp; Webster, 2019). Second, such practices as composting, food donation, and recycling rubbish into energy can transform rubbish into valuable objects and unite people (Costa &amp; Costa, 2022). </a:t>
            </a:r>
          </a:p>
          <a:p>
            <a:r>
              <a:rPr lang="en-GB" sz="1200" kern="1200" dirty="0">
                <a:solidFill>
                  <a:schemeClr val="tx1"/>
                </a:solidFill>
                <a:effectLst/>
                <a:latin typeface="+mn-lt"/>
                <a:ea typeface="+mn-ea"/>
                <a:cs typeface="+mn-cs"/>
              </a:rPr>
              <a:t>Third, hotels should ensure that their personnel is highly trained and the ambiance is sustainable. According to Ford and Sturman (2020), workers should be taught to handle quantities, sort rubbish, and cook in an eco-friendly manner, as it makes them more responsible and changes their behaviour in the long run. Training must occur continuously and should be part of job review in order to maintain the status quo. Lastly, businesses and policymakers should collaborate to ensure that the green technology is beneficial and there are stability reporting systems in place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Cooper and Hall, 2019). The hospitality business can reduce food waste, adhere to regulations, and enhance the brand image with the help of new technologies, human touch, and assistance of the institutions. These guidelines give every hotel both large and small a justifiable way of operating their businesses effectively.</a:t>
            </a:r>
            <a:endParaRPr lang="en-GB" dirty="0"/>
          </a:p>
        </p:txBody>
      </p:sp>
      <p:sp>
        <p:nvSpPr>
          <p:cNvPr id="4" name="Slide Number Placeholder 3"/>
          <p:cNvSpPr>
            <a:spLocks noGrp="1"/>
          </p:cNvSpPr>
          <p:nvPr>
            <p:ph type="sldNum" sz="quarter" idx="5"/>
          </p:nvPr>
        </p:nvSpPr>
        <p:spPr/>
        <p:txBody>
          <a:bodyPr/>
          <a:lstStyle/>
          <a:p>
            <a:fld id="{90575849-A402-4573-9E77-A6211C18AD91}" type="slidenum">
              <a:rPr lang="en-GB" smtClean="0"/>
              <a:t>7</a:t>
            </a:fld>
            <a:endParaRPr lang="en-GB"/>
          </a:p>
        </p:txBody>
      </p:sp>
    </p:spTree>
    <p:extLst>
      <p:ext uri="{BB962C8B-B14F-4D97-AF65-F5344CB8AC3E}">
        <p14:creationId xmlns:p14="http://schemas.microsoft.com/office/powerpoint/2010/main" val="2942737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F549B-40C3-85E3-EA17-2A8EBCE1A6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40498F-32CD-F9D1-7B5F-EED894CE1B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7DB610-F680-370C-66B4-0BF275AAFA3F}"/>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5" name="Footer Placeholder 4">
            <a:extLst>
              <a:ext uri="{FF2B5EF4-FFF2-40B4-BE49-F238E27FC236}">
                <a16:creationId xmlns:a16="http://schemas.microsoft.com/office/drawing/2014/main" id="{E21C46BE-B29E-EA18-0099-CDA349B610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F4C5D-083E-96C0-6D00-48CECC28DF0B}"/>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493340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8842B-C481-EE17-B325-44765B0A0F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C83FF4-BBD4-B135-D8DB-C7CDBB15F6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3818C-6EE1-50A9-9889-BC6BF458E0FA}"/>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5" name="Footer Placeholder 4">
            <a:extLst>
              <a:ext uri="{FF2B5EF4-FFF2-40B4-BE49-F238E27FC236}">
                <a16:creationId xmlns:a16="http://schemas.microsoft.com/office/drawing/2014/main" id="{1A6C20BE-A375-63A3-5FC9-0E34CA4BAE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41C14-6C77-A478-2331-A70FD609D9AB}"/>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701451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CF90-5798-2168-5D2F-0EB2530559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856AF3-78BD-8821-C566-83C8F3F114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4EE7D2-08E0-4F33-7365-5D385B6523F2}"/>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5" name="Footer Placeholder 4">
            <a:extLst>
              <a:ext uri="{FF2B5EF4-FFF2-40B4-BE49-F238E27FC236}">
                <a16:creationId xmlns:a16="http://schemas.microsoft.com/office/drawing/2014/main" id="{153C6A26-8B1D-1914-2A36-C15DCD09A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6AE4A0-04FD-6B9F-34A2-5FF679331B2F}"/>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575783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1241-D54D-0908-BE5E-A8F522F62E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CF7F3-691A-6CD5-6D9D-E41AABCA98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498E17-6FF3-A249-AFD9-17AFAE2259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986D6B-C16F-B16B-9A98-F6BF2AA34853}"/>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6" name="Footer Placeholder 5">
            <a:extLst>
              <a:ext uri="{FF2B5EF4-FFF2-40B4-BE49-F238E27FC236}">
                <a16:creationId xmlns:a16="http://schemas.microsoft.com/office/drawing/2014/main" id="{4793E720-DE8F-C46F-D85F-099EC36FEB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0F8016-79CC-97DD-342F-AB0E7502548E}"/>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1265598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DA65-AD9F-A50F-A81E-314E2982B4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1F5867-9BD2-A009-5730-6B2DF6E979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F7F75D-E8C5-47A4-D3BD-656E4D4D6E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148EEC-F28F-55B7-BBAC-4BAF5A4228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D8A596-0099-FF53-46DD-0CF2669163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809659-B048-11C2-0B38-6EE0AE575D53}"/>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8" name="Footer Placeholder 7">
            <a:extLst>
              <a:ext uri="{FF2B5EF4-FFF2-40B4-BE49-F238E27FC236}">
                <a16:creationId xmlns:a16="http://schemas.microsoft.com/office/drawing/2014/main" id="{6E03C541-8C91-BDB2-AABA-FDBBB3F33E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B109DE-8052-5F6E-02B3-8694270C7BFF}"/>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3209680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A0B73-C11E-1070-07FB-F12294A3FD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6C69BE-5B56-14BB-D2BB-821091D8583F}"/>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4" name="Footer Placeholder 3">
            <a:extLst>
              <a:ext uri="{FF2B5EF4-FFF2-40B4-BE49-F238E27FC236}">
                <a16:creationId xmlns:a16="http://schemas.microsoft.com/office/drawing/2014/main" id="{D913F982-BF92-8BC8-EB8D-18D54061BA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AF41C3-B602-567F-8C2F-70A7EDA9A36C}"/>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2357712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44DE79-971D-0309-2ECD-21F5A86562F5}"/>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3" name="Footer Placeholder 2">
            <a:extLst>
              <a:ext uri="{FF2B5EF4-FFF2-40B4-BE49-F238E27FC236}">
                <a16:creationId xmlns:a16="http://schemas.microsoft.com/office/drawing/2014/main" id="{1736C7D4-EB2D-5CB7-5868-284A570EDA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BF5B89-B1B4-C1AE-6EAC-038424A12080}"/>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3394272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E74C-11D3-451F-AB45-ADAA09A59C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4D0996-946F-8DF0-964E-6BDC291885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B73A18-F0B0-4EF9-BCCB-379092BF4C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11CFB6-498D-CD02-0247-C8B682A86577}"/>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6" name="Footer Placeholder 5">
            <a:extLst>
              <a:ext uri="{FF2B5EF4-FFF2-40B4-BE49-F238E27FC236}">
                <a16:creationId xmlns:a16="http://schemas.microsoft.com/office/drawing/2014/main" id="{8BCDD8EF-7628-6E9F-4C56-798CA0FC77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668C8C-57F2-F2DA-CF55-9E64475BEDC1}"/>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2379407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B7280-8F16-81B8-6A20-43CB92D892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B6CE7F-56B1-8AAD-84C9-066DF8651A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2953FF-1121-1118-085D-17A4F02A24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1D8F96-E909-F89C-1B98-4EAAE2A92C2D}"/>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6" name="Footer Placeholder 5">
            <a:extLst>
              <a:ext uri="{FF2B5EF4-FFF2-40B4-BE49-F238E27FC236}">
                <a16:creationId xmlns:a16="http://schemas.microsoft.com/office/drawing/2014/main" id="{7262DAB0-8817-E230-68F1-AEE6AB5060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EE540C-343E-D74C-33EF-10AB19DA5BB9}"/>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3127784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A285F-3EB7-9838-4EF6-6A22572A0B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86E85F-649D-499A-1391-D4BE91F7E2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6BE1EA-C320-5A82-3817-D7EFB314FE58}"/>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5" name="Footer Placeholder 4">
            <a:extLst>
              <a:ext uri="{FF2B5EF4-FFF2-40B4-BE49-F238E27FC236}">
                <a16:creationId xmlns:a16="http://schemas.microsoft.com/office/drawing/2014/main" id="{E5A44C15-CBFC-C488-E1FF-A641E03BDE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C05218-D0C5-4054-8A90-8368077AB4F4}"/>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2792075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4BBD5F-610C-2BC0-2496-6BE5669E06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EC01AF-282D-1C01-5334-A016F1C7B2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14C1E6-B5B2-1D7C-0E6F-62D4CF83C2F5}"/>
              </a:ext>
            </a:extLst>
          </p:cNvPr>
          <p:cNvSpPr>
            <a:spLocks noGrp="1"/>
          </p:cNvSpPr>
          <p:nvPr>
            <p:ph type="dt" sz="half" idx="10"/>
          </p:nvPr>
        </p:nvSpPr>
        <p:spPr/>
        <p:txBody>
          <a:bodyPr/>
          <a:lstStyle/>
          <a:p>
            <a:fld id="{A735F984-ACFD-4994-A017-72333F62FA3B}" type="datetimeFigureOut">
              <a:rPr lang="en-GB" smtClean="0"/>
              <a:t>06/11/2025</a:t>
            </a:fld>
            <a:endParaRPr lang="en-GB"/>
          </a:p>
        </p:txBody>
      </p:sp>
      <p:sp>
        <p:nvSpPr>
          <p:cNvPr id="5" name="Footer Placeholder 4">
            <a:extLst>
              <a:ext uri="{FF2B5EF4-FFF2-40B4-BE49-F238E27FC236}">
                <a16:creationId xmlns:a16="http://schemas.microsoft.com/office/drawing/2014/main" id="{3C73BE3B-87CB-62D0-08AA-5DDCAAD39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98F87-4B2E-CF31-0E83-8A90E317CD54}"/>
              </a:ext>
            </a:extLst>
          </p:cNvPr>
          <p:cNvSpPr>
            <a:spLocks noGrp="1"/>
          </p:cNvSpPr>
          <p:nvPr>
            <p:ph type="sldNum" sz="quarter" idx="12"/>
          </p:nvPr>
        </p:nvSpPr>
        <p:spPr/>
        <p:txBody>
          <a:bodyPr/>
          <a:lstStyle/>
          <a:p>
            <a:fld id="{67A03D27-D53F-4FE4-8EA5-1BDEEACCD675}" type="slidenum">
              <a:rPr lang="en-GB" smtClean="0"/>
              <a:t>‹#›</a:t>
            </a:fld>
            <a:endParaRPr lang="en-GB"/>
          </a:p>
        </p:txBody>
      </p:sp>
    </p:spTree>
    <p:extLst>
      <p:ext uri="{BB962C8B-B14F-4D97-AF65-F5344CB8AC3E}">
        <p14:creationId xmlns:p14="http://schemas.microsoft.com/office/powerpoint/2010/main" val="1427989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F0F587-0E54-C5FB-CD81-3D8C8F640E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EB5DCA-F635-2A5D-5CA5-C86BDA19A5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835FA1-04E0-E521-DED5-63DCED969D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35F984-ACFD-4994-A017-72333F62FA3B}" type="datetimeFigureOut">
              <a:rPr lang="en-GB" smtClean="0"/>
              <a:t>06/11/2025</a:t>
            </a:fld>
            <a:endParaRPr lang="en-GB"/>
          </a:p>
        </p:txBody>
      </p:sp>
      <p:sp>
        <p:nvSpPr>
          <p:cNvPr id="5" name="Footer Placeholder 4">
            <a:extLst>
              <a:ext uri="{FF2B5EF4-FFF2-40B4-BE49-F238E27FC236}">
                <a16:creationId xmlns:a16="http://schemas.microsoft.com/office/drawing/2014/main" id="{5F11603D-F07C-4F6E-FEB7-2F673F8644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40176E-F7A3-01CD-C801-C982291DF6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A03D27-D53F-4FE4-8EA5-1BDEEACCD675}" type="slidenum">
              <a:rPr lang="en-GB" smtClean="0"/>
              <a:t>‹#›</a:t>
            </a:fld>
            <a:endParaRPr lang="en-GB"/>
          </a:p>
        </p:txBody>
      </p:sp>
    </p:spTree>
    <p:extLst>
      <p:ext uri="{BB962C8B-B14F-4D97-AF65-F5344CB8AC3E}">
        <p14:creationId xmlns:p14="http://schemas.microsoft.com/office/powerpoint/2010/main" val="3657707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close-up of vegetables&#10;&#10;AI-generated content may be incorrect.">
            <a:extLst>
              <a:ext uri="{FF2B5EF4-FFF2-40B4-BE49-F238E27FC236}">
                <a16:creationId xmlns:a16="http://schemas.microsoft.com/office/drawing/2014/main" id="{F0570CC4-46CE-C355-D403-180D5159CC3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4000"/>
                    </a14:imgEffect>
                    <a14:imgEffect>
                      <a14:brightnessContrast contrast="-62000"/>
                    </a14:imgEffect>
                  </a14:imgLayer>
                </a14:imgProps>
              </a:ext>
            </a:extLst>
          </a:blip>
          <a:srcRect r="25"/>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FB117877-F918-1555-4A5A-55E14DD0AADD}"/>
              </a:ext>
            </a:extLst>
          </p:cNvPr>
          <p:cNvSpPr>
            <a:spLocks noGrp="1"/>
          </p:cNvSpPr>
          <p:nvPr>
            <p:ph type="ctrTitle"/>
          </p:nvPr>
        </p:nvSpPr>
        <p:spPr>
          <a:xfrm>
            <a:off x="4781862" y="971396"/>
            <a:ext cx="6643374" cy="2859533"/>
          </a:xfrm>
        </p:spPr>
        <p:txBody>
          <a:bodyPr anchor="t">
            <a:normAutofit/>
          </a:bodyPr>
          <a:lstStyle/>
          <a:p>
            <a:pPr>
              <a:lnSpc>
                <a:spcPct val="90000"/>
              </a:lnSpc>
            </a:pPr>
            <a:r>
              <a:rPr lang="en-US" b="1" dirty="0">
                <a:solidFill>
                  <a:srgbClr val="FFFFFF"/>
                </a:solidFill>
              </a:rPr>
              <a:t>Sustainability in Terms of Food Waste and Its Efficacy</a:t>
            </a:r>
            <a:endParaRPr lang="en-GB" b="1" dirty="0">
              <a:solidFill>
                <a:srgbClr val="FFFFFF"/>
              </a:solidFill>
            </a:endParaRPr>
          </a:p>
        </p:txBody>
      </p:sp>
      <p:sp>
        <p:nvSpPr>
          <p:cNvPr id="3" name="Subtitle 2">
            <a:extLst>
              <a:ext uri="{FF2B5EF4-FFF2-40B4-BE49-F238E27FC236}">
                <a16:creationId xmlns:a16="http://schemas.microsoft.com/office/drawing/2014/main" id="{26EBE76D-1350-3134-E08F-63E39AACD082}"/>
              </a:ext>
            </a:extLst>
          </p:cNvPr>
          <p:cNvSpPr>
            <a:spLocks noGrp="1"/>
          </p:cNvSpPr>
          <p:nvPr>
            <p:ph type="subTitle" idx="1"/>
          </p:nvPr>
        </p:nvSpPr>
        <p:spPr>
          <a:xfrm>
            <a:off x="5555052" y="4482450"/>
            <a:ext cx="5824468" cy="1724029"/>
          </a:xfrm>
        </p:spPr>
        <p:txBody>
          <a:bodyPr anchor="t">
            <a:normAutofit/>
          </a:bodyPr>
          <a:lstStyle/>
          <a:p>
            <a:r>
              <a:rPr lang="en-US" b="1" dirty="0">
                <a:solidFill>
                  <a:schemeClr val="bg1"/>
                </a:solidFill>
              </a:rPr>
              <a:t>Name: Selina Akhter Seema</a:t>
            </a:r>
          </a:p>
          <a:p>
            <a:r>
              <a:rPr lang="en-US" b="1" dirty="0">
                <a:solidFill>
                  <a:schemeClr val="bg1"/>
                </a:solidFill>
              </a:rPr>
              <a:t>ID: 2225106</a:t>
            </a:r>
            <a:endParaRPr lang="en-GB" b="1" dirty="0">
              <a:solidFill>
                <a:schemeClr val="bg1"/>
              </a:solidFill>
            </a:endParaRPr>
          </a:p>
        </p:txBody>
      </p:sp>
    </p:spTree>
    <p:extLst>
      <p:ext uri="{BB962C8B-B14F-4D97-AF65-F5344CB8AC3E}">
        <p14:creationId xmlns:p14="http://schemas.microsoft.com/office/powerpoint/2010/main" val="40892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9224D-1B8E-D91D-EDB0-6A316DE99942}"/>
              </a:ext>
            </a:extLst>
          </p:cNvPr>
          <p:cNvSpPr>
            <a:spLocks noGrp="1"/>
          </p:cNvSpPr>
          <p:nvPr>
            <p:ph type="title"/>
          </p:nvPr>
        </p:nvSpPr>
        <p:spPr>
          <a:xfrm>
            <a:off x="521208" y="978408"/>
            <a:ext cx="11507506" cy="765020"/>
          </a:xfrm>
        </p:spPr>
        <p:txBody>
          <a:bodyPr>
            <a:normAutofit/>
          </a:bodyPr>
          <a:lstStyle/>
          <a:p>
            <a:pPr algn="ctr"/>
            <a:r>
              <a:rPr lang="en-GB" noProof="0" dirty="0"/>
              <a:t>Introduction</a:t>
            </a:r>
          </a:p>
        </p:txBody>
      </p:sp>
      <p:graphicFrame>
        <p:nvGraphicFramePr>
          <p:cNvPr id="5" name="Content Placeholder 2">
            <a:extLst>
              <a:ext uri="{FF2B5EF4-FFF2-40B4-BE49-F238E27FC236}">
                <a16:creationId xmlns:a16="http://schemas.microsoft.com/office/drawing/2014/main" id="{DF101FB8-EE22-54B0-21F0-F5A35596E516}"/>
              </a:ext>
            </a:extLst>
          </p:cNvPr>
          <p:cNvGraphicFramePr>
            <a:graphicFrameLocks noGrp="1"/>
          </p:cNvGraphicFramePr>
          <p:nvPr>
            <p:ph idx="1"/>
          </p:nvPr>
        </p:nvGraphicFramePr>
        <p:xfrm>
          <a:off x="517869" y="1836366"/>
          <a:ext cx="11507505" cy="4216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5281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6DAC7-099D-F830-295F-F9EEE308A04F}"/>
              </a:ext>
            </a:extLst>
          </p:cNvPr>
          <p:cNvSpPr>
            <a:spLocks noGrp="1"/>
          </p:cNvSpPr>
          <p:nvPr>
            <p:ph type="title"/>
          </p:nvPr>
        </p:nvSpPr>
        <p:spPr>
          <a:xfrm>
            <a:off x="521208" y="978408"/>
            <a:ext cx="3154680" cy="4069080"/>
          </a:xfrm>
        </p:spPr>
        <p:txBody>
          <a:bodyPr>
            <a:normAutofit/>
          </a:bodyPr>
          <a:lstStyle/>
          <a:p>
            <a:r>
              <a:rPr lang="en-US" sz="4000"/>
              <a:t>Literature Review</a:t>
            </a:r>
            <a:endParaRPr lang="en-GB" sz="4000"/>
          </a:p>
        </p:txBody>
      </p:sp>
      <p:graphicFrame>
        <p:nvGraphicFramePr>
          <p:cNvPr id="17" name="Content Placeholder 2">
            <a:extLst>
              <a:ext uri="{FF2B5EF4-FFF2-40B4-BE49-F238E27FC236}">
                <a16:creationId xmlns:a16="http://schemas.microsoft.com/office/drawing/2014/main" id="{F86BAE18-A562-8F4F-41E7-6CFC532745C9}"/>
              </a:ext>
            </a:extLst>
          </p:cNvPr>
          <p:cNvGraphicFramePr>
            <a:graphicFrameLocks noGrp="1"/>
          </p:cNvGraphicFramePr>
          <p:nvPr>
            <p:ph idx="1"/>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0979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676DE-D004-5DF0-383D-5EDA88179906}"/>
              </a:ext>
            </a:extLst>
          </p:cNvPr>
          <p:cNvSpPr>
            <a:spLocks noGrp="1"/>
          </p:cNvSpPr>
          <p:nvPr>
            <p:ph type="title"/>
          </p:nvPr>
        </p:nvSpPr>
        <p:spPr>
          <a:xfrm>
            <a:off x="521208" y="978408"/>
            <a:ext cx="3154680" cy="4069080"/>
          </a:xfrm>
        </p:spPr>
        <p:txBody>
          <a:bodyPr>
            <a:normAutofit/>
          </a:bodyPr>
          <a:lstStyle/>
          <a:p>
            <a:r>
              <a:rPr lang="en-GB" sz="4000" noProof="0" dirty="0"/>
              <a:t>Method (&amp; Industry Response)</a:t>
            </a:r>
            <a:br>
              <a:rPr lang="en-GB" sz="4000" noProof="0" dirty="0"/>
            </a:br>
            <a:endParaRPr lang="en-GB" sz="4000" noProof="0" dirty="0"/>
          </a:p>
        </p:txBody>
      </p:sp>
      <p:graphicFrame>
        <p:nvGraphicFramePr>
          <p:cNvPr id="4" name="Content Placeholder 3">
            <a:extLst>
              <a:ext uri="{FF2B5EF4-FFF2-40B4-BE49-F238E27FC236}">
                <a16:creationId xmlns:a16="http://schemas.microsoft.com/office/drawing/2014/main" id="{F93FDD51-1621-C316-3C82-DB42B0C95CDB}"/>
              </a:ext>
            </a:extLst>
          </p:cNvPr>
          <p:cNvGraphicFramePr>
            <a:graphicFrameLocks noGrp="1"/>
          </p:cNvGraphicFramePr>
          <p:nvPr>
            <p:ph idx="1"/>
          </p:nvPr>
        </p:nvGraphicFramePr>
        <p:xfrm>
          <a:off x="4389120" y="978407"/>
          <a:ext cx="7306056" cy="5013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275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82052C2-B923-4736-EDBF-FCC40246A3DB}"/>
              </a:ext>
            </a:extLst>
          </p:cNvPr>
          <p:cNvSpPr>
            <a:spLocks noGrp="1"/>
          </p:cNvSpPr>
          <p:nvPr>
            <p:ph type="title"/>
          </p:nvPr>
        </p:nvSpPr>
        <p:spPr>
          <a:xfrm>
            <a:off x="521208" y="978408"/>
            <a:ext cx="3154680" cy="4069080"/>
          </a:xfrm>
        </p:spPr>
        <p:txBody>
          <a:bodyPr>
            <a:normAutofit/>
          </a:bodyPr>
          <a:lstStyle/>
          <a:p>
            <a:r>
              <a:rPr lang="en-GB" sz="4000" noProof="0" dirty="0"/>
              <a:t>Method (&amp; Industry Response)</a:t>
            </a:r>
            <a:br>
              <a:rPr lang="en-GB" sz="4000" dirty="0"/>
            </a:br>
            <a:r>
              <a:rPr lang="en-GB" sz="4000" dirty="0"/>
              <a:t>Cont..</a:t>
            </a:r>
            <a:endParaRPr lang="en-GB" sz="4000" noProof="0" dirty="0"/>
          </a:p>
        </p:txBody>
      </p:sp>
      <p:grpSp>
        <p:nvGrpSpPr>
          <p:cNvPr id="5" name="Group 4">
            <a:extLst>
              <a:ext uri="{FF2B5EF4-FFF2-40B4-BE49-F238E27FC236}">
                <a16:creationId xmlns:a16="http://schemas.microsoft.com/office/drawing/2014/main" id="{EDCE3E86-F22C-173F-FC88-B8A46796DFE7}"/>
              </a:ext>
            </a:extLst>
          </p:cNvPr>
          <p:cNvGrpSpPr/>
          <p:nvPr/>
        </p:nvGrpSpPr>
        <p:grpSpPr>
          <a:xfrm>
            <a:off x="3897018" y="1214203"/>
            <a:ext cx="7306056" cy="768947"/>
            <a:chOff x="0" y="2978991"/>
            <a:chExt cx="7306056" cy="407745"/>
          </a:xfrm>
        </p:grpSpPr>
        <p:sp>
          <p:nvSpPr>
            <p:cNvPr id="15" name="Rectangle: Rounded Corners 14">
              <a:extLst>
                <a:ext uri="{FF2B5EF4-FFF2-40B4-BE49-F238E27FC236}">
                  <a16:creationId xmlns:a16="http://schemas.microsoft.com/office/drawing/2014/main" id="{3E28DB05-D031-8BE8-A816-CB4AF0032DBF}"/>
                </a:ext>
              </a:extLst>
            </p:cNvPr>
            <p:cNvSpPr/>
            <p:nvPr/>
          </p:nvSpPr>
          <p:spPr>
            <a:xfrm>
              <a:off x="0" y="2978991"/>
              <a:ext cx="7306056" cy="407745"/>
            </a:xfrm>
            <a:prstGeom prst="roundRect">
              <a:avLst/>
            </a:prstGeom>
          </p:spPr>
          <p:style>
            <a:lnRef idx="2">
              <a:schemeClr val="lt1">
                <a:hueOff val="0"/>
                <a:satOff val="0"/>
                <a:lumOff val="0"/>
                <a:alphaOff val="0"/>
              </a:schemeClr>
            </a:lnRef>
            <a:fillRef idx="1">
              <a:schemeClr val="accent2">
                <a:hueOff val="-5184504"/>
                <a:satOff val="-10204"/>
                <a:lumOff val="6372"/>
                <a:alphaOff val="0"/>
              </a:schemeClr>
            </a:fillRef>
            <a:effectRef idx="0">
              <a:schemeClr val="accent2">
                <a:hueOff val="-5184504"/>
                <a:satOff val="-10204"/>
                <a:lumOff val="6372"/>
                <a:alphaOff val="0"/>
              </a:schemeClr>
            </a:effectRef>
            <a:fontRef idx="minor">
              <a:schemeClr val="lt1"/>
            </a:fontRef>
          </p:style>
          <p:txBody>
            <a:bodyPr/>
            <a:lstStyle/>
            <a:p>
              <a:endParaRPr lang="en-GB" noProof="0" dirty="0"/>
            </a:p>
          </p:txBody>
        </p:sp>
        <p:sp>
          <p:nvSpPr>
            <p:cNvPr id="16" name="Rectangle: Rounded Corners 4">
              <a:extLst>
                <a:ext uri="{FF2B5EF4-FFF2-40B4-BE49-F238E27FC236}">
                  <a16:creationId xmlns:a16="http://schemas.microsoft.com/office/drawing/2014/main" id="{0B02BB92-1401-C0D3-C96D-0C84EE332372}"/>
                </a:ext>
              </a:extLst>
            </p:cNvPr>
            <p:cNvSpPr txBox="1"/>
            <p:nvPr/>
          </p:nvSpPr>
          <p:spPr>
            <a:xfrm>
              <a:off x="19904" y="2998895"/>
              <a:ext cx="7266248" cy="3679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2400" b="1" kern="1200" noProof="0" dirty="0"/>
                <a:t>Industry Examples:</a:t>
              </a:r>
              <a:endParaRPr lang="en-GB" sz="2400" kern="1200" noProof="0" dirty="0"/>
            </a:p>
          </p:txBody>
        </p:sp>
      </p:grpSp>
      <p:grpSp>
        <p:nvGrpSpPr>
          <p:cNvPr id="6" name="Group 5">
            <a:extLst>
              <a:ext uri="{FF2B5EF4-FFF2-40B4-BE49-F238E27FC236}">
                <a16:creationId xmlns:a16="http://schemas.microsoft.com/office/drawing/2014/main" id="{7BB46D0A-8BEF-EF10-3A50-77AC9D2F77F1}"/>
              </a:ext>
            </a:extLst>
          </p:cNvPr>
          <p:cNvGrpSpPr/>
          <p:nvPr/>
        </p:nvGrpSpPr>
        <p:grpSpPr>
          <a:xfrm>
            <a:off x="3916922" y="2174591"/>
            <a:ext cx="7306056" cy="633420"/>
            <a:chOff x="0" y="3386736"/>
            <a:chExt cx="7306056" cy="633420"/>
          </a:xfrm>
        </p:grpSpPr>
        <p:sp>
          <p:nvSpPr>
            <p:cNvPr id="13" name="Rectangle 12">
              <a:extLst>
                <a:ext uri="{FF2B5EF4-FFF2-40B4-BE49-F238E27FC236}">
                  <a16:creationId xmlns:a16="http://schemas.microsoft.com/office/drawing/2014/main" id="{539AA064-1678-4A9A-385F-C790636CADF7}"/>
                </a:ext>
              </a:extLst>
            </p:cNvPr>
            <p:cNvSpPr/>
            <p:nvPr/>
          </p:nvSpPr>
          <p:spPr>
            <a:xfrm>
              <a:off x="0" y="3386736"/>
              <a:ext cx="7306056" cy="6334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noProof="0" dirty="0"/>
            </a:p>
          </p:txBody>
        </p:sp>
        <p:sp>
          <p:nvSpPr>
            <p:cNvPr id="14" name="TextBox 13">
              <a:extLst>
                <a:ext uri="{FF2B5EF4-FFF2-40B4-BE49-F238E27FC236}">
                  <a16:creationId xmlns:a16="http://schemas.microsoft.com/office/drawing/2014/main" id="{8BB4ED61-5287-060C-67BE-AD2D190354CF}"/>
                </a:ext>
              </a:extLst>
            </p:cNvPr>
            <p:cNvSpPr txBox="1"/>
            <p:nvPr/>
          </p:nvSpPr>
          <p:spPr>
            <a:xfrm>
              <a:off x="0" y="3386736"/>
              <a:ext cx="7306056" cy="6334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231967"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2000" i="1" kern="1200" noProof="0" dirty="0"/>
                <a:t>Hilton’s “Food Waste to Value”</a:t>
              </a:r>
              <a:r>
                <a:rPr lang="en-GB" sz="2000" kern="1200" noProof="0" dirty="0"/>
                <a:t> program converts waste into biogas, exemplifying circularity (Sharma </a:t>
              </a:r>
              <a:r>
                <a:rPr lang="en-GB" sz="2000" i="1" kern="1200" noProof="0" dirty="0"/>
                <a:t>et al</a:t>
              </a:r>
              <a:r>
                <a:rPr lang="en-GB" sz="2000" kern="1200" noProof="0" dirty="0"/>
                <a:t>., 2024).</a:t>
              </a:r>
            </a:p>
            <a:p>
              <a:pPr marL="114300" lvl="1" indent="-114300" algn="l" defTabSz="577850">
                <a:lnSpc>
                  <a:spcPct val="90000"/>
                </a:lnSpc>
                <a:spcBef>
                  <a:spcPct val="0"/>
                </a:spcBef>
                <a:spcAft>
                  <a:spcPct val="20000"/>
                </a:spcAft>
                <a:buChar char="•"/>
              </a:pPr>
              <a:r>
                <a:rPr lang="en-GB" sz="2000" i="1" kern="1200" noProof="0" dirty="0"/>
                <a:t>Accor’s “Planet 21”</a:t>
              </a:r>
              <a:r>
                <a:rPr lang="en-GB" sz="2000" kern="1200" noProof="0" dirty="0"/>
                <a:t> initiative emphasises local sourcing and staff training</a:t>
              </a:r>
              <a:r>
                <a:rPr lang="en-GB" sz="1300" kern="1200" noProof="0" dirty="0"/>
                <a:t>.</a:t>
              </a:r>
            </a:p>
          </p:txBody>
        </p:sp>
      </p:grpSp>
      <p:grpSp>
        <p:nvGrpSpPr>
          <p:cNvPr id="7" name="Group 6">
            <a:extLst>
              <a:ext uri="{FF2B5EF4-FFF2-40B4-BE49-F238E27FC236}">
                <a16:creationId xmlns:a16="http://schemas.microsoft.com/office/drawing/2014/main" id="{E4A4004D-FF5B-6EB3-0752-6612700B1C3E}"/>
              </a:ext>
            </a:extLst>
          </p:cNvPr>
          <p:cNvGrpSpPr/>
          <p:nvPr/>
        </p:nvGrpSpPr>
        <p:grpSpPr>
          <a:xfrm>
            <a:off x="3877114" y="3632872"/>
            <a:ext cx="7306056" cy="768947"/>
            <a:chOff x="0" y="4020156"/>
            <a:chExt cx="7306056" cy="407745"/>
          </a:xfrm>
        </p:grpSpPr>
        <p:sp>
          <p:nvSpPr>
            <p:cNvPr id="11" name="Rectangle: Rounded Corners 10">
              <a:extLst>
                <a:ext uri="{FF2B5EF4-FFF2-40B4-BE49-F238E27FC236}">
                  <a16:creationId xmlns:a16="http://schemas.microsoft.com/office/drawing/2014/main" id="{7D968641-54A6-6731-3638-0A5A2696DC58}"/>
                </a:ext>
              </a:extLst>
            </p:cNvPr>
            <p:cNvSpPr/>
            <p:nvPr/>
          </p:nvSpPr>
          <p:spPr>
            <a:xfrm>
              <a:off x="0" y="4020156"/>
              <a:ext cx="7306056" cy="407745"/>
            </a:xfrm>
            <a:prstGeom prst="roundRect">
              <a:avLst/>
            </a:prstGeom>
          </p:spPr>
          <p:style>
            <a:lnRef idx="2">
              <a:schemeClr val="lt1">
                <a:hueOff val="0"/>
                <a:satOff val="0"/>
                <a:lumOff val="0"/>
                <a:alphaOff val="0"/>
              </a:schemeClr>
            </a:lnRef>
            <a:fillRef idx="1">
              <a:schemeClr val="accent2">
                <a:hueOff val="-10369007"/>
                <a:satOff val="-20408"/>
                <a:lumOff val="12745"/>
                <a:alphaOff val="0"/>
              </a:schemeClr>
            </a:fillRef>
            <a:effectRef idx="0">
              <a:schemeClr val="accent2">
                <a:hueOff val="-10369007"/>
                <a:satOff val="-20408"/>
                <a:lumOff val="12745"/>
                <a:alphaOff val="0"/>
              </a:schemeClr>
            </a:effectRef>
            <a:fontRef idx="minor">
              <a:schemeClr val="lt1"/>
            </a:fontRef>
          </p:style>
          <p:txBody>
            <a:bodyPr/>
            <a:lstStyle/>
            <a:p>
              <a:endParaRPr lang="en-GB" noProof="0" dirty="0"/>
            </a:p>
          </p:txBody>
        </p:sp>
        <p:sp>
          <p:nvSpPr>
            <p:cNvPr id="12" name="Rectangle: Rounded Corners 8">
              <a:extLst>
                <a:ext uri="{FF2B5EF4-FFF2-40B4-BE49-F238E27FC236}">
                  <a16:creationId xmlns:a16="http://schemas.microsoft.com/office/drawing/2014/main" id="{F3ABEC33-9756-14AF-60D9-1F17DAAF9B9F}"/>
                </a:ext>
              </a:extLst>
            </p:cNvPr>
            <p:cNvSpPr txBox="1"/>
            <p:nvPr/>
          </p:nvSpPr>
          <p:spPr>
            <a:xfrm>
              <a:off x="19904" y="4040060"/>
              <a:ext cx="7266248" cy="3679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2400" b="1" kern="1200" noProof="0" dirty="0"/>
                <a:t>Critical Reflection:</a:t>
              </a:r>
              <a:endParaRPr lang="en-GB" sz="2400" kern="1200" noProof="0" dirty="0"/>
            </a:p>
          </p:txBody>
        </p:sp>
      </p:grpSp>
      <p:grpSp>
        <p:nvGrpSpPr>
          <p:cNvPr id="8" name="Group 7">
            <a:extLst>
              <a:ext uri="{FF2B5EF4-FFF2-40B4-BE49-F238E27FC236}">
                <a16:creationId xmlns:a16="http://schemas.microsoft.com/office/drawing/2014/main" id="{19A258E6-3B9A-C9A9-E316-6550A9B31D7C}"/>
              </a:ext>
            </a:extLst>
          </p:cNvPr>
          <p:cNvGrpSpPr/>
          <p:nvPr/>
        </p:nvGrpSpPr>
        <p:grpSpPr>
          <a:xfrm>
            <a:off x="3916922" y="4845145"/>
            <a:ext cx="7306056" cy="404685"/>
            <a:chOff x="0" y="4427901"/>
            <a:chExt cx="7306056" cy="404685"/>
          </a:xfrm>
        </p:grpSpPr>
        <p:sp>
          <p:nvSpPr>
            <p:cNvPr id="9" name="Rectangle 8">
              <a:extLst>
                <a:ext uri="{FF2B5EF4-FFF2-40B4-BE49-F238E27FC236}">
                  <a16:creationId xmlns:a16="http://schemas.microsoft.com/office/drawing/2014/main" id="{23C55EE8-7AA4-14E0-8CF4-EE93307B71EA}"/>
                </a:ext>
              </a:extLst>
            </p:cNvPr>
            <p:cNvSpPr/>
            <p:nvPr/>
          </p:nvSpPr>
          <p:spPr>
            <a:xfrm>
              <a:off x="0" y="4427901"/>
              <a:ext cx="7306056" cy="40468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noProof="0" dirty="0"/>
            </a:p>
          </p:txBody>
        </p:sp>
        <p:sp>
          <p:nvSpPr>
            <p:cNvPr id="10" name="TextBox 9">
              <a:extLst>
                <a:ext uri="{FF2B5EF4-FFF2-40B4-BE49-F238E27FC236}">
                  <a16:creationId xmlns:a16="http://schemas.microsoft.com/office/drawing/2014/main" id="{DCF255CF-80D4-FEBF-C27E-47FD7765EF8F}"/>
                </a:ext>
              </a:extLst>
            </p:cNvPr>
            <p:cNvSpPr txBox="1"/>
            <p:nvPr/>
          </p:nvSpPr>
          <p:spPr>
            <a:xfrm>
              <a:off x="0" y="4427901"/>
              <a:ext cx="7306056" cy="4046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231967"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2000" kern="1200" noProof="0" dirty="0"/>
                <a:t>While large chains achieve scale efficiencies, small hotels struggle with high setup costs and limited technical capacity, indicating unequal progress within the sector.</a:t>
              </a:r>
            </a:p>
          </p:txBody>
        </p:sp>
      </p:grpSp>
    </p:spTree>
    <p:extLst>
      <p:ext uri="{BB962C8B-B14F-4D97-AF65-F5344CB8AC3E}">
        <p14:creationId xmlns:p14="http://schemas.microsoft.com/office/powerpoint/2010/main" val="1753301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CF3FD-4227-EDFA-AD30-9192473CBD3E}"/>
              </a:ext>
            </a:extLst>
          </p:cNvPr>
          <p:cNvSpPr>
            <a:spLocks noGrp="1"/>
          </p:cNvSpPr>
          <p:nvPr>
            <p:ph type="title"/>
          </p:nvPr>
        </p:nvSpPr>
        <p:spPr>
          <a:xfrm>
            <a:off x="521208" y="978408"/>
            <a:ext cx="4754880" cy="1463040"/>
          </a:xfrm>
        </p:spPr>
        <p:txBody>
          <a:bodyPr>
            <a:normAutofit/>
          </a:bodyPr>
          <a:lstStyle/>
          <a:p>
            <a:r>
              <a:rPr lang="en-US" dirty="0"/>
              <a:t>Conclusion</a:t>
            </a:r>
            <a:endParaRPr lang="en-GB" dirty="0"/>
          </a:p>
        </p:txBody>
      </p:sp>
      <p:sp>
        <p:nvSpPr>
          <p:cNvPr id="3" name="Content Placeholder 2">
            <a:extLst>
              <a:ext uri="{FF2B5EF4-FFF2-40B4-BE49-F238E27FC236}">
                <a16:creationId xmlns:a16="http://schemas.microsoft.com/office/drawing/2014/main" id="{10963DCE-C68C-AE7A-856B-524F15788F50}"/>
              </a:ext>
            </a:extLst>
          </p:cNvPr>
          <p:cNvSpPr>
            <a:spLocks noGrp="1"/>
          </p:cNvSpPr>
          <p:nvPr>
            <p:ph idx="1"/>
          </p:nvPr>
        </p:nvSpPr>
        <p:spPr>
          <a:xfrm>
            <a:off x="521208" y="2578608"/>
            <a:ext cx="4672584" cy="3767328"/>
          </a:xfrm>
        </p:spPr>
        <p:txBody>
          <a:bodyPr>
            <a:normAutofit fontScale="62500" lnSpcReduction="20000"/>
          </a:bodyPr>
          <a:lstStyle/>
          <a:p>
            <a:pPr marL="0" indent="0" algn="just">
              <a:lnSpc>
                <a:spcPct val="150000"/>
              </a:lnSpc>
              <a:buNone/>
            </a:pPr>
            <a:r>
              <a:rPr lang="en-US" dirty="0"/>
              <a:t>Sustainability in food waste management is crucial for environmental stewardship and competitive advantage. The hospitality sector’s transition to circular and data-driven systems shows promise but requires stronger policy support and equitable access to sustainable technologies. The journey reflects an evolving commitment to balancing eco-efficiency with economic resilience.</a:t>
            </a:r>
            <a:endParaRPr lang="en-GB" dirty="0"/>
          </a:p>
        </p:txBody>
      </p:sp>
      <p:pic>
        <p:nvPicPr>
          <p:cNvPr id="4" name="Picture 3" descr="A group of food on a table&#10;&#10;AI-generated content may be incorrect.">
            <a:extLst>
              <a:ext uri="{FF2B5EF4-FFF2-40B4-BE49-F238E27FC236}">
                <a16:creationId xmlns:a16="http://schemas.microsoft.com/office/drawing/2014/main" id="{F7891111-E729-F545-09E9-E1A6767B4B5B}"/>
              </a:ext>
            </a:extLst>
          </p:cNvPr>
          <p:cNvPicPr>
            <a:picLocks noChangeAspect="1"/>
          </p:cNvPicPr>
          <p:nvPr/>
        </p:nvPicPr>
        <p:blipFill>
          <a:blip r:embed="rId2"/>
          <a:srcRect l="21683" r="13135"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805613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A02A3-195C-4659-EC3A-27D275C80D15}"/>
              </a:ext>
            </a:extLst>
          </p:cNvPr>
          <p:cNvSpPr>
            <a:spLocks noGrp="1"/>
          </p:cNvSpPr>
          <p:nvPr>
            <p:ph type="title"/>
          </p:nvPr>
        </p:nvSpPr>
        <p:spPr>
          <a:xfrm>
            <a:off x="521208" y="477874"/>
            <a:ext cx="11155680" cy="1463040"/>
          </a:xfrm>
        </p:spPr>
        <p:txBody>
          <a:bodyPr>
            <a:normAutofit/>
          </a:bodyPr>
          <a:lstStyle/>
          <a:p>
            <a:pPr algn="ctr"/>
            <a:r>
              <a:rPr lang="en-US" dirty="0"/>
              <a:t>Recommendations</a:t>
            </a:r>
            <a:endParaRPr lang="en-GB" dirty="0"/>
          </a:p>
        </p:txBody>
      </p:sp>
      <p:graphicFrame>
        <p:nvGraphicFramePr>
          <p:cNvPr id="6" name="Content Placeholder 3">
            <a:extLst>
              <a:ext uri="{FF2B5EF4-FFF2-40B4-BE49-F238E27FC236}">
                <a16:creationId xmlns:a16="http://schemas.microsoft.com/office/drawing/2014/main" id="{3216286C-47DB-5F12-0E9F-8D569E5141E9}"/>
              </a:ext>
            </a:extLst>
          </p:cNvPr>
          <p:cNvGraphicFramePr/>
          <p:nvPr>
            <p:extLst>
              <p:ext uri="{D42A27DB-BD31-4B8C-83A1-F6EECF244321}">
                <p14:modId xmlns:p14="http://schemas.microsoft.com/office/powerpoint/2010/main" val="1620667271"/>
              </p:ext>
            </p:extLst>
          </p:nvPr>
        </p:nvGraphicFramePr>
        <p:xfrm>
          <a:off x="276678" y="1731052"/>
          <a:ext cx="11638643" cy="4951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919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324B5-FE41-42C3-13F4-186B8927FD62}"/>
              </a:ext>
            </a:extLst>
          </p:cNvPr>
          <p:cNvSpPr>
            <a:spLocks noGrp="1"/>
          </p:cNvSpPr>
          <p:nvPr>
            <p:ph type="title"/>
          </p:nvPr>
        </p:nvSpPr>
        <p:spPr>
          <a:xfrm>
            <a:off x="521208" y="978408"/>
            <a:ext cx="11155680" cy="744656"/>
          </a:xfrm>
        </p:spPr>
        <p:txBody>
          <a:bodyPr>
            <a:normAutofit/>
          </a:bodyPr>
          <a:lstStyle/>
          <a:p>
            <a:r>
              <a:rPr lang="en-GB" noProof="0" dirty="0"/>
              <a:t>References</a:t>
            </a:r>
          </a:p>
        </p:txBody>
      </p:sp>
      <p:sp>
        <p:nvSpPr>
          <p:cNvPr id="13" name="Content Placeholder 2">
            <a:extLst>
              <a:ext uri="{FF2B5EF4-FFF2-40B4-BE49-F238E27FC236}">
                <a16:creationId xmlns:a16="http://schemas.microsoft.com/office/drawing/2014/main" id="{FEA75273-1EE2-4B59-ED2B-3563DE250746}"/>
              </a:ext>
            </a:extLst>
          </p:cNvPr>
          <p:cNvSpPr>
            <a:spLocks noGrp="1"/>
          </p:cNvSpPr>
          <p:nvPr>
            <p:ph idx="1"/>
          </p:nvPr>
        </p:nvSpPr>
        <p:spPr>
          <a:xfrm>
            <a:off x="521208" y="1926771"/>
            <a:ext cx="11155680" cy="4459039"/>
          </a:xfrm>
        </p:spPr>
        <p:txBody>
          <a:bodyPr>
            <a:normAutofit fontScale="77500" lnSpcReduction="20000"/>
          </a:bodyPr>
          <a:lstStyle/>
          <a:p>
            <a:r>
              <a:rPr lang="en-GB" noProof="0" dirty="0"/>
              <a:t>Batabyal, D. &amp; Das, D.K. (2019) </a:t>
            </a:r>
            <a:r>
              <a:rPr lang="en-GB" i="1" noProof="0" dirty="0"/>
              <a:t>Global trends, practices, and challenges in contemporary tourism and hospitality management</a:t>
            </a:r>
            <a:r>
              <a:rPr lang="en-GB" noProof="0" dirty="0"/>
              <a:t>. Hershey, PA: IGI Global.</a:t>
            </a:r>
          </a:p>
          <a:p>
            <a:r>
              <a:rPr lang="en-GB" noProof="0" dirty="0"/>
              <a:t>Cooper, C. &amp; Hall, M. (2019) </a:t>
            </a:r>
            <a:r>
              <a:rPr lang="en-GB" i="1" noProof="0" dirty="0"/>
              <a:t>Contemporary Tourism: An International Approach</a:t>
            </a:r>
            <a:r>
              <a:rPr lang="en-GB" noProof="0" dirty="0"/>
              <a:t>. 4th </a:t>
            </a:r>
            <a:r>
              <a:rPr lang="en-GB" noProof="0" dirty="0" err="1"/>
              <a:t>edn</a:t>
            </a:r>
            <a:r>
              <a:rPr lang="en-GB" noProof="0" dirty="0"/>
              <a:t>. Oxford: Goodfellow.</a:t>
            </a:r>
          </a:p>
          <a:p>
            <a:r>
              <a:rPr lang="en-GB" noProof="0" dirty="0"/>
              <a:t>Costa, V. &amp; Costa, C. (2022) </a:t>
            </a:r>
            <a:r>
              <a:rPr lang="en-GB" i="1" noProof="0" dirty="0"/>
              <a:t>Sustainability and Competitiveness in the Hospitality Industry</a:t>
            </a:r>
            <a:r>
              <a:rPr lang="en-GB" noProof="0" dirty="0"/>
              <a:t>. Hershey, PA: Business Science Reference.</a:t>
            </a:r>
          </a:p>
          <a:p>
            <a:r>
              <a:rPr lang="en-GB" noProof="0" dirty="0"/>
              <a:t>Ford, R.C. &amp; Sturman, M.C. (2020) </a:t>
            </a:r>
            <a:r>
              <a:rPr lang="en-GB" i="1" noProof="0" dirty="0"/>
              <a:t>Managing Hospitality Organizations</a:t>
            </a:r>
            <a:r>
              <a:rPr lang="en-GB" noProof="0" dirty="0"/>
              <a:t>. 2nd </a:t>
            </a:r>
            <a:r>
              <a:rPr lang="en-GB" noProof="0" dirty="0" err="1"/>
              <a:t>edn</a:t>
            </a:r>
            <a:r>
              <a:rPr lang="en-GB" noProof="0" dirty="0"/>
              <a:t>. London: Sage.</a:t>
            </a:r>
          </a:p>
          <a:p>
            <a:r>
              <a:rPr lang="en-GB" noProof="0" dirty="0"/>
              <a:t>Ivanov, S. &amp; Webster, C. (2019) </a:t>
            </a:r>
            <a:r>
              <a:rPr lang="en-GB" i="1" noProof="0" dirty="0"/>
              <a:t>Robots, Artificial Intelligence, and Service Automation in Travel, Tourism and Hospitality</a:t>
            </a:r>
            <a:r>
              <a:rPr lang="en-GB" noProof="0" dirty="0"/>
              <a:t>. Emerald Publishing.</a:t>
            </a:r>
          </a:p>
          <a:p>
            <a:r>
              <a:rPr lang="en-GB" noProof="0" dirty="0"/>
              <a:t>Sharma, M., Singh, A.K. &amp; Tyagi, P. (2024) </a:t>
            </a:r>
            <a:r>
              <a:rPr lang="en-GB" i="1" noProof="0" dirty="0"/>
              <a:t>Proceedings of the International Conference on Innovation and Regenerative Trends in Tourism and Hospitality Industry (IRTTHI 2024)</a:t>
            </a:r>
            <a:r>
              <a:rPr lang="en-GB" noProof="0" dirty="0"/>
              <a:t>. Dordrecht: Atlantis Press. </a:t>
            </a:r>
          </a:p>
          <a:p>
            <a:r>
              <a:rPr lang="en-GB" dirty="0"/>
              <a:t>Naeem, M., </a:t>
            </a:r>
            <a:r>
              <a:rPr lang="en-GB" dirty="0" err="1"/>
              <a:t>Ozuem</a:t>
            </a:r>
            <a:r>
              <a:rPr lang="en-GB" dirty="0"/>
              <a:t>, W., Howell, K., and Ranfagni, S. (2023). A step-by-step Process of Thematic Analysis to develop a Conceptual Model in Qualitative Research. </a:t>
            </a:r>
            <a:r>
              <a:rPr lang="en-GB" i="1" dirty="0"/>
              <a:t>International Journal of Qualitative Methods</a:t>
            </a:r>
            <a:r>
              <a:rPr lang="en-GB" dirty="0"/>
              <a:t>, 22(1), pp.1–18. </a:t>
            </a:r>
            <a:r>
              <a:rPr lang="en-GB" dirty="0" err="1"/>
              <a:t>doi:https</a:t>
            </a:r>
            <a:r>
              <a:rPr lang="en-GB" dirty="0"/>
              <a:t>://doi.org/10.1177/16094069231205789.</a:t>
            </a:r>
          </a:p>
          <a:p>
            <a:pPr marL="0" indent="0">
              <a:buNone/>
            </a:pPr>
            <a:endParaRPr lang="en-GB" noProof="0" dirty="0"/>
          </a:p>
          <a:p>
            <a:pPr marL="0" indent="0">
              <a:buNone/>
            </a:pPr>
            <a:endParaRPr lang="en-GB" noProof="0" dirty="0"/>
          </a:p>
        </p:txBody>
      </p:sp>
    </p:spTree>
    <p:extLst>
      <p:ext uri="{BB962C8B-B14F-4D97-AF65-F5344CB8AC3E}">
        <p14:creationId xmlns:p14="http://schemas.microsoft.com/office/powerpoint/2010/main" val="3122119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703</TotalTime>
  <Words>1994</Words>
  <Application>Microsoft Office PowerPoint</Application>
  <PresentationFormat>Widescreen</PresentationFormat>
  <Paragraphs>67</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Sustainability in Terms of Food Waste and Its Efficacy</vt:lpstr>
      <vt:lpstr>Introduction</vt:lpstr>
      <vt:lpstr>Literature Review</vt:lpstr>
      <vt:lpstr>Method (&amp; Industry Response) </vt:lpstr>
      <vt:lpstr>Method (&amp; Industry Response) Cont..</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mikail ahmed</dc:creator>
  <cp:lastModifiedBy>mikail ahmed</cp:lastModifiedBy>
  <cp:revision>16</cp:revision>
  <dcterms:created xsi:type="dcterms:W3CDTF">2025-10-30T22:28:35Z</dcterms:created>
  <dcterms:modified xsi:type="dcterms:W3CDTF">2025-11-06T13:49:12Z</dcterms:modified>
</cp:coreProperties>
</file>