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261" r:id="rId4"/>
  </p:sldMasterIdLst>
  <p:notesMasterIdLst>
    <p:notesMasterId r:id="rId47"/>
  </p:notesMasterIdLst>
  <p:sldIdLst>
    <p:sldId id="256" r:id="rId5"/>
    <p:sldId id="298" r:id="rId6"/>
    <p:sldId id="258" r:id="rId7"/>
    <p:sldId id="259" r:id="rId8"/>
    <p:sldId id="257" r:id="rId9"/>
    <p:sldId id="266" r:id="rId10"/>
    <p:sldId id="260" r:id="rId11"/>
    <p:sldId id="261" r:id="rId12"/>
    <p:sldId id="262" r:id="rId13"/>
    <p:sldId id="263" r:id="rId14"/>
    <p:sldId id="264" r:id="rId15"/>
    <p:sldId id="265" r:id="rId16"/>
    <p:sldId id="293" r:id="rId17"/>
    <p:sldId id="297" r:id="rId18"/>
    <p:sldId id="299" r:id="rId19"/>
    <p:sldId id="267" r:id="rId20"/>
    <p:sldId id="268" r:id="rId21"/>
    <p:sldId id="269" r:id="rId22"/>
    <p:sldId id="270" r:id="rId23"/>
    <p:sldId id="271" r:id="rId24"/>
    <p:sldId id="272" r:id="rId25"/>
    <p:sldId id="273" r:id="rId26"/>
    <p:sldId id="294" r:id="rId27"/>
    <p:sldId id="300" r:id="rId28"/>
    <p:sldId id="274" r:id="rId29"/>
    <p:sldId id="275" r:id="rId30"/>
    <p:sldId id="276" r:id="rId31"/>
    <p:sldId id="277" r:id="rId32"/>
    <p:sldId id="278" r:id="rId33"/>
    <p:sldId id="279" r:id="rId34"/>
    <p:sldId id="280" r:id="rId35"/>
    <p:sldId id="295" r:id="rId36"/>
    <p:sldId id="301" r:id="rId37"/>
    <p:sldId id="281" r:id="rId38"/>
    <p:sldId id="282" r:id="rId39"/>
    <p:sldId id="283" r:id="rId40"/>
    <p:sldId id="284" r:id="rId41"/>
    <p:sldId id="285" r:id="rId42"/>
    <p:sldId id="286" r:id="rId43"/>
    <p:sldId id="287" r:id="rId44"/>
    <p:sldId id="296" r:id="rId45"/>
    <p:sldId id="291" r:id="rId46"/>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601" autoAdjust="0"/>
    <p:restoredTop sz="86850" autoAdjust="0"/>
  </p:normalViewPr>
  <p:slideViewPr>
    <p:cSldViewPr snapToGrid="0" snapToObjects="1">
      <p:cViewPr varScale="1">
        <p:scale>
          <a:sx n="43" d="100"/>
          <a:sy n="43" d="100"/>
        </p:scale>
        <p:origin x="844"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9686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proposed intervention will alleviate depression in young adults through the provision of readily available digital mental health assistance. The mobile app will consist of mood-tracking, CBT-related coping strategies and mindfulness practices. It will also offer peer support functionality and direct referrals to counselling to provide better early intervention and mental self-management. </a:t>
            </a:r>
            <a:r>
              <a:rPr lang="en-US" sz="2800" dirty="0"/>
              <a:t>Headspace permits users to record their mood daily and complete short mental health assessments which assists identify early signs of emotional distress and depression.</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mobile mental health application’ is a well-known ‘digital health technology’ and it is used as an intervention. The application can be used to monitor mood, offer CBT-based coping mechanisms, guided meditation and self-assessment instruments. These digital interventions can enhance the accessibility, minimise stigma in mental health support and empower young adults to be independent in their well-being. </a:t>
            </a:r>
            <a:r>
              <a:rPr lang="en-US" sz="2800" dirty="0"/>
              <a:t>Headspace is one of the most widely </a:t>
            </a:r>
            <a:r>
              <a:rPr lang="en-US" sz="2800" dirty="0" err="1"/>
              <a:t>utilised</a:t>
            </a:r>
            <a:r>
              <a:rPr lang="en-US" sz="2800" dirty="0"/>
              <a:t> mental health applications globally which provides stress reduction exercises, guided meditation and emotional wellbeing support.</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Among young adults, depression has become an emerging issue in terms of health and overall well-being. This presentation suggests a digital health intervention with a mobile mental health application as support in managing depression and maintaining mental health.</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problem of depression in young adults is a major and rapidly increasing public health issue in the UK and globally. ‘Digital mental health interventions’ offer accessible methods for addressing these problems. Mobile applications can be used in early detection, promote self-management and improve access to ‘mental health services’ and make it a valuable means of health promotion.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problem of mental health disorders is a major issue of worldwide concern. ‘The World Health Organisation’ estimates that nearly 970 million individuals across the world live with a mental health disorder (WHO, 2025b). Depression constitutes a significant cause of ‘mental health disorders’ in the world (The Lancet, 2025). An annual rise in pressure on services in the UK is that millions of people suffer from mental challenges (UK Parliament, 2024).</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‘issue of mental health among the youth in the UK’ is becoming evident. A survey commissioned by the NHS established that approximately a quarter of the youth population in England has suffered a ‘mental health condition with depression being the most common’. The highest levels of depression are reported among young adults (18-25 years old), which means that the mental health requirements are increasing. Depression can severely impair functioning and quality of life (NHS, 2025a).</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are a number of international and ‘UK policies’ that focus on enhancing ‘mental health services and early intervention’. According to ‘the WHO Comprehensive Mental Health Action Plan (2013-2030)’, priorities include improving mental health systems and promoting the use of new digital solutions to improve access to care (WHO, 2021). The ‘NHS Long Term Plan in the UK’ focuses on the growth of ‘mental health services and support’ for the youth at an early stage (NHS, 2025b). ‘The UK Mental Health and Well-being Plan’ enhances the use of digital self-help tools and online resources to enhance wellbeing and mental health awareness (Gov.uk, 2023; NHS, 2025c).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are severe consequences when depression in young adults is not treated properly. Depression is a condition that is highly associated with suicide risks, substance abuse and inadequate academic or workplace achievements. At the social level, the lack of treatment of mental illness adds to healthcare expenses and decreases productivity.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is growing evidence in the use of ‘digital mental health interventions’. Research indicates that mobile applications are efficient in reducing depressive symptoms in young adults. Digital Cognitive Behavioural Therapy enhances emotional management and coping mechanisms (</a:t>
            </a:r>
            <a:r>
              <a:rPr lang="en-IN" sz="1800" dirty="0" err="1">
                <a:effectLst/>
                <a:latin typeface="Arial" panose="020B0604020202020204" pitchFamily="34" charset="0"/>
                <a:ea typeface="Arial" panose="020B0604020202020204" pitchFamily="34" charset="0"/>
              </a:rPr>
              <a:t>Jadhakhan</a:t>
            </a:r>
            <a:r>
              <a:rPr lang="en-IN" sz="1800" dirty="0">
                <a:effectLst/>
                <a:latin typeface="Arial" panose="020B0604020202020204" pitchFamily="34" charset="0"/>
                <a:ea typeface="Arial" panose="020B0604020202020204" pitchFamily="34" charset="0"/>
              </a:rPr>
              <a:t> </a:t>
            </a:r>
            <a:r>
              <a:rPr lang="en-IN" sz="1800" i="1" dirty="0">
                <a:effectLst/>
                <a:latin typeface="Arial" panose="020B0604020202020204" pitchFamily="34" charset="0"/>
                <a:ea typeface="Arial" panose="020B0604020202020204" pitchFamily="34" charset="0"/>
              </a:rPr>
              <a:t>et al.</a:t>
            </a:r>
            <a:r>
              <a:rPr lang="en-IN" sz="1800" dirty="0">
                <a:effectLst/>
                <a:latin typeface="Arial" panose="020B0604020202020204" pitchFamily="34" charset="0"/>
                <a:ea typeface="Arial" panose="020B0604020202020204" pitchFamily="34" charset="0"/>
              </a:rPr>
              <a:t> 2022). These applications also increase access to scalable and affordable mental health care. </a:t>
            </a:r>
            <a:r>
              <a:rPr lang="en-US" sz="2800" dirty="0"/>
              <a:t>Research has shown that mindfulness-based digital interventions can reduce depressive symptoms and improve emotional regulation.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intervention proposed is a ‘mobile mental health program for young adults’ aged 15-28. The app offers evidence-based features such as Cognitive Behavioural Therapy skills, training in ‘mindfulness and mood-tracking’ to enable the user to track and maintain their mental health. Furthermore, self-assessment questionnaires assists in detecting symptoms of early depression and promoting assistance-seeking behaviour by referring users to relevant mental health facilities and sources of support (Fischer </a:t>
            </a:r>
            <a:r>
              <a:rPr lang="en-IN" sz="1800" i="1" dirty="0">
                <a:effectLst/>
                <a:latin typeface="Arial" panose="020B0604020202020204" pitchFamily="34" charset="0"/>
                <a:ea typeface="Arial" panose="020B0604020202020204" pitchFamily="34" charset="0"/>
              </a:rPr>
              <a:t>et al. </a:t>
            </a:r>
            <a:r>
              <a:rPr lang="en-IN" sz="1800" dirty="0">
                <a:effectLst/>
                <a:latin typeface="Arial" panose="020B0604020202020204" pitchFamily="34" charset="0"/>
                <a:ea typeface="Arial" panose="020B0604020202020204" pitchFamily="34" charset="0"/>
              </a:rPr>
              <a:t>2025</a:t>
            </a:r>
            <a:r>
              <a:rPr lang="en-IN" sz="1800" b="0" dirty="0">
                <a:effectLst/>
                <a:latin typeface="Arial" panose="020B0604020202020204" pitchFamily="34" charset="0"/>
                <a:ea typeface="Arial" panose="020B0604020202020204" pitchFamily="34" charset="0"/>
              </a:rPr>
              <a:t>; </a:t>
            </a:r>
            <a:r>
              <a:rPr lang="en-US" sz="2800" b="0" dirty="0" err="1">
                <a:solidFill>
                  <a:srgbClr val="2A2742"/>
                </a:solidFill>
                <a:latin typeface="Arial" panose="020B0604020202020204" pitchFamily="34" charset="0"/>
                <a:ea typeface="Hind Vadodara Bold" pitchFamily="34" charset="-122"/>
                <a:cs typeface="Arial" panose="020B0604020202020204" pitchFamily="34" charset="0"/>
              </a:rPr>
              <a:t>Diano</a:t>
            </a:r>
            <a:r>
              <a:rPr lang="en-US" sz="2800" b="0" dirty="0">
                <a:solidFill>
                  <a:srgbClr val="2A2742"/>
                </a:solidFill>
                <a:latin typeface="Arial" panose="020B0604020202020204" pitchFamily="34" charset="0"/>
                <a:ea typeface="Hind Vadodara Bold" pitchFamily="34" charset="-122"/>
                <a:cs typeface="Arial" panose="020B0604020202020204" pitchFamily="34" charset="0"/>
              </a:rPr>
              <a:t> </a:t>
            </a:r>
            <a:r>
              <a:rPr lang="en-US" sz="2800" b="0"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800" b="0" dirty="0">
                <a:solidFill>
                  <a:srgbClr val="2A2742"/>
                </a:solidFill>
                <a:latin typeface="Arial" panose="020B0604020202020204" pitchFamily="34" charset="0"/>
                <a:ea typeface="Hind Vadodara Bold" pitchFamily="34" charset="-122"/>
                <a:cs typeface="Arial" panose="020B0604020202020204" pitchFamily="34" charset="0"/>
              </a:rPr>
              <a:t> 2023</a:t>
            </a:r>
            <a:r>
              <a:rPr lang="en-IN" sz="1800" dirty="0">
                <a:effectLst/>
                <a:latin typeface="Arial" panose="020B0604020202020204" pitchFamily="34" charset="0"/>
                <a:ea typeface="Arial" panose="020B0604020202020204" pitchFamily="34" charset="0"/>
              </a:rPr>
              <a:t>).</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sp>
      <p:sp>
        <p:nvSpPr>
          <p:cNvPr id="3" name="Notes Placeholder 2"/>
          <p:cNvSpPr>
            <a:spLocks noGrp="1"/>
          </p:cNvSpPr>
          <p:nvPr>
            <p:ph type="body" idx="1"/>
          </p:nvPr>
        </p:nvSpPr>
        <p:spPr>
          <a:xfrm>
            <a:off x="822325" y="7040563"/>
            <a:ext cx="6584950" cy="5761037"/>
          </a:xfrm>
          <a:prstGeom prst="rect">
            <a:avLst/>
          </a:prstGeom>
        </p:spPr>
        <p:txBody>
          <a:bodyPr/>
          <a:lstStyle/>
          <a:p>
            <a:endParaRPr lang="en-IN" dirty="0"/>
          </a:p>
        </p:txBody>
      </p:sp>
    </p:spTree>
    <p:extLst>
      <p:ext uri="{BB962C8B-B14F-4D97-AF65-F5344CB8AC3E}">
        <p14:creationId xmlns:p14="http://schemas.microsoft.com/office/powerpoint/2010/main" val="963122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In health promotion, planning models are crucial since they allow structured designs of interventions, their implementation and assessment. A few of them are popular models including ‘the Health Belief Model’, Behaviour Change Theory and the PRECEDEPROCEED model. In this plan, the PRECEDE-PROCEED model is chosen due to its systematic evaluation of the issues of health, behavioural determinants and environmental forces prior to the introduction of evidence-based interventions.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is a popular ‘health promotion planning model’ that is called ‘the PRECEDE PROCEED model’ (Njoku</a:t>
            </a:r>
            <a:r>
              <a:rPr lang="en-IN" sz="1800" i="1" dirty="0">
                <a:effectLst/>
                <a:latin typeface="Arial" panose="020B0604020202020204" pitchFamily="34" charset="0"/>
                <a:ea typeface="Arial" panose="020B0604020202020204" pitchFamily="34" charset="0"/>
              </a:rPr>
              <a:t> et al. </a:t>
            </a:r>
            <a:r>
              <a:rPr lang="en-IN" sz="1800" dirty="0">
                <a:effectLst/>
                <a:latin typeface="Arial" panose="020B0604020202020204" pitchFamily="34" charset="0"/>
                <a:ea typeface="Arial" panose="020B0604020202020204" pitchFamily="34" charset="0"/>
              </a:rPr>
              <a:t>2025). It has a number of stages which are social assessment, epidemiological assessment, behavioural analysis, implementation and evaluation. The stages facilitate prioritisation of health issues of concern, identification of causes and development of effective interventions. The model is evidence-based in planning and evaluation of digital health initiatives.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social assessment stage determines factors influencing the quality of life among the target population (young adults). Academic stress, social pressures and loneliness are some of the issues that are ‘prevalent among young adults’ between the ages of 15 and 28. These problems may have a negative impact on emotional health and elevated chances of depression. Knowledge of such social determinants can be used to develop specific digital interventions that meet the ‘mental health needs of young adults’.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prevalence and distribution of depression among the youth are investigated in the epidemiological assessment. Depression is among the ‘most prevalent mental health issues’ in adolescents and young adults across the globe (Thapar </a:t>
            </a:r>
            <a:r>
              <a:rPr lang="en-IN" sz="1800" i="1" dirty="0">
                <a:effectLst/>
                <a:latin typeface="Arial" panose="020B0604020202020204" pitchFamily="34" charset="0"/>
                <a:ea typeface="Arial" panose="020B0604020202020204" pitchFamily="34" charset="0"/>
              </a:rPr>
              <a:t>et al.</a:t>
            </a:r>
            <a:r>
              <a:rPr lang="en-IN" sz="1800" dirty="0">
                <a:effectLst/>
                <a:latin typeface="Arial" panose="020B0604020202020204" pitchFamily="34" charset="0"/>
                <a:ea typeface="Arial" panose="020B0604020202020204" pitchFamily="34" charset="0"/>
              </a:rPr>
              <a:t> 2022). In England, it is estimated that ‘one in five children and young people had a likely mental disorder in 2023’ (NHS England, 2023). The number of individuals seeking mental health services has been on the increase in the UK (Baker and Kirk-Wade, 2024).</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Depression in young adults is affected by behavioural and environmental factors to a great extent. The lack of sleep and unusual daily schedules may damage emotional control and predispose to depression. Another significant risk factor for mental well-being is social isolation and loneliness. Furthermore, the educational pressures and high academic work may be the factors that add to the psychological distress in young people.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program will be carried out by means of university wellbeing services and online awareness among ‘young adults between the ages of 15 and 28’. The mobile mental health application will be popularised in universities through student portals, workshops and social media. The students will be instructed on how and where to download the application and encouraged to practice mindfulness, CBT tools and mood-tracking regularly to manage depression.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Assessment is required to ascertain the intervention efficiency. The process evaluation will also help to determine the successful implementation of the mobile app, download rates and user engagement. The outcome evaluation will be used to measure the impact of the intervention on the mental health outcomes including the decrease in the depression scores and the increase in the wellbeing of the young adults.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Implementation will need a number of stakeholders to work together. Student unions and universities encourage the intervention while involving students. Advice and evidence-based guidance is offered by the public health agencies and mental health professionals. The developers of apps make sure that they have provided secure and friendly platforms to facilitate digital mental health.</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cooperation of stakeholders is necessary to provide efficient implementation. Student wellbeing services and communication channels can be used to market the app in universities. Mental health workers bring in evidence-based psychological information whereas the development and assessment of programs are facilitated by the public health organisations.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A number of obstacles might restrict the usefulness of ‘digital mental health interventions’. Young adults can demonstrate the lack of involvement or abandon the use of health apps in the long run. There is a risk of ‘mental health stigma’ discouraging the help seeking behaviour and limited digital literacy or funding issue may limit access.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is the risk that technological problems may affect the success of the digital health interventions.  The interface layout or the application might not be properly developed to promote interaction. The aspect of privacy and data security can lower the trust in online mental health solutions.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Digital health interventions rely on legal aspects. The ‘General Data Protection Regulation (GDPR)’ stipulates that organisations are expected to safeguard the ‘personal health data’ and secure the processing of the user information. When sensual data is collected or stored by ‘mobile health applications’, it is important to ensure that they are confidential and adhere to the UK GDPR on data protection. </a:t>
            </a:r>
            <a:r>
              <a:rPr lang="en-US" sz="2800" dirty="0"/>
              <a:t>Users should provide informed consent before sharing personal mental health information through the application. </a:t>
            </a:r>
            <a:endParaRPr lang="en-IN"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Digital mental health interventions must depend on ethical considerations during their implementation. The users should give informed consent with regard to sharing personal information. The privacy and confidentiality must be inspected. Furthermore, mechanisms must be in place to ensure that appropriate responses can be provided in case users report a high level of depression or suicidal tendencies.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There are several strategies that can be utilised to minimise the barriers in terms of digital mental health interventions. The issues related to data security may be addressed with the help of privacy and the secure encryption. During awareness campaigns, stigma may be reduced and help-seeking behaviour promoted. The feedback systems enable users to improve the interaction and usability of apps. </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Digital mental health apps like Headspace can help in promoting emotional health by providing psychological support in a convenient way. The evidence-based practices that can be utilised to mitigate the impacts of depression are mindfulness and CBT. Such interventions also aid in instilling self-control and learning more appropriate coping mechanisms to young adults in reaction to stress and emotional problems around them.</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Digital mental health interventions in universities are advantageous since they assist in the program of student well-being. Easy access to mental health can enhance academic performance and student engagement in institutions. Also, online services can decrease the number of clients seeking counselling providers and they can cope with the long queues of people who seek psychological assistance.</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Digital mental health interventions are scalable and cost-effective with a public health impact on large populations. Early detection and treatment of depression can decrease the impact on health in the long term and health expenditure. The interventions hence facilitate preventive measures and enhance the overall mental health outcomes of the population.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This intervention supports national policies on digital health innovation and enhanced mental health services. The UK government insists on early intervention and easy access to mental health services for young people. The digital health technologies can be used to supplement the current services and empower national mental health strategies.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Information obtained from digital mental health apps may be useful for research. Scholars are able to study trends of using apps, behavioural and mental health changes in young adults. These findings can be used to develop improved digital health interventions to support evidence-based interventions in population health.</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Institutions are important in enhancing mental health among young adults. Digital wellbeing programmes and mental health education can be incorporated into the student support service in universities. These efforts can raise awareness, minimise stigma and engage students in using the resources that support their emotional wellbeing.</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cs typeface="Arial" panose="020B0604020202020204" pitchFamily="34" charset="0"/>
              </a:rPr>
              <a:t>Digital mental health interventions are readily available and scalable options for depression in young adults. Early support can be encouraged through mobile applications, which help facilitate self-management and improve mental well-being. </a:t>
            </a:r>
            <a:r>
              <a:rPr lang="en-US" sz="2800" dirty="0">
                <a:latin typeface="Arial" panose="020B0604020202020204" pitchFamily="34" charset="0"/>
                <a:cs typeface="Arial" panose="020B0604020202020204" pitchFamily="34" charset="0"/>
              </a:rPr>
              <a:t>Digital mental health applications, as instance </a:t>
            </a:r>
            <a:r>
              <a:rPr lang="en-US" sz="2800" b="0" dirty="0">
                <a:latin typeface="Arial" panose="020B0604020202020204" pitchFamily="34" charset="0"/>
                <a:cs typeface="Arial" panose="020B0604020202020204" pitchFamily="34" charset="0"/>
              </a:rPr>
              <a:t>Headspace</a:t>
            </a:r>
            <a:r>
              <a:rPr lang="en-US" sz="2800" dirty="0">
                <a:latin typeface="Arial" panose="020B0604020202020204" pitchFamily="34" charset="0"/>
                <a:cs typeface="Arial" panose="020B0604020202020204" pitchFamily="34" charset="0"/>
              </a:rPr>
              <a:t> provide scalable and accessible mental health support for young adults. These critical technologies can promote early intervention, improve emotional wellbeing and support public health strategies for mental health promotion.</a:t>
            </a:r>
            <a:endParaRPr lang="en-IN" sz="1800" dirty="0">
              <a:effectLst/>
              <a:latin typeface="Arial" panose="020B0604020202020204" pitchFamily="34" charset="0"/>
              <a:ea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29992-168C-3F5C-C84B-5A319190B1E3}"/>
              </a:ext>
            </a:extLst>
          </p:cNvPr>
          <p:cNvSpPr>
            <a:spLocks noGrp="1"/>
          </p:cNvSpPr>
          <p:nvPr>
            <p:ph type="ctrTitle"/>
          </p:nvPr>
        </p:nvSpPr>
        <p:spPr>
          <a:xfrm>
            <a:off x="1828800" y="1346836"/>
            <a:ext cx="10972800" cy="2865120"/>
          </a:xfrm>
        </p:spPr>
        <p:txBody>
          <a:bodyPr anchor="b"/>
          <a:lstStyle>
            <a:lvl1pPr algn="ctr">
              <a:defRPr sz="7200"/>
            </a:lvl1pPr>
          </a:lstStyle>
          <a:p>
            <a:r>
              <a:rPr lang="en-US"/>
              <a:t>Click to edit Master title style</a:t>
            </a:r>
            <a:endParaRPr lang="en-GB"/>
          </a:p>
        </p:txBody>
      </p:sp>
      <p:sp>
        <p:nvSpPr>
          <p:cNvPr id="3" name="Subtitle 2">
            <a:extLst>
              <a:ext uri="{FF2B5EF4-FFF2-40B4-BE49-F238E27FC236}">
                <a16:creationId xmlns:a16="http://schemas.microsoft.com/office/drawing/2014/main" id="{D96CE2BE-D4CB-F95F-86D5-3C0334D9D650}"/>
              </a:ext>
            </a:extLst>
          </p:cNvPr>
          <p:cNvSpPr>
            <a:spLocks noGrp="1"/>
          </p:cNvSpPr>
          <p:nvPr>
            <p:ph type="subTitle" idx="1"/>
          </p:nvPr>
        </p:nvSpPr>
        <p:spPr>
          <a:xfrm>
            <a:off x="1828800" y="4322446"/>
            <a:ext cx="10972800" cy="1986914"/>
          </a:xfrm>
        </p:spPr>
        <p:txBody>
          <a:bodyPr/>
          <a:lstStyle>
            <a:lvl1pPr marL="0" indent="0" algn="ctr">
              <a:buNone/>
              <a:defRPr sz="2880"/>
            </a:lvl1pPr>
            <a:lvl2pPr marL="548640" indent="0" algn="ctr">
              <a:buNone/>
              <a:defRPr sz="2400"/>
            </a:lvl2pPr>
            <a:lvl3pPr marL="1097280" indent="0" algn="ctr">
              <a:buNone/>
              <a:defRPr sz="2160"/>
            </a:lvl3pPr>
            <a:lvl4pPr marL="1645920" indent="0" algn="ctr">
              <a:buNone/>
              <a:defRPr sz="1920"/>
            </a:lvl4pPr>
            <a:lvl5pPr marL="2194560" indent="0" algn="ctr">
              <a:buNone/>
              <a:defRPr sz="1920"/>
            </a:lvl5pPr>
            <a:lvl6pPr marL="2743200" indent="0" algn="ctr">
              <a:buNone/>
              <a:defRPr sz="1920"/>
            </a:lvl6pPr>
            <a:lvl7pPr marL="3291840" indent="0" algn="ctr">
              <a:buNone/>
              <a:defRPr sz="1920"/>
            </a:lvl7pPr>
            <a:lvl8pPr marL="3840480" indent="0" algn="ctr">
              <a:buNone/>
              <a:defRPr sz="1920"/>
            </a:lvl8pPr>
            <a:lvl9pPr marL="4389120" indent="0" algn="ctr">
              <a:buNone/>
              <a:defRPr sz="192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5CE424-4379-3E82-C357-F9A73F563C7C}"/>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C146E158-EE8A-518D-97B6-5DD3F8A926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4D7B2B-383E-F072-6076-10BA6CF1E381}"/>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66775511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64ED7-BB6C-EF0C-00EA-A97C9C3F20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D2E935-320F-7FFE-9008-DFC734C3B6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7ED5F7-A0B3-B428-2DAD-151533A9DF33}"/>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3190685C-1D85-5F97-CC2B-367DA35CAC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7357F5-324E-1FF0-C3A9-44E9D30D0C2B}"/>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368242803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1147-D8DB-2687-CF0C-DF42DB382F3E}"/>
              </a:ext>
            </a:extLst>
          </p:cNvPr>
          <p:cNvSpPr>
            <a:spLocks noGrp="1"/>
          </p:cNvSpPr>
          <p:nvPr>
            <p:ph type="title"/>
          </p:nvPr>
        </p:nvSpPr>
        <p:spPr>
          <a:xfrm>
            <a:off x="998220" y="2051686"/>
            <a:ext cx="12618720" cy="3423284"/>
          </a:xfrm>
        </p:spPr>
        <p:txBody>
          <a:bodyPr anchor="b"/>
          <a:lstStyle>
            <a:lvl1pPr>
              <a:defRPr sz="72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9CDAA86-B774-44A6-6681-FBF52D9A6FF7}"/>
              </a:ext>
            </a:extLst>
          </p:cNvPr>
          <p:cNvSpPr>
            <a:spLocks noGrp="1"/>
          </p:cNvSpPr>
          <p:nvPr>
            <p:ph type="body" idx="1"/>
          </p:nvPr>
        </p:nvSpPr>
        <p:spPr>
          <a:xfrm>
            <a:off x="998220" y="5507356"/>
            <a:ext cx="12618720" cy="1800224"/>
          </a:xfrm>
        </p:spPr>
        <p:txBody>
          <a:bodyPr/>
          <a:lstStyle>
            <a:lvl1pPr marL="0" indent="0">
              <a:buNone/>
              <a:defRPr sz="2880">
                <a:solidFill>
                  <a:schemeClr val="tx1">
                    <a:tint val="82000"/>
                  </a:schemeClr>
                </a:solidFill>
              </a:defRPr>
            </a:lvl1pPr>
            <a:lvl2pPr marL="548640" indent="0">
              <a:buNone/>
              <a:defRPr sz="2400">
                <a:solidFill>
                  <a:schemeClr val="tx1">
                    <a:tint val="82000"/>
                  </a:schemeClr>
                </a:solidFill>
              </a:defRPr>
            </a:lvl2pPr>
            <a:lvl3pPr marL="1097280" indent="0">
              <a:buNone/>
              <a:defRPr sz="2160">
                <a:solidFill>
                  <a:schemeClr val="tx1">
                    <a:tint val="82000"/>
                  </a:schemeClr>
                </a:solidFill>
              </a:defRPr>
            </a:lvl3pPr>
            <a:lvl4pPr marL="1645920" indent="0">
              <a:buNone/>
              <a:defRPr sz="1920">
                <a:solidFill>
                  <a:schemeClr val="tx1">
                    <a:tint val="82000"/>
                  </a:schemeClr>
                </a:solidFill>
              </a:defRPr>
            </a:lvl4pPr>
            <a:lvl5pPr marL="2194560" indent="0">
              <a:buNone/>
              <a:defRPr sz="1920">
                <a:solidFill>
                  <a:schemeClr val="tx1">
                    <a:tint val="82000"/>
                  </a:schemeClr>
                </a:solidFill>
              </a:defRPr>
            </a:lvl5pPr>
            <a:lvl6pPr marL="2743200" indent="0">
              <a:buNone/>
              <a:defRPr sz="1920">
                <a:solidFill>
                  <a:schemeClr val="tx1">
                    <a:tint val="82000"/>
                  </a:schemeClr>
                </a:solidFill>
              </a:defRPr>
            </a:lvl6pPr>
            <a:lvl7pPr marL="3291840" indent="0">
              <a:buNone/>
              <a:defRPr sz="1920">
                <a:solidFill>
                  <a:schemeClr val="tx1">
                    <a:tint val="82000"/>
                  </a:schemeClr>
                </a:solidFill>
              </a:defRPr>
            </a:lvl7pPr>
            <a:lvl8pPr marL="3840480" indent="0">
              <a:buNone/>
              <a:defRPr sz="1920">
                <a:solidFill>
                  <a:schemeClr val="tx1">
                    <a:tint val="82000"/>
                  </a:schemeClr>
                </a:solidFill>
              </a:defRPr>
            </a:lvl8pPr>
            <a:lvl9pPr marL="4389120" indent="0">
              <a:buNone/>
              <a:defRPr sz="192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12F8B90-7225-82DD-2960-4BE6FB4C04D6}"/>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B3742938-1EAF-EB38-2E58-73F8C4BDA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373E2F-6ADA-BEA3-F87C-785ACEAF7683}"/>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113741724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31709-C00E-B208-582A-CB7CCE7E5B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5168D80-E703-244F-1042-2C5D7E2B1BD1}"/>
              </a:ext>
            </a:extLst>
          </p:cNvPr>
          <p:cNvSpPr>
            <a:spLocks noGrp="1"/>
          </p:cNvSpPr>
          <p:nvPr>
            <p:ph sz="half" idx="1"/>
          </p:nvPr>
        </p:nvSpPr>
        <p:spPr>
          <a:xfrm>
            <a:off x="10058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FF5A5B3-FB27-1213-8E5E-C6D2843705CE}"/>
              </a:ext>
            </a:extLst>
          </p:cNvPr>
          <p:cNvSpPr>
            <a:spLocks noGrp="1"/>
          </p:cNvSpPr>
          <p:nvPr>
            <p:ph sz="half" idx="2"/>
          </p:nvPr>
        </p:nvSpPr>
        <p:spPr>
          <a:xfrm>
            <a:off x="7406640" y="2190750"/>
            <a:ext cx="6217920" cy="52216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C5BF5C-DDFC-C483-AB16-0FF21AEBD272}"/>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6" name="Footer Placeholder 5">
            <a:extLst>
              <a:ext uri="{FF2B5EF4-FFF2-40B4-BE49-F238E27FC236}">
                <a16:creationId xmlns:a16="http://schemas.microsoft.com/office/drawing/2014/main" id="{29132BFF-EF0F-C123-300A-C8496B6E7F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17B80D-8572-9F0D-1928-9E771F5C1DFA}"/>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02888557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F5C4-0BDA-725F-D9C2-4CB7A90037F6}"/>
              </a:ext>
            </a:extLst>
          </p:cNvPr>
          <p:cNvSpPr>
            <a:spLocks noGrp="1"/>
          </p:cNvSpPr>
          <p:nvPr>
            <p:ph type="title"/>
          </p:nvPr>
        </p:nvSpPr>
        <p:spPr>
          <a:xfrm>
            <a:off x="1007746" y="438150"/>
            <a:ext cx="12618720" cy="1590676"/>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CABFB0-4F63-A705-8141-400B3672FE45}"/>
              </a:ext>
            </a:extLst>
          </p:cNvPr>
          <p:cNvSpPr>
            <a:spLocks noGrp="1"/>
          </p:cNvSpPr>
          <p:nvPr>
            <p:ph type="body" idx="1"/>
          </p:nvPr>
        </p:nvSpPr>
        <p:spPr>
          <a:xfrm>
            <a:off x="1007746" y="2017396"/>
            <a:ext cx="6189344"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4" name="Content Placeholder 3">
            <a:extLst>
              <a:ext uri="{FF2B5EF4-FFF2-40B4-BE49-F238E27FC236}">
                <a16:creationId xmlns:a16="http://schemas.microsoft.com/office/drawing/2014/main" id="{FBA3BDD8-8041-BC34-F205-143613450760}"/>
              </a:ext>
            </a:extLst>
          </p:cNvPr>
          <p:cNvSpPr>
            <a:spLocks noGrp="1"/>
          </p:cNvSpPr>
          <p:nvPr>
            <p:ph sz="half" idx="2"/>
          </p:nvPr>
        </p:nvSpPr>
        <p:spPr>
          <a:xfrm>
            <a:off x="1007746" y="3006090"/>
            <a:ext cx="6189344"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F22F6C6-A124-9BCE-D852-EBD19E0F5C7D}"/>
              </a:ext>
            </a:extLst>
          </p:cNvPr>
          <p:cNvSpPr>
            <a:spLocks noGrp="1"/>
          </p:cNvSpPr>
          <p:nvPr>
            <p:ph type="body" sz="quarter" idx="3"/>
          </p:nvPr>
        </p:nvSpPr>
        <p:spPr>
          <a:xfrm>
            <a:off x="7406640" y="2017396"/>
            <a:ext cx="6219826" cy="988694"/>
          </a:xfrm>
        </p:spPr>
        <p:txBody>
          <a:bodyPr anchor="b"/>
          <a:lstStyle>
            <a:lvl1pPr marL="0" indent="0">
              <a:buNone/>
              <a:defRPr sz="2880" b="1"/>
            </a:lvl1pPr>
            <a:lvl2pPr marL="548640" indent="0">
              <a:buNone/>
              <a:defRPr sz="2400" b="1"/>
            </a:lvl2pPr>
            <a:lvl3pPr marL="1097280" indent="0">
              <a:buNone/>
              <a:defRPr sz="2160" b="1"/>
            </a:lvl3pPr>
            <a:lvl4pPr marL="1645920" indent="0">
              <a:buNone/>
              <a:defRPr sz="1920" b="1"/>
            </a:lvl4pPr>
            <a:lvl5pPr marL="2194560" indent="0">
              <a:buNone/>
              <a:defRPr sz="1920" b="1"/>
            </a:lvl5pPr>
            <a:lvl6pPr marL="2743200" indent="0">
              <a:buNone/>
              <a:defRPr sz="1920" b="1"/>
            </a:lvl6pPr>
            <a:lvl7pPr marL="3291840" indent="0">
              <a:buNone/>
              <a:defRPr sz="1920" b="1"/>
            </a:lvl7pPr>
            <a:lvl8pPr marL="3840480" indent="0">
              <a:buNone/>
              <a:defRPr sz="1920" b="1"/>
            </a:lvl8pPr>
            <a:lvl9pPr marL="4389120" indent="0">
              <a:buNone/>
              <a:defRPr sz="1920" b="1"/>
            </a:lvl9pPr>
          </a:lstStyle>
          <a:p>
            <a:pPr lvl="0"/>
            <a:r>
              <a:rPr lang="en-US"/>
              <a:t>Click to edit Master text styles</a:t>
            </a:r>
          </a:p>
        </p:txBody>
      </p:sp>
      <p:sp>
        <p:nvSpPr>
          <p:cNvPr id="6" name="Content Placeholder 5">
            <a:extLst>
              <a:ext uri="{FF2B5EF4-FFF2-40B4-BE49-F238E27FC236}">
                <a16:creationId xmlns:a16="http://schemas.microsoft.com/office/drawing/2014/main" id="{8ED2F456-850C-F599-2C85-2958D2C3960C}"/>
              </a:ext>
            </a:extLst>
          </p:cNvPr>
          <p:cNvSpPr>
            <a:spLocks noGrp="1"/>
          </p:cNvSpPr>
          <p:nvPr>
            <p:ph sz="quarter" idx="4"/>
          </p:nvPr>
        </p:nvSpPr>
        <p:spPr>
          <a:xfrm>
            <a:off x="7406640" y="3006090"/>
            <a:ext cx="6219826" cy="44215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0C7E7B-840D-A34C-C118-D500BE21699F}"/>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8" name="Footer Placeholder 7">
            <a:extLst>
              <a:ext uri="{FF2B5EF4-FFF2-40B4-BE49-F238E27FC236}">
                <a16:creationId xmlns:a16="http://schemas.microsoft.com/office/drawing/2014/main" id="{9564250B-AC54-56BD-DD84-66D0D2C2D3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7FA617-53FE-E5ED-C7A0-CE6E270B8E76}"/>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55185162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3A577-B135-57E8-9FBC-A06D265E506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631CC9-2C7F-426E-443D-14D904A10DCD}"/>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4" name="Footer Placeholder 3">
            <a:extLst>
              <a:ext uri="{FF2B5EF4-FFF2-40B4-BE49-F238E27FC236}">
                <a16:creationId xmlns:a16="http://schemas.microsoft.com/office/drawing/2014/main" id="{56D34EDF-AA36-C2CE-78C9-1CDABD5823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2D3F17-178A-D207-D436-50F1C1EF68FF}"/>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13777670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C8E1FD-BEA3-F53E-3AFC-07D6408F5584}"/>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3" name="Footer Placeholder 2">
            <a:extLst>
              <a:ext uri="{FF2B5EF4-FFF2-40B4-BE49-F238E27FC236}">
                <a16:creationId xmlns:a16="http://schemas.microsoft.com/office/drawing/2014/main" id="{0A269926-87D5-5C32-9A92-566695E755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78CB01D-FA81-6086-C4DF-0C999FE202DB}"/>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10286294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71A17-BDF0-6953-547F-E51E860CBB7B}"/>
              </a:ext>
            </a:extLst>
          </p:cNvPr>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DD6A22-5315-CFE4-8DE9-D381DD2BAE2B}"/>
              </a:ext>
            </a:extLst>
          </p:cNvPr>
          <p:cNvSpPr>
            <a:spLocks noGrp="1"/>
          </p:cNvSpPr>
          <p:nvPr>
            <p:ph idx="1"/>
          </p:nvPr>
        </p:nvSpPr>
        <p:spPr>
          <a:xfrm>
            <a:off x="6219826" y="1184911"/>
            <a:ext cx="7406640" cy="5848350"/>
          </a:xfrm>
        </p:spPr>
        <p:txBody>
          <a:bodyPr/>
          <a:lstStyle>
            <a:lvl1pPr>
              <a:defRPr sz="3840"/>
            </a:lvl1pPr>
            <a:lvl2pPr>
              <a:defRPr sz="3360"/>
            </a:lvl2pPr>
            <a:lvl3pPr>
              <a:defRPr sz="288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BA8A5B8-8BF3-23DC-466D-CFAF1E103B5A}"/>
              </a:ext>
            </a:extLst>
          </p:cNvPr>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4AF70087-73AC-DF19-4894-911F856E416B}"/>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6" name="Footer Placeholder 5">
            <a:extLst>
              <a:ext uri="{FF2B5EF4-FFF2-40B4-BE49-F238E27FC236}">
                <a16:creationId xmlns:a16="http://schemas.microsoft.com/office/drawing/2014/main" id="{979F243F-3875-B526-95CB-D130DE2E08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F998D4-4791-2E46-F505-2AD355636133}"/>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16583960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E13A2-8CEA-4AF3-E14B-9A9201B1DF9A}"/>
              </a:ext>
            </a:extLst>
          </p:cNvPr>
          <p:cNvSpPr>
            <a:spLocks noGrp="1"/>
          </p:cNvSpPr>
          <p:nvPr>
            <p:ph type="title"/>
          </p:nvPr>
        </p:nvSpPr>
        <p:spPr>
          <a:xfrm>
            <a:off x="1007746" y="548640"/>
            <a:ext cx="4718684" cy="1920240"/>
          </a:xfrm>
        </p:spPr>
        <p:txBody>
          <a:bodyPr anchor="b"/>
          <a:lstStyle>
            <a:lvl1pPr>
              <a:defRPr sz="384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B7F7A89-C96E-5E87-2E17-BE3F5300134B}"/>
              </a:ext>
            </a:extLst>
          </p:cNvPr>
          <p:cNvSpPr>
            <a:spLocks noGrp="1"/>
          </p:cNvSpPr>
          <p:nvPr>
            <p:ph type="pic" idx="1"/>
          </p:nvPr>
        </p:nvSpPr>
        <p:spPr>
          <a:xfrm>
            <a:off x="6219826" y="1184911"/>
            <a:ext cx="7406640" cy="5848350"/>
          </a:xfrm>
        </p:spPr>
        <p:txBody>
          <a:bodyPr/>
          <a:lstStyle>
            <a:lvl1pPr marL="0" indent="0">
              <a:buNone/>
              <a:defRPr sz="3840"/>
            </a:lvl1pPr>
            <a:lvl2pPr marL="548640" indent="0">
              <a:buNone/>
              <a:defRPr sz="3360"/>
            </a:lvl2pPr>
            <a:lvl3pPr marL="1097280" indent="0">
              <a:buNone/>
              <a:defRPr sz="288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GB"/>
          </a:p>
        </p:txBody>
      </p:sp>
      <p:sp>
        <p:nvSpPr>
          <p:cNvPr id="4" name="Text Placeholder 3">
            <a:extLst>
              <a:ext uri="{FF2B5EF4-FFF2-40B4-BE49-F238E27FC236}">
                <a16:creationId xmlns:a16="http://schemas.microsoft.com/office/drawing/2014/main" id="{1A11D49A-59D9-868E-E2EA-B837EC64307F}"/>
              </a:ext>
            </a:extLst>
          </p:cNvPr>
          <p:cNvSpPr>
            <a:spLocks noGrp="1"/>
          </p:cNvSpPr>
          <p:nvPr>
            <p:ph type="body" sz="half" idx="2"/>
          </p:nvPr>
        </p:nvSpPr>
        <p:spPr>
          <a:xfrm>
            <a:off x="1007746" y="2468880"/>
            <a:ext cx="4718684" cy="4573906"/>
          </a:xfrm>
        </p:spPr>
        <p:txBody>
          <a:bodyPr/>
          <a:lstStyle>
            <a:lvl1pPr marL="0" indent="0">
              <a:buNone/>
              <a:defRPr sz="1920"/>
            </a:lvl1pPr>
            <a:lvl2pPr marL="548640" indent="0">
              <a:buNone/>
              <a:defRPr sz="1680"/>
            </a:lvl2pPr>
            <a:lvl3pPr marL="1097280" indent="0">
              <a:buNone/>
              <a:defRPr sz="1440"/>
            </a:lvl3pPr>
            <a:lvl4pPr marL="1645920" indent="0">
              <a:buNone/>
              <a:defRPr sz="1200"/>
            </a:lvl4pPr>
            <a:lvl5pPr marL="2194560" indent="0">
              <a:buNone/>
              <a:defRPr sz="1200"/>
            </a:lvl5pPr>
            <a:lvl6pPr marL="2743200" indent="0">
              <a:buNone/>
              <a:defRPr sz="1200"/>
            </a:lvl6pPr>
            <a:lvl7pPr marL="3291840" indent="0">
              <a:buNone/>
              <a:defRPr sz="1200"/>
            </a:lvl7pPr>
            <a:lvl8pPr marL="3840480" indent="0">
              <a:buNone/>
              <a:defRPr sz="1200"/>
            </a:lvl8pPr>
            <a:lvl9pPr marL="4389120" indent="0">
              <a:buNone/>
              <a:defRPr sz="1200"/>
            </a:lvl9pPr>
          </a:lstStyle>
          <a:p>
            <a:pPr lvl="0"/>
            <a:r>
              <a:rPr lang="en-US"/>
              <a:t>Click to edit Master text styles</a:t>
            </a:r>
          </a:p>
        </p:txBody>
      </p:sp>
      <p:sp>
        <p:nvSpPr>
          <p:cNvPr id="5" name="Date Placeholder 4">
            <a:extLst>
              <a:ext uri="{FF2B5EF4-FFF2-40B4-BE49-F238E27FC236}">
                <a16:creationId xmlns:a16="http://schemas.microsoft.com/office/drawing/2014/main" id="{D8565B27-39BB-EFF5-A847-3E137460CAD9}"/>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6" name="Footer Placeholder 5">
            <a:extLst>
              <a:ext uri="{FF2B5EF4-FFF2-40B4-BE49-F238E27FC236}">
                <a16:creationId xmlns:a16="http://schemas.microsoft.com/office/drawing/2014/main" id="{32E95244-E7AE-5EFB-A47E-73DCE32CF3B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9B35AE3-1BC7-E241-1E01-4AD51F053541}"/>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164514305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3321D-CF03-03F1-F140-60326B78AF1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AE0C77-6682-8C37-0521-E031036005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6E22AC-FAA7-0515-974C-5595C8CFCC1E}"/>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2B2A3C45-F4F3-D774-F51D-8703147E5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6E36DC-ED6E-8812-1D1F-CBBC30334791}"/>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4695194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389F6C-5C30-4D2A-3CC8-2C071D6A5583}"/>
              </a:ext>
            </a:extLst>
          </p:cNvPr>
          <p:cNvSpPr>
            <a:spLocks noGrp="1"/>
          </p:cNvSpPr>
          <p:nvPr>
            <p:ph type="title" orient="vert"/>
          </p:nvPr>
        </p:nvSpPr>
        <p:spPr>
          <a:xfrm>
            <a:off x="10469880" y="438150"/>
            <a:ext cx="3154680" cy="6974206"/>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958AE0-FC67-4673-1A73-5E851AC5DC3D}"/>
              </a:ext>
            </a:extLst>
          </p:cNvPr>
          <p:cNvSpPr>
            <a:spLocks noGrp="1"/>
          </p:cNvSpPr>
          <p:nvPr>
            <p:ph type="body" orient="vert" idx="1"/>
          </p:nvPr>
        </p:nvSpPr>
        <p:spPr>
          <a:xfrm>
            <a:off x="1005840" y="438150"/>
            <a:ext cx="9281160" cy="697420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2B0A9F-4CDE-0946-D08A-E8A2D288BF46}"/>
              </a:ext>
            </a:extLst>
          </p:cNvPr>
          <p:cNvSpPr>
            <a:spLocks noGrp="1"/>
          </p:cNvSpPr>
          <p:nvPr>
            <p:ph type="dt" sz="half" idx="10"/>
          </p:nvPr>
        </p:nvSpPr>
        <p:spPr/>
        <p:txBody>
          <a:body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ACDBCDF3-5C82-6670-B7A8-4132F7D19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6A568-59C3-970B-6EE1-6EE983A58A38}"/>
              </a:ext>
            </a:extLst>
          </p:cNvPr>
          <p:cNvSpPr>
            <a:spLocks noGrp="1"/>
          </p:cNvSpPr>
          <p:nvPr>
            <p:ph type="sldNum" sz="quarter" idx="12"/>
          </p:nvPr>
        </p:nvSpPr>
        <p:spPr/>
        <p:txBody>
          <a:bodyPr/>
          <a:lstStyle/>
          <a:p>
            <a:fld id="{2EC46EB8-71BA-464F-9318-CF272D818EC9}" type="slidenum">
              <a:rPr lang="en-GB" smtClean="0"/>
              <a:t>‹#›</a:t>
            </a:fld>
            <a:endParaRPr lang="en-GB"/>
          </a:p>
        </p:txBody>
      </p:sp>
    </p:spTree>
    <p:extLst>
      <p:ext uri="{BB962C8B-B14F-4D97-AF65-F5344CB8AC3E}">
        <p14:creationId xmlns:p14="http://schemas.microsoft.com/office/powerpoint/2010/main" val="251023259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8106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130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33272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32640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3090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34022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47194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25816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26896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8645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1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16241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1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98716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1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925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Slide 1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90481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Slide 1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7090198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Slide 1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0023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Slide 1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133220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Slide 1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3059567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Slide 1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30780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Slide 1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05944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Slide 2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888897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Slide 2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18234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Slide 2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1121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Slide 23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77464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Slide 24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60515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Slide 25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70634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Slide 2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5577958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Slide 27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91361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Slide 28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90267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Slide 29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93737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Slide 30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3278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Slide 31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869623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cSld name="Slide 32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813311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Slide 36 mas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39821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theme" Target="../theme/theme1.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19F862-8173-236D-0B56-1254900F9B05}"/>
              </a:ext>
            </a:extLst>
          </p:cNvPr>
          <p:cNvSpPr>
            <a:spLocks noGrp="1"/>
          </p:cNvSpPr>
          <p:nvPr>
            <p:ph type="title"/>
          </p:nvPr>
        </p:nvSpPr>
        <p:spPr>
          <a:xfrm>
            <a:off x="1005840" y="438150"/>
            <a:ext cx="12618720" cy="1590676"/>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9DC99-647F-0F81-6413-84694626129C}"/>
              </a:ext>
            </a:extLst>
          </p:cNvPr>
          <p:cNvSpPr>
            <a:spLocks noGrp="1"/>
          </p:cNvSpPr>
          <p:nvPr>
            <p:ph type="body" idx="1"/>
          </p:nvPr>
        </p:nvSpPr>
        <p:spPr>
          <a:xfrm>
            <a:off x="1005840" y="2190750"/>
            <a:ext cx="12618720" cy="52216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AB8D48-8B62-C265-CD2D-F130DE60E89D}"/>
              </a:ext>
            </a:extLst>
          </p:cNvPr>
          <p:cNvSpPr>
            <a:spLocks noGrp="1"/>
          </p:cNvSpPr>
          <p:nvPr>
            <p:ph type="dt" sz="half" idx="2"/>
          </p:nvPr>
        </p:nvSpPr>
        <p:spPr>
          <a:xfrm>
            <a:off x="1005840" y="7627621"/>
            <a:ext cx="3291840" cy="438150"/>
          </a:xfrm>
          <a:prstGeom prst="rect">
            <a:avLst/>
          </a:prstGeom>
        </p:spPr>
        <p:txBody>
          <a:bodyPr vert="horz" lIns="91440" tIns="45720" rIns="91440" bIns="45720" rtlCol="0" anchor="ctr"/>
          <a:lstStyle>
            <a:lvl1pPr algn="l">
              <a:defRPr sz="1440">
                <a:solidFill>
                  <a:schemeClr val="tx1">
                    <a:tint val="82000"/>
                  </a:schemeClr>
                </a:solidFill>
              </a:defRPr>
            </a:lvl1pPr>
          </a:lstStyle>
          <a:p>
            <a:fld id="{A3B29BB8-ABBE-41F6-BE4B-B33A534FD651}" type="datetimeFigureOut">
              <a:rPr lang="en-GB" smtClean="0"/>
              <a:t>15/03/2026</a:t>
            </a:fld>
            <a:endParaRPr lang="en-GB"/>
          </a:p>
        </p:txBody>
      </p:sp>
      <p:sp>
        <p:nvSpPr>
          <p:cNvPr id="5" name="Footer Placeholder 4">
            <a:extLst>
              <a:ext uri="{FF2B5EF4-FFF2-40B4-BE49-F238E27FC236}">
                <a16:creationId xmlns:a16="http://schemas.microsoft.com/office/drawing/2014/main" id="{79C1C595-05AB-65EB-07BC-DCDB60111440}"/>
              </a:ext>
            </a:extLst>
          </p:cNvPr>
          <p:cNvSpPr>
            <a:spLocks noGrp="1"/>
          </p:cNvSpPr>
          <p:nvPr>
            <p:ph type="ftr" sz="quarter" idx="3"/>
          </p:nvPr>
        </p:nvSpPr>
        <p:spPr>
          <a:xfrm>
            <a:off x="4846320" y="7627621"/>
            <a:ext cx="4937760" cy="438150"/>
          </a:xfrm>
          <a:prstGeom prst="rect">
            <a:avLst/>
          </a:prstGeom>
        </p:spPr>
        <p:txBody>
          <a:bodyPr vert="horz" lIns="91440" tIns="45720" rIns="91440" bIns="45720" rtlCol="0" anchor="ctr"/>
          <a:lstStyle>
            <a:lvl1pPr algn="ctr">
              <a:defRPr sz="144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5A805C1-423C-02B0-45F3-587899C68A11}"/>
              </a:ext>
            </a:extLst>
          </p:cNvPr>
          <p:cNvSpPr>
            <a:spLocks noGrp="1"/>
          </p:cNvSpPr>
          <p:nvPr>
            <p:ph type="sldNum" sz="quarter" idx="4"/>
          </p:nvPr>
        </p:nvSpPr>
        <p:spPr>
          <a:xfrm>
            <a:off x="10332720" y="7627621"/>
            <a:ext cx="3291840" cy="438150"/>
          </a:xfrm>
          <a:prstGeom prst="rect">
            <a:avLst/>
          </a:prstGeom>
        </p:spPr>
        <p:txBody>
          <a:bodyPr vert="horz" lIns="91440" tIns="45720" rIns="91440" bIns="45720" rtlCol="0" anchor="ctr"/>
          <a:lstStyle>
            <a:lvl1pPr algn="r">
              <a:defRPr sz="1440">
                <a:solidFill>
                  <a:schemeClr val="tx1">
                    <a:tint val="82000"/>
                  </a:schemeClr>
                </a:solidFill>
              </a:defRPr>
            </a:lvl1pPr>
          </a:lstStyle>
          <a:p>
            <a:fld id="{2EC46EB8-71BA-464F-9318-CF272D818EC9}" type="slidenum">
              <a:rPr lang="en-GB" smtClean="0"/>
              <a:t>‹#›</a:t>
            </a:fld>
            <a:endParaRPr lang="en-GB"/>
          </a:p>
        </p:txBody>
      </p:sp>
    </p:spTree>
    <p:extLst>
      <p:ext uri="{BB962C8B-B14F-4D97-AF65-F5344CB8AC3E}">
        <p14:creationId xmlns:p14="http://schemas.microsoft.com/office/powerpoint/2010/main" val="4183253906"/>
      </p:ext>
    </p:extLst>
  </p:cSld>
  <p:clrMap bg1="lt1" tx1="dk1" bg2="lt2" tx2="dk2" accent1="accent1" accent2="accent2" accent3="accent3" accent4="accent4" accent5="accent5" accent6="accent6" hlink="hlink" folHlink="folHlink"/>
  <p:sldLayoutIdLst>
    <p:sldLayoutId id="2147484262" r:id="rId1"/>
    <p:sldLayoutId id="2147484263" r:id="rId2"/>
    <p:sldLayoutId id="2147484264" r:id="rId3"/>
    <p:sldLayoutId id="2147484265" r:id="rId4"/>
    <p:sldLayoutId id="2147484266" r:id="rId5"/>
    <p:sldLayoutId id="2147484267" r:id="rId6"/>
    <p:sldLayoutId id="2147484268" r:id="rId7"/>
    <p:sldLayoutId id="2147484269" r:id="rId8"/>
    <p:sldLayoutId id="2147484270" r:id="rId9"/>
    <p:sldLayoutId id="2147484271" r:id="rId10"/>
    <p:sldLayoutId id="2147484272" r:id="rId11"/>
    <p:sldLayoutId id="2147484273" r:id="rId12"/>
    <p:sldLayoutId id="2147484274" r:id="rId13"/>
    <p:sldLayoutId id="2147484275" r:id="rId14"/>
    <p:sldLayoutId id="2147484276" r:id="rId15"/>
    <p:sldLayoutId id="2147484277" r:id="rId16"/>
    <p:sldLayoutId id="2147484278" r:id="rId17"/>
    <p:sldLayoutId id="2147484279" r:id="rId18"/>
    <p:sldLayoutId id="2147484280" r:id="rId19"/>
    <p:sldLayoutId id="2147484281" r:id="rId20"/>
    <p:sldLayoutId id="2147484282" r:id="rId21"/>
    <p:sldLayoutId id="2147484283" r:id="rId22"/>
    <p:sldLayoutId id="2147484284" r:id="rId23"/>
    <p:sldLayoutId id="2147484285" r:id="rId24"/>
    <p:sldLayoutId id="2147484286" r:id="rId25"/>
    <p:sldLayoutId id="2147484287" r:id="rId26"/>
    <p:sldLayoutId id="2147484288" r:id="rId27"/>
    <p:sldLayoutId id="2147484289" r:id="rId28"/>
    <p:sldLayoutId id="2147484290" r:id="rId29"/>
    <p:sldLayoutId id="2147484291" r:id="rId30"/>
    <p:sldLayoutId id="2147484292" r:id="rId31"/>
    <p:sldLayoutId id="2147484293" r:id="rId32"/>
    <p:sldLayoutId id="2147484294" r:id="rId33"/>
    <p:sldLayoutId id="2147484295" r:id="rId34"/>
    <p:sldLayoutId id="2147484296" r:id="rId35"/>
    <p:sldLayoutId id="2147484297" r:id="rId36"/>
    <p:sldLayoutId id="2147484298" r:id="rId37"/>
    <p:sldLayoutId id="2147484299" r:id="rId38"/>
    <p:sldLayoutId id="2147484300" r:id="rId39"/>
    <p:sldLayoutId id="2147484301" r:id="rId40"/>
    <p:sldLayoutId id="2147484302" r:id="rId41"/>
    <p:sldLayoutId id="2147484303" r:id="rId42"/>
    <p:sldLayoutId id="2147484304" r:id="rId43"/>
    <p:sldLayoutId id="2147484305" r:id="rId44"/>
    <p:sldLayoutId id="2147484306" r:id="rId45"/>
  </p:sldLayoutIdLst>
  <p:hf sldNum="0" hdr="0" ftr="0" dt="0"/>
  <p:txStyles>
    <p:titleStyle>
      <a:lvl1pPr algn="l" defTabSz="1097280" rtl="0" eaLnBrk="1" latinLnBrk="0" hangingPunct="1">
        <a:lnSpc>
          <a:spcPct val="90000"/>
        </a:lnSpc>
        <a:spcBef>
          <a:spcPct val="0"/>
        </a:spcBef>
        <a:buNone/>
        <a:defRPr sz="5280" kern="1200">
          <a:solidFill>
            <a:schemeClr val="tx1"/>
          </a:solidFill>
          <a:latin typeface="+mj-lt"/>
          <a:ea typeface="+mj-ea"/>
          <a:cs typeface="+mj-cs"/>
        </a:defRPr>
      </a:lvl1pPr>
    </p:titleStyle>
    <p:bodyStyle>
      <a:lvl1pPr marL="274320" indent="-274320" algn="l" defTabSz="1097280" rtl="0" eaLnBrk="1" latinLnBrk="0" hangingPunct="1">
        <a:lnSpc>
          <a:spcPct val="90000"/>
        </a:lnSpc>
        <a:spcBef>
          <a:spcPts val="1200"/>
        </a:spcBef>
        <a:buFont typeface="Arial" panose="020B0604020202020204" pitchFamily="34" charset="0"/>
        <a:buChar char="•"/>
        <a:defRPr sz="3360" kern="1200">
          <a:solidFill>
            <a:schemeClr val="tx1"/>
          </a:solidFill>
          <a:latin typeface="+mn-lt"/>
          <a:ea typeface="+mn-ea"/>
          <a:cs typeface="+mn-cs"/>
        </a:defRPr>
      </a:lvl1pPr>
      <a:lvl2pPr marL="822960" indent="-274320" algn="l" defTabSz="1097280" rtl="0" eaLnBrk="1" latinLnBrk="0" hangingPunct="1">
        <a:lnSpc>
          <a:spcPct val="90000"/>
        </a:lnSpc>
        <a:spcBef>
          <a:spcPts val="600"/>
        </a:spcBef>
        <a:buFont typeface="Arial" panose="020B0604020202020204" pitchFamily="34" charset="0"/>
        <a:buChar char="•"/>
        <a:defRPr sz="2880" kern="1200">
          <a:solidFill>
            <a:schemeClr val="tx1"/>
          </a:solidFill>
          <a:latin typeface="+mn-lt"/>
          <a:ea typeface="+mn-ea"/>
          <a:cs typeface="+mn-cs"/>
        </a:defRPr>
      </a:lvl2pPr>
      <a:lvl3pPr marL="1371600" indent="-274320" algn="l" defTabSz="1097280" rtl="0" eaLnBrk="1" latinLnBrk="0" hangingPunct="1">
        <a:lnSpc>
          <a:spcPct val="90000"/>
        </a:lnSpc>
        <a:spcBef>
          <a:spcPts val="600"/>
        </a:spcBef>
        <a:buFont typeface="Arial" panose="020B0604020202020204" pitchFamily="34" charset="0"/>
        <a:buChar char="•"/>
        <a:defRPr sz="2400" kern="1200">
          <a:solidFill>
            <a:schemeClr val="tx1"/>
          </a:solidFill>
          <a:latin typeface="+mn-lt"/>
          <a:ea typeface="+mn-ea"/>
          <a:cs typeface="+mn-cs"/>
        </a:defRPr>
      </a:lvl3pPr>
      <a:lvl4pPr marL="19202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4pPr>
      <a:lvl5pPr marL="246888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5pPr>
      <a:lvl6pPr marL="301752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6pPr>
      <a:lvl7pPr marL="356616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7pPr>
      <a:lvl8pPr marL="411480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8pPr>
      <a:lvl9pPr marL="4663440" indent="-274320" algn="l" defTabSz="1097280" rtl="0" eaLnBrk="1" latinLnBrk="0" hangingPunct="1">
        <a:lnSpc>
          <a:spcPct val="90000"/>
        </a:lnSpc>
        <a:spcBef>
          <a:spcPts val="600"/>
        </a:spcBef>
        <a:buFont typeface="Arial" panose="020B0604020202020204" pitchFamily="34" charset="0"/>
        <a:buChar char="•"/>
        <a:defRPr sz="2160" kern="1200">
          <a:solidFill>
            <a:schemeClr val="tx1"/>
          </a:solidFill>
          <a:latin typeface="+mn-lt"/>
          <a:ea typeface="+mn-ea"/>
          <a:cs typeface="+mn-cs"/>
        </a:defRPr>
      </a:lvl9pPr>
    </p:bodyStyle>
    <p:otherStyle>
      <a:defPPr>
        <a:defRPr lang="en-US"/>
      </a:defPPr>
      <a:lvl1pPr marL="0" algn="l" defTabSz="1097280" rtl="0" eaLnBrk="1" latinLnBrk="0" hangingPunct="1">
        <a:defRPr sz="2160" kern="1200">
          <a:solidFill>
            <a:schemeClr val="tx1"/>
          </a:solidFill>
          <a:latin typeface="+mn-lt"/>
          <a:ea typeface="+mn-ea"/>
          <a:cs typeface="+mn-cs"/>
        </a:defRPr>
      </a:lvl1pPr>
      <a:lvl2pPr marL="548640" algn="l" defTabSz="1097280" rtl="0" eaLnBrk="1" latinLnBrk="0" hangingPunct="1">
        <a:defRPr sz="2160" kern="1200">
          <a:solidFill>
            <a:schemeClr val="tx1"/>
          </a:solidFill>
          <a:latin typeface="+mn-lt"/>
          <a:ea typeface="+mn-ea"/>
          <a:cs typeface="+mn-cs"/>
        </a:defRPr>
      </a:lvl2pPr>
      <a:lvl3pPr marL="1097280" algn="l" defTabSz="1097280" rtl="0" eaLnBrk="1" latinLnBrk="0" hangingPunct="1">
        <a:defRPr sz="2160" kern="1200">
          <a:solidFill>
            <a:schemeClr val="tx1"/>
          </a:solidFill>
          <a:latin typeface="+mn-lt"/>
          <a:ea typeface="+mn-ea"/>
          <a:cs typeface="+mn-cs"/>
        </a:defRPr>
      </a:lvl3pPr>
      <a:lvl4pPr marL="1645920" algn="l" defTabSz="1097280" rtl="0" eaLnBrk="1" latinLnBrk="0" hangingPunct="1">
        <a:defRPr sz="2160" kern="1200">
          <a:solidFill>
            <a:schemeClr val="tx1"/>
          </a:solidFill>
          <a:latin typeface="+mn-lt"/>
          <a:ea typeface="+mn-ea"/>
          <a:cs typeface="+mn-cs"/>
        </a:defRPr>
      </a:lvl4pPr>
      <a:lvl5pPr marL="2194560" algn="l" defTabSz="1097280" rtl="0" eaLnBrk="1" latinLnBrk="0" hangingPunct="1">
        <a:defRPr sz="2160" kern="1200">
          <a:solidFill>
            <a:schemeClr val="tx1"/>
          </a:solidFill>
          <a:latin typeface="+mn-lt"/>
          <a:ea typeface="+mn-ea"/>
          <a:cs typeface="+mn-cs"/>
        </a:defRPr>
      </a:lvl5pPr>
      <a:lvl6pPr marL="2743200" algn="l" defTabSz="1097280" rtl="0" eaLnBrk="1" latinLnBrk="0" hangingPunct="1">
        <a:defRPr sz="2160" kern="1200">
          <a:solidFill>
            <a:schemeClr val="tx1"/>
          </a:solidFill>
          <a:latin typeface="+mn-lt"/>
          <a:ea typeface="+mn-ea"/>
          <a:cs typeface="+mn-cs"/>
        </a:defRPr>
      </a:lvl6pPr>
      <a:lvl7pPr marL="3291840" algn="l" defTabSz="1097280" rtl="0" eaLnBrk="1" latinLnBrk="0" hangingPunct="1">
        <a:defRPr sz="2160" kern="1200">
          <a:solidFill>
            <a:schemeClr val="tx1"/>
          </a:solidFill>
          <a:latin typeface="+mn-lt"/>
          <a:ea typeface="+mn-ea"/>
          <a:cs typeface="+mn-cs"/>
        </a:defRPr>
      </a:lvl7pPr>
      <a:lvl8pPr marL="3840480" algn="l" defTabSz="1097280" rtl="0" eaLnBrk="1" latinLnBrk="0" hangingPunct="1">
        <a:defRPr sz="2160" kern="1200">
          <a:solidFill>
            <a:schemeClr val="tx1"/>
          </a:solidFill>
          <a:latin typeface="+mn-lt"/>
          <a:ea typeface="+mn-ea"/>
          <a:cs typeface="+mn-cs"/>
        </a:defRPr>
      </a:lvl8pPr>
      <a:lvl9pPr marL="4389120" algn="l" defTabSz="1097280" rtl="0" eaLnBrk="1" latinLnBrk="0" hangingPunct="1">
        <a:defRPr sz="21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 Id="rId9" Type="http://schemas.openxmlformats.org/officeDocument/2006/relationships/hyperlink" Target="http://Gov.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8" Type="http://schemas.openxmlformats.org/officeDocument/2006/relationships/hyperlink" Target="https://www.gov.uk/government/calls-for-evidence/mental-health-and-wellbeing-plan-discussion-paper-and-call-for-evidence/mental-health-and-wellbeing-plan-discussion-paper#chapter-1-how-can-we-all-promote-positive-mental-wellbeing" TargetMode="External"/><Relationship Id="rId13" Type="http://schemas.openxmlformats.org/officeDocument/2006/relationships/hyperlink" Target="https://www.frontiersin.org/journals/psychiatry/articles/10.3389/fpsyt.2024.1517533/full" TargetMode="External"/><Relationship Id="rId3" Type="http://schemas.openxmlformats.org/officeDocument/2006/relationships/hyperlink" Target="https://doi.org/10.2196/25716" TargetMode="External"/><Relationship Id="rId7" Type="http://schemas.openxmlformats.org/officeDocument/2006/relationships/hyperlink" Target="http://gov.uk/" TargetMode="External"/><Relationship Id="rId12" Type="http://schemas.openxmlformats.org/officeDocument/2006/relationships/hyperlink" Target="https://doi.org/10.1192/bjo.2023.520" TargetMode="External"/><Relationship Id="rId2" Type="http://schemas.openxmlformats.org/officeDocument/2006/relationships/hyperlink" Target="https://doi.org/10.1002/hcs2.70018" TargetMode="External"/><Relationship Id="rId1" Type="http://schemas.openxmlformats.org/officeDocument/2006/relationships/slideLayout" Target="../slideLayouts/slideLayout23.xml"/><Relationship Id="rId6" Type="http://schemas.openxmlformats.org/officeDocument/2006/relationships/hyperlink" Target="https://journals.sagepub.com/doi/abs/10.1177/13591045241287895" TargetMode="External"/><Relationship Id="rId11" Type="http://schemas.openxmlformats.org/officeDocument/2006/relationships/hyperlink" Target="https://doi.org/10.2196/39454" TargetMode="External"/><Relationship Id="rId5" Type="http://schemas.openxmlformats.org/officeDocument/2006/relationships/hyperlink" Target="https://doi.org/10.3390/info14060308" TargetMode="External"/><Relationship Id="rId10" Type="http://schemas.openxmlformats.org/officeDocument/2006/relationships/hyperlink" Target="https://www.frontiersin.org/journals/psychiatry/articles/10.3389/fpsyt.2022.809332/full" TargetMode="External"/><Relationship Id="rId4" Type="http://schemas.openxmlformats.org/officeDocument/2006/relationships/hyperlink" Target="https://doi.org/10.3390/psychoactives3020013" TargetMode="External"/><Relationship Id="rId9" Type="http://schemas.openxmlformats.org/officeDocument/2006/relationships/hyperlink" Target="https://www.headspace.com/" TargetMode="External"/><Relationship Id="rId14" Type="http://schemas.openxmlformats.org/officeDocument/2006/relationships/hyperlink" Target="https://www.mind.org.uk/information-support/types-of-mental-health-problems/mental-health-facts-and-statistics/"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commonslibrary.parliament.uk/research-briefings/sn06988/" TargetMode="External"/><Relationship Id="rId3" Type="http://schemas.openxmlformats.org/officeDocument/2006/relationships/hyperlink" Target="https://www.nhs.uk/mental-health/conditions/depression-in-adults/overview/" TargetMode="External"/><Relationship Id="rId7" Type="http://schemas.openxmlformats.org/officeDocument/2006/relationships/hyperlink" Target="https://www.thelancet.com/journals/lanpub/article/PIIS2468-2667(25)00261-0/fulltext" TargetMode="External"/><Relationship Id="rId12" Type="http://schemas.openxmlformats.org/officeDocument/2006/relationships/hyperlink" Target="https://journals.sagepub.com/doi/abs/10.1177/20552076241243133" TargetMode="External"/><Relationship Id="rId2" Type="http://schemas.openxmlformats.org/officeDocument/2006/relationships/hyperlink" Target="https://digital.nhs.uk/data-and-information/publications/statistical/adult-psychiatric-morbidity-survey/survey-of-mental-health-and-wellbeing-england-2023-24/common-mental-health-conditions" TargetMode="External"/><Relationship Id="rId1" Type="http://schemas.openxmlformats.org/officeDocument/2006/relationships/slideLayout" Target="../slideLayouts/slideLayout23.xml"/><Relationship Id="rId6" Type="http://schemas.openxmlformats.org/officeDocument/2006/relationships/hyperlink" Target="https://doi.org/10.1017/S0033291721004943" TargetMode="External"/><Relationship Id="rId11" Type="http://schemas.openxmlformats.org/officeDocument/2006/relationships/hyperlink" Target="https://www.who.int/news-room/fact-sheets/detail/depression" TargetMode="External"/><Relationship Id="rId5" Type="http://schemas.openxmlformats.org/officeDocument/2006/relationships/hyperlink" Target="https://www.nhs.uk/mental-health/self-help/tips-and-support/cope-with-depression/" TargetMode="External"/><Relationship Id="rId10" Type="http://schemas.openxmlformats.org/officeDocument/2006/relationships/hyperlink" Target="https://www.who.int/health-topics/mental-health#tab=tab_2" TargetMode="External"/><Relationship Id="rId4" Type="http://schemas.openxmlformats.org/officeDocument/2006/relationships/hyperlink" Target="https://webarchive.nationalarchives.gov.uk/ukgwa/20250506042058/https:/www.longtermplan.nhs.uk/areas-of-work/mental-health/" TargetMode="External"/><Relationship Id="rId9" Type="http://schemas.openxmlformats.org/officeDocument/2006/relationships/hyperlink" Target="https://www.who.int/publications/i/item/9789240031029"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8.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hyperlink" Target="https://link.springer.com/chapter/10.1007/978-3-030-91181-2_7" TargetMode="External"/><Relationship Id="rId2" Type="http://schemas.openxmlformats.org/officeDocument/2006/relationships/hyperlink" Target="https://mohs.co.uk/wp-content/uploads/2025/03/House-of-Commons-Library-Mental-Health-Statistics-2024.pdf" TargetMode="External"/><Relationship Id="rId1" Type="http://schemas.openxmlformats.org/officeDocument/2006/relationships/slideLayout" Target="../slideLayouts/slideLayout30.xml"/><Relationship Id="rId4" Type="http://schemas.openxmlformats.org/officeDocument/2006/relationships/hyperlink" Target="https://www.england.nhs.uk/2023/11/one-in-five-children-and-young-people-had-a-probable-mental-disorder-in-2023/"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31.xml"/><Relationship Id="rId6" Type="http://schemas.openxmlformats.org/officeDocument/2006/relationships/image" Target="../media/image27.svg"/><Relationship Id="rId5" Type="http://schemas.openxmlformats.org/officeDocument/2006/relationships/image" Target="../media/image26.png"/><Relationship Id="rId4" Type="http://schemas.openxmlformats.org/officeDocument/2006/relationships/image" Target="../media/image25.sv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32.xml"/><Relationship Id="rId4" Type="http://schemas.openxmlformats.org/officeDocument/2006/relationships/image" Target="../media/image31.sv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37.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slides/_rels/slide32.xml.rels><?xml version="1.0" encoding="UTF-8" standalone="yes"?>
<Relationships xmlns="http://schemas.openxmlformats.org/package/2006/relationships"><Relationship Id="rId3" Type="http://schemas.openxmlformats.org/officeDocument/2006/relationships/hyperlink" Target="https://jamanetwork.com/journals/jamanetworkopen/article-abstract/2799953" TargetMode="External"/><Relationship Id="rId7" Type="http://schemas.openxmlformats.org/officeDocument/2006/relationships/hyperlink" Target="https://doi.org/10.1186/s12888-023-05143-7" TargetMode="External"/><Relationship Id="rId2" Type="http://schemas.openxmlformats.org/officeDocument/2006/relationships/hyperlink" Target="https://brill.com/view/journals/ejhl/30/2/article-p129_1.xml" TargetMode="External"/><Relationship Id="rId1" Type="http://schemas.openxmlformats.org/officeDocument/2006/relationships/slideLayout" Target="../slideLayouts/slideLayout37.xml"/><Relationship Id="rId6" Type="http://schemas.openxmlformats.org/officeDocument/2006/relationships/hyperlink" Target="https://www.nature.com/articles/s44159-021-00003-1" TargetMode="External"/><Relationship Id="rId5" Type="http://schemas.openxmlformats.org/officeDocument/2006/relationships/hyperlink" Target="https://www.frontiersin.org/journals/digital-health/articles/10.3389/fdgth.2022.1045765/full" TargetMode="External"/><Relationship Id="rId4" Type="http://schemas.openxmlformats.org/officeDocument/2006/relationships/hyperlink" Target="https://www.frontiersin.org/journals/psychology/articles/10.3389/fpsyg.2021.809362/full"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40.xml"/><Relationship Id="rId4" Type="http://schemas.openxmlformats.org/officeDocument/2006/relationships/image" Target="../media/image31.svg"/></Relationships>
</file>

<file path=ppt/slides/_rels/slide37.xml.rels><?xml version="1.0" encoding="UTF-8" standalone="yes"?>
<Relationships xmlns="http://schemas.openxmlformats.org/package/2006/relationships"><Relationship Id="rId8" Type="http://schemas.openxmlformats.org/officeDocument/2006/relationships/image" Target="../media/image44.sv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41.xml"/><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3.xml"/></Relationships>
</file>

<file path=ppt/slides/_rels/slide4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3.xml"/><Relationship Id="rId1" Type="http://schemas.openxmlformats.org/officeDocument/2006/relationships/slideLayout" Target="../slideLayouts/slideLayout44.xml"/></Relationships>
</file>

<file path=ppt/slides/_rels/slide41.xml.rels><?xml version="1.0" encoding="UTF-8" standalone="yes"?>
<Relationships xmlns="http://schemas.openxmlformats.org/package/2006/relationships"><Relationship Id="rId3" Type="http://schemas.openxmlformats.org/officeDocument/2006/relationships/hyperlink" Target="https://doi.org/10.1016/j.psychres.2025.116634" TargetMode="External"/><Relationship Id="rId7" Type="http://schemas.openxmlformats.org/officeDocument/2006/relationships/hyperlink" Target="https://pmc.ncbi.nlm.nih.gov/articles/PMC9840484/" TargetMode="External"/><Relationship Id="rId2" Type="http://schemas.openxmlformats.org/officeDocument/2006/relationships/hyperlink" Target="https://doi.org/10.1186/s13034-022-00522-6" TargetMode="External"/><Relationship Id="rId1" Type="http://schemas.openxmlformats.org/officeDocument/2006/relationships/slideLayout" Target="../slideLayouts/slideLayout43.xml"/><Relationship Id="rId6" Type="http://schemas.openxmlformats.org/officeDocument/2006/relationships/hyperlink" Target="https://doi.org/10.1371/journal.pone.0319983" TargetMode="External"/><Relationship Id="rId5" Type="http://schemas.openxmlformats.org/officeDocument/2006/relationships/hyperlink" Target="https://onlinelibrary.wiley.com/doi/abs/10.1002/capr.12391" TargetMode="External"/><Relationship Id="rId4" Type="http://schemas.openxmlformats.org/officeDocument/2006/relationships/hyperlink" Target="https://onlinelibrary.wiley.com/doi/abs/10.1111/eip.13458"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4.xml"/><Relationship Id="rId1" Type="http://schemas.openxmlformats.org/officeDocument/2006/relationships/slideLayout" Target="../slideLayouts/slideLayout45.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8936530" y="2150532"/>
            <a:ext cx="5693870" cy="6079067"/>
          </a:xfrm>
          <a:prstGeom prst="rect">
            <a:avLst/>
          </a:prstGeom>
        </p:spPr>
      </p:pic>
      <p:sp>
        <p:nvSpPr>
          <p:cNvPr id="3" name="Text 0"/>
          <p:cNvSpPr/>
          <p:nvPr/>
        </p:nvSpPr>
        <p:spPr>
          <a:xfrm>
            <a:off x="277265" y="373339"/>
            <a:ext cx="8534399" cy="1860233"/>
          </a:xfrm>
          <a:prstGeom prst="rect">
            <a:avLst/>
          </a:prstGeom>
          <a:noFill/>
          <a:ln/>
        </p:spPr>
        <p:txBody>
          <a:bodyPr wrap="square" lIns="0" tIns="0" rIns="0" bIns="0" rtlCol="0" anchor="t"/>
          <a:lstStyle/>
          <a:p>
            <a:pPr marL="0" indent="0" algn="just">
              <a:lnSpc>
                <a:spcPct val="150000"/>
              </a:lnSpc>
              <a:buNone/>
            </a:pPr>
            <a:r>
              <a:rPr lang="en-US" sz="3400" b="1" dirty="0">
                <a:solidFill>
                  <a:srgbClr val="231971"/>
                </a:solidFill>
                <a:latin typeface="Arial" panose="020B0604020202020204" pitchFamily="34" charset="0"/>
                <a:ea typeface="Hind Vadodara Bold" pitchFamily="34" charset="-122"/>
                <a:cs typeface="Arial" panose="020B0604020202020204" pitchFamily="34" charset="0"/>
              </a:rPr>
              <a:t>Reducing Depression among Young Adults using a Mobile Mental Health App</a:t>
            </a:r>
            <a:endParaRPr lang="en-US" sz="3400" dirty="0">
              <a:latin typeface="Arial" panose="020B0604020202020204" pitchFamily="34" charset="0"/>
              <a:cs typeface="Arial" panose="020B0604020202020204" pitchFamily="34" charset="0"/>
            </a:endParaRPr>
          </a:p>
        </p:txBody>
      </p:sp>
      <p:sp>
        <p:nvSpPr>
          <p:cNvPr id="4" name="Text 1"/>
          <p:cNvSpPr/>
          <p:nvPr/>
        </p:nvSpPr>
        <p:spPr>
          <a:xfrm>
            <a:off x="742361" y="2495054"/>
            <a:ext cx="4340185" cy="635079"/>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Public Health Problem: Mental health disorders among young adults</a:t>
            </a:r>
            <a:endParaRPr lang="en-US" dirty="0">
              <a:latin typeface="Arial" panose="020B0604020202020204" pitchFamily="34" charset="0"/>
              <a:cs typeface="Arial" panose="020B0604020202020204" pitchFamily="34" charset="0"/>
            </a:endParaRPr>
          </a:p>
        </p:txBody>
      </p:sp>
      <p:sp>
        <p:nvSpPr>
          <p:cNvPr id="5" name="Text 2"/>
          <p:cNvSpPr/>
          <p:nvPr/>
        </p:nvSpPr>
        <p:spPr>
          <a:xfrm>
            <a:off x="716088" y="3293054"/>
            <a:ext cx="3604791" cy="727450"/>
          </a:xfrm>
          <a:prstGeom prst="rect">
            <a:avLst/>
          </a:prstGeom>
          <a:noFill/>
          <a:ln/>
        </p:spPr>
        <p:txBody>
          <a:bodyPr wrap="non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Target Group: Young Adults (15 to </a:t>
            </a:r>
          </a:p>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28 years old)</a:t>
            </a:r>
            <a:endParaRPr lang="en-US" dirty="0">
              <a:latin typeface="Arial" panose="020B0604020202020204" pitchFamily="34" charset="0"/>
              <a:cs typeface="Arial" panose="020B0604020202020204" pitchFamily="34" charset="0"/>
            </a:endParaRPr>
          </a:p>
        </p:txBody>
      </p:sp>
      <p:sp>
        <p:nvSpPr>
          <p:cNvPr id="6" name="Text 3"/>
          <p:cNvSpPr/>
          <p:nvPr/>
        </p:nvSpPr>
        <p:spPr>
          <a:xfrm>
            <a:off x="716088" y="4136217"/>
            <a:ext cx="4340185" cy="635079"/>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Digital Technology: Mobile mental health application</a:t>
            </a:r>
          </a:p>
          <a:p>
            <a:pPr marL="0" indent="0" algn="l">
              <a:lnSpc>
                <a:spcPct val="150000"/>
              </a:lnSpc>
              <a:buNone/>
            </a:pPr>
            <a:endParaRPr lang="en-US" b="1" dirty="0">
              <a:solidFill>
                <a:srgbClr val="2A2742"/>
              </a:solidFill>
              <a:latin typeface="Arial" panose="020B0604020202020204" pitchFamily="34" charset="0"/>
              <a:ea typeface="Hind Vadodara Bold" pitchFamily="34" charset="-122"/>
              <a:cs typeface="Arial" panose="020B0604020202020204" pitchFamily="34" charset="0"/>
            </a:endParaRPr>
          </a:p>
          <a:p>
            <a:pPr marL="0" indent="0" algn="l">
              <a:lnSpc>
                <a:spcPct val="150000"/>
              </a:lnSpc>
              <a:buNone/>
            </a:pPr>
            <a:endParaRPr lang="en-US" dirty="0">
              <a:latin typeface="Arial" panose="020B0604020202020204" pitchFamily="34" charset="0"/>
              <a:cs typeface="Arial" panose="020B0604020202020204" pitchFamily="34" charset="0"/>
            </a:endParaRPr>
          </a:p>
        </p:txBody>
      </p:sp>
      <p:sp>
        <p:nvSpPr>
          <p:cNvPr id="7" name="Text 4"/>
          <p:cNvSpPr/>
          <p:nvPr/>
        </p:nvSpPr>
        <p:spPr>
          <a:xfrm>
            <a:off x="5625703" y="3252988"/>
            <a:ext cx="2732008" cy="952619"/>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Programme: MSc Public Health and Social Care in Practice</a:t>
            </a:r>
            <a:endParaRPr lang="en-US" dirty="0">
              <a:latin typeface="Arial" panose="020B0604020202020204" pitchFamily="34" charset="0"/>
              <a:cs typeface="Arial" panose="020B0604020202020204" pitchFamily="34" charset="0"/>
            </a:endParaRPr>
          </a:p>
        </p:txBody>
      </p:sp>
      <p:sp>
        <p:nvSpPr>
          <p:cNvPr id="8" name="Text 5"/>
          <p:cNvSpPr/>
          <p:nvPr/>
        </p:nvSpPr>
        <p:spPr>
          <a:xfrm>
            <a:off x="5625702" y="4636451"/>
            <a:ext cx="3061097" cy="635079"/>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Module: Population Health and Digital Health Promotion</a:t>
            </a:r>
            <a:endParaRPr lang="en-US" dirty="0">
              <a:latin typeface="Arial" panose="020B0604020202020204" pitchFamily="34" charset="0"/>
              <a:cs typeface="Arial" panose="020B0604020202020204" pitchFamily="34" charset="0"/>
            </a:endParaRPr>
          </a:p>
        </p:txBody>
      </p:sp>
      <p:sp>
        <p:nvSpPr>
          <p:cNvPr id="9" name="Text 6"/>
          <p:cNvSpPr/>
          <p:nvPr/>
        </p:nvSpPr>
        <p:spPr>
          <a:xfrm>
            <a:off x="5641477" y="5970389"/>
            <a:ext cx="2732008" cy="317540"/>
          </a:xfrm>
          <a:prstGeom prst="rect">
            <a:avLst/>
          </a:prstGeom>
          <a:noFill/>
          <a:ln/>
        </p:spPr>
        <p:txBody>
          <a:bodyPr wrap="non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Module Code: LCHS7009</a:t>
            </a:r>
            <a:endParaRPr lang="en-US" dirty="0">
              <a:latin typeface="Arial" panose="020B0604020202020204" pitchFamily="34" charset="0"/>
              <a:cs typeface="Arial" panose="020B0604020202020204" pitchFamily="34" charset="0"/>
            </a:endParaRPr>
          </a:p>
        </p:txBody>
      </p:sp>
      <p:sp>
        <p:nvSpPr>
          <p:cNvPr id="10" name="Text 7"/>
          <p:cNvSpPr/>
          <p:nvPr/>
        </p:nvSpPr>
        <p:spPr>
          <a:xfrm>
            <a:off x="5625703" y="6450749"/>
            <a:ext cx="2732008" cy="317540"/>
          </a:xfrm>
          <a:prstGeom prst="rect">
            <a:avLst/>
          </a:prstGeom>
          <a:noFill/>
          <a:ln/>
        </p:spPr>
        <p:txBody>
          <a:bodyPr wrap="non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Lecturer: Dr Besty Jose</a:t>
            </a:r>
            <a:endParaRPr lang="en-US" dirty="0">
              <a:latin typeface="Arial" panose="020B0604020202020204" pitchFamily="34" charset="0"/>
              <a:cs typeface="Arial" panose="020B0604020202020204" pitchFamily="34" charset="0"/>
            </a:endParaRPr>
          </a:p>
        </p:txBody>
      </p:sp>
      <p:sp>
        <p:nvSpPr>
          <p:cNvPr id="11" name="Text 8"/>
          <p:cNvSpPr/>
          <p:nvPr/>
        </p:nvSpPr>
        <p:spPr>
          <a:xfrm>
            <a:off x="5625703" y="6946888"/>
            <a:ext cx="2732008" cy="635079"/>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Internal Verifier: Dr Diola Bijlhout</a:t>
            </a:r>
            <a:endParaRPr lang="en-US" dirty="0">
              <a:latin typeface="Arial" panose="020B0604020202020204" pitchFamily="34" charset="0"/>
              <a:cs typeface="Arial" panose="020B0604020202020204" pitchFamily="34" charset="0"/>
            </a:endParaRPr>
          </a:p>
        </p:txBody>
      </p:sp>
      <p:sp>
        <p:nvSpPr>
          <p:cNvPr id="12" name="Text 9"/>
          <p:cNvSpPr/>
          <p:nvPr/>
        </p:nvSpPr>
        <p:spPr>
          <a:xfrm>
            <a:off x="716088" y="5328971"/>
            <a:ext cx="4268860" cy="607048"/>
          </a:xfrm>
          <a:prstGeom prst="rect">
            <a:avLst/>
          </a:prstGeom>
          <a:noFill/>
          <a:ln/>
        </p:spPr>
        <p:txBody>
          <a:bodyPr wrap="square" lIns="0" tIns="0" rIns="0" bIns="0" rtlCol="0" anchor="t"/>
          <a:lstStyle/>
          <a:p>
            <a:pPr marL="0" indent="0" algn="l">
              <a:lnSpc>
                <a:spcPct val="150000"/>
              </a:lnSpc>
              <a:buNone/>
            </a:pPr>
            <a:r>
              <a:rPr lang="en-US" b="1" dirty="0">
                <a:latin typeface="Arial" panose="020B0604020202020204" pitchFamily="34" charset="0"/>
                <a:ea typeface="Hind Vadodara Bold" pitchFamily="34" charset="-122"/>
                <a:cs typeface="Arial" panose="020B0604020202020204" pitchFamily="34" charset="0"/>
              </a:rPr>
              <a:t>Assignment Title: Component 3 Group Project Presentation</a:t>
            </a:r>
            <a:endParaRPr lang="en-US"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E399BF18-0DC3-8BD4-182B-A76B0B48EDB7}"/>
              </a:ext>
            </a:extLst>
          </p:cNvPr>
          <p:cNvSpPr txBox="1"/>
          <p:nvPr/>
        </p:nvSpPr>
        <p:spPr>
          <a:xfrm>
            <a:off x="624080" y="4934217"/>
            <a:ext cx="3557493" cy="456535"/>
          </a:xfrm>
          <a:prstGeom prst="rect">
            <a:avLst/>
          </a:prstGeom>
          <a:noFill/>
        </p:spPr>
        <p:txBody>
          <a:bodyPr wrap="square" rtlCol="0">
            <a:spAutoFit/>
          </a:bodyPr>
          <a:lstStyle/>
          <a:p>
            <a:pPr>
              <a:lnSpc>
                <a:spcPct val="150000"/>
              </a:lnSpc>
            </a:pPr>
            <a:r>
              <a:rPr lang="en-IN" b="1" dirty="0">
                <a:latin typeface="Arial" panose="020B0604020202020204" pitchFamily="34" charset="0"/>
                <a:cs typeface="Arial" panose="020B0604020202020204" pitchFamily="34" charset="0"/>
              </a:rPr>
              <a:t>App Name: Headspace</a:t>
            </a:r>
          </a:p>
        </p:txBody>
      </p:sp>
      <p:pic>
        <p:nvPicPr>
          <p:cNvPr id="15" name="Picture 14">
            <a:extLst>
              <a:ext uri="{FF2B5EF4-FFF2-40B4-BE49-F238E27FC236}">
                <a16:creationId xmlns:a16="http://schemas.microsoft.com/office/drawing/2014/main" id="{523D71B9-7C78-139D-DE63-86534BC480CC}"/>
              </a:ext>
            </a:extLst>
          </p:cNvPr>
          <p:cNvPicPr>
            <a:picLocks noChangeAspect="1"/>
          </p:cNvPicPr>
          <p:nvPr/>
        </p:nvPicPr>
        <p:blipFill>
          <a:blip r:embed="rId4"/>
          <a:stretch>
            <a:fillRect/>
          </a:stretch>
        </p:blipFill>
        <p:spPr>
          <a:xfrm>
            <a:off x="8936530" y="0"/>
            <a:ext cx="5693871" cy="1986957"/>
          </a:xfrm>
          <a:prstGeom prst="rect">
            <a:avLst/>
          </a:prstGeom>
        </p:spPr>
      </p:pic>
      <p:sp>
        <p:nvSpPr>
          <p:cNvPr id="17" name="TextBox 16">
            <a:extLst>
              <a:ext uri="{FF2B5EF4-FFF2-40B4-BE49-F238E27FC236}">
                <a16:creationId xmlns:a16="http://schemas.microsoft.com/office/drawing/2014/main" id="{9883F1D5-697A-838A-3756-7ED240D358C3}"/>
              </a:ext>
            </a:extLst>
          </p:cNvPr>
          <p:cNvSpPr txBox="1"/>
          <p:nvPr/>
        </p:nvSpPr>
        <p:spPr>
          <a:xfrm>
            <a:off x="721296" y="6341473"/>
            <a:ext cx="4779542" cy="1477328"/>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Prepared by:</a:t>
            </a:r>
          </a:p>
          <a:p>
            <a:r>
              <a:rPr lang="en-US" b="1" dirty="0">
                <a:latin typeface="Arial" panose="020B0604020202020204" pitchFamily="34" charset="0"/>
                <a:cs typeface="Arial" panose="020B0604020202020204" pitchFamily="34" charset="0"/>
              </a:rPr>
              <a:t>Member 1 – Drashti Patel(2439716)</a:t>
            </a:r>
          </a:p>
          <a:p>
            <a:r>
              <a:rPr lang="en-US" b="1" dirty="0">
                <a:latin typeface="Arial" panose="020B0604020202020204" pitchFamily="34" charset="0"/>
                <a:cs typeface="Arial" panose="020B0604020202020204" pitchFamily="34" charset="0"/>
              </a:rPr>
              <a:t>Member 2 – Isha Patel(2503804)</a:t>
            </a:r>
          </a:p>
          <a:p>
            <a:r>
              <a:rPr lang="en-US" b="1" dirty="0">
                <a:latin typeface="Arial" panose="020B0604020202020204" pitchFamily="34" charset="0"/>
                <a:cs typeface="Arial" panose="020B0604020202020204" pitchFamily="34" charset="0"/>
              </a:rPr>
              <a:t>Member 3 – Tisha Patel(2515079)</a:t>
            </a:r>
          </a:p>
          <a:p>
            <a:r>
              <a:rPr lang="en-US" b="1" dirty="0">
                <a:latin typeface="Arial" panose="020B0604020202020204" pitchFamily="34" charset="0"/>
                <a:cs typeface="Arial" panose="020B0604020202020204" pitchFamily="34" charset="0"/>
              </a:rPr>
              <a:t>Member 4 – Riddhi Patel(2506528)</a:t>
            </a:r>
            <a:endParaRPr lang="en-IN" b="1"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177343-8F48-FEBE-C7BA-C85EA5BDD67A}"/>
              </a:ext>
            </a:extLst>
          </p:cNvPr>
          <p:cNvSpPr txBox="1"/>
          <p:nvPr/>
        </p:nvSpPr>
        <p:spPr>
          <a:xfrm>
            <a:off x="1056890" y="1920511"/>
            <a:ext cx="5977467" cy="317009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Group Member 1</a:t>
            </a:r>
          </a:p>
          <a:p>
            <a:endParaRPr lang="en-GB" sz="4000" b="1" dirty="0">
              <a:latin typeface="Arial" panose="020B0604020202020204" pitchFamily="34" charset="0"/>
              <a:cs typeface="Arial" panose="020B0604020202020204" pitchFamily="34" charset="0"/>
            </a:endParaRPr>
          </a:p>
          <a:p>
            <a:r>
              <a:rPr lang="en-GB" sz="4000" b="1" dirty="0">
                <a:latin typeface="Arial" panose="020B0604020202020204" pitchFamily="34" charset="0"/>
                <a:cs typeface="Arial" panose="020B0604020202020204" pitchFamily="34" charset="0"/>
              </a:rPr>
              <a:t>Name: Drashti Patel</a:t>
            </a:r>
          </a:p>
          <a:p>
            <a:endParaRPr lang="en-GB" sz="4000" b="1" dirty="0">
              <a:latin typeface="Arial" panose="020B0604020202020204" pitchFamily="34" charset="0"/>
              <a:cs typeface="Arial" panose="020B0604020202020204" pitchFamily="34" charset="0"/>
            </a:endParaRPr>
          </a:p>
          <a:p>
            <a:r>
              <a:rPr lang="en-GB" sz="4000" b="1" dirty="0">
                <a:latin typeface="Arial" panose="020B0604020202020204" pitchFamily="34" charset="0"/>
                <a:cs typeface="Arial" panose="020B0604020202020204" pitchFamily="34" charset="0"/>
              </a:rPr>
              <a:t>Student ID:2439716</a:t>
            </a:r>
          </a:p>
        </p:txBody>
      </p:sp>
      <p:pic>
        <p:nvPicPr>
          <p:cNvPr id="1028" name="Picture 4" descr="Small Reduction in Smartphone Use Can Improve Mental Health">
            <a:extLst>
              <a:ext uri="{FF2B5EF4-FFF2-40B4-BE49-F238E27FC236}">
                <a16:creationId xmlns:a16="http://schemas.microsoft.com/office/drawing/2014/main" id="{90DC330E-EF3E-43C8-0B6D-002D8DA0F6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0"/>
            <a:ext cx="7315199" cy="822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558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336589" y="316939"/>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Aim and Activity</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644962" y="2094687"/>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4" name="Text 2"/>
          <p:cNvSpPr/>
          <p:nvPr/>
        </p:nvSpPr>
        <p:spPr>
          <a:xfrm>
            <a:off x="719376" y="1921094"/>
            <a:ext cx="446484" cy="446485"/>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1</a:t>
            </a:r>
            <a:endParaRPr lang="en-US" sz="3200" dirty="0">
              <a:latin typeface="Arial" panose="020B0604020202020204" pitchFamily="34" charset="0"/>
              <a:cs typeface="Arial" panose="020B0604020202020204" pitchFamily="34" charset="0"/>
            </a:endParaRPr>
          </a:p>
        </p:txBody>
      </p:sp>
      <p:sp>
        <p:nvSpPr>
          <p:cNvPr id="5" name="Text 3"/>
          <p:cNvSpPr/>
          <p:nvPr/>
        </p:nvSpPr>
        <p:spPr>
          <a:xfrm>
            <a:off x="1240274" y="1914380"/>
            <a:ext cx="2480905" cy="310158"/>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Project Aim</a:t>
            </a:r>
            <a:endParaRPr lang="en-US" sz="3200" dirty="0">
              <a:latin typeface="Arial" panose="020B0604020202020204" pitchFamily="34" charset="0"/>
              <a:cs typeface="Arial" panose="020B0604020202020204" pitchFamily="34" charset="0"/>
            </a:endParaRPr>
          </a:p>
        </p:txBody>
      </p:sp>
      <p:sp>
        <p:nvSpPr>
          <p:cNvPr id="6" name="Text 4"/>
          <p:cNvSpPr/>
          <p:nvPr/>
        </p:nvSpPr>
        <p:spPr>
          <a:xfrm>
            <a:off x="868204" y="2894304"/>
            <a:ext cx="3537347" cy="1587698"/>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The aim of the project is to reduce cases of depression among young adults (15-28 years old) in the UK using a digital mental health promotion program.</a:t>
            </a:r>
            <a:endParaRPr lang="en-US" sz="2400" dirty="0">
              <a:latin typeface="Arial" panose="020B0604020202020204" pitchFamily="34" charset="0"/>
              <a:cs typeface="Arial" panose="020B0604020202020204" pitchFamily="34" charset="0"/>
            </a:endParaRPr>
          </a:p>
        </p:txBody>
      </p:sp>
      <p:sp>
        <p:nvSpPr>
          <p:cNvPr id="7" name="Shape 5"/>
          <p:cNvSpPr/>
          <p:nvPr/>
        </p:nvSpPr>
        <p:spPr>
          <a:xfrm>
            <a:off x="4883751" y="2069459"/>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8" name="Text 6"/>
          <p:cNvSpPr/>
          <p:nvPr/>
        </p:nvSpPr>
        <p:spPr>
          <a:xfrm>
            <a:off x="4984174" y="1908652"/>
            <a:ext cx="297656" cy="372070"/>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2</a:t>
            </a:r>
            <a:endParaRPr lang="en-US" sz="3200" dirty="0">
              <a:latin typeface="Arial" panose="020B0604020202020204" pitchFamily="34" charset="0"/>
              <a:cs typeface="Arial" panose="020B0604020202020204" pitchFamily="34" charset="0"/>
            </a:endParaRPr>
          </a:p>
        </p:txBody>
      </p:sp>
      <p:sp>
        <p:nvSpPr>
          <p:cNvPr id="9" name="Text 7"/>
          <p:cNvSpPr/>
          <p:nvPr/>
        </p:nvSpPr>
        <p:spPr>
          <a:xfrm>
            <a:off x="5430658" y="1908652"/>
            <a:ext cx="2480905" cy="310158"/>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Mobile Application</a:t>
            </a:r>
            <a:endParaRPr lang="en-US" sz="3200" dirty="0">
              <a:latin typeface="Arial" panose="020B0604020202020204" pitchFamily="34" charset="0"/>
              <a:cs typeface="Arial" panose="020B0604020202020204" pitchFamily="34" charset="0"/>
            </a:endParaRPr>
          </a:p>
        </p:txBody>
      </p:sp>
      <p:sp>
        <p:nvSpPr>
          <p:cNvPr id="10" name="Text 8"/>
          <p:cNvSpPr/>
          <p:nvPr/>
        </p:nvSpPr>
        <p:spPr>
          <a:xfrm>
            <a:off x="5546467" y="2894304"/>
            <a:ext cx="3537466" cy="127015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Implement a mobile application that offers mood monitoring, CBT-oriented coping mechanisms and guided meditation techniques</a:t>
            </a:r>
            <a:r>
              <a:rPr lang="en-US" sz="2400" dirty="0">
                <a:solidFill>
                  <a:srgbClr val="2A2742"/>
                </a:solidFill>
                <a:latin typeface="Arial" panose="020B0604020202020204" pitchFamily="34" charset="0"/>
                <a:ea typeface="Hind Vadodara Bold" pitchFamily="34" charset="-122"/>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11" name="Shape 9"/>
          <p:cNvSpPr/>
          <p:nvPr/>
        </p:nvSpPr>
        <p:spPr>
          <a:xfrm>
            <a:off x="9728716" y="2107149"/>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12" name="Text 10"/>
          <p:cNvSpPr/>
          <p:nvPr/>
        </p:nvSpPr>
        <p:spPr>
          <a:xfrm>
            <a:off x="9877544" y="1935524"/>
            <a:ext cx="297656" cy="864109"/>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3</a:t>
            </a:r>
            <a:endParaRPr lang="en-US" sz="3200" dirty="0">
              <a:latin typeface="Arial" panose="020B0604020202020204" pitchFamily="34" charset="0"/>
              <a:cs typeface="Arial" panose="020B0604020202020204" pitchFamily="34" charset="0"/>
            </a:endParaRPr>
          </a:p>
        </p:txBody>
      </p:sp>
      <p:sp>
        <p:nvSpPr>
          <p:cNvPr id="13" name="Text 11"/>
          <p:cNvSpPr/>
          <p:nvPr/>
        </p:nvSpPr>
        <p:spPr>
          <a:xfrm>
            <a:off x="10324028" y="1935524"/>
            <a:ext cx="2480905" cy="310158"/>
          </a:xfrm>
          <a:prstGeom prst="rect">
            <a:avLst/>
          </a:prstGeom>
          <a:noFill/>
          <a:ln/>
        </p:spPr>
        <p:txBody>
          <a:bodyPr wrap="none" lIns="0" tIns="0" rIns="0" bIns="0" rtlCol="0" anchor="t"/>
          <a:lstStyle/>
          <a:p>
            <a:pPr marL="0" indent="0" algn="just">
              <a:lnSpc>
                <a:spcPct val="150000"/>
              </a:lnSpc>
              <a:buNone/>
            </a:pPr>
            <a:r>
              <a:rPr lang="en-US" sz="3200" b="1" dirty="0">
                <a:latin typeface="Arial" panose="020B0604020202020204" pitchFamily="34" charset="0"/>
                <a:ea typeface="Hind Vadodara Bold" pitchFamily="34" charset="-122"/>
                <a:cs typeface="Arial" panose="020B0604020202020204" pitchFamily="34" charset="0"/>
              </a:rPr>
              <a:t>Support Services</a:t>
            </a:r>
            <a:endParaRPr lang="en-US" sz="3200" dirty="0">
              <a:latin typeface="Arial" panose="020B0604020202020204" pitchFamily="34" charset="0"/>
              <a:cs typeface="Arial" panose="020B0604020202020204" pitchFamily="34" charset="0"/>
            </a:endParaRPr>
          </a:p>
        </p:txBody>
      </p:sp>
      <p:sp>
        <p:nvSpPr>
          <p:cNvPr id="14" name="Text 12"/>
          <p:cNvSpPr/>
          <p:nvPr/>
        </p:nvSpPr>
        <p:spPr>
          <a:xfrm>
            <a:off x="10175200" y="2917047"/>
            <a:ext cx="3537466"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Peer support, stress-management materials and counselling referrals</a:t>
            </a:r>
            <a:r>
              <a:rPr lang="en-US"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9EE2ED9-2551-65C0-4147-9E07626E6D60}"/>
              </a:ext>
            </a:extLst>
          </p:cNvPr>
          <p:cNvSpPr txBox="1"/>
          <p:nvPr/>
        </p:nvSpPr>
        <p:spPr>
          <a:xfrm>
            <a:off x="868204" y="6739467"/>
            <a:ext cx="13169529" cy="130516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b="1" dirty="0">
                <a:latin typeface="Arial" panose="020B0604020202020204" pitchFamily="34" charset="0"/>
                <a:cs typeface="Arial" panose="020B0604020202020204" pitchFamily="34" charset="0"/>
              </a:rPr>
              <a:t>The app (</a:t>
            </a:r>
            <a:r>
              <a:rPr lang="en-IN" sz="2800" b="1" dirty="0">
                <a:latin typeface="Arial" panose="020B0604020202020204" pitchFamily="34" charset="0"/>
                <a:cs typeface="Arial" panose="020B0604020202020204" pitchFamily="34" charset="0"/>
              </a:rPr>
              <a:t>Headspace</a:t>
            </a:r>
            <a:r>
              <a:rPr lang="en-US" sz="2800" b="1" dirty="0">
                <a:latin typeface="Arial" panose="020B0604020202020204" pitchFamily="34" charset="0"/>
                <a:cs typeface="Arial" panose="020B0604020202020204" pitchFamily="34" charset="0"/>
              </a:rPr>
              <a:t>) uses self-assessment tools and mood tracking questionnaires to identify symptoms of depression among users.</a:t>
            </a:r>
            <a:endParaRPr lang="en-IN" sz="2800" b="1"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59E813EE-D2EC-FF7E-A980-CCE7AA5BC1E8}"/>
              </a:ext>
            </a:extLst>
          </p:cNvPr>
          <p:cNvSpPr txBox="1"/>
          <p:nvPr/>
        </p:nvSpPr>
        <p:spPr>
          <a:xfrm>
            <a:off x="13311266" y="7799510"/>
            <a:ext cx="1152880" cy="400110"/>
          </a:xfrm>
          <a:prstGeom prst="rect">
            <a:avLst/>
          </a:prstGeom>
          <a:noFill/>
        </p:spPr>
        <p:txBody>
          <a:bodyPr wrap="none" rtlCol="0">
            <a:spAutoFit/>
          </a:bodyPr>
          <a:lstStyle/>
          <a:p>
            <a:r>
              <a:rPr lang="en-IN" sz="2000" b="1" dirty="0">
                <a:latin typeface="Arial" panose="020B0604020202020204" pitchFamily="34" charset="0"/>
                <a:cs typeface="Arial" panose="020B0604020202020204" pitchFamily="34" charset="0"/>
              </a:rPr>
              <a:t>-Drashti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66272" y="209878"/>
            <a:ext cx="580882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Digital Health Technology</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167937" y="1544849"/>
            <a:ext cx="5052834" cy="3175598"/>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4" name="Text 2"/>
          <p:cNvSpPr/>
          <p:nvPr/>
        </p:nvSpPr>
        <p:spPr>
          <a:xfrm>
            <a:off x="1695492" y="1469520"/>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Purpose</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221809" y="1998062"/>
            <a:ext cx="4779650" cy="2269171"/>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Mobile mental health application is aimed at helping young adults to manage their well-being and enhance self-treatment of depression (Tian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5444991" y="1580806"/>
            <a:ext cx="4171829" cy="3175598"/>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7" name="Text 5"/>
          <p:cNvSpPr/>
          <p:nvPr/>
        </p:nvSpPr>
        <p:spPr>
          <a:xfrm>
            <a:off x="6118205" y="1544849"/>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Key Features</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629179" y="2063841"/>
            <a:ext cx="3803452"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It includes features such as mood monitoring, CBT exercises, guided meditation and self-assessment tools</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9" name="Shape 7"/>
          <p:cNvSpPr/>
          <p:nvPr/>
        </p:nvSpPr>
        <p:spPr>
          <a:xfrm>
            <a:off x="10008977" y="1660256"/>
            <a:ext cx="4171829" cy="3096148"/>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11087109" y="1687904"/>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Accessibility</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10153253" y="2381381"/>
            <a:ext cx="3803333"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Accessible, confidential and affordable digital support to young adults in the UK.</a:t>
            </a:r>
            <a:endParaRPr lang="en-US" sz="2400" dirty="0">
              <a:latin typeface="Arial" panose="020B0604020202020204" pitchFamily="34" charset="0"/>
              <a:cs typeface="Arial" panose="020B0604020202020204" pitchFamily="34" charset="0"/>
            </a:endParaRPr>
          </a:p>
        </p:txBody>
      </p:sp>
      <p:sp>
        <p:nvSpPr>
          <p:cNvPr id="12" name="Rectangle: Rounded Corners 11">
            <a:extLst>
              <a:ext uri="{FF2B5EF4-FFF2-40B4-BE49-F238E27FC236}">
                <a16:creationId xmlns:a16="http://schemas.microsoft.com/office/drawing/2014/main" id="{BC4D00E7-B2DC-5BF8-D390-9062D1B0A918}"/>
              </a:ext>
            </a:extLst>
          </p:cNvPr>
          <p:cNvSpPr/>
          <p:nvPr/>
        </p:nvSpPr>
        <p:spPr>
          <a:xfrm>
            <a:off x="221809" y="5052884"/>
            <a:ext cx="4207669" cy="2871311"/>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latin typeface="Arial" panose="020B0604020202020204" pitchFamily="34" charset="0"/>
                <a:cs typeface="Arial" panose="020B0604020202020204" pitchFamily="34" charset="0"/>
              </a:rPr>
              <a:t>Existing Mental Health </a:t>
            </a:r>
            <a:r>
              <a:rPr lang="en-US" sz="2400" dirty="0">
                <a:solidFill>
                  <a:schemeClr val="tx1"/>
                </a:solidFill>
                <a:latin typeface="Arial" panose="020B0604020202020204" pitchFamily="34" charset="0"/>
                <a:cs typeface="Arial" panose="020B0604020202020204" pitchFamily="34" charset="0"/>
              </a:rPr>
              <a:t>Apps</a:t>
            </a:r>
          </a:p>
          <a:p>
            <a:pPr>
              <a:lnSpc>
                <a:spcPct val="150000"/>
              </a:lnSpc>
            </a:pPr>
            <a:r>
              <a:rPr lang="en-US" sz="2400" dirty="0">
                <a:solidFill>
                  <a:schemeClr val="tx1"/>
                </a:solidFill>
                <a:latin typeface="Arial" panose="020B0604020202020204" pitchFamily="34" charset="0"/>
                <a:cs typeface="Arial" panose="020B0604020202020204" pitchFamily="34" charset="0"/>
              </a:rPr>
              <a:t>• Headspace</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 Calm</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 Better Help</a:t>
            </a:r>
          </a:p>
        </p:txBody>
      </p:sp>
      <p:sp>
        <p:nvSpPr>
          <p:cNvPr id="13" name="Rectangle: Rounded Corners 12">
            <a:extLst>
              <a:ext uri="{FF2B5EF4-FFF2-40B4-BE49-F238E27FC236}">
                <a16:creationId xmlns:a16="http://schemas.microsoft.com/office/drawing/2014/main" id="{D23B94A2-84B7-6934-C72A-24B37E0474F2}"/>
              </a:ext>
            </a:extLst>
          </p:cNvPr>
          <p:cNvSpPr/>
          <p:nvPr/>
        </p:nvSpPr>
        <p:spPr>
          <a:xfrm>
            <a:off x="4771477" y="5173660"/>
            <a:ext cx="7655266" cy="2725007"/>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latin typeface="Arial" panose="020B0604020202020204" pitchFamily="34" charset="0"/>
                <a:cs typeface="Arial" panose="020B0604020202020204" pitchFamily="34" charset="0"/>
              </a:rPr>
              <a:t>Why Headspace?</a:t>
            </a:r>
          </a:p>
          <a:p>
            <a:pPr marL="285750" indent="-285750" algn="just">
              <a:lnSpc>
                <a:spcPct val="150000"/>
              </a:lnSpc>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Evidence-based meditation and mindfulness programs (Headspace, 2026).</a:t>
            </a:r>
          </a:p>
          <a:p>
            <a:pPr marL="285750" indent="-285750" algn="just">
              <a:lnSpc>
                <a:spcPct val="150000"/>
              </a:lnSpc>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Easy-to-use digital mental health assistance.</a:t>
            </a:r>
          </a:p>
          <a:p>
            <a:pPr marL="285750" indent="-285750" algn="just">
              <a:lnSpc>
                <a:spcPct val="150000"/>
              </a:lnSpc>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Accessible anytime through a smartphone</a:t>
            </a:r>
            <a:r>
              <a:rPr lang="en-US" dirty="0">
                <a:solidFill>
                  <a:schemeClr val="tx1"/>
                </a:solidFill>
                <a:latin typeface="Arial" panose="020B0604020202020204" pitchFamily="34" charset="0"/>
                <a:cs typeface="Arial" panose="020B0604020202020204" pitchFamily="34" charset="0"/>
              </a:rPr>
              <a:t>.</a:t>
            </a:r>
          </a:p>
        </p:txBody>
      </p:sp>
      <p:sp>
        <p:nvSpPr>
          <p:cNvPr id="15" name="TextBox 14">
            <a:extLst>
              <a:ext uri="{FF2B5EF4-FFF2-40B4-BE49-F238E27FC236}">
                <a16:creationId xmlns:a16="http://schemas.microsoft.com/office/drawing/2014/main" id="{45C07C9C-8299-DC2B-1ACD-B07D53E9E7CC}"/>
              </a:ext>
            </a:extLst>
          </p:cNvPr>
          <p:cNvSpPr txBox="1"/>
          <p:nvPr/>
        </p:nvSpPr>
        <p:spPr>
          <a:xfrm>
            <a:off x="12936512" y="7495082"/>
            <a:ext cx="1472079"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4247" y="883920"/>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Introduction</a:t>
            </a:r>
            <a:endParaRPr lang="en-US" sz="4400" dirty="0">
              <a:latin typeface="Arial" panose="020B0604020202020204" pitchFamily="34" charset="0"/>
              <a:cs typeface="Arial" panose="020B0604020202020204" pitchFamily="34" charset="0"/>
            </a:endParaRPr>
          </a:p>
        </p:txBody>
      </p:sp>
      <p:sp>
        <p:nvSpPr>
          <p:cNvPr id="4" name="Shape 1"/>
          <p:cNvSpPr/>
          <p:nvPr/>
        </p:nvSpPr>
        <p:spPr>
          <a:xfrm>
            <a:off x="6319940" y="2099146"/>
            <a:ext cx="7379508" cy="2010473"/>
          </a:xfrm>
          <a:prstGeom prst="roundRect">
            <a:avLst>
              <a:gd name="adj" fmla="val 7282"/>
            </a:avLst>
          </a:prstGeom>
          <a:solidFill>
            <a:srgbClr val="FAFAFA">
              <a:alpha val="95000"/>
            </a:srgbClr>
          </a:solidFill>
          <a:ln w="22860">
            <a:solidFill>
              <a:srgbClr val="BDB8DF"/>
            </a:solidFill>
            <a:prstDash val="solid"/>
          </a:ln>
        </p:spPr>
        <p:txBody>
          <a:bodyPr/>
          <a:lstStyle/>
          <a:p>
            <a:endParaRPr lang="en-IN"/>
          </a:p>
        </p:txBody>
      </p:sp>
      <p:sp>
        <p:nvSpPr>
          <p:cNvPr id="5" name="Shape 2"/>
          <p:cNvSpPr/>
          <p:nvPr/>
        </p:nvSpPr>
        <p:spPr>
          <a:xfrm>
            <a:off x="6274220" y="2309516"/>
            <a:ext cx="91440" cy="1506736"/>
          </a:xfrm>
          <a:prstGeom prst="roundRect">
            <a:avLst>
              <a:gd name="adj" fmla="val 91163"/>
            </a:avLst>
          </a:prstGeom>
          <a:solidFill>
            <a:srgbClr val="5E4CE6"/>
          </a:solidFill>
          <a:ln/>
        </p:spPr>
        <p:txBody>
          <a:bodyPr/>
          <a:lstStyle/>
          <a:p>
            <a:endParaRPr lang="en-IN"/>
          </a:p>
        </p:txBody>
      </p:sp>
      <p:sp>
        <p:nvSpPr>
          <p:cNvPr id="6" name="Text 3"/>
          <p:cNvSpPr/>
          <p:nvPr/>
        </p:nvSpPr>
        <p:spPr>
          <a:xfrm>
            <a:off x="6515792" y="1999358"/>
            <a:ext cx="2991207"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 Growing Global Problem</a:t>
            </a:r>
            <a:endParaRPr lang="en-US" sz="2800" dirty="0">
              <a:latin typeface="Arial" panose="020B0604020202020204" pitchFamily="34" charset="0"/>
              <a:cs typeface="Arial" panose="020B0604020202020204" pitchFamily="34" charset="0"/>
            </a:endParaRPr>
          </a:p>
        </p:txBody>
      </p:sp>
      <p:sp>
        <p:nvSpPr>
          <p:cNvPr id="7" name="Text 4"/>
          <p:cNvSpPr/>
          <p:nvPr/>
        </p:nvSpPr>
        <p:spPr>
          <a:xfrm>
            <a:off x="6569987" y="2435473"/>
            <a:ext cx="7045404"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Depression is becoming a major problem among young adults throughout the world and in the UK (WHO, 2025b).</a:t>
            </a:r>
            <a:endParaRPr lang="en-US" sz="2400" dirty="0">
              <a:latin typeface="Arial" panose="020B0604020202020204" pitchFamily="34" charset="0"/>
              <a:cs typeface="Arial" panose="020B0604020202020204" pitchFamily="34" charset="0"/>
            </a:endParaRPr>
          </a:p>
        </p:txBody>
      </p:sp>
      <p:sp>
        <p:nvSpPr>
          <p:cNvPr id="8" name="Shape 5"/>
          <p:cNvSpPr/>
          <p:nvPr/>
        </p:nvSpPr>
        <p:spPr>
          <a:xfrm>
            <a:off x="6257330" y="4505317"/>
            <a:ext cx="7442118" cy="1724925"/>
          </a:xfrm>
          <a:prstGeom prst="roundRect">
            <a:avLst>
              <a:gd name="adj" fmla="val 9227"/>
            </a:avLst>
          </a:prstGeom>
          <a:solidFill>
            <a:srgbClr val="FAFAFA">
              <a:alpha val="95000"/>
            </a:srgbClr>
          </a:solidFill>
          <a:ln w="22860">
            <a:solidFill>
              <a:srgbClr val="BDB8DF"/>
            </a:solidFill>
            <a:prstDash val="solid"/>
          </a:ln>
        </p:spPr>
        <p:txBody>
          <a:bodyPr/>
          <a:lstStyle/>
          <a:p>
            <a:endParaRPr lang="en-IN"/>
          </a:p>
        </p:txBody>
      </p:sp>
      <p:sp>
        <p:nvSpPr>
          <p:cNvPr id="9" name="Shape 6"/>
          <p:cNvSpPr/>
          <p:nvPr/>
        </p:nvSpPr>
        <p:spPr>
          <a:xfrm>
            <a:off x="6257330" y="4831556"/>
            <a:ext cx="91440" cy="1189196"/>
          </a:xfrm>
          <a:prstGeom prst="roundRect">
            <a:avLst>
              <a:gd name="adj" fmla="val 91163"/>
            </a:avLst>
          </a:prstGeom>
          <a:solidFill>
            <a:srgbClr val="5E4CE6"/>
          </a:solidFill>
          <a:ln/>
        </p:spPr>
        <p:txBody>
          <a:bodyPr/>
          <a:lstStyle/>
          <a:p>
            <a:endParaRPr lang="en-IN"/>
          </a:p>
        </p:txBody>
      </p:sp>
      <p:sp>
        <p:nvSpPr>
          <p:cNvPr id="10" name="Text 7"/>
          <p:cNvSpPr/>
          <p:nvPr/>
        </p:nvSpPr>
        <p:spPr>
          <a:xfrm>
            <a:off x="6569987" y="4488239"/>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Digital Solutions</a:t>
            </a:r>
            <a:endParaRPr lang="en-US" sz="2800" dirty="0">
              <a:latin typeface="Arial" panose="020B0604020202020204" pitchFamily="34" charset="0"/>
              <a:cs typeface="Arial" panose="020B0604020202020204" pitchFamily="34" charset="0"/>
            </a:endParaRPr>
          </a:p>
        </p:txBody>
      </p:sp>
      <p:sp>
        <p:nvSpPr>
          <p:cNvPr id="11" name="Text 8"/>
          <p:cNvSpPr/>
          <p:nvPr/>
        </p:nvSpPr>
        <p:spPr>
          <a:xfrm>
            <a:off x="6569988" y="5190765"/>
            <a:ext cx="7045404" cy="317540"/>
          </a:xfrm>
          <a:prstGeom prst="rect">
            <a:avLst/>
          </a:prstGeom>
          <a:noFill/>
          <a:ln/>
        </p:spPr>
        <p:txBody>
          <a:bodyPr wrap="non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Digital health technologies are solutions to mental</a:t>
            </a:r>
          </a:p>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wellbeing..</a:t>
            </a:r>
            <a:endParaRPr lang="en-US" sz="2400" dirty="0">
              <a:latin typeface="Arial" panose="020B0604020202020204" pitchFamily="34" charset="0"/>
              <a:cs typeface="Arial" panose="020B0604020202020204" pitchFamily="34" charset="0"/>
            </a:endParaRPr>
          </a:p>
        </p:txBody>
      </p:sp>
      <p:sp>
        <p:nvSpPr>
          <p:cNvPr id="12" name="Shape 5">
            <a:extLst>
              <a:ext uri="{FF2B5EF4-FFF2-40B4-BE49-F238E27FC236}">
                <a16:creationId xmlns:a16="http://schemas.microsoft.com/office/drawing/2014/main" id="{4FEE1D49-884F-F416-10CD-0692F3421673}"/>
              </a:ext>
            </a:extLst>
          </p:cNvPr>
          <p:cNvSpPr/>
          <p:nvPr/>
        </p:nvSpPr>
        <p:spPr>
          <a:xfrm>
            <a:off x="6303051" y="6737509"/>
            <a:ext cx="7396398" cy="1062207"/>
          </a:xfrm>
          <a:prstGeom prst="roundRect">
            <a:avLst>
              <a:gd name="adj" fmla="val 9227"/>
            </a:avLst>
          </a:prstGeom>
          <a:solidFill>
            <a:srgbClr val="FAFAFA">
              <a:alpha val="95000"/>
            </a:srgbClr>
          </a:solidFill>
          <a:ln w="22860">
            <a:solidFill>
              <a:srgbClr val="BDB8DF"/>
            </a:solidFill>
            <a:prstDash val="solid"/>
          </a:ln>
        </p:spPr>
        <p:txBody>
          <a:bodyPr/>
          <a:lstStyle/>
          <a:p>
            <a:pPr>
              <a:lnSpc>
                <a:spcPct val="150000"/>
              </a:lnSpc>
            </a:pPr>
            <a:r>
              <a:rPr lang="en-US" sz="2200" b="1" dirty="0">
                <a:latin typeface="Arial" panose="020B0604020202020204" pitchFamily="34" charset="0"/>
                <a:cs typeface="Arial" panose="020B0604020202020204" pitchFamily="34" charset="0"/>
              </a:rPr>
              <a:t>In the UK, around 1 in 5 young adults experience symptoms of depression or anxiety (Mind, 2025</a:t>
            </a:r>
            <a:r>
              <a:rPr lang="en-US" b="1" dirty="0">
                <a:latin typeface="Arial" panose="020B0604020202020204" pitchFamily="34" charset="0"/>
                <a:cs typeface="Arial" panose="020B0604020202020204" pitchFamily="34" charset="0"/>
              </a:rPr>
              <a:t>). </a:t>
            </a:r>
            <a:endParaRPr lang="en-IN" b="1" dirty="0">
              <a:latin typeface="Arial" panose="020B0604020202020204" pitchFamily="34" charset="0"/>
              <a:cs typeface="Arial" panose="020B0604020202020204" pitchFamily="34" charset="0"/>
            </a:endParaRPr>
          </a:p>
        </p:txBody>
      </p:sp>
      <p:sp>
        <p:nvSpPr>
          <p:cNvPr id="14" name="Shape 6">
            <a:extLst>
              <a:ext uri="{FF2B5EF4-FFF2-40B4-BE49-F238E27FC236}">
                <a16:creationId xmlns:a16="http://schemas.microsoft.com/office/drawing/2014/main" id="{84AC1876-768B-D9A1-B729-D33D8357C2BB}"/>
              </a:ext>
            </a:extLst>
          </p:cNvPr>
          <p:cNvSpPr/>
          <p:nvPr/>
        </p:nvSpPr>
        <p:spPr>
          <a:xfrm>
            <a:off x="6256857" y="6886782"/>
            <a:ext cx="84157" cy="867789"/>
          </a:xfrm>
          <a:prstGeom prst="roundRect">
            <a:avLst>
              <a:gd name="adj" fmla="val 91163"/>
            </a:avLst>
          </a:prstGeom>
          <a:solidFill>
            <a:srgbClr val="5E4CE6"/>
          </a:solidFill>
          <a:ln/>
        </p:spPr>
        <p:txBody>
          <a:bodyPr/>
          <a:lstStyle/>
          <a:p>
            <a:endParaRPr lang="en-IN"/>
          </a:p>
        </p:txBody>
      </p:sp>
      <p:sp>
        <p:nvSpPr>
          <p:cNvPr id="15" name="TextBox 14">
            <a:extLst>
              <a:ext uri="{FF2B5EF4-FFF2-40B4-BE49-F238E27FC236}">
                <a16:creationId xmlns:a16="http://schemas.microsoft.com/office/drawing/2014/main" id="{7180664C-773E-8490-78D2-336EC3223465}"/>
              </a:ext>
            </a:extLst>
          </p:cNvPr>
          <p:cNvSpPr txBox="1"/>
          <p:nvPr/>
        </p:nvSpPr>
        <p:spPr>
          <a:xfrm>
            <a:off x="13341246" y="7805594"/>
            <a:ext cx="1174854"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1438632" y="567785"/>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Justification</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475804" y="2080427"/>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4" name="Text 2"/>
          <p:cNvSpPr/>
          <p:nvPr/>
        </p:nvSpPr>
        <p:spPr>
          <a:xfrm>
            <a:off x="1120719" y="1904750"/>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Public Health Concern</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1120719" y="2962259"/>
            <a:ext cx="3537347" cy="127015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Depression among young adults is an increasing issue of public health concern in the UK and the rest of the world (</a:t>
            </a:r>
            <a:r>
              <a:rPr lang="en-US" sz="2400" dirty="0" err="1">
                <a:latin typeface="Arial" panose="020B0604020202020204" pitchFamily="34" charset="0"/>
                <a:ea typeface="Hind Vadodara Bold" pitchFamily="34" charset="-122"/>
                <a:cs typeface="Arial" panose="020B0604020202020204" pitchFamily="34" charset="0"/>
              </a:rPr>
              <a:t>McGorry</a:t>
            </a:r>
            <a:r>
              <a:rPr lang="en-US" sz="2400" dirty="0">
                <a:latin typeface="Arial" panose="020B0604020202020204" pitchFamily="34" charset="0"/>
                <a:ea typeface="Hind Vadodara Bold" pitchFamily="34" charset="-122"/>
                <a:cs typeface="Arial" panose="020B0604020202020204" pitchFamily="34" charset="0"/>
              </a:rPr>
              <a:t>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2025).</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5223986" y="2135601"/>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7" name="Text 5"/>
          <p:cNvSpPr/>
          <p:nvPr/>
        </p:nvSpPr>
        <p:spPr>
          <a:xfrm>
            <a:off x="5868829" y="2001862"/>
            <a:ext cx="3365778"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Accessible &amp; Scalable</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 Support</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868828" y="3279799"/>
            <a:ext cx="3537466"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Mental health digital interventions provide accessible and scalable support.</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9877544" y="2135601"/>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10532608" y="2001862"/>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Early Intervention</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10532608" y="3172795"/>
            <a:ext cx="3537466"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Mobile applications can be used to enhance 'early intervention and self-management'.</a:t>
            </a:r>
            <a:endParaRPr lang="en-US" sz="24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3AF147DE-6B15-4CBD-66CA-A07BA963AD35}"/>
              </a:ext>
            </a:extLst>
          </p:cNvPr>
          <p:cNvSpPr/>
          <p:nvPr/>
        </p:nvSpPr>
        <p:spPr>
          <a:xfrm>
            <a:off x="758757" y="6583680"/>
            <a:ext cx="13311317" cy="1078135"/>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400" dirty="0">
                <a:solidFill>
                  <a:schemeClr val="tx1"/>
                </a:solidFill>
                <a:latin typeface="Arial" panose="020B0604020202020204" pitchFamily="34" charset="0"/>
                <a:cs typeface="Arial" panose="020B0604020202020204" pitchFamily="34" charset="0"/>
              </a:rPr>
              <a:t>Digital mental health applications are relatively cost-effective compared to conventional therapy sessions and can assist large populations.</a:t>
            </a:r>
            <a:endParaRPr lang="en-IN" sz="2400" dirty="0">
              <a:solidFill>
                <a:schemeClr val="tx1"/>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66B03956-3EF0-E4D8-FB9E-44C5372FEDA4}"/>
              </a:ext>
            </a:extLst>
          </p:cNvPr>
          <p:cNvSpPr txBox="1"/>
          <p:nvPr/>
        </p:nvSpPr>
        <p:spPr>
          <a:xfrm>
            <a:off x="12846570" y="7760388"/>
            <a:ext cx="1223504"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1911310" y="672822"/>
            <a:ext cx="2126694" cy="214074"/>
          </a:xfrm>
          <a:prstGeom prst="rect">
            <a:avLst/>
          </a:prstGeom>
          <a:noFill/>
          <a:ln/>
        </p:spPr>
        <p:txBody>
          <a:bodyPr wrap="none" lIns="0" tIns="0" rIns="0" bIns="0" rtlCol="0" anchor="t"/>
          <a:lstStyle/>
          <a:p>
            <a:pPr marL="0" indent="0" algn="l">
              <a:lnSpc>
                <a:spcPct val="150000"/>
              </a:lnSpc>
              <a:buNone/>
            </a:pPr>
            <a:endParaRPr lang="en-US" sz="2000" dirty="0">
              <a:latin typeface="Arial" panose="020B0604020202020204" pitchFamily="34" charset="0"/>
              <a:cs typeface="Arial" panose="020B0604020202020204" pitchFamily="34" charset="0"/>
            </a:endParaRPr>
          </a:p>
        </p:txBody>
      </p:sp>
      <p:sp>
        <p:nvSpPr>
          <p:cNvPr id="3" name="Text 1"/>
          <p:cNvSpPr/>
          <p:nvPr/>
        </p:nvSpPr>
        <p:spPr>
          <a:xfrm>
            <a:off x="266120" y="255868"/>
            <a:ext cx="8833842" cy="428268"/>
          </a:xfrm>
          <a:prstGeom prst="rect">
            <a:avLst/>
          </a:prstGeom>
          <a:noFill/>
          <a:ln/>
        </p:spPr>
        <p:txBody>
          <a:bodyPr wrap="none" lIns="0" tIns="0" rIns="0" bIns="0" rtlCol="0" anchor="t"/>
          <a:lstStyle/>
          <a:p>
            <a:pPr>
              <a:lnSpc>
                <a:spcPct val="150000"/>
              </a:lnSpc>
            </a:pPr>
            <a:r>
              <a:rPr lang="en-US" sz="3600" b="1" dirty="0">
                <a:latin typeface="Arial" panose="020B0604020202020204" pitchFamily="34" charset="0"/>
                <a:ea typeface="Hind Vadodara Bold" pitchFamily="34" charset="-122"/>
                <a:cs typeface="Arial" panose="020B0604020202020204" pitchFamily="34" charset="0"/>
              </a:rPr>
              <a:t>Introduction to Mental Health as a Public Health Problem (Global </a:t>
            </a:r>
          </a:p>
          <a:p>
            <a:pPr>
              <a:lnSpc>
                <a:spcPct val="150000"/>
              </a:lnSpc>
            </a:pPr>
            <a:r>
              <a:rPr lang="en-US" sz="3600" b="1" dirty="0">
                <a:latin typeface="Arial" panose="020B0604020202020204" pitchFamily="34" charset="0"/>
                <a:ea typeface="Hind Vadodara Bold" pitchFamily="34" charset="-122"/>
                <a:cs typeface="Arial" panose="020B0604020202020204" pitchFamily="34" charset="0"/>
              </a:rPr>
              <a:t>and UK Perspectives)</a:t>
            </a:r>
            <a:endParaRPr lang="en-US" sz="3600" dirty="0">
              <a:latin typeface="Arial" panose="020B0604020202020204" pitchFamily="34" charset="0"/>
              <a:cs typeface="Arial" panose="020B0604020202020204" pitchFamily="34" charset="0"/>
            </a:endParaRPr>
          </a:p>
        </p:txBody>
      </p:sp>
      <p:pic>
        <p:nvPicPr>
          <p:cNvPr id="4" name="Image 0" descr="preencoded.png"/>
          <p:cNvPicPr>
            <a:picLocks noChangeAspect="1"/>
          </p:cNvPicPr>
          <p:nvPr/>
        </p:nvPicPr>
        <p:blipFill>
          <a:blip r:embed="rId3"/>
          <a:stretch>
            <a:fillRect/>
          </a:stretch>
        </p:blipFill>
        <p:spPr>
          <a:xfrm>
            <a:off x="7064944" y="1221939"/>
            <a:ext cx="7080290" cy="2389099"/>
          </a:xfrm>
          <a:prstGeom prst="rect">
            <a:avLst/>
          </a:prstGeom>
        </p:spPr>
      </p:pic>
      <p:sp>
        <p:nvSpPr>
          <p:cNvPr id="16" name="Rectangle 15">
            <a:extLst>
              <a:ext uri="{FF2B5EF4-FFF2-40B4-BE49-F238E27FC236}">
                <a16:creationId xmlns:a16="http://schemas.microsoft.com/office/drawing/2014/main" id="{D6594843-87DD-083D-0B99-5995E858540E}"/>
              </a:ext>
            </a:extLst>
          </p:cNvPr>
          <p:cNvSpPr/>
          <p:nvPr/>
        </p:nvSpPr>
        <p:spPr>
          <a:xfrm>
            <a:off x="0" y="3871610"/>
            <a:ext cx="12198485" cy="4222202"/>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Arial" panose="020B0604020202020204" pitchFamily="34" charset="0"/>
              <a:buChar char="●"/>
            </a:pPr>
            <a:r>
              <a:rPr lang="en-IN" sz="1900" u="none" strike="noStrike" dirty="0">
                <a:solidFill>
                  <a:schemeClr val="tx1"/>
                </a:solidFill>
                <a:effectLst/>
                <a:latin typeface="Arial" panose="020B0604020202020204" pitchFamily="34" charset="0"/>
                <a:ea typeface="Arial" panose="020B0604020202020204" pitchFamily="34" charset="0"/>
              </a:rPr>
              <a:t>The ‘prevalence of mental health disorders’ includes approximately 970 million individuals globally who are suffering from mental disorders,	 with ‘depression being the most common in 2019’ (WHO, 2025a).</a:t>
            </a:r>
          </a:p>
          <a:p>
            <a:pPr marL="342900" lvl="0" indent="-342900" algn="just">
              <a:lnSpc>
                <a:spcPct val="150000"/>
              </a:lnSpc>
              <a:buFont typeface="Arial" panose="020B0604020202020204" pitchFamily="34" charset="0"/>
              <a:buChar char="●"/>
            </a:pPr>
            <a:r>
              <a:rPr lang="en-IN" sz="1900" u="none" strike="noStrike" dirty="0">
                <a:solidFill>
                  <a:schemeClr val="tx1"/>
                </a:solidFill>
                <a:effectLst/>
                <a:latin typeface="Arial" panose="020B0604020202020204" pitchFamily="34" charset="0"/>
                <a:ea typeface="Arial" panose="020B0604020202020204" pitchFamily="34" charset="0"/>
              </a:rPr>
              <a:t>It has been observed that more than 1 billion individuals ‘globally live with a mental health disorder’ which includes 1 in 7 young people (The Lancet, 2025).</a:t>
            </a:r>
          </a:p>
          <a:p>
            <a:pPr marL="342900" lvl="0" indent="-342900" algn="just">
              <a:lnSpc>
                <a:spcPct val="150000"/>
              </a:lnSpc>
              <a:buFont typeface="Arial" panose="020B0604020202020204" pitchFamily="34" charset="0"/>
              <a:buChar char="●"/>
            </a:pPr>
            <a:r>
              <a:rPr lang="en-IN" sz="1900" u="none" strike="noStrike" dirty="0">
                <a:solidFill>
                  <a:schemeClr val="tx1"/>
                </a:solidFill>
                <a:effectLst/>
                <a:latin typeface="Arial" panose="020B0604020202020204" pitchFamily="34" charset="0"/>
                <a:ea typeface="Arial" panose="020B0604020202020204" pitchFamily="34" charset="0"/>
              </a:rPr>
              <a:t>Furthermore, the global prevalence of mental health conditions reached 13·6 percent (The Lancet, 2025).</a:t>
            </a:r>
          </a:p>
          <a:p>
            <a:pPr marL="342900" lvl="0" indent="-342900" algn="just">
              <a:lnSpc>
                <a:spcPct val="150000"/>
              </a:lnSpc>
              <a:buFont typeface="Arial" panose="020B0604020202020204" pitchFamily="34" charset="0"/>
              <a:buChar char="●"/>
            </a:pPr>
            <a:r>
              <a:rPr lang="en-IN" sz="1900" u="none" strike="noStrike" dirty="0">
                <a:solidFill>
                  <a:schemeClr val="tx1"/>
                </a:solidFill>
                <a:effectLst/>
                <a:latin typeface="Arial" panose="020B0604020202020204" pitchFamily="34" charset="0"/>
                <a:ea typeface="Arial" panose="020B0604020202020204" pitchFamily="34" charset="0"/>
              </a:rPr>
              <a:t>The prevalence of depressive symptoms among young adults was 10% in 2019, though this rose to 19% by 2020 and 21% by 2021 in the UK (UK Parliament, 2024).</a:t>
            </a:r>
          </a:p>
          <a:p>
            <a:pPr marL="342900" lvl="0" indent="-342900" algn="just">
              <a:lnSpc>
                <a:spcPct val="150000"/>
              </a:lnSpc>
              <a:buFont typeface="Arial" panose="020B0604020202020204" pitchFamily="34" charset="0"/>
              <a:buChar char="●"/>
            </a:pPr>
            <a:r>
              <a:rPr lang="en-IN" sz="1900" u="none" strike="noStrike" dirty="0">
                <a:solidFill>
                  <a:schemeClr val="tx1"/>
                </a:solidFill>
                <a:effectLst/>
                <a:latin typeface="Arial" panose="020B0604020202020204" pitchFamily="34" charset="0"/>
                <a:ea typeface="Arial" panose="020B0604020202020204" pitchFamily="34" charset="0"/>
              </a:rPr>
              <a:t>Nearly ‘1 in 5 young people in England’ has a probable mental health issue (Mind, 2025). </a:t>
            </a:r>
          </a:p>
          <a:p>
            <a:pPr marL="342900" lvl="0" indent="-342900" algn="just">
              <a:lnSpc>
                <a:spcPct val="150000"/>
              </a:lnSpc>
              <a:buFont typeface="Arial" panose="020B0604020202020204" pitchFamily="34" charset="0"/>
              <a:buChar char="●"/>
            </a:pPr>
            <a:r>
              <a:rPr lang="en-US" sz="1900" u="none" strike="noStrike" dirty="0">
                <a:solidFill>
                  <a:schemeClr val="tx1"/>
                </a:solidFill>
                <a:effectLst/>
                <a:latin typeface="Arial" panose="020B0604020202020204" pitchFamily="34" charset="0"/>
                <a:ea typeface="Arial" panose="020B0604020202020204" pitchFamily="34" charset="0"/>
              </a:rPr>
              <a:t>Factors contributing to depression among young adults include social media pressure, loneliness, academic stress and financial uncertainty.</a:t>
            </a:r>
            <a:endParaRPr lang="en-IN" sz="1900" u="none" strike="noStrike" dirty="0">
              <a:solidFill>
                <a:schemeClr val="tx1"/>
              </a:solidFill>
              <a:effectLst/>
              <a:latin typeface="Arial" panose="020B0604020202020204" pitchFamily="34" charset="0"/>
              <a:ea typeface="Arial" panose="020B0604020202020204" pitchFamily="34" charset="0"/>
            </a:endParaRPr>
          </a:p>
        </p:txBody>
      </p:sp>
      <p:sp>
        <p:nvSpPr>
          <p:cNvPr id="17" name="TextBox 16">
            <a:extLst>
              <a:ext uri="{FF2B5EF4-FFF2-40B4-BE49-F238E27FC236}">
                <a16:creationId xmlns:a16="http://schemas.microsoft.com/office/drawing/2014/main" id="{27522365-B813-E570-2176-40949C145514}"/>
              </a:ext>
            </a:extLst>
          </p:cNvPr>
          <p:cNvSpPr txBox="1"/>
          <p:nvPr/>
        </p:nvSpPr>
        <p:spPr>
          <a:xfrm>
            <a:off x="12568136" y="3628415"/>
            <a:ext cx="1577098" cy="4204356"/>
          </a:xfrm>
          <a:prstGeom prst="rect">
            <a:avLst/>
          </a:prstGeom>
          <a:noFill/>
        </p:spPr>
        <p:txBody>
          <a:bodyPr wrap="square" rtlCol="0">
            <a:spAutoFit/>
          </a:bodyPr>
          <a:lstStyle/>
          <a:p>
            <a:pPr algn="ctr">
              <a:lnSpc>
                <a:spcPct val="150000"/>
              </a:lnSpc>
            </a:pPr>
            <a:r>
              <a:rPr lang="en-IN" sz="1800" b="1" dirty="0">
                <a:effectLst/>
                <a:latin typeface="Arial" panose="020B0604020202020204" pitchFamily="34" charset="0"/>
                <a:ea typeface="Arial" panose="020B0604020202020204" pitchFamily="34" charset="0"/>
              </a:rPr>
              <a:t>Figure 1: Mental health disorder prevalence in the UK </a:t>
            </a:r>
            <a:endParaRPr lang="en-IN" sz="1800" dirty="0">
              <a:effectLst/>
              <a:latin typeface="Arial" panose="020B0604020202020204" pitchFamily="34" charset="0"/>
              <a:ea typeface="Arial" panose="020B0604020202020204" pitchFamily="34" charset="0"/>
            </a:endParaRPr>
          </a:p>
          <a:p>
            <a:pPr algn="ctr">
              <a:lnSpc>
                <a:spcPct val="150000"/>
              </a:lnSpc>
            </a:pPr>
            <a:r>
              <a:rPr lang="en-IN" sz="1800" dirty="0">
                <a:effectLst/>
                <a:latin typeface="Arial" panose="020B0604020202020204" pitchFamily="34" charset="0"/>
                <a:ea typeface="Arial" panose="020B0604020202020204" pitchFamily="34" charset="0"/>
              </a:rPr>
              <a:t>(Source: UK Parliament, 2024)</a:t>
            </a:r>
          </a:p>
          <a:p>
            <a:pPr algn="ctr">
              <a:lnSpc>
                <a:spcPct val="150000"/>
              </a:lnSpc>
            </a:pPr>
            <a:endParaRPr lang="en-IN" dirty="0"/>
          </a:p>
        </p:txBody>
      </p:sp>
      <p:sp>
        <p:nvSpPr>
          <p:cNvPr id="6" name="TextBox 5">
            <a:extLst>
              <a:ext uri="{FF2B5EF4-FFF2-40B4-BE49-F238E27FC236}">
                <a16:creationId xmlns:a16="http://schemas.microsoft.com/office/drawing/2014/main" id="{19CB4A63-29D3-FAED-DA26-CC4BDC4964F6}"/>
              </a:ext>
            </a:extLst>
          </p:cNvPr>
          <p:cNvSpPr txBox="1"/>
          <p:nvPr/>
        </p:nvSpPr>
        <p:spPr>
          <a:xfrm>
            <a:off x="13176354" y="7832771"/>
            <a:ext cx="1154243"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99237" y="311918"/>
            <a:ext cx="8124706"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Mental Health Among Young Adults</a:t>
            </a:r>
            <a:endParaRPr lang="en-US" sz="4400" dirty="0">
              <a:latin typeface="Arial" panose="020B0604020202020204" pitchFamily="34" charset="0"/>
              <a:cs typeface="Arial" panose="020B0604020202020204" pitchFamily="34" charset="0"/>
            </a:endParaRPr>
          </a:p>
        </p:txBody>
      </p:sp>
      <p:sp>
        <p:nvSpPr>
          <p:cNvPr id="5" name="Shape 2"/>
          <p:cNvSpPr/>
          <p:nvPr/>
        </p:nvSpPr>
        <p:spPr>
          <a:xfrm>
            <a:off x="1007388" y="2265061"/>
            <a:ext cx="3040499" cy="4259681"/>
          </a:xfrm>
          <a:prstGeom prst="roundRect">
            <a:avLst>
              <a:gd name="adj" fmla="val 2795"/>
            </a:avLst>
          </a:prstGeom>
          <a:solidFill>
            <a:srgbClr val="FAFAFA">
              <a:alpha val="95000"/>
            </a:srgbClr>
          </a:solidFill>
          <a:ln w="22860">
            <a:solidFill>
              <a:srgbClr val="BDB8DF"/>
            </a:solidFill>
            <a:prstDash val="solid"/>
          </a:ln>
        </p:spPr>
        <p:txBody>
          <a:bodyPr/>
          <a:lstStyle/>
          <a:p>
            <a:endParaRPr lang="en-IN"/>
          </a:p>
        </p:txBody>
      </p:sp>
      <p:sp>
        <p:nvSpPr>
          <p:cNvPr id="6" name="Text 3"/>
          <p:cNvSpPr/>
          <p:nvPr/>
        </p:nvSpPr>
        <p:spPr>
          <a:xfrm>
            <a:off x="1228605" y="2465474"/>
            <a:ext cx="2598063" cy="2540318"/>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Nearly 20% of young adults in England are suffering from symptoms of depression (NHS Digital, 2025).</a:t>
            </a:r>
            <a:endParaRPr lang="en-US" sz="2400" dirty="0">
              <a:latin typeface="Arial" panose="020B0604020202020204" pitchFamily="34" charset="0"/>
              <a:cs typeface="Arial" panose="020B0604020202020204" pitchFamily="34" charset="0"/>
            </a:endParaRPr>
          </a:p>
        </p:txBody>
      </p:sp>
      <p:sp>
        <p:nvSpPr>
          <p:cNvPr id="7" name="Shape 4"/>
          <p:cNvSpPr/>
          <p:nvPr/>
        </p:nvSpPr>
        <p:spPr>
          <a:xfrm>
            <a:off x="4856143" y="2709492"/>
            <a:ext cx="3040499" cy="4099870"/>
          </a:xfrm>
          <a:prstGeom prst="roundRect">
            <a:avLst>
              <a:gd name="adj" fmla="val 2795"/>
            </a:avLst>
          </a:prstGeom>
          <a:solidFill>
            <a:srgbClr val="FAFAFA">
              <a:alpha val="95000"/>
            </a:srgbClr>
          </a:solidFill>
          <a:ln w="22860">
            <a:solidFill>
              <a:srgbClr val="BDB8DF"/>
            </a:solidFill>
            <a:prstDash val="solid"/>
          </a:ln>
        </p:spPr>
        <p:txBody>
          <a:bodyPr/>
          <a:lstStyle/>
          <a:p>
            <a:endParaRPr lang="en-IN"/>
          </a:p>
        </p:txBody>
      </p:sp>
      <p:sp>
        <p:nvSpPr>
          <p:cNvPr id="8" name="Text 5"/>
          <p:cNvSpPr/>
          <p:nvPr/>
        </p:nvSpPr>
        <p:spPr>
          <a:xfrm>
            <a:off x="5077360" y="2709492"/>
            <a:ext cx="2598063" cy="127015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 rates of depression are the highest among young adults between 18 and 25 years of age in 'the UK'.</a:t>
            </a:r>
            <a:endParaRPr lang="en-US" sz="2400" dirty="0">
              <a:latin typeface="Arial" panose="020B0604020202020204" pitchFamily="34" charset="0"/>
              <a:cs typeface="Arial" panose="020B0604020202020204" pitchFamily="34" charset="0"/>
            </a:endParaRPr>
          </a:p>
        </p:txBody>
      </p:sp>
      <p:sp>
        <p:nvSpPr>
          <p:cNvPr id="9" name="Shape 6"/>
          <p:cNvSpPr/>
          <p:nvPr/>
        </p:nvSpPr>
        <p:spPr>
          <a:xfrm>
            <a:off x="8351044" y="2965089"/>
            <a:ext cx="5050751" cy="2419870"/>
          </a:xfrm>
          <a:prstGeom prst="roundRect">
            <a:avLst>
              <a:gd name="adj" fmla="val 7736"/>
            </a:avLst>
          </a:prstGeom>
          <a:solidFill>
            <a:srgbClr val="FAFAFA">
              <a:alpha val="95000"/>
            </a:srgbClr>
          </a:solidFill>
          <a:ln w="22860">
            <a:solidFill>
              <a:srgbClr val="BDB8DF"/>
            </a:solidFill>
            <a:prstDash val="solid"/>
          </a:ln>
        </p:spPr>
        <p:txBody>
          <a:bodyPr/>
          <a:lstStyle/>
          <a:p>
            <a:endParaRPr lang="en-IN"/>
          </a:p>
        </p:txBody>
      </p:sp>
      <p:sp>
        <p:nvSpPr>
          <p:cNvPr id="10" name="Text 7"/>
          <p:cNvSpPr/>
          <p:nvPr/>
        </p:nvSpPr>
        <p:spPr>
          <a:xfrm>
            <a:off x="8704898" y="3155809"/>
            <a:ext cx="4310658" cy="1596640"/>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Depression impacts the well-being, academic situation and daily functioning significantly (NHS, 2025a).</a:t>
            </a:r>
            <a:endParaRPr 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BA2B5546-3BA7-0D46-59FC-D156B4CB660E}"/>
              </a:ext>
            </a:extLst>
          </p:cNvPr>
          <p:cNvSpPr txBox="1"/>
          <p:nvPr/>
        </p:nvSpPr>
        <p:spPr>
          <a:xfrm>
            <a:off x="13338660" y="7662685"/>
            <a:ext cx="1081878"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10241" y="536999"/>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National Guidelines</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3790" y="1950283"/>
            <a:ext cx="496133" cy="496133"/>
          </a:xfrm>
          <a:prstGeom prst="rect">
            <a:avLst/>
          </a:prstGeom>
        </p:spPr>
      </p:pic>
      <p:sp>
        <p:nvSpPr>
          <p:cNvPr id="4" name="Text 1"/>
          <p:cNvSpPr/>
          <p:nvPr/>
        </p:nvSpPr>
        <p:spPr>
          <a:xfrm>
            <a:off x="1537930" y="1950283"/>
            <a:ext cx="3438049" cy="620316"/>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WHO Comprehensive Mental Health Action Plan (2013-2030)</a:t>
            </a:r>
            <a:endParaRPr lang="en-US" sz="2400" dirty="0">
              <a:latin typeface="Arial" panose="020B0604020202020204" pitchFamily="34" charset="0"/>
              <a:cs typeface="Arial" panose="020B0604020202020204" pitchFamily="34" charset="0"/>
            </a:endParaRPr>
          </a:p>
        </p:txBody>
      </p:sp>
      <p:sp>
        <p:nvSpPr>
          <p:cNvPr id="5" name="Text 2"/>
          <p:cNvSpPr/>
          <p:nvPr/>
        </p:nvSpPr>
        <p:spPr>
          <a:xfrm>
            <a:off x="1537870" y="3525778"/>
            <a:ext cx="3438049"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Advocates the availability of mental health services and online innovations (WHO, 2021).</a:t>
            </a:r>
            <a:endParaRPr lang="en-US" sz="24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18735" y="1950283"/>
            <a:ext cx="496133" cy="496133"/>
          </a:xfrm>
          <a:prstGeom prst="rect">
            <a:avLst/>
          </a:prstGeom>
        </p:spPr>
      </p:pic>
      <p:sp>
        <p:nvSpPr>
          <p:cNvPr id="7" name="Text 3"/>
          <p:cNvSpPr/>
          <p:nvPr/>
        </p:nvSpPr>
        <p:spPr>
          <a:xfrm>
            <a:off x="5983645" y="2019343"/>
            <a:ext cx="2731889" cy="310158"/>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 NHS Long Term Plan</a:t>
            </a:r>
            <a:endParaRPr lang="en-US" sz="2400" dirty="0">
              <a:latin typeface="Arial" panose="020B0604020202020204" pitchFamily="34" charset="0"/>
              <a:cs typeface="Arial" panose="020B0604020202020204" pitchFamily="34" charset="0"/>
            </a:endParaRPr>
          </a:p>
        </p:txBody>
      </p:sp>
      <p:sp>
        <p:nvSpPr>
          <p:cNvPr id="8" name="Text 4"/>
          <p:cNvSpPr/>
          <p:nvPr/>
        </p:nvSpPr>
        <p:spPr>
          <a:xfrm>
            <a:off x="5914868" y="2508507"/>
            <a:ext cx="3438168"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Expands the mental health services and early intervention to the youth (NHS, 2025b</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02368" y="1972664"/>
            <a:ext cx="496133" cy="496133"/>
          </a:xfrm>
          <a:prstGeom prst="rect">
            <a:avLst/>
          </a:prstGeom>
        </p:spPr>
      </p:pic>
      <p:sp>
        <p:nvSpPr>
          <p:cNvPr id="10" name="Text 5"/>
          <p:cNvSpPr/>
          <p:nvPr/>
        </p:nvSpPr>
        <p:spPr>
          <a:xfrm>
            <a:off x="10539870" y="1891117"/>
            <a:ext cx="3438168" cy="620316"/>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UK Mental Health and Wellbeing Plan</a:t>
            </a:r>
            <a:endParaRPr lang="en-US" sz="2400" dirty="0">
              <a:latin typeface="Arial" panose="020B0604020202020204" pitchFamily="34" charset="0"/>
              <a:cs typeface="Arial" panose="020B0604020202020204" pitchFamily="34" charset="0"/>
            </a:endParaRPr>
          </a:p>
        </p:txBody>
      </p:sp>
      <p:sp>
        <p:nvSpPr>
          <p:cNvPr id="11" name="Text 6"/>
          <p:cNvSpPr/>
          <p:nvPr/>
        </p:nvSpPr>
        <p:spPr>
          <a:xfrm>
            <a:off x="10398501" y="2913828"/>
            <a:ext cx="3438168"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Also advances the use of digital tools and self-help material (</a:t>
            </a:r>
            <a:r>
              <a:rPr lang="en-US" sz="2400" b="1" u="sng" dirty="0">
                <a:latin typeface="Arial" panose="020B0604020202020204" pitchFamily="34" charset="0"/>
                <a:ea typeface="Hind Vadodara Bold" pitchFamily="34" charset="-122"/>
                <a:cs typeface="Arial" panose="020B0604020202020204" pitchFamily="34" charset="0"/>
                <a:hlinkClick r:id="rId9">
                  <a:extLst>
                    <a:ext uri="{A12FA001-AC4F-418D-AE19-62706E023703}">
                      <ahyp:hlinkClr xmlns:ahyp="http://schemas.microsoft.com/office/drawing/2018/hyperlinkcolor" val="tx"/>
                    </a:ext>
                  </a:extLst>
                </a:hlinkClick>
              </a:rPr>
              <a:t>Gov.uk</a:t>
            </a:r>
            <a:r>
              <a:rPr lang="en-US" sz="2400" b="1" dirty="0">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BBEBFB0-6EC0-15DD-B76B-D9AD9D722B40}"/>
              </a:ext>
            </a:extLst>
          </p:cNvPr>
          <p:cNvSpPr txBox="1"/>
          <p:nvPr/>
        </p:nvSpPr>
        <p:spPr>
          <a:xfrm>
            <a:off x="793790" y="6510528"/>
            <a:ext cx="13042821" cy="104522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200" b="1" dirty="0">
                <a:latin typeface="Arial" panose="020B0604020202020204" pitchFamily="34" charset="0"/>
                <a:cs typeface="Arial" panose="020B0604020202020204" pitchFamily="34" charset="0"/>
              </a:rPr>
              <a:t>The NHS encourages the use of digital mental health tools including mental wellbeing and meditation apps to support early intervention.</a:t>
            </a:r>
            <a:endParaRPr lang="en-IN" sz="2200" b="1"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2292F823-D21F-F119-D89F-9D01CB9332A9}"/>
              </a:ext>
            </a:extLst>
          </p:cNvPr>
          <p:cNvSpPr txBox="1"/>
          <p:nvPr/>
        </p:nvSpPr>
        <p:spPr>
          <a:xfrm>
            <a:off x="12936512" y="7680218"/>
            <a:ext cx="1214203"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341590"/>
            <a:ext cx="7556421" cy="1240155"/>
          </a:xfrm>
          <a:prstGeom prst="rect">
            <a:avLst/>
          </a:prstGeom>
          <a:noFill/>
          <a:ln/>
        </p:spPr>
        <p:txBody>
          <a:bodyPr wrap="squar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Consequences when Not Addressed</a:t>
            </a:r>
            <a:endParaRPr lang="en-US" sz="4400" dirty="0">
              <a:latin typeface="Arial" panose="020B0604020202020204" pitchFamily="34" charset="0"/>
              <a:cs typeface="Arial" panose="020B0604020202020204" pitchFamily="34" charset="0"/>
            </a:endParaRPr>
          </a:p>
        </p:txBody>
      </p:sp>
      <p:sp>
        <p:nvSpPr>
          <p:cNvPr id="4" name="Shape 1"/>
          <p:cNvSpPr/>
          <p:nvPr/>
        </p:nvSpPr>
        <p:spPr>
          <a:xfrm>
            <a:off x="214010" y="2469951"/>
            <a:ext cx="4663148" cy="3865483"/>
          </a:xfrm>
          <a:prstGeom prst="roundRect">
            <a:avLst>
              <a:gd name="adj" fmla="val 3432"/>
            </a:avLst>
          </a:prstGeom>
          <a:solidFill>
            <a:srgbClr val="E9E6FA"/>
          </a:solidFill>
          <a:ln w="7620">
            <a:solidFill>
              <a:srgbClr val="BDB8DF"/>
            </a:solidFill>
            <a:prstDash val="solid"/>
          </a:ln>
        </p:spPr>
        <p:txBody>
          <a:bodyPr/>
          <a:lstStyle/>
          <a:p>
            <a:endParaRPr lang="en-IN"/>
          </a:p>
        </p:txBody>
      </p:sp>
      <p:sp>
        <p:nvSpPr>
          <p:cNvPr id="5" name="Text 2"/>
          <p:cNvSpPr/>
          <p:nvPr/>
        </p:nvSpPr>
        <p:spPr>
          <a:xfrm>
            <a:off x="999768" y="2365772"/>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Individual Risk</a:t>
            </a:r>
            <a:endParaRPr lang="en-US" sz="2800" dirty="0">
              <a:latin typeface="Arial" panose="020B0604020202020204" pitchFamily="34" charset="0"/>
              <a:cs typeface="Arial" panose="020B0604020202020204" pitchFamily="34" charset="0"/>
            </a:endParaRPr>
          </a:p>
        </p:txBody>
      </p:sp>
      <p:sp>
        <p:nvSpPr>
          <p:cNvPr id="6" name="Text 3"/>
          <p:cNvSpPr/>
          <p:nvPr/>
        </p:nvSpPr>
        <p:spPr>
          <a:xfrm>
            <a:off x="404338" y="3005408"/>
            <a:ext cx="4266840" cy="1587698"/>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Untreated depression is potentially dangerous in terms of suicidal risks, substance abuse and dysfunctional social productivity in young adults (Belfiore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sp>
        <p:nvSpPr>
          <p:cNvPr id="7" name="Shape 4"/>
          <p:cNvSpPr/>
          <p:nvPr/>
        </p:nvSpPr>
        <p:spPr>
          <a:xfrm>
            <a:off x="5067486" y="2872290"/>
            <a:ext cx="3679031" cy="3295046"/>
          </a:xfrm>
          <a:prstGeom prst="roundRect">
            <a:avLst>
              <a:gd name="adj" fmla="val 3432"/>
            </a:avLst>
          </a:prstGeom>
          <a:solidFill>
            <a:srgbClr val="E9E6FA"/>
          </a:solidFill>
          <a:ln w="7620">
            <a:solidFill>
              <a:srgbClr val="BDB8DF"/>
            </a:solidFill>
            <a:prstDash val="solid"/>
          </a:ln>
        </p:spPr>
        <p:txBody>
          <a:bodyPr/>
          <a:lstStyle/>
          <a:p>
            <a:endParaRPr lang="en-IN"/>
          </a:p>
        </p:txBody>
      </p:sp>
      <p:sp>
        <p:nvSpPr>
          <p:cNvPr id="8" name="Text 5"/>
          <p:cNvSpPr/>
          <p:nvPr/>
        </p:nvSpPr>
        <p:spPr>
          <a:xfrm>
            <a:off x="5670946" y="2828073"/>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Quality of Life</a:t>
            </a:r>
            <a:endParaRPr lang="en-US" sz="2800" dirty="0">
              <a:latin typeface="Arial" panose="020B0604020202020204" pitchFamily="34" charset="0"/>
              <a:cs typeface="Arial" panose="020B0604020202020204" pitchFamily="34" charset="0"/>
            </a:endParaRPr>
          </a:p>
        </p:txBody>
      </p:sp>
      <p:sp>
        <p:nvSpPr>
          <p:cNvPr id="9" name="Text 6"/>
          <p:cNvSpPr/>
          <p:nvPr/>
        </p:nvSpPr>
        <p:spPr>
          <a:xfrm>
            <a:off x="5273463" y="3267078"/>
            <a:ext cx="3267075"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'Mental health conditions' critically impact quality of life and regular functioning (Rush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10" name="Shape 7"/>
          <p:cNvSpPr/>
          <p:nvPr/>
        </p:nvSpPr>
        <p:spPr>
          <a:xfrm>
            <a:off x="214010" y="6476450"/>
            <a:ext cx="8136201" cy="1476256"/>
          </a:xfrm>
          <a:prstGeom prst="roundRect">
            <a:avLst>
              <a:gd name="adj" fmla="val 5647"/>
            </a:avLst>
          </a:prstGeom>
          <a:solidFill>
            <a:srgbClr val="E9E6FA"/>
          </a:solidFill>
          <a:ln w="7620">
            <a:solidFill>
              <a:srgbClr val="BDB8DF"/>
            </a:solidFill>
            <a:prstDash val="solid"/>
          </a:ln>
        </p:spPr>
        <p:txBody>
          <a:bodyPr/>
          <a:lstStyle/>
          <a:p>
            <a:endParaRPr lang="en-IN"/>
          </a:p>
        </p:txBody>
      </p:sp>
      <p:sp>
        <p:nvSpPr>
          <p:cNvPr id="11" name="Text 8"/>
          <p:cNvSpPr/>
          <p:nvPr/>
        </p:nvSpPr>
        <p:spPr>
          <a:xfrm>
            <a:off x="999768" y="6408063"/>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Societal Effects</a:t>
            </a:r>
            <a:endParaRPr lang="en-US" sz="2800" dirty="0">
              <a:latin typeface="Arial" panose="020B0604020202020204" pitchFamily="34" charset="0"/>
              <a:cs typeface="Arial" panose="020B0604020202020204" pitchFamily="34" charset="0"/>
            </a:endParaRPr>
          </a:p>
        </p:txBody>
      </p:sp>
      <p:sp>
        <p:nvSpPr>
          <p:cNvPr id="12" name="Text 9"/>
          <p:cNvSpPr/>
          <p:nvPr/>
        </p:nvSpPr>
        <p:spPr>
          <a:xfrm>
            <a:off x="404338" y="6875383"/>
            <a:ext cx="7739894" cy="56239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Societal effects include increased healthcare expenses and decreased productivity (McBride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1959406" y="1674404"/>
            <a:ext cx="958584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Evidence Supporting Digital Mental Health</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793791" y="3552349"/>
            <a:ext cx="4055626" cy="2692808"/>
          </a:xfrm>
          <a:prstGeom prst="roundRect">
            <a:avLst>
              <a:gd name="adj" fmla="val 5123"/>
            </a:avLst>
          </a:prstGeom>
          <a:solidFill>
            <a:srgbClr val="FAFAFA">
              <a:alpha val="95000"/>
            </a:srgbClr>
          </a:solidFill>
          <a:ln w="22860">
            <a:solidFill>
              <a:srgbClr val="BDB8DF"/>
            </a:solidFill>
            <a:prstDash val="solid"/>
          </a:ln>
        </p:spPr>
        <p:txBody>
          <a:bodyPr/>
          <a:lstStyle/>
          <a:p>
            <a:endParaRPr lang="en-IN"/>
          </a:p>
        </p:txBody>
      </p:sp>
      <p:sp>
        <p:nvSpPr>
          <p:cNvPr id="4" name="Shape 2"/>
          <p:cNvSpPr/>
          <p:nvPr/>
        </p:nvSpPr>
        <p:spPr>
          <a:xfrm>
            <a:off x="770930" y="3552349"/>
            <a:ext cx="45719" cy="2505551"/>
          </a:xfrm>
          <a:prstGeom prst="roundRect">
            <a:avLst>
              <a:gd name="adj" fmla="val 91163"/>
            </a:avLst>
          </a:prstGeom>
          <a:solidFill>
            <a:srgbClr val="5E4CE6"/>
          </a:solidFill>
          <a:ln/>
        </p:spPr>
        <p:txBody>
          <a:bodyPr/>
          <a:lstStyle/>
          <a:p>
            <a:endParaRPr lang="en-IN"/>
          </a:p>
        </p:txBody>
      </p:sp>
      <p:sp>
        <p:nvSpPr>
          <p:cNvPr id="5" name="Text 3"/>
          <p:cNvSpPr/>
          <p:nvPr/>
        </p:nvSpPr>
        <p:spPr>
          <a:xfrm>
            <a:off x="891778" y="3631656"/>
            <a:ext cx="2981325" cy="310158"/>
          </a:xfrm>
          <a:prstGeom prst="rect">
            <a:avLst/>
          </a:prstGeom>
          <a:noFill/>
          <a:ln/>
        </p:spPr>
        <p:txBody>
          <a:bodyPr wrap="none" lIns="0" tIns="0" rIns="0" bIns="0" rtlCol="0" anchor="t"/>
          <a:lstStyle/>
          <a:p>
            <a:pPr marL="0" indent="0" algn="just">
              <a:lnSpc>
                <a:spcPct val="150000"/>
              </a:lnSpc>
              <a:buNone/>
            </a:pPr>
            <a:r>
              <a:rPr lang="en-US" sz="2000" b="1" dirty="0">
                <a:latin typeface="Arial" panose="020B0604020202020204" pitchFamily="34" charset="0"/>
                <a:ea typeface="Hind Vadodara Bold" pitchFamily="34" charset="-122"/>
                <a:cs typeface="Arial" panose="020B0604020202020204" pitchFamily="34" charset="0"/>
              </a:rPr>
              <a:t>Mobile Apps &amp; Depression</a:t>
            </a:r>
            <a:endParaRPr lang="en-US" sz="2000" dirty="0">
              <a:latin typeface="Arial" panose="020B0604020202020204" pitchFamily="34" charset="0"/>
              <a:cs typeface="Arial" panose="020B0604020202020204" pitchFamily="34" charset="0"/>
            </a:endParaRPr>
          </a:p>
        </p:txBody>
      </p:sp>
      <p:sp>
        <p:nvSpPr>
          <p:cNvPr id="6" name="Text 4"/>
          <p:cNvSpPr/>
          <p:nvPr/>
        </p:nvSpPr>
        <p:spPr>
          <a:xfrm>
            <a:off x="891778" y="4202787"/>
            <a:ext cx="3896083" cy="952619"/>
          </a:xfrm>
          <a:prstGeom prst="rect">
            <a:avLst/>
          </a:prstGeom>
          <a:noFill/>
          <a:ln/>
        </p:spPr>
        <p:txBody>
          <a:bodyPr wrap="square" lIns="0" tIns="0" rIns="0" bIns="0" rtlCol="0" anchor="t"/>
          <a:lstStyle/>
          <a:p>
            <a:pPr marL="0" indent="0" algn="just">
              <a:lnSpc>
                <a:spcPct val="150000"/>
              </a:lnSpc>
              <a:buNone/>
            </a:pPr>
            <a:r>
              <a:rPr lang="en-US" sz="2200" dirty="0">
                <a:latin typeface="Arial" panose="020B0604020202020204" pitchFamily="34" charset="0"/>
                <a:ea typeface="Hind Vadodara Bold" pitchFamily="34" charset="-122"/>
                <a:cs typeface="Arial" panose="020B0604020202020204" pitchFamily="34" charset="0"/>
              </a:rPr>
              <a:t>It has been demonstrated that mobile mental health apps could alleviate the symptoms of depression (Lu </a:t>
            </a:r>
            <a:r>
              <a:rPr lang="en-US" sz="2200" i="1" dirty="0">
                <a:latin typeface="Arial" panose="020B0604020202020204" pitchFamily="34" charset="0"/>
                <a:ea typeface="Hind Vadodara Bold" pitchFamily="34" charset="-122"/>
                <a:cs typeface="Arial" panose="020B0604020202020204" pitchFamily="34" charset="0"/>
              </a:rPr>
              <a:t>et al.</a:t>
            </a:r>
            <a:r>
              <a:rPr lang="en-US" sz="2200" dirty="0">
                <a:latin typeface="Arial" panose="020B0604020202020204" pitchFamily="34" charset="0"/>
                <a:ea typeface="Hind Vadodara Bold" pitchFamily="34" charset="-122"/>
                <a:cs typeface="Arial" panose="020B0604020202020204" pitchFamily="34" charset="0"/>
              </a:rPr>
              <a:t> 2022).</a:t>
            </a:r>
            <a:endParaRPr lang="en-US" sz="2200" dirty="0">
              <a:latin typeface="Arial" panose="020B0604020202020204" pitchFamily="34" charset="0"/>
              <a:cs typeface="Arial" panose="020B0604020202020204" pitchFamily="34" charset="0"/>
            </a:endParaRPr>
          </a:p>
        </p:txBody>
      </p:sp>
      <p:sp>
        <p:nvSpPr>
          <p:cNvPr id="7" name="Shape 5"/>
          <p:cNvSpPr/>
          <p:nvPr/>
        </p:nvSpPr>
        <p:spPr>
          <a:xfrm>
            <a:off x="5207437" y="3552349"/>
            <a:ext cx="4215408" cy="2505551"/>
          </a:xfrm>
          <a:prstGeom prst="roundRect">
            <a:avLst>
              <a:gd name="adj" fmla="val 5123"/>
            </a:avLst>
          </a:prstGeom>
          <a:solidFill>
            <a:srgbClr val="FAFAFA">
              <a:alpha val="95000"/>
            </a:srgbClr>
          </a:solidFill>
          <a:ln w="22860">
            <a:solidFill>
              <a:srgbClr val="BDB8DF"/>
            </a:solidFill>
            <a:prstDash val="solid"/>
          </a:ln>
        </p:spPr>
        <p:txBody>
          <a:bodyPr/>
          <a:lstStyle/>
          <a:p>
            <a:endParaRPr lang="en-IN"/>
          </a:p>
        </p:txBody>
      </p:sp>
      <p:sp>
        <p:nvSpPr>
          <p:cNvPr id="8" name="Shape 6"/>
          <p:cNvSpPr/>
          <p:nvPr/>
        </p:nvSpPr>
        <p:spPr>
          <a:xfrm>
            <a:off x="5184577" y="3552349"/>
            <a:ext cx="45719" cy="2505551"/>
          </a:xfrm>
          <a:prstGeom prst="roundRect">
            <a:avLst>
              <a:gd name="adj" fmla="val 91163"/>
            </a:avLst>
          </a:prstGeom>
          <a:solidFill>
            <a:srgbClr val="5E4CE6"/>
          </a:solidFill>
          <a:ln/>
        </p:spPr>
        <p:txBody>
          <a:bodyPr/>
          <a:lstStyle/>
          <a:p>
            <a:endParaRPr lang="en-IN"/>
          </a:p>
        </p:txBody>
      </p:sp>
      <p:sp>
        <p:nvSpPr>
          <p:cNvPr id="9" name="Text 7"/>
          <p:cNvSpPr/>
          <p:nvPr/>
        </p:nvSpPr>
        <p:spPr>
          <a:xfrm>
            <a:off x="5451516" y="3618488"/>
            <a:ext cx="3567589" cy="310158"/>
          </a:xfrm>
          <a:prstGeom prst="rect">
            <a:avLst/>
          </a:prstGeom>
          <a:noFill/>
          <a:ln/>
        </p:spPr>
        <p:txBody>
          <a:bodyPr wrap="none" lIns="0" tIns="0" rIns="0" bIns="0" rtlCol="0" anchor="t"/>
          <a:lstStyle/>
          <a:p>
            <a:pPr marL="0" indent="0" algn="just">
              <a:lnSpc>
                <a:spcPct val="150000"/>
              </a:lnSpc>
              <a:buNone/>
            </a:pPr>
            <a:r>
              <a:rPr lang="en-US" sz="2000" b="1" dirty="0">
                <a:latin typeface="Arial" panose="020B0604020202020204" pitchFamily="34" charset="0"/>
                <a:ea typeface="Hind Vadodara Bold" pitchFamily="34" charset="-122"/>
                <a:cs typeface="Arial" panose="020B0604020202020204" pitchFamily="34" charset="0"/>
              </a:rPr>
              <a:t>CBT-Based Digital Interventions</a:t>
            </a:r>
            <a:endParaRPr lang="en-US" sz="2000" b="1" dirty="0">
              <a:latin typeface="Arial" panose="020B0604020202020204" pitchFamily="34" charset="0"/>
              <a:cs typeface="Arial" panose="020B0604020202020204" pitchFamily="34" charset="0"/>
            </a:endParaRPr>
          </a:p>
        </p:txBody>
      </p:sp>
      <p:sp>
        <p:nvSpPr>
          <p:cNvPr id="10" name="Text 8"/>
          <p:cNvSpPr/>
          <p:nvPr/>
        </p:nvSpPr>
        <p:spPr>
          <a:xfrm>
            <a:off x="5497235" y="4202787"/>
            <a:ext cx="3704392" cy="952619"/>
          </a:xfrm>
          <a:prstGeom prst="rect">
            <a:avLst/>
          </a:prstGeom>
          <a:noFill/>
          <a:ln/>
        </p:spPr>
        <p:txBody>
          <a:bodyPr wrap="square" lIns="0" tIns="0" rIns="0" bIns="0" rtlCol="0" anchor="t"/>
          <a:lstStyle/>
          <a:p>
            <a:pPr marL="0" indent="0" algn="just">
              <a:lnSpc>
                <a:spcPct val="150000"/>
              </a:lnSpc>
              <a:buNone/>
            </a:pPr>
            <a:r>
              <a:rPr lang="en-US" sz="2000" dirty="0">
                <a:latin typeface="Arial" panose="020B0604020202020204" pitchFamily="34" charset="0"/>
                <a:ea typeface="Hind Vadodara Bold" pitchFamily="34" charset="-122"/>
                <a:cs typeface="Arial" panose="020B0604020202020204" pitchFamily="34" charset="0"/>
              </a:rPr>
              <a:t>'CBT-based digital interventions' provide better coping skills to young adults (Babbage </a:t>
            </a:r>
            <a:r>
              <a:rPr lang="en-US" sz="2000" i="1" dirty="0">
                <a:latin typeface="Arial" panose="020B0604020202020204" pitchFamily="34" charset="0"/>
                <a:ea typeface="Hind Vadodara Bold" pitchFamily="34" charset="-122"/>
                <a:cs typeface="Arial" panose="020B0604020202020204" pitchFamily="34" charset="0"/>
              </a:rPr>
              <a:t>et al.</a:t>
            </a:r>
            <a:r>
              <a:rPr lang="en-US" sz="2000" dirty="0">
                <a:latin typeface="Arial" panose="020B0604020202020204" pitchFamily="34" charset="0"/>
                <a:ea typeface="Hind Vadodara Bold" pitchFamily="34" charset="-122"/>
                <a:cs typeface="Arial" panose="020B0604020202020204" pitchFamily="34" charset="0"/>
              </a:rPr>
              <a:t> 2022).</a:t>
            </a:r>
            <a:endParaRPr lang="en-US" sz="2000" dirty="0">
              <a:latin typeface="Arial" panose="020B0604020202020204" pitchFamily="34" charset="0"/>
              <a:cs typeface="Arial" panose="020B0604020202020204" pitchFamily="34" charset="0"/>
            </a:endParaRPr>
          </a:p>
        </p:txBody>
      </p:sp>
      <p:sp>
        <p:nvSpPr>
          <p:cNvPr id="11" name="Shape 9"/>
          <p:cNvSpPr/>
          <p:nvPr/>
        </p:nvSpPr>
        <p:spPr>
          <a:xfrm>
            <a:off x="9621203" y="3552349"/>
            <a:ext cx="4215289" cy="2505551"/>
          </a:xfrm>
          <a:prstGeom prst="roundRect">
            <a:avLst>
              <a:gd name="adj" fmla="val 5123"/>
            </a:avLst>
          </a:prstGeom>
          <a:solidFill>
            <a:srgbClr val="FAFAFA">
              <a:alpha val="95000"/>
            </a:srgbClr>
          </a:solidFill>
          <a:ln w="22860">
            <a:solidFill>
              <a:srgbClr val="BDB8DF"/>
            </a:solidFill>
            <a:prstDash val="solid"/>
          </a:ln>
        </p:spPr>
        <p:txBody>
          <a:bodyPr/>
          <a:lstStyle/>
          <a:p>
            <a:endParaRPr lang="en-IN"/>
          </a:p>
        </p:txBody>
      </p:sp>
      <p:sp>
        <p:nvSpPr>
          <p:cNvPr id="12" name="Shape 10"/>
          <p:cNvSpPr/>
          <p:nvPr/>
        </p:nvSpPr>
        <p:spPr>
          <a:xfrm>
            <a:off x="9598343" y="3552349"/>
            <a:ext cx="45719" cy="2505551"/>
          </a:xfrm>
          <a:prstGeom prst="roundRect">
            <a:avLst>
              <a:gd name="adj" fmla="val 91163"/>
            </a:avLst>
          </a:prstGeom>
          <a:solidFill>
            <a:srgbClr val="5E4CE6"/>
          </a:solidFill>
          <a:ln/>
        </p:spPr>
        <p:txBody>
          <a:bodyPr/>
          <a:lstStyle/>
          <a:p>
            <a:endParaRPr lang="en-IN"/>
          </a:p>
        </p:txBody>
      </p:sp>
      <p:sp>
        <p:nvSpPr>
          <p:cNvPr id="13" name="Text 11"/>
          <p:cNvSpPr/>
          <p:nvPr/>
        </p:nvSpPr>
        <p:spPr>
          <a:xfrm>
            <a:off x="9911001" y="3631656"/>
            <a:ext cx="2901434" cy="310158"/>
          </a:xfrm>
          <a:prstGeom prst="rect">
            <a:avLst/>
          </a:prstGeom>
          <a:noFill/>
          <a:ln/>
        </p:spPr>
        <p:txBody>
          <a:bodyPr wrap="none" lIns="0" tIns="0" rIns="0" bIns="0" rtlCol="0" anchor="t"/>
          <a:lstStyle/>
          <a:p>
            <a:pPr marL="0" indent="0" algn="just">
              <a:lnSpc>
                <a:spcPct val="150000"/>
              </a:lnSpc>
              <a:buNone/>
            </a:pPr>
            <a:r>
              <a:rPr lang="en-US" sz="2000" b="1" dirty="0">
                <a:latin typeface="Arial" panose="020B0604020202020204" pitchFamily="34" charset="0"/>
                <a:ea typeface="Hind Vadodara Bold" pitchFamily="34" charset="-122"/>
                <a:cs typeface="Arial" panose="020B0604020202020204" pitchFamily="34" charset="0"/>
              </a:rPr>
              <a:t>Scalability of Digital Tools</a:t>
            </a:r>
            <a:endParaRPr lang="en-US" sz="2000" dirty="0">
              <a:latin typeface="Arial" panose="020B0604020202020204" pitchFamily="34" charset="0"/>
              <a:cs typeface="Arial" panose="020B0604020202020204" pitchFamily="34" charset="0"/>
            </a:endParaRPr>
          </a:p>
        </p:txBody>
      </p:sp>
      <p:sp>
        <p:nvSpPr>
          <p:cNvPr id="14" name="Text 12"/>
          <p:cNvSpPr/>
          <p:nvPr/>
        </p:nvSpPr>
        <p:spPr>
          <a:xfrm>
            <a:off x="9911001" y="4202787"/>
            <a:ext cx="3704273" cy="1270159"/>
          </a:xfrm>
          <a:prstGeom prst="rect">
            <a:avLst/>
          </a:prstGeom>
          <a:noFill/>
          <a:ln/>
        </p:spPr>
        <p:txBody>
          <a:bodyPr wrap="square" lIns="0" tIns="0" rIns="0" bIns="0" rtlCol="0" anchor="t"/>
          <a:lstStyle/>
          <a:p>
            <a:pPr marL="0" indent="0" algn="just">
              <a:lnSpc>
                <a:spcPct val="150000"/>
              </a:lnSpc>
              <a:buNone/>
            </a:pPr>
            <a:r>
              <a:rPr lang="en-US" sz="2000" dirty="0">
                <a:latin typeface="Arial" panose="020B0604020202020204" pitchFamily="34" charset="0"/>
                <a:ea typeface="Hind Vadodara Bold" pitchFamily="34" charset="-122"/>
                <a:cs typeface="Arial" panose="020B0604020202020204" pitchFamily="34" charset="0"/>
              </a:rPr>
              <a:t>Mental health assistance is more readily available and scalable with the utilisation of digital tools (Anser </a:t>
            </a:r>
            <a:r>
              <a:rPr lang="en-US" sz="2000" i="1" dirty="0">
                <a:latin typeface="Arial" panose="020B0604020202020204" pitchFamily="34" charset="0"/>
                <a:ea typeface="Hind Vadodara Bold" pitchFamily="34" charset="-122"/>
                <a:cs typeface="Arial" panose="020B0604020202020204" pitchFamily="34" charset="0"/>
              </a:rPr>
              <a:t>et al.</a:t>
            </a:r>
            <a:r>
              <a:rPr lang="en-US" sz="2000" dirty="0">
                <a:latin typeface="Arial" panose="020B0604020202020204" pitchFamily="34" charset="0"/>
                <a:ea typeface="Hind Vadodara Bold" pitchFamily="34" charset="-122"/>
                <a:cs typeface="Arial" panose="020B0604020202020204" pitchFamily="34" charset="0"/>
              </a:rPr>
              <a:t> 2025).</a:t>
            </a:r>
            <a:endParaRPr lang="en-US" sz="20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4E5764D9-8881-AD97-D11C-7973CBA41EE2}"/>
              </a:ext>
            </a:extLst>
          </p:cNvPr>
          <p:cNvSpPr txBox="1"/>
          <p:nvPr/>
        </p:nvSpPr>
        <p:spPr>
          <a:xfrm>
            <a:off x="816649" y="6473952"/>
            <a:ext cx="12798625" cy="113184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400" b="1" dirty="0">
                <a:latin typeface="Arial" panose="020B0604020202020204" pitchFamily="34" charset="0"/>
                <a:cs typeface="Arial" panose="020B0604020202020204" pitchFamily="34" charset="0"/>
              </a:rPr>
              <a:t>Studies show that meditation and mindfulness apps such as Headspace can significantly reduce depressive symptoms in young adults (Headspace, 2026).</a:t>
            </a:r>
            <a:endParaRPr lang="en-IN" sz="2400" b="1"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C2B4A99E-B802-6141-DFE4-7C4EDD1E4C91}"/>
              </a:ext>
            </a:extLst>
          </p:cNvPr>
          <p:cNvSpPr txBox="1"/>
          <p:nvPr/>
        </p:nvSpPr>
        <p:spPr>
          <a:xfrm>
            <a:off x="13296275" y="7834595"/>
            <a:ext cx="1079292"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1300400" y="532092"/>
            <a:ext cx="8745379"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Overview of the Proposed Intervention</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965908" y="2045316"/>
            <a:ext cx="6565106" cy="2115860"/>
          </a:xfrm>
          <a:prstGeom prst="roundRect">
            <a:avLst>
              <a:gd name="adj" fmla="val 6754"/>
            </a:avLst>
          </a:prstGeom>
          <a:solidFill>
            <a:srgbClr val="5E4CE6">
              <a:alpha val="95000"/>
            </a:srgbClr>
          </a:solidFill>
          <a:ln/>
        </p:spPr>
        <p:txBody>
          <a:bodyPr/>
          <a:lstStyle/>
          <a:p>
            <a:endParaRPr lang="en-IN" dirty="0"/>
          </a:p>
        </p:txBody>
      </p:sp>
      <p:sp>
        <p:nvSpPr>
          <p:cNvPr id="4" name="Text 2"/>
          <p:cNvSpPr/>
          <p:nvPr/>
        </p:nvSpPr>
        <p:spPr>
          <a:xfrm>
            <a:off x="1661375" y="2106692"/>
            <a:ext cx="2480905" cy="310158"/>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 Mobile App (Headspace)</a:t>
            </a:r>
            <a:endParaRPr lang="en-US" sz="2400" dirty="0">
              <a:latin typeface="Arial" panose="020B0604020202020204" pitchFamily="34" charset="0"/>
              <a:cs typeface="Arial" panose="020B0604020202020204" pitchFamily="34" charset="0"/>
            </a:endParaRPr>
          </a:p>
        </p:txBody>
      </p:sp>
      <p:sp>
        <p:nvSpPr>
          <p:cNvPr id="5" name="Text 3"/>
          <p:cNvSpPr/>
          <p:nvPr/>
        </p:nvSpPr>
        <p:spPr>
          <a:xfrm>
            <a:off x="1211081" y="2646914"/>
            <a:ext cx="6168390" cy="1352646"/>
          </a:xfrm>
          <a:prstGeom prst="rect">
            <a:avLst/>
          </a:prstGeom>
          <a:noFill/>
          <a:ln/>
        </p:spPr>
        <p:txBody>
          <a:bodyPr wrap="square" lIns="0" tIns="0" rIns="0" bIns="0" rtlCol="0" anchor="t"/>
          <a:lstStyle/>
          <a:p>
            <a:pPr marL="0" indent="0" algn="just">
              <a:lnSpc>
                <a:spcPct val="150000"/>
              </a:lnSpc>
              <a:buNone/>
            </a:pPr>
            <a:r>
              <a:rPr lang="en-US" sz="2000" b="1" dirty="0">
                <a:solidFill>
                  <a:srgbClr val="FFFFFF"/>
                </a:solidFill>
                <a:latin typeface="Arial" panose="020B0604020202020204" pitchFamily="34" charset="0"/>
                <a:ea typeface="Hind Vadodara Bold" pitchFamily="34" charset="-122"/>
                <a:cs typeface="Arial" panose="020B0604020202020204" pitchFamily="34" charset="0"/>
              </a:rPr>
              <a:t>Young adults refer to a mobile mental health application, which deals with the control of depression and emotional state.</a:t>
            </a:r>
            <a:endParaRPr lang="en-US" sz="2000" dirty="0">
              <a:latin typeface="Arial" panose="020B0604020202020204" pitchFamily="34" charset="0"/>
              <a:cs typeface="Arial" panose="020B0604020202020204" pitchFamily="34" charset="0"/>
            </a:endParaRPr>
          </a:p>
        </p:txBody>
      </p:sp>
      <p:sp>
        <p:nvSpPr>
          <p:cNvPr id="6" name="Text 4"/>
          <p:cNvSpPr/>
          <p:nvPr/>
        </p:nvSpPr>
        <p:spPr>
          <a:xfrm>
            <a:off x="8114015" y="1893405"/>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App Features</a:t>
            </a:r>
            <a:endParaRPr lang="en-US" sz="2800" dirty="0">
              <a:latin typeface="Arial" panose="020B0604020202020204" pitchFamily="34" charset="0"/>
              <a:cs typeface="Arial" panose="020B0604020202020204" pitchFamily="34" charset="0"/>
            </a:endParaRPr>
          </a:p>
        </p:txBody>
      </p:sp>
      <p:sp>
        <p:nvSpPr>
          <p:cNvPr id="7" name="Text 5"/>
          <p:cNvSpPr/>
          <p:nvPr/>
        </p:nvSpPr>
        <p:spPr>
          <a:xfrm>
            <a:off x="7694824" y="2496687"/>
            <a:ext cx="6279356" cy="1339572"/>
          </a:xfrm>
          <a:prstGeom prst="rect">
            <a:avLst/>
          </a:prstGeom>
          <a:noFill/>
          <a:ln/>
        </p:spPr>
        <p:txBody>
          <a:bodyPr wrap="square" lIns="0" tIns="0" rIns="0" bIns="0" rtlCol="0" anchor="t"/>
          <a:lstStyle/>
          <a:p>
            <a:pPr marL="342900" indent="-342900" algn="just">
              <a:lnSpc>
                <a:spcPct val="150000"/>
              </a:lnSpc>
              <a:buSzPct val="100000"/>
              <a:buChar char="•"/>
            </a:pPr>
            <a:r>
              <a:rPr lang="en-US" sz="2000" b="1" dirty="0">
                <a:latin typeface="Arial" panose="020B0604020202020204" pitchFamily="34" charset="0"/>
                <a:ea typeface="Hind Vadodara Bold" pitchFamily="34" charset="-122"/>
                <a:cs typeface="Arial" panose="020B0604020202020204" pitchFamily="34" charset="0"/>
              </a:rPr>
              <a:t>CBT coping techniques, mindfulness and mood-monitoring applications are available in the App.</a:t>
            </a:r>
            <a:endParaRPr lang="en-US" sz="2000" dirty="0">
              <a:latin typeface="Arial" panose="020B0604020202020204" pitchFamily="34" charset="0"/>
              <a:cs typeface="Arial" panose="020B0604020202020204" pitchFamily="34" charset="0"/>
            </a:endParaRPr>
          </a:p>
          <a:p>
            <a:pPr marL="342900" indent="-342900" algn="just">
              <a:lnSpc>
                <a:spcPct val="150000"/>
              </a:lnSpc>
              <a:buSzPct val="100000"/>
              <a:buChar char="•"/>
            </a:pPr>
            <a:r>
              <a:rPr lang="en-US" sz="2000" b="1" dirty="0">
                <a:latin typeface="Arial" panose="020B0604020202020204" pitchFamily="34" charset="0"/>
                <a:ea typeface="Hind Vadodara Bold" pitchFamily="34" charset="-122"/>
                <a:cs typeface="Arial" panose="020B0604020202020204" pitchFamily="34" charset="0"/>
              </a:rPr>
              <a:t>Contains self-evaluation questionnaires and referral to professional assistance</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B92DA9FD-6C06-C65D-B4E8-A79BBAB84BC4}"/>
              </a:ext>
            </a:extLst>
          </p:cNvPr>
          <p:cNvSpPr/>
          <p:nvPr/>
        </p:nvSpPr>
        <p:spPr>
          <a:xfrm>
            <a:off x="650915" y="4601158"/>
            <a:ext cx="13251394" cy="2849499"/>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200" b="1" dirty="0">
                <a:solidFill>
                  <a:schemeClr val="tx1"/>
                </a:solidFill>
                <a:latin typeface="Arial" panose="020B0604020202020204" pitchFamily="34" charset="0"/>
                <a:cs typeface="Arial" panose="020B0604020202020204" pitchFamily="34" charset="0"/>
              </a:rPr>
              <a:t>How Headspace Functions</a:t>
            </a:r>
          </a:p>
          <a:p>
            <a:pPr marL="285750" indent="-285750" algn="just">
              <a:lnSpc>
                <a:spcPct val="150000"/>
              </a:lnSpc>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User downloads the Headspace app (Headspace, 2026).</a:t>
            </a:r>
          </a:p>
          <a:p>
            <a:pPr marL="285750" indent="-285750" algn="just">
              <a:lnSpc>
                <a:spcPct val="150000"/>
              </a:lnSpc>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Creates a personal account.</a:t>
            </a:r>
          </a:p>
          <a:p>
            <a:pPr marL="285750" indent="-285750" algn="just">
              <a:lnSpc>
                <a:spcPct val="150000"/>
              </a:lnSpc>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 Completes overall mood check-ins.</a:t>
            </a:r>
          </a:p>
          <a:p>
            <a:pPr marL="285750" indent="-285750" algn="just">
              <a:lnSpc>
                <a:spcPct val="150000"/>
              </a:lnSpc>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Uses guided meditation and mindfulness exercises.</a:t>
            </a:r>
          </a:p>
          <a:p>
            <a:pPr marL="285750" indent="-285750" algn="just">
              <a:lnSpc>
                <a:spcPct val="150000"/>
              </a:lnSpc>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Tracks emotional well-being over time.</a:t>
            </a:r>
          </a:p>
        </p:txBody>
      </p:sp>
      <p:sp>
        <p:nvSpPr>
          <p:cNvPr id="10" name="TextBox 9">
            <a:extLst>
              <a:ext uri="{FF2B5EF4-FFF2-40B4-BE49-F238E27FC236}">
                <a16:creationId xmlns:a16="http://schemas.microsoft.com/office/drawing/2014/main" id="{73E94551-4A70-A8A3-0835-25EE1020EC4A}"/>
              </a:ext>
            </a:extLst>
          </p:cNvPr>
          <p:cNvSpPr txBox="1"/>
          <p:nvPr/>
        </p:nvSpPr>
        <p:spPr>
          <a:xfrm>
            <a:off x="13416196" y="7705973"/>
            <a:ext cx="1214204" cy="369332"/>
          </a:xfrm>
          <a:prstGeom prst="rect">
            <a:avLst/>
          </a:prstGeom>
          <a:noFill/>
        </p:spPr>
        <p:txBody>
          <a:bodyPr wrap="square">
            <a:spAutoFit/>
          </a:bodyPr>
          <a:lstStyle/>
          <a:p>
            <a:r>
              <a:rPr lang="en-IN" sz="1800" b="1" dirty="0">
                <a:latin typeface="Arial" panose="020B0604020202020204" pitchFamily="34" charset="0"/>
                <a:cs typeface="Arial" panose="020B0604020202020204" pitchFamily="34" charset="0"/>
              </a:rPr>
              <a:t>-Drashti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6B6937-8A04-30E4-E15E-4D131A58BA88}"/>
              </a:ext>
            </a:extLst>
          </p:cNvPr>
          <p:cNvSpPr txBox="1"/>
          <p:nvPr/>
        </p:nvSpPr>
        <p:spPr>
          <a:xfrm>
            <a:off x="361950" y="-158643"/>
            <a:ext cx="7981950" cy="598177"/>
          </a:xfrm>
          <a:prstGeom prst="rect">
            <a:avLst/>
          </a:prstGeom>
          <a:noFill/>
        </p:spPr>
        <p:txBody>
          <a:bodyPr wrap="square" rtlCol="0">
            <a:spAutoFit/>
          </a:bodyPr>
          <a:lstStyle/>
          <a:p>
            <a:pPr algn="just">
              <a:lnSpc>
                <a:spcPct val="150000"/>
              </a:lnSpc>
            </a:pPr>
            <a:r>
              <a:rPr lang="en-US" sz="2500" b="1" dirty="0">
                <a:latin typeface="Arial" panose="020B0604020202020204" pitchFamily="34" charset="0"/>
                <a:cs typeface="Arial" panose="020B0604020202020204" pitchFamily="34" charset="0"/>
              </a:rPr>
              <a:t>References</a:t>
            </a:r>
            <a:endParaRPr lang="en-IN" sz="25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E75B725-154E-2B80-830F-29FF96EB2E77}"/>
              </a:ext>
            </a:extLst>
          </p:cNvPr>
          <p:cNvSpPr txBox="1"/>
          <p:nvPr/>
        </p:nvSpPr>
        <p:spPr>
          <a:xfrm>
            <a:off x="133350" y="431596"/>
            <a:ext cx="14363700" cy="8186857"/>
          </a:xfrm>
          <a:prstGeom prst="rect">
            <a:avLst/>
          </a:prstGeom>
          <a:noFill/>
        </p:spPr>
        <p:txBody>
          <a:bodyPr wrap="square" rtlCol="0">
            <a:spAutoFit/>
          </a:bodyPr>
          <a:lstStyle/>
          <a:p>
            <a:pPr algn="just">
              <a:spcAft>
                <a:spcPts val="1200"/>
              </a:spcAft>
            </a:pPr>
            <a:r>
              <a:rPr lang="en-IN" sz="1600" dirty="0" err="1">
                <a:solidFill>
                  <a:srgbClr val="000000"/>
                </a:solidFill>
                <a:effectLst/>
                <a:latin typeface="Arial" panose="020B0604020202020204" pitchFamily="34" charset="0"/>
                <a:ea typeface="Times New Roman" panose="02020603050405020304" pitchFamily="18" charset="0"/>
              </a:rPr>
              <a:t>Anser</a:t>
            </a:r>
            <a:r>
              <a:rPr lang="en-IN" sz="1600" dirty="0">
                <a:solidFill>
                  <a:srgbClr val="000000"/>
                </a:solidFill>
                <a:effectLst/>
                <a:latin typeface="Arial" panose="020B0604020202020204" pitchFamily="34" charset="0"/>
                <a:ea typeface="Times New Roman" panose="02020603050405020304" pitchFamily="18" charset="0"/>
              </a:rPr>
              <a:t>, M.K., Nabi, A.A., Ahmad, I., </a:t>
            </a:r>
            <a:r>
              <a:rPr lang="en-IN" sz="1600" dirty="0" err="1">
                <a:solidFill>
                  <a:srgbClr val="000000"/>
                </a:solidFill>
                <a:effectLst/>
                <a:latin typeface="Arial" panose="020B0604020202020204" pitchFamily="34" charset="0"/>
                <a:ea typeface="Times New Roman" panose="02020603050405020304" pitchFamily="18" charset="0"/>
              </a:rPr>
              <a:t>Abro</a:t>
            </a:r>
            <a:r>
              <a:rPr lang="en-IN" sz="1600" dirty="0">
                <a:solidFill>
                  <a:srgbClr val="000000"/>
                </a:solidFill>
                <a:effectLst/>
                <a:latin typeface="Arial" panose="020B0604020202020204" pitchFamily="34" charset="0"/>
                <a:ea typeface="Times New Roman" panose="02020603050405020304" pitchFamily="18" charset="0"/>
              </a:rPr>
              <a:t>, M.M.Q. and Zaman, K., 2025. Advancing mental health care: a comprehensive review of digital tools and technologies for enhancing diagnosis, treatment, and wellness. </a:t>
            </a:r>
            <a:r>
              <a:rPr lang="en-IN" sz="1600" i="1" dirty="0">
                <a:solidFill>
                  <a:srgbClr val="000000"/>
                </a:solidFill>
                <a:effectLst/>
                <a:latin typeface="Arial" panose="020B0604020202020204" pitchFamily="34" charset="0"/>
                <a:ea typeface="Times New Roman" panose="02020603050405020304" pitchFamily="18" charset="0"/>
              </a:rPr>
              <a:t>Health Care Science</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4</a:t>
            </a:r>
            <a:r>
              <a:rPr lang="en-IN" sz="1600" dirty="0">
                <a:solidFill>
                  <a:srgbClr val="000000"/>
                </a:solidFill>
                <a:effectLst/>
                <a:latin typeface="Arial" panose="020B0604020202020204" pitchFamily="34" charset="0"/>
                <a:ea typeface="Times New Roman" panose="02020603050405020304" pitchFamily="18" charset="0"/>
              </a:rPr>
              <a:t>(3), pp.163-178.</a:t>
            </a:r>
            <a:r>
              <a:rPr lang="en-IN" sz="1600" u="sng" dirty="0">
                <a:solidFill>
                  <a:srgbClr val="000000"/>
                </a:solidFill>
                <a:effectLst/>
                <a:latin typeface="Arial" panose="020B0604020202020204" pitchFamily="34" charset="0"/>
                <a:ea typeface="Times New Roman" panose="02020603050405020304" pitchFamily="18" charset="0"/>
                <a:hlinkClick r:id="rId2"/>
              </a:rPr>
              <a:t> </a:t>
            </a:r>
            <a:r>
              <a:rPr lang="en-IN" sz="1600" u="sng" dirty="0">
                <a:solidFill>
                  <a:srgbClr val="1155CC"/>
                </a:solidFill>
                <a:effectLst/>
                <a:latin typeface="Arial" panose="020B0604020202020204" pitchFamily="34" charset="0"/>
                <a:ea typeface="Times New Roman" panose="02020603050405020304" pitchFamily="18" charset="0"/>
                <a:hlinkClick r:id="rId2"/>
              </a:rPr>
              <a:t>https://doi.org/10.1002/hcs2.70018</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Babbage, C.M., Jackson, G.M., Davies, E.B. and Nixon, E., 2022. Self-help digital interventions targeted at improving psychological well-being in young people with perceived or clinically diagnosed reduced well-being: systematic review. </a:t>
            </a:r>
            <a:r>
              <a:rPr lang="en-IN" sz="1600" i="1" dirty="0">
                <a:solidFill>
                  <a:srgbClr val="000000"/>
                </a:solidFill>
                <a:effectLst/>
                <a:latin typeface="Arial" panose="020B0604020202020204" pitchFamily="34" charset="0"/>
                <a:ea typeface="Times New Roman" panose="02020603050405020304" pitchFamily="18" charset="0"/>
              </a:rPr>
              <a:t>JMIR Mental Health</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9</a:t>
            </a:r>
            <a:r>
              <a:rPr lang="en-IN" sz="1600" dirty="0">
                <a:solidFill>
                  <a:srgbClr val="000000"/>
                </a:solidFill>
                <a:effectLst/>
                <a:latin typeface="Arial" panose="020B0604020202020204" pitchFamily="34" charset="0"/>
                <a:ea typeface="Times New Roman" panose="02020603050405020304" pitchFamily="18" charset="0"/>
              </a:rPr>
              <a:t>(8), p.e25716.</a:t>
            </a:r>
            <a:r>
              <a:rPr lang="en-IN" sz="1600" u="sng" dirty="0">
                <a:solidFill>
                  <a:srgbClr val="000000"/>
                </a:solidFill>
                <a:effectLst/>
                <a:latin typeface="Arial" panose="020B0604020202020204" pitchFamily="34" charset="0"/>
                <a:ea typeface="Times New Roman" panose="02020603050405020304" pitchFamily="18" charset="0"/>
                <a:hlinkClick r:id="rId3"/>
              </a:rPr>
              <a:t> </a:t>
            </a:r>
            <a:r>
              <a:rPr lang="en-IN" sz="1600" u="sng" dirty="0">
                <a:solidFill>
                  <a:srgbClr val="1155CC"/>
                </a:solidFill>
                <a:effectLst/>
                <a:latin typeface="Arial" panose="020B0604020202020204" pitchFamily="34" charset="0"/>
                <a:ea typeface="Times New Roman" panose="02020603050405020304" pitchFamily="18" charset="0"/>
                <a:hlinkClick r:id="rId3"/>
              </a:rPr>
              <a:t>doi:10.2196/25716</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Belfiore, C.I., </a:t>
            </a:r>
            <a:r>
              <a:rPr lang="en-IN" sz="1600" dirty="0" err="1">
                <a:solidFill>
                  <a:srgbClr val="000000"/>
                </a:solidFill>
                <a:effectLst/>
                <a:latin typeface="Arial" panose="020B0604020202020204" pitchFamily="34" charset="0"/>
                <a:ea typeface="Times New Roman" panose="02020603050405020304" pitchFamily="18" charset="0"/>
              </a:rPr>
              <a:t>Galofaro</a:t>
            </a:r>
            <a:r>
              <a:rPr lang="en-IN" sz="1600" dirty="0">
                <a:solidFill>
                  <a:srgbClr val="000000"/>
                </a:solidFill>
                <a:effectLst/>
                <a:latin typeface="Arial" panose="020B0604020202020204" pitchFamily="34" charset="0"/>
                <a:ea typeface="Times New Roman" panose="02020603050405020304" pitchFamily="18" charset="0"/>
              </a:rPr>
              <a:t>, V., </a:t>
            </a:r>
            <a:r>
              <a:rPr lang="en-IN" sz="1600" dirty="0" err="1">
                <a:solidFill>
                  <a:srgbClr val="000000"/>
                </a:solidFill>
                <a:effectLst/>
                <a:latin typeface="Arial" panose="020B0604020202020204" pitchFamily="34" charset="0"/>
                <a:ea typeface="Times New Roman" panose="02020603050405020304" pitchFamily="18" charset="0"/>
              </a:rPr>
              <a:t>Cotroneo</a:t>
            </a:r>
            <a:r>
              <a:rPr lang="en-IN" sz="1600" dirty="0">
                <a:solidFill>
                  <a:srgbClr val="000000"/>
                </a:solidFill>
                <a:effectLst/>
                <a:latin typeface="Arial" panose="020B0604020202020204" pitchFamily="34" charset="0"/>
                <a:ea typeface="Times New Roman" panose="02020603050405020304" pitchFamily="18" charset="0"/>
              </a:rPr>
              <a:t>, D., </a:t>
            </a:r>
            <a:r>
              <a:rPr lang="en-IN" sz="1600" dirty="0" err="1">
                <a:solidFill>
                  <a:srgbClr val="000000"/>
                </a:solidFill>
                <a:effectLst/>
                <a:latin typeface="Arial" panose="020B0604020202020204" pitchFamily="34" charset="0"/>
                <a:ea typeface="Times New Roman" panose="02020603050405020304" pitchFamily="18" charset="0"/>
              </a:rPr>
              <a:t>Lopis</a:t>
            </a:r>
            <a:r>
              <a:rPr lang="en-IN" sz="1600" dirty="0">
                <a:solidFill>
                  <a:srgbClr val="000000"/>
                </a:solidFill>
                <a:effectLst/>
                <a:latin typeface="Arial" panose="020B0604020202020204" pitchFamily="34" charset="0"/>
                <a:ea typeface="Times New Roman" panose="02020603050405020304" pitchFamily="18" charset="0"/>
              </a:rPr>
              <a:t>, A., </a:t>
            </a:r>
            <a:r>
              <a:rPr lang="en-IN" sz="1600" dirty="0" err="1">
                <a:solidFill>
                  <a:srgbClr val="000000"/>
                </a:solidFill>
                <a:effectLst/>
                <a:latin typeface="Arial" panose="020B0604020202020204" pitchFamily="34" charset="0"/>
                <a:ea typeface="Times New Roman" panose="02020603050405020304" pitchFamily="18" charset="0"/>
              </a:rPr>
              <a:t>Tringali</a:t>
            </a:r>
            <a:r>
              <a:rPr lang="en-IN" sz="1600" dirty="0">
                <a:solidFill>
                  <a:srgbClr val="000000"/>
                </a:solidFill>
                <a:effectLst/>
                <a:latin typeface="Arial" panose="020B0604020202020204" pitchFamily="34" charset="0"/>
                <a:ea typeface="Times New Roman" panose="02020603050405020304" pitchFamily="18" charset="0"/>
              </a:rPr>
              <a:t>, I., </a:t>
            </a:r>
            <a:r>
              <a:rPr lang="en-IN" sz="1600" dirty="0" err="1">
                <a:solidFill>
                  <a:srgbClr val="000000"/>
                </a:solidFill>
                <a:effectLst/>
                <a:latin typeface="Arial" panose="020B0604020202020204" pitchFamily="34" charset="0"/>
                <a:ea typeface="Times New Roman" panose="02020603050405020304" pitchFamily="18" charset="0"/>
              </a:rPr>
              <a:t>Denaro</a:t>
            </a:r>
            <a:r>
              <a:rPr lang="en-IN" sz="1600" dirty="0">
                <a:solidFill>
                  <a:srgbClr val="000000"/>
                </a:solidFill>
                <a:effectLst/>
                <a:latin typeface="Arial" panose="020B0604020202020204" pitchFamily="34" charset="0"/>
                <a:ea typeface="Times New Roman" panose="02020603050405020304" pitchFamily="18" charset="0"/>
              </a:rPr>
              <a:t>, V. and </a:t>
            </a:r>
            <a:r>
              <a:rPr lang="en-IN" sz="1600" dirty="0" err="1">
                <a:solidFill>
                  <a:srgbClr val="000000"/>
                </a:solidFill>
                <a:effectLst/>
                <a:latin typeface="Arial" panose="020B0604020202020204" pitchFamily="34" charset="0"/>
                <a:ea typeface="Times New Roman" panose="02020603050405020304" pitchFamily="18" charset="0"/>
              </a:rPr>
              <a:t>Casu</a:t>
            </a:r>
            <a:r>
              <a:rPr lang="en-IN" sz="1600" dirty="0">
                <a:solidFill>
                  <a:srgbClr val="000000"/>
                </a:solidFill>
                <a:effectLst/>
                <a:latin typeface="Arial" panose="020B0604020202020204" pitchFamily="34" charset="0"/>
                <a:ea typeface="Times New Roman" panose="02020603050405020304" pitchFamily="18" charset="0"/>
              </a:rPr>
              <a:t>, M., 2024. A multi-level analysis of biological, social, and psychological determinants of substance use disorder and co-occurring mental health outcomes. </a:t>
            </a:r>
            <a:r>
              <a:rPr lang="en-IN" sz="1600" i="1" dirty="0" err="1">
                <a:solidFill>
                  <a:srgbClr val="000000"/>
                </a:solidFill>
                <a:effectLst/>
                <a:latin typeface="Arial" panose="020B0604020202020204" pitchFamily="34" charset="0"/>
                <a:ea typeface="Times New Roman" panose="02020603050405020304" pitchFamily="18" charset="0"/>
              </a:rPr>
              <a:t>Psychoactives</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3</a:t>
            </a:r>
            <a:r>
              <a:rPr lang="en-IN" sz="1600" dirty="0">
                <a:solidFill>
                  <a:srgbClr val="000000"/>
                </a:solidFill>
                <a:effectLst/>
                <a:latin typeface="Arial" panose="020B0604020202020204" pitchFamily="34" charset="0"/>
                <a:ea typeface="Times New Roman" panose="02020603050405020304" pitchFamily="18" charset="0"/>
              </a:rPr>
              <a:t>(2), pp.194-214.</a:t>
            </a:r>
            <a:r>
              <a:rPr lang="en-IN" sz="1600" u="sng" dirty="0">
                <a:solidFill>
                  <a:srgbClr val="1155CC"/>
                </a:solidFill>
                <a:effectLst/>
                <a:latin typeface="Arial" panose="020B0604020202020204" pitchFamily="34" charset="0"/>
                <a:ea typeface="Times New Roman" panose="02020603050405020304" pitchFamily="18" charset="0"/>
                <a:hlinkClick r:id="rId4"/>
              </a:rPr>
              <a:t>https://doi.org/10.3390/psychoactives3020013</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err="1">
                <a:solidFill>
                  <a:srgbClr val="000000"/>
                </a:solidFill>
                <a:effectLst/>
                <a:latin typeface="Arial" panose="020B0604020202020204" pitchFamily="34" charset="0"/>
                <a:ea typeface="Times New Roman" panose="02020603050405020304" pitchFamily="18" charset="0"/>
              </a:rPr>
              <a:t>Diano</a:t>
            </a:r>
            <a:r>
              <a:rPr lang="en-IN" sz="1600" dirty="0">
                <a:solidFill>
                  <a:srgbClr val="000000"/>
                </a:solidFill>
                <a:effectLst/>
                <a:latin typeface="Arial" panose="020B0604020202020204" pitchFamily="34" charset="0"/>
                <a:ea typeface="Times New Roman" panose="02020603050405020304" pitchFamily="18" charset="0"/>
              </a:rPr>
              <a:t>, F., </a:t>
            </a:r>
            <a:r>
              <a:rPr lang="en-IN" sz="1600" dirty="0" err="1">
                <a:solidFill>
                  <a:srgbClr val="000000"/>
                </a:solidFill>
                <a:effectLst/>
                <a:latin typeface="Arial" panose="020B0604020202020204" pitchFamily="34" charset="0"/>
                <a:ea typeface="Times New Roman" panose="02020603050405020304" pitchFamily="18" charset="0"/>
              </a:rPr>
              <a:t>Sica</a:t>
            </a:r>
            <a:r>
              <a:rPr lang="en-IN" sz="1600" dirty="0">
                <a:solidFill>
                  <a:srgbClr val="000000"/>
                </a:solidFill>
                <a:effectLst/>
                <a:latin typeface="Arial" panose="020B0604020202020204" pitchFamily="34" charset="0"/>
                <a:ea typeface="Times New Roman" panose="02020603050405020304" pitchFamily="18" charset="0"/>
              </a:rPr>
              <a:t>, L.S. and </a:t>
            </a:r>
            <a:r>
              <a:rPr lang="en-IN" sz="1600" dirty="0" err="1">
                <a:solidFill>
                  <a:srgbClr val="000000"/>
                </a:solidFill>
                <a:effectLst/>
                <a:latin typeface="Arial" panose="020B0604020202020204" pitchFamily="34" charset="0"/>
                <a:ea typeface="Times New Roman" panose="02020603050405020304" pitchFamily="18" charset="0"/>
              </a:rPr>
              <a:t>Ponticorvo</a:t>
            </a:r>
            <a:r>
              <a:rPr lang="en-IN" sz="1600" dirty="0">
                <a:solidFill>
                  <a:srgbClr val="000000"/>
                </a:solidFill>
                <a:effectLst/>
                <a:latin typeface="Arial" panose="020B0604020202020204" pitchFamily="34" charset="0"/>
                <a:ea typeface="Times New Roman" panose="02020603050405020304" pitchFamily="18" charset="0"/>
              </a:rPr>
              <a:t>, M., 2023. Empower psychotherapy with mHealth apps: The design of “Safer”, an emotion regulation application. </a:t>
            </a:r>
            <a:r>
              <a:rPr lang="en-IN" sz="1600" i="1" dirty="0">
                <a:solidFill>
                  <a:srgbClr val="000000"/>
                </a:solidFill>
                <a:effectLst/>
                <a:latin typeface="Arial" panose="020B0604020202020204" pitchFamily="34" charset="0"/>
                <a:ea typeface="Times New Roman" panose="02020603050405020304" pitchFamily="18" charset="0"/>
              </a:rPr>
              <a:t>Information</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14</a:t>
            </a:r>
            <a:r>
              <a:rPr lang="en-IN" sz="1600" dirty="0">
                <a:solidFill>
                  <a:srgbClr val="000000"/>
                </a:solidFill>
                <a:effectLst/>
                <a:latin typeface="Arial" panose="020B0604020202020204" pitchFamily="34" charset="0"/>
                <a:ea typeface="Times New Roman" panose="02020603050405020304" pitchFamily="18" charset="0"/>
              </a:rPr>
              <a:t>(6), p.308.</a:t>
            </a:r>
            <a:r>
              <a:rPr lang="en-IN" sz="1600" u="sng" dirty="0">
                <a:solidFill>
                  <a:srgbClr val="000000"/>
                </a:solidFill>
                <a:effectLst/>
                <a:latin typeface="Arial" panose="020B0604020202020204" pitchFamily="34" charset="0"/>
                <a:ea typeface="Times New Roman" panose="02020603050405020304" pitchFamily="18" charset="0"/>
                <a:hlinkClick r:id="rId5"/>
              </a:rPr>
              <a:t> </a:t>
            </a:r>
            <a:r>
              <a:rPr lang="en-IN" sz="1600" u="sng" dirty="0">
                <a:solidFill>
                  <a:srgbClr val="1155CC"/>
                </a:solidFill>
                <a:effectLst/>
                <a:latin typeface="Arial" panose="020B0604020202020204" pitchFamily="34" charset="0"/>
                <a:ea typeface="Times New Roman" panose="02020603050405020304" pitchFamily="18" charset="0"/>
                <a:hlinkClick r:id="rId5"/>
              </a:rPr>
              <a:t>https://doi.org/10.3390/info14060308</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Fischer, A., Smith, O.J., Gómez Álvarez, P., Wolstein, J. and </a:t>
            </a:r>
            <a:r>
              <a:rPr lang="en-IN" sz="1600" dirty="0" err="1">
                <a:solidFill>
                  <a:srgbClr val="000000"/>
                </a:solidFill>
                <a:effectLst/>
                <a:latin typeface="Arial" panose="020B0604020202020204" pitchFamily="34" charset="0"/>
                <a:ea typeface="Times New Roman" panose="02020603050405020304" pitchFamily="18" charset="0"/>
              </a:rPr>
              <a:t>Schall</a:t>
            </a:r>
            <a:r>
              <a:rPr lang="en-IN" sz="1600" dirty="0">
                <a:solidFill>
                  <a:srgbClr val="000000"/>
                </a:solidFill>
                <a:effectLst/>
                <a:latin typeface="Arial" panose="020B0604020202020204" pitchFamily="34" charset="0"/>
                <a:ea typeface="Times New Roman" panose="02020603050405020304" pitchFamily="18" charset="0"/>
              </a:rPr>
              <a:t>, U., 2025. Getting help early: an online mental health self-assessment tool for young people. </a:t>
            </a:r>
            <a:r>
              <a:rPr lang="en-IN" sz="1600" i="1" dirty="0">
                <a:solidFill>
                  <a:srgbClr val="000000"/>
                </a:solidFill>
                <a:effectLst/>
                <a:latin typeface="Arial" panose="020B0604020202020204" pitchFamily="34" charset="0"/>
                <a:ea typeface="Times New Roman" panose="02020603050405020304" pitchFamily="18" charset="0"/>
              </a:rPr>
              <a:t>Clinical Child Psychology and Psychiatry</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30</a:t>
            </a:r>
            <a:r>
              <a:rPr lang="en-IN" sz="1600" dirty="0">
                <a:solidFill>
                  <a:srgbClr val="000000"/>
                </a:solidFill>
                <a:effectLst/>
                <a:latin typeface="Arial" panose="020B0604020202020204" pitchFamily="34" charset="0"/>
                <a:ea typeface="Times New Roman" panose="02020603050405020304" pitchFamily="18" charset="0"/>
              </a:rPr>
              <a:t>(1), pp.64-78. DOI:</a:t>
            </a:r>
            <a:r>
              <a:rPr lang="en-IN" sz="1600" u="sng" dirty="0">
                <a:solidFill>
                  <a:srgbClr val="000000"/>
                </a:solidFill>
                <a:effectLst/>
                <a:latin typeface="Arial" panose="020B0604020202020204" pitchFamily="34" charset="0"/>
                <a:ea typeface="Times New Roman" panose="02020603050405020304" pitchFamily="18" charset="0"/>
                <a:hlinkClick r:id="rId6"/>
              </a:rPr>
              <a:t> </a:t>
            </a:r>
            <a:r>
              <a:rPr lang="en-IN" sz="1600" u="sng" dirty="0">
                <a:solidFill>
                  <a:srgbClr val="1155CC"/>
                </a:solidFill>
                <a:effectLst/>
                <a:latin typeface="Arial" panose="020B0604020202020204" pitchFamily="34" charset="0"/>
                <a:ea typeface="Times New Roman" panose="02020603050405020304" pitchFamily="18" charset="0"/>
                <a:hlinkClick r:id="rId6"/>
              </a:rPr>
              <a:t>10.1177/13591045241287895</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G</a:t>
            </a:r>
            <a:r>
              <a:rPr lang="en-IN" sz="1600" u="sng" dirty="0">
                <a:solidFill>
                  <a:srgbClr val="1155CC"/>
                </a:solidFill>
                <a:effectLst/>
                <a:latin typeface="Arial" panose="020B0604020202020204" pitchFamily="34" charset="0"/>
                <a:ea typeface="Times New Roman" panose="02020603050405020304" pitchFamily="18" charset="0"/>
                <a:hlinkClick r:id="rId7"/>
              </a:rPr>
              <a:t>ov.uk</a:t>
            </a:r>
            <a:r>
              <a:rPr lang="en-IN" sz="1600" u="sng" dirty="0">
                <a:solidFill>
                  <a:srgbClr val="000000"/>
                </a:solidFill>
                <a:latin typeface="Arial" panose="020B0604020202020204" pitchFamily="34" charset="0"/>
                <a:ea typeface="Times New Roman" panose="02020603050405020304" pitchFamily="18" charset="0"/>
              </a:rPr>
              <a:t>., </a:t>
            </a:r>
            <a:r>
              <a:rPr lang="en-IN" sz="1600" dirty="0">
                <a:solidFill>
                  <a:srgbClr val="000000"/>
                </a:solidFill>
                <a:effectLst/>
                <a:latin typeface="Arial" panose="020B0604020202020204" pitchFamily="34" charset="0"/>
                <a:ea typeface="Times New Roman" panose="02020603050405020304" pitchFamily="18" charset="0"/>
              </a:rPr>
              <a:t>2023. Mental health and wellbeing plan: discussion paper [online]. Accessed on: 10.03.2026. &lt;Available from:</a:t>
            </a:r>
            <a:r>
              <a:rPr lang="en-IN" sz="1600" u="sng" dirty="0">
                <a:solidFill>
                  <a:srgbClr val="000000"/>
                </a:solidFill>
                <a:effectLst/>
                <a:latin typeface="Arial" panose="020B0604020202020204" pitchFamily="34" charset="0"/>
                <a:ea typeface="Times New Roman" panose="02020603050405020304" pitchFamily="18" charset="0"/>
                <a:hlinkClick r:id="rId8"/>
              </a:rPr>
              <a:t> </a:t>
            </a:r>
            <a:r>
              <a:rPr lang="en-IN" sz="1600" u="sng" dirty="0">
                <a:solidFill>
                  <a:srgbClr val="1155CC"/>
                </a:solidFill>
                <a:effectLst/>
                <a:latin typeface="Arial" panose="020B0604020202020204" pitchFamily="34" charset="0"/>
                <a:ea typeface="Times New Roman" panose="02020603050405020304" pitchFamily="18" charset="0"/>
                <a:hlinkClick r:id="rId8"/>
              </a:rPr>
              <a:t>https://www.gov.uk/government/calls-for-evidence/mental-health-and-wellbeing-plan-discussion-paper-and-call-for-evidence/mental-health-and-wellbeing-plan-discussion-paper#chapter-1-how-can-we-all-promote-positive-mental-wellbeing</a:t>
            </a:r>
            <a:r>
              <a:rPr lang="en-IN" sz="1600" dirty="0">
                <a:solidFill>
                  <a:srgbClr val="000000"/>
                </a:solidFill>
                <a:effectLst/>
                <a:latin typeface="Arial" panose="020B0604020202020204" pitchFamily="34" charset="0"/>
                <a:ea typeface="Times New Roman" panose="02020603050405020304" pitchFamily="18" charset="0"/>
              </a:rPr>
              <a:t>&gt;</a:t>
            </a:r>
            <a:endParaRPr lang="en-IN" sz="1600" dirty="0">
              <a:effectLst/>
              <a:latin typeface="Arial" panose="020B0604020202020204" pitchFamily="34" charset="0"/>
              <a:ea typeface="Arial" panose="020B0604020202020204" pitchFamily="34" charset="0"/>
            </a:endParaRPr>
          </a:p>
          <a:p>
            <a:pPr algn="just"/>
            <a:r>
              <a:rPr lang="en-IN" sz="1600" dirty="0">
                <a:solidFill>
                  <a:srgbClr val="000000"/>
                </a:solidFill>
                <a:effectLst/>
                <a:latin typeface="Arial" panose="020B0604020202020204" pitchFamily="34" charset="0"/>
                <a:ea typeface="Times New Roman" panose="02020603050405020304" pitchFamily="18" charset="0"/>
              </a:rPr>
              <a:t>Headspace</a:t>
            </a:r>
            <a:r>
              <a:rPr lang="en-IN" sz="1600" dirty="0">
                <a:solidFill>
                  <a:srgbClr val="000000"/>
                </a:solidFill>
                <a:latin typeface="Arial" panose="020B0604020202020204" pitchFamily="34" charset="0"/>
                <a:ea typeface="Times New Roman" panose="02020603050405020304" pitchFamily="18" charset="0"/>
              </a:rPr>
              <a:t>., </a:t>
            </a:r>
            <a:r>
              <a:rPr lang="en-IN" sz="1600" dirty="0">
                <a:solidFill>
                  <a:srgbClr val="000000"/>
                </a:solidFill>
                <a:effectLst/>
                <a:latin typeface="Arial" panose="020B0604020202020204" pitchFamily="34" charset="0"/>
                <a:ea typeface="Times New Roman" panose="02020603050405020304" pitchFamily="18" charset="0"/>
              </a:rPr>
              <a:t>2026. The mental health app for every moment (online). Accessed on: 12.03.2026. &lt;Available from: </a:t>
            </a:r>
            <a:r>
              <a:rPr lang="en-IN" sz="1600" u="sng" dirty="0">
                <a:solidFill>
                  <a:srgbClr val="1155CC"/>
                </a:solidFill>
                <a:effectLst/>
                <a:latin typeface="Arial" panose="020B0604020202020204" pitchFamily="34" charset="0"/>
                <a:ea typeface="Times New Roman" panose="02020603050405020304" pitchFamily="18" charset="0"/>
                <a:hlinkClick r:id="rId9"/>
              </a:rPr>
              <a:t>https://www.headspace.com/</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err="1">
                <a:solidFill>
                  <a:srgbClr val="000000"/>
                </a:solidFill>
                <a:effectLst/>
                <a:latin typeface="Arial" panose="020B0604020202020204" pitchFamily="34" charset="0"/>
                <a:ea typeface="Times New Roman" panose="02020603050405020304" pitchFamily="18" charset="0"/>
              </a:rPr>
              <a:t>Jadhakhan</a:t>
            </a:r>
            <a:r>
              <a:rPr lang="en-IN" sz="1600" dirty="0">
                <a:solidFill>
                  <a:srgbClr val="000000"/>
                </a:solidFill>
                <a:effectLst/>
                <a:latin typeface="Arial" panose="020B0604020202020204" pitchFamily="34" charset="0"/>
                <a:ea typeface="Times New Roman" panose="02020603050405020304" pitchFamily="18" charset="0"/>
              </a:rPr>
              <a:t>, F., Blake, H., </a:t>
            </a:r>
            <a:r>
              <a:rPr lang="en-IN" sz="1600" dirty="0" err="1">
                <a:solidFill>
                  <a:srgbClr val="000000"/>
                </a:solidFill>
                <a:effectLst/>
                <a:latin typeface="Arial" panose="020B0604020202020204" pitchFamily="34" charset="0"/>
                <a:ea typeface="Times New Roman" panose="02020603050405020304" pitchFamily="18" charset="0"/>
              </a:rPr>
              <a:t>Hett</a:t>
            </a:r>
            <a:r>
              <a:rPr lang="en-IN" sz="1600" dirty="0">
                <a:solidFill>
                  <a:srgbClr val="000000"/>
                </a:solidFill>
                <a:effectLst/>
                <a:latin typeface="Arial" panose="020B0604020202020204" pitchFamily="34" charset="0"/>
                <a:ea typeface="Times New Roman" panose="02020603050405020304" pitchFamily="18" charset="0"/>
              </a:rPr>
              <a:t>, D. and Marwaha, S., 2022. Efficacy of digital technologies aimed at enhancing emotion regulation skills: Literature review. </a:t>
            </a:r>
            <a:r>
              <a:rPr lang="en-IN" sz="1600" i="1" dirty="0">
                <a:solidFill>
                  <a:srgbClr val="000000"/>
                </a:solidFill>
                <a:effectLst/>
                <a:latin typeface="Arial" panose="020B0604020202020204" pitchFamily="34" charset="0"/>
                <a:ea typeface="Times New Roman" panose="02020603050405020304" pitchFamily="18" charset="0"/>
              </a:rPr>
              <a:t>Frontiers in Psychiatry</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13</a:t>
            </a:r>
            <a:r>
              <a:rPr lang="en-IN" sz="1600" dirty="0">
                <a:solidFill>
                  <a:srgbClr val="000000"/>
                </a:solidFill>
                <a:effectLst/>
                <a:latin typeface="Arial" panose="020B0604020202020204" pitchFamily="34" charset="0"/>
                <a:ea typeface="Times New Roman" panose="02020603050405020304" pitchFamily="18" charset="0"/>
              </a:rPr>
              <a:t>, p.809332. DOI</a:t>
            </a:r>
            <a:r>
              <a:rPr lang="en-IN" sz="1600" u="sng" dirty="0">
                <a:solidFill>
                  <a:srgbClr val="000000"/>
                </a:solidFill>
                <a:effectLst/>
                <a:latin typeface="Arial" panose="020B0604020202020204" pitchFamily="34" charset="0"/>
                <a:ea typeface="Times New Roman" panose="02020603050405020304" pitchFamily="18" charset="0"/>
                <a:hlinkClick r:id="rId10"/>
              </a:rPr>
              <a:t> </a:t>
            </a:r>
            <a:r>
              <a:rPr lang="en-IN" sz="1600" u="sng" dirty="0">
                <a:solidFill>
                  <a:srgbClr val="1155CC"/>
                </a:solidFill>
                <a:effectLst/>
                <a:latin typeface="Arial" panose="020B0604020202020204" pitchFamily="34" charset="0"/>
                <a:ea typeface="Times New Roman" panose="02020603050405020304" pitchFamily="18" charset="0"/>
                <a:hlinkClick r:id="rId10"/>
              </a:rPr>
              <a:t>10.3389/fpsyt.2022.809332</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Lu, S.C., Xu, M., Wang, M., </a:t>
            </a:r>
            <a:r>
              <a:rPr lang="en-IN" sz="1600" dirty="0" err="1">
                <a:solidFill>
                  <a:srgbClr val="000000"/>
                </a:solidFill>
                <a:effectLst/>
                <a:latin typeface="Arial" panose="020B0604020202020204" pitchFamily="34" charset="0"/>
                <a:ea typeface="Times New Roman" panose="02020603050405020304" pitchFamily="18" charset="0"/>
              </a:rPr>
              <a:t>Hardi</a:t>
            </a:r>
            <a:r>
              <a:rPr lang="en-IN" sz="1600" dirty="0">
                <a:solidFill>
                  <a:srgbClr val="000000"/>
                </a:solidFill>
                <a:effectLst/>
                <a:latin typeface="Arial" panose="020B0604020202020204" pitchFamily="34" charset="0"/>
                <a:ea typeface="Times New Roman" panose="02020603050405020304" pitchFamily="18" charset="0"/>
              </a:rPr>
              <a:t>, A., Cheng, A.L., Chang, S.H. and Yen, P.Y., 2022. Effectiveness and minimum effective dose of app-based mobile health interventions for anxiety and depression symptom reduction: systematic review and meta-analysis. </a:t>
            </a:r>
            <a:r>
              <a:rPr lang="en-IN" sz="1600" i="1" dirty="0">
                <a:solidFill>
                  <a:srgbClr val="000000"/>
                </a:solidFill>
                <a:effectLst/>
                <a:latin typeface="Arial" panose="020B0604020202020204" pitchFamily="34" charset="0"/>
                <a:ea typeface="Times New Roman" panose="02020603050405020304" pitchFamily="18" charset="0"/>
              </a:rPr>
              <a:t>JMIR Mental Health</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9</a:t>
            </a:r>
            <a:r>
              <a:rPr lang="en-IN" sz="1600" dirty="0">
                <a:solidFill>
                  <a:srgbClr val="000000"/>
                </a:solidFill>
                <a:effectLst/>
                <a:latin typeface="Arial" panose="020B0604020202020204" pitchFamily="34" charset="0"/>
                <a:ea typeface="Times New Roman" panose="02020603050405020304" pitchFamily="18" charset="0"/>
              </a:rPr>
              <a:t>(9), p.e39454.</a:t>
            </a:r>
            <a:r>
              <a:rPr lang="en-IN" sz="1600" u="sng" dirty="0">
                <a:solidFill>
                  <a:srgbClr val="000000"/>
                </a:solidFill>
                <a:effectLst/>
                <a:latin typeface="Arial" panose="020B0604020202020204" pitchFamily="34" charset="0"/>
                <a:ea typeface="Times New Roman" panose="02020603050405020304" pitchFamily="18" charset="0"/>
                <a:hlinkClick r:id="rId11"/>
              </a:rPr>
              <a:t> </a:t>
            </a:r>
            <a:r>
              <a:rPr lang="en-IN" sz="1600" u="sng" dirty="0">
                <a:solidFill>
                  <a:srgbClr val="1155CC"/>
                </a:solidFill>
                <a:effectLst/>
                <a:latin typeface="Arial" panose="020B0604020202020204" pitchFamily="34" charset="0"/>
                <a:ea typeface="Times New Roman" panose="02020603050405020304" pitchFamily="18" charset="0"/>
                <a:hlinkClick r:id="rId11"/>
              </a:rPr>
              <a:t>doi:10.2196/39454</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McBride, M., Martin, C.A., Teece, L., Irizar, P., Batson, M., </a:t>
            </a:r>
            <a:r>
              <a:rPr lang="en-IN" sz="1600" dirty="0" err="1">
                <a:solidFill>
                  <a:srgbClr val="000000"/>
                </a:solidFill>
                <a:effectLst/>
                <a:latin typeface="Arial" panose="020B0604020202020204" pitchFamily="34" charset="0"/>
                <a:ea typeface="Times New Roman" panose="02020603050405020304" pitchFamily="18" charset="0"/>
              </a:rPr>
              <a:t>Lagrata</a:t>
            </a:r>
            <a:r>
              <a:rPr lang="en-IN" sz="1600" dirty="0">
                <a:solidFill>
                  <a:srgbClr val="000000"/>
                </a:solidFill>
                <a:effectLst/>
                <a:latin typeface="Arial" panose="020B0604020202020204" pitchFamily="34" charset="0"/>
                <a:ea typeface="Times New Roman" panose="02020603050405020304" pitchFamily="18" charset="0"/>
              </a:rPr>
              <a:t>, S., </a:t>
            </a:r>
            <a:r>
              <a:rPr lang="en-IN" sz="1600" dirty="0" err="1">
                <a:solidFill>
                  <a:srgbClr val="000000"/>
                </a:solidFill>
                <a:effectLst/>
                <a:latin typeface="Arial" panose="020B0604020202020204" pitchFamily="34" charset="0"/>
                <a:ea typeface="Times New Roman" panose="02020603050405020304" pitchFamily="18" charset="0"/>
              </a:rPr>
              <a:t>Papineni</a:t>
            </a:r>
            <a:r>
              <a:rPr lang="en-IN" sz="1600" dirty="0">
                <a:solidFill>
                  <a:srgbClr val="000000"/>
                </a:solidFill>
                <a:effectLst/>
                <a:latin typeface="Arial" panose="020B0604020202020204" pitchFamily="34" charset="0"/>
                <a:ea typeface="Times New Roman" panose="02020603050405020304" pitchFamily="18" charset="0"/>
              </a:rPr>
              <a:t>, P., Nazareth, J., Pan, D., Leary, A. and Woolf, K., 2023. Investigating the impact of financial concerns on symptoms of depression in UK healthcare workers: data from the UK-REACH nationwide cohort study. </a:t>
            </a:r>
            <a:r>
              <a:rPr lang="en-IN" sz="1600" i="1" dirty="0" err="1">
                <a:solidFill>
                  <a:srgbClr val="000000"/>
                </a:solidFill>
                <a:effectLst/>
                <a:latin typeface="Arial" panose="020B0604020202020204" pitchFamily="34" charset="0"/>
                <a:ea typeface="Times New Roman" panose="02020603050405020304" pitchFamily="18" charset="0"/>
              </a:rPr>
              <a:t>BJPsych</a:t>
            </a:r>
            <a:r>
              <a:rPr lang="en-IN" sz="1600" i="1" dirty="0">
                <a:solidFill>
                  <a:srgbClr val="000000"/>
                </a:solidFill>
                <a:effectLst/>
                <a:latin typeface="Arial" panose="020B0604020202020204" pitchFamily="34" charset="0"/>
                <a:ea typeface="Times New Roman" panose="02020603050405020304" pitchFamily="18" charset="0"/>
              </a:rPr>
              <a:t> Open</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9</a:t>
            </a:r>
            <a:r>
              <a:rPr lang="en-IN" sz="1600" dirty="0">
                <a:solidFill>
                  <a:srgbClr val="000000"/>
                </a:solidFill>
                <a:effectLst/>
                <a:latin typeface="Arial" panose="020B0604020202020204" pitchFamily="34" charset="0"/>
                <a:ea typeface="Times New Roman" panose="02020603050405020304" pitchFamily="18" charset="0"/>
              </a:rPr>
              <a:t>(4), p.e124.</a:t>
            </a:r>
            <a:r>
              <a:rPr lang="en-IN" sz="1600" u="sng" dirty="0">
                <a:solidFill>
                  <a:srgbClr val="000000"/>
                </a:solidFill>
                <a:effectLst/>
                <a:latin typeface="Arial" panose="020B0604020202020204" pitchFamily="34" charset="0"/>
                <a:ea typeface="Times New Roman" panose="02020603050405020304" pitchFamily="18" charset="0"/>
                <a:hlinkClick r:id="rId12"/>
              </a:rPr>
              <a:t> </a:t>
            </a:r>
            <a:r>
              <a:rPr lang="en-IN" sz="1600" u="sng" dirty="0">
                <a:solidFill>
                  <a:srgbClr val="1155CC"/>
                </a:solidFill>
                <a:effectLst/>
                <a:latin typeface="Arial" panose="020B0604020202020204" pitchFamily="34" charset="0"/>
                <a:ea typeface="Times New Roman" panose="02020603050405020304" pitchFamily="18" charset="0"/>
                <a:hlinkClick r:id="rId12"/>
              </a:rPr>
              <a:t>https://doi.org/10.1192/bjo.2023.520</a:t>
            </a:r>
            <a:endParaRPr lang="en-IN" sz="1600" dirty="0">
              <a:effectLst/>
              <a:latin typeface="Arial" panose="020B0604020202020204" pitchFamily="34" charset="0"/>
              <a:ea typeface="Arial" panose="020B0604020202020204" pitchFamily="34" charset="0"/>
            </a:endParaRPr>
          </a:p>
          <a:p>
            <a:pPr algn="just"/>
            <a:r>
              <a:rPr lang="en-IN" sz="1600" dirty="0" err="1">
                <a:solidFill>
                  <a:srgbClr val="000000"/>
                </a:solidFill>
                <a:effectLst/>
                <a:latin typeface="Arial" panose="020B0604020202020204" pitchFamily="34" charset="0"/>
                <a:ea typeface="Times New Roman" panose="02020603050405020304" pitchFamily="18" charset="0"/>
              </a:rPr>
              <a:t>McGorry</a:t>
            </a:r>
            <a:r>
              <a:rPr lang="en-IN" sz="1600" dirty="0">
                <a:solidFill>
                  <a:srgbClr val="000000"/>
                </a:solidFill>
                <a:effectLst/>
                <a:latin typeface="Arial" panose="020B0604020202020204" pitchFamily="34" charset="0"/>
                <a:ea typeface="Times New Roman" panose="02020603050405020304" pitchFamily="18" charset="0"/>
              </a:rPr>
              <a:t>, P., </a:t>
            </a:r>
            <a:r>
              <a:rPr lang="en-IN" sz="1600" dirty="0" err="1">
                <a:solidFill>
                  <a:srgbClr val="000000"/>
                </a:solidFill>
                <a:effectLst/>
                <a:latin typeface="Arial" panose="020B0604020202020204" pitchFamily="34" charset="0"/>
                <a:ea typeface="Times New Roman" panose="02020603050405020304" pitchFamily="18" charset="0"/>
              </a:rPr>
              <a:t>Gunasiri</a:t>
            </a:r>
            <a:r>
              <a:rPr lang="en-IN" sz="1600" dirty="0">
                <a:solidFill>
                  <a:srgbClr val="000000"/>
                </a:solidFill>
                <a:effectLst/>
                <a:latin typeface="Arial" panose="020B0604020202020204" pitchFamily="34" charset="0"/>
                <a:ea typeface="Times New Roman" panose="02020603050405020304" pitchFamily="18" charset="0"/>
              </a:rPr>
              <a:t>, H., Mei, C., Rice, S. and Gao, C.X., 2025. The youth mental health crisis: analysis and solutions. </a:t>
            </a:r>
            <a:r>
              <a:rPr lang="en-IN" sz="1600" i="1" dirty="0">
                <a:solidFill>
                  <a:srgbClr val="000000"/>
                </a:solidFill>
                <a:effectLst/>
                <a:latin typeface="Arial" panose="020B0604020202020204" pitchFamily="34" charset="0"/>
                <a:ea typeface="Times New Roman" panose="02020603050405020304" pitchFamily="18" charset="0"/>
              </a:rPr>
              <a:t>Frontiers in Psychiatry</a:t>
            </a:r>
            <a:r>
              <a:rPr lang="en-IN" sz="1600" dirty="0">
                <a:solidFill>
                  <a:srgbClr val="000000"/>
                </a:solidFill>
                <a:effectLst/>
                <a:latin typeface="Arial" panose="020B0604020202020204" pitchFamily="34" charset="0"/>
                <a:ea typeface="Times New Roman" panose="02020603050405020304" pitchFamily="18" charset="0"/>
              </a:rPr>
              <a:t>, </a:t>
            </a:r>
            <a:r>
              <a:rPr lang="en-IN" sz="1600" i="1" dirty="0">
                <a:solidFill>
                  <a:srgbClr val="000000"/>
                </a:solidFill>
                <a:effectLst/>
                <a:latin typeface="Arial" panose="020B0604020202020204" pitchFamily="34" charset="0"/>
                <a:ea typeface="Times New Roman" panose="02020603050405020304" pitchFamily="18" charset="0"/>
              </a:rPr>
              <a:t>15</a:t>
            </a:r>
            <a:r>
              <a:rPr lang="en-IN" sz="1600" dirty="0">
                <a:solidFill>
                  <a:srgbClr val="000000"/>
                </a:solidFill>
                <a:effectLst/>
                <a:latin typeface="Arial" panose="020B0604020202020204" pitchFamily="34" charset="0"/>
                <a:ea typeface="Times New Roman" panose="02020603050405020304" pitchFamily="18" charset="0"/>
              </a:rPr>
              <a:t>, p.1517533. DOI</a:t>
            </a:r>
            <a:r>
              <a:rPr lang="en-IN" sz="1600" u="sng" dirty="0">
                <a:solidFill>
                  <a:srgbClr val="000000"/>
                </a:solidFill>
                <a:effectLst/>
                <a:latin typeface="Arial" panose="020B0604020202020204" pitchFamily="34" charset="0"/>
                <a:ea typeface="Times New Roman" panose="02020603050405020304" pitchFamily="18" charset="0"/>
                <a:hlinkClick r:id="rId13"/>
              </a:rPr>
              <a:t> </a:t>
            </a:r>
            <a:r>
              <a:rPr lang="en-IN" sz="1600" u="sng" dirty="0">
                <a:solidFill>
                  <a:srgbClr val="1155CC"/>
                </a:solidFill>
                <a:effectLst/>
                <a:latin typeface="Arial" panose="020B0604020202020204" pitchFamily="34" charset="0"/>
                <a:ea typeface="Times New Roman" panose="02020603050405020304" pitchFamily="18" charset="0"/>
                <a:hlinkClick r:id="rId13"/>
              </a:rPr>
              <a:t>10.3389/fpsyt.2024.1517533</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Mind, 2025. Mental health facts and statistics [online]. Accessed on: 10.03.2026. &lt;Available from:</a:t>
            </a:r>
            <a:r>
              <a:rPr lang="en-IN" sz="1600" u="sng" dirty="0">
                <a:solidFill>
                  <a:srgbClr val="000000"/>
                </a:solidFill>
                <a:effectLst/>
                <a:latin typeface="Arial" panose="020B0604020202020204" pitchFamily="34" charset="0"/>
                <a:ea typeface="Times New Roman" panose="02020603050405020304" pitchFamily="18" charset="0"/>
                <a:hlinkClick r:id="rId14"/>
              </a:rPr>
              <a:t> </a:t>
            </a:r>
            <a:r>
              <a:rPr lang="en-IN" sz="1600" u="sng" dirty="0">
                <a:solidFill>
                  <a:srgbClr val="1155CC"/>
                </a:solidFill>
                <a:effectLst/>
                <a:latin typeface="Arial" panose="020B0604020202020204" pitchFamily="34" charset="0"/>
                <a:ea typeface="Times New Roman" panose="02020603050405020304" pitchFamily="18" charset="0"/>
                <a:hlinkClick r:id="rId14"/>
              </a:rPr>
              <a:t>https://www.mind.org.uk/information-support/types-of-mental-health-problems/mental-health-facts-and-statistics/</a:t>
            </a:r>
            <a:r>
              <a:rPr lang="en-IN" sz="1600" dirty="0">
                <a:solidFill>
                  <a:srgbClr val="000000"/>
                </a:solidFill>
                <a:effectLst/>
                <a:latin typeface="Arial" panose="020B0604020202020204" pitchFamily="34" charset="0"/>
                <a:ea typeface="Times New Roman" panose="02020603050405020304" pitchFamily="18" charset="0"/>
              </a:rPr>
              <a:t>&gt;</a:t>
            </a:r>
            <a:endParaRPr lang="en-IN" sz="1600" dirty="0">
              <a:effectLst/>
              <a:latin typeface="Arial" panose="020B0604020202020204" pitchFamily="34" charset="0"/>
              <a:ea typeface="Arial" panose="020B0604020202020204" pitchFamily="34" charset="0"/>
            </a:endParaRPr>
          </a:p>
          <a:p>
            <a:endParaRPr lang="en-IN" sz="1000" dirty="0"/>
          </a:p>
        </p:txBody>
      </p:sp>
    </p:spTree>
    <p:extLst>
      <p:ext uri="{BB962C8B-B14F-4D97-AF65-F5344CB8AC3E}">
        <p14:creationId xmlns:p14="http://schemas.microsoft.com/office/powerpoint/2010/main" val="968509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A1491-2978-2C62-99F4-0758FD4B55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07CE76E-2CA3-5BFD-8679-CB146F96A2E1}"/>
              </a:ext>
            </a:extLst>
          </p:cNvPr>
          <p:cNvSpPr txBox="1"/>
          <p:nvPr/>
        </p:nvSpPr>
        <p:spPr>
          <a:xfrm>
            <a:off x="361950" y="-158643"/>
            <a:ext cx="7981950" cy="658835"/>
          </a:xfrm>
          <a:prstGeom prst="rect">
            <a:avLst/>
          </a:prstGeom>
          <a:noFill/>
        </p:spPr>
        <p:txBody>
          <a:bodyPr wrap="square" rtlCol="0">
            <a:spAutoFit/>
          </a:bodyPr>
          <a:lstStyle/>
          <a:p>
            <a:pPr algn="just">
              <a:lnSpc>
                <a:spcPct val="150000"/>
              </a:lnSpc>
            </a:pPr>
            <a:r>
              <a:rPr lang="en-US" sz="2800" b="1" dirty="0">
                <a:latin typeface="Arial" panose="020B0604020202020204" pitchFamily="34" charset="0"/>
                <a:cs typeface="Arial" panose="020B0604020202020204" pitchFamily="34" charset="0"/>
              </a:rPr>
              <a:t>References</a:t>
            </a:r>
            <a:endParaRPr lang="en-IN" sz="28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717DF28-5F8F-B546-3F8D-BF149A0F09D5}"/>
              </a:ext>
            </a:extLst>
          </p:cNvPr>
          <p:cNvSpPr txBox="1"/>
          <p:nvPr/>
        </p:nvSpPr>
        <p:spPr>
          <a:xfrm>
            <a:off x="361950" y="533400"/>
            <a:ext cx="14001750" cy="7848302"/>
          </a:xfrm>
          <a:prstGeom prst="rect">
            <a:avLst/>
          </a:prstGeom>
          <a:noFill/>
        </p:spPr>
        <p:txBody>
          <a:bodyPr wrap="square" rtlCol="0">
            <a:spAutoFit/>
          </a:bodyPr>
          <a:lstStyle/>
          <a:p>
            <a:pPr algn="just"/>
            <a:r>
              <a:rPr lang="en-IN" sz="1600" dirty="0">
                <a:solidFill>
                  <a:srgbClr val="000000"/>
                </a:solidFill>
                <a:effectLst/>
                <a:latin typeface="Arial" panose="020B0604020202020204" pitchFamily="34" charset="0"/>
                <a:ea typeface="Times New Roman" panose="02020603050405020304" pitchFamily="18" charset="0"/>
              </a:rPr>
              <a:t>NHS Digital</a:t>
            </a:r>
            <a:r>
              <a:rPr lang="en-IN" sz="1600" dirty="0">
                <a:solidFill>
                  <a:srgbClr val="000000"/>
                </a:solidFill>
                <a:latin typeface="Arial" panose="020B0604020202020204" pitchFamily="34" charset="0"/>
                <a:ea typeface="Times New Roman" panose="02020603050405020304" pitchFamily="18" charset="0"/>
              </a:rPr>
              <a:t>., </a:t>
            </a:r>
            <a:r>
              <a:rPr lang="en-IN" sz="1600" dirty="0">
                <a:solidFill>
                  <a:srgbClr val="000000"/>
                </a:solidFill>
                <a:effectLst/>
                <a:latin typeface="Arial" panose="020B0604020202020204" pitchFamily="34" charset="0"/>
                <a:ea typeface="Times New Roman" panose="02020603050405020304" pitchFamily="18" charset="0"/>
              </a:rPr>
              <a:t>2025. Adult Psychiatric Morbidity Survey: Survey of Mental Health and Wellbeing, England, 2023/4 (online). Accessed on: 12.03.2026. &lt;Available from: </a:t>
            </a:r>
            <a:r>
              <a:rPr lang="en-IN" sz="1600" u="sng" dirty="0">
                <a:solidFill>
                  <a:srgbClr val="1155CC"/>
                </a:solidFill>
                <a:effectLst/>
                <a:latin typeface="Arial" panose="020B0604020202020204" pitchFamily="34" charset="0"/>
                <a:ea typeface="Times New Roman" panose="02020603050405020304" pitchFamily="18" charset="0"/>
                <a:hlinkClick r:id="rId2"/>
              </a:rPr>
              <a:t>https://digital.nhs.uk/data-and-information/publications/statistical/adult-psychiatric-morbidity-survey/survey-of-mental-health-and-wellbeing-england-2023-24/common-mental-health-conditions</a:t>
            </a:r>
            <a:r>
              <a:rPr lang="en-IN" sz="1600" dirty="0">
                <a:solidFill>
                  <a:srgbClr val="000000"/>
                </a:solidFill>
                <a:effectLst/>
                <a:latin typeface="Arial" panose="020B0604020202020204" pitchFamily="34" charset="0"/>
                <a:ea typeface="Times New Roman" panose="02020603050405020304" pitchFamily="18" charset="0"/>
              </a:rPr>
              <a:t>&gt;</a:t>
            </a: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effectLst/>
                <a:latin typeface="Arial" panose="020B0604020202020204" pitchFamily="34" charset="0"/>
                <a:ea typeface="Times New Roman" panose="02020603050405020304" pitchFamily="18" charset="0"/>
              </a:rPr>
              <a:t>NHS, 2025a. Overview - Depression in adults [online]. Accessed on: 10.03.2026. &lt;Available from:</a:t>
            </a:r>
            <a:r>
              <a:rPr lang="en-IN" sz="1600" u="sng" dirty="0">
                <a:solidFill>
                  <a:srgbClr val="000000"/>
                </a:solidFill>
                <a:effectLst/>
                <a:latin typeface="Arial" panose="020B0604020202020204" pitchFamily="34" charset="0"/>
                <a:ea typeface="Times New Roman" panose="02020603050405020304" pitchFamily="18" charset="0"/>
                <a:hlinkClick r:id="rId3"/>
              </a:rPr>
              <a:t> </a:t>
            </a:r>
            <a:r>
              <a:rPr lang="en-IN" sz="1600" u="sng" dirty="0">
                <a:solidFill>
                  <a:srgbClr val="1155CC"/>
                </a:solidFill>
                <a:effectLst/>
                <a:latin typeface="Arial" panose="020B0604020202020204" pitchFamily="34" charset="0"/>
                <a:ea typeface="Times New Roman" panose="02020603050405020304" pitchFamily="18" charset="0"/>
                <a:hlinkClick r:id="rId3"/>
              </a:rPr>
              <a:t>https://www.nhs.uk/mental-health/conditions/depression-in-adults/overview/</a:t>
            </a:r>
            <a:r>
              <a:rPr lang="en-IN" sz="1600" dirty="0">
                <a:solidFill>
                  <a:srgbClr val="000000"/>
                </a:solidFill>
                <a:effectLst/>
                <a:latin typeface="Arial" panose="020B0604020202020204" pitchFamily="34" charset="0"/>
                <a:ea typeface="Times New Roman" panose="02020603050405020304" pitchFamily="18" charset="0"/>
              </a:rPr>
              <a:t>&gt;</a:t>
            </a:r>
            <a:endParaRPr lang="en-IN" sz="1600" dirty="0">
              <a:effectLst/>
              <a:latin typeface="Arial" panose="020B0604020202020204" pitchFamily="34" charset="0"/>
              <a:ea typeface="Arial" panose="020B0604020202020204" pitchFamily="34" charset="0"/>
            </a:endParaRPr>
          </a:p>
          <a:p>
            <a:pPr algn="just">
              <a:spcAft>
                <a:spcPts val="1200"/>
              </a:spcAft>
            </a:pPr>
            <a:endParaRPr lang="en-IN" sz="1600" dirty="0">
              <a:effectLst/>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NHS., 2025b. Mental health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4"/>
              </a:rPr>
              <a:t> </a:t>
            </a:r>
            <a:r>
              <a:rPr lang="en-IN" sz="1600" u="sng" dirty="0">
                <a:solidFill>
                  <a:srgbClr val="1155CC"/>
                </a:solidFill>
                <a:latin typeface="Arial" panose="020B0604020202020204" pitchFamily="34" charset="0"/>
                <a:ea typeface="Times New Roman" panose="02020603050405020304" pitchFamily="18" charset="0"/>
                <a:hlinkClick r:id="rId4"/>
              </a:rPr>
              <a:t>https://webarchive.nationalarchives.gov.uk/ukgwa/20250506042058/https://www.longtermplan.nhs.uk/areas-of-work/mental-health/</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NHS., 2025c. How to cope with depression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5"/>
              </a:rPr>
              <a:t> </a:t>
            </a:r>
            <a:r>
              <a:rPr lang="en-IN" sz="1600" u="sng" dirty="0">
                <a:solidFill>
                  <a:srgbClr val="1155CC"/>
                </a:solidFill>
                <a:latin typeface="Arial" panose="020B0604020202020204" pitchFamily="34" charset="0"/>
                <a:ea typeface="Times New Roman" panose="02020603050405020304" pitchFamily="18" charset="0"/>
                <a:hlinkClick r:id="rId5"/>
              </a:rPr>
              <a:t>https://www.nhs.uk/mental-health/self-help/tips-and-support/cope-with-depression/</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Rush, A.J., </a:t>
            </a:r>
            <a:r>
              <a:rPr lang="en-IN" sz="1600" dirty="0" err="1">
                <a:solidFill>
                  <a:srgbClr val="000000"/>
                </a:solidFill>
                <a:latin typeface="Arial" panose="020B0604020202020204" pitchFamily="34" charset="0"/>
                <a:ea typeface="Times New Roman" panose="02020603050405020304" pitchFamily="18" charset="0"/>
              </a:rPr>
              <a:t>Sackeim</a:t>
            </a:r>
            <a:r>
              <a:rPr lang="en-IN" sz="1600" dirty="0">
                <a:solidFill>
                  <a:srgbClr val="000000"/>
                </a:solidFill>
                <a:latin typeface="Arial" panose="020B0604020202020204" pitchFamily="34" charset="0"/>
                <a:ea typeface="Times New Roman" panose="02020603050405020304" pitchFamily="18" charset="0"/>
              </a:rPr>
              <a:t>, H.A., Conway, C.R., Bunker, M.T., Hollon, S.D., </a:t>
            </a:r>
            <a:r>
              <a:rPr lang="en-IN" sz="1600" dirty="0" err="1">
                <a:solidFill>
                  <a:srgbClr val="000000"/>
                </a:solidFill>
                <a:latin typeface="Arial" panose="020B0604020202020204" pitchFamily="34" charset="0"/>
                <a:ea typeface="Times New Roman" panose="02020603050405020304" pitchFamily="18" charset="0"/>
              </a:rPr>
              <a:t>Demyttenaere</a:t>
            </a:r>
            <a:r>
              <a:rPr lang="en-IN" sz="1600" dirty="0">
                <a:solidFill>
                  <a:srgbClr val="000000"/>
                </a:solidFill>
                <a:latin typeface="Arial" panose="020B0604020202020204" pitchFamily="34" charset="0"/>
                <a:ea typeface="Times New Roman" panose="02020603050405020304" pitchFamily="18" charset="0"/>
              </a:rPr>
              <a:t>, K., Young, A.H., Aaronson, S.T., </a:t>
            </a:r>
            <a:r>
              <a:rPr lang="en-IN" sz="1600" dirty="0" err="1">
                <a:solidFill>
                  <a:srgbClr val="000000"/>
                </a:solidFill>
                <a:latin typeface="Arial" panose="020B0604020202020204" pitchFamily="34" charset="0"/>
                <a:ea typeface="Times New Roman" panose="02020603050405020304" pitchFamily="18" charset="0"/>
              </a:rPr>
              <a:t>Dibue</a:t>
            </a:r>
            <a:r>
              <a:rPr lang="en-IN" sz="1600" dirty="0">
                <a:solidFill>
                  <a:srgbClr val="000000"/>
                </a:solidFill>
                <a:latin typeface="Arial" panose="020B0604020202020204" pitchFamily="34" charset="0"/>
                <a:ea typeface="Times New Roman" panose="02020603050405020304" pitchFamily="18" charset="0"/>
              </a:rPr>
              <a:t>, M., </a:t>
            </a:r>
            <a:r>
              <a:rPr lang="en-IN" sz="1600" dirty="0" err="1">
                <a:solidFill>
                  <a:srgbClr val="000000"/>
                </a:solidFill>
                <a:latin typeface="Arial" panose="020B0604020202020204" pitchFamily="34" charset="0"/>
                <a:ea typeface="Times New Roman" panose="02020603050405020304" pitchFamily="18" charset="0"/>
              </a:rPr>
              <a:t>Thase</a:t>
            </a:r>
            <a:r>
              <a:rPr lang="en-IN" sz="1600" dirty="0">
                <a:solidFill>
                  <a:srgbClr val="000000"/>
                </a:solidFill>
                <a:latin typeface="Arial" panose="020B0604020202020204" pitchFamily="34" charset="0"/>
                <a:ea typeface="Times New Roman" panose="02020603050405020304" pitchFamily="18" charset="0"/>
              </a:rPr>
              <a:t>, M.E. and McAllister-Williams, R.H., 2022. Clinical research challenges posed by difficult-to-treat depression. </a:t>
            </a:r>
            <a:r>
              <a:rPr lang="en-IN" sz="1600" i="1" dirty="0">
                <a:solidFill>
                  <a:srgbClr val="000000"/>
                </a:solidFill>
                <a:latin typeface="Arial" panose="020B0604020202020204" pitchFamily="34" charset="0"/>
                <a:ea typeface="Times New Roman" panose="02020603050405020304" pitchFamily="18" charset="0"/>
              </a:rPr>
              <a:t>Psychological medicine</a:t>
            </a:r>
            <a:r>
              <a:rPr lang="en-IN" sz="1600" dirty="0">
                <a:solidFill>
                  <a:srgbClr val="000000"/>
                </a:solidFill>
                <a:latin typeface="Arial" panose="020B0604020202020204" pitchFamily="34" charset="0"/>
                <a:ea typeface="Times New Roman" panose="02020603050405020304" pitchFamily="18" charset="0"/>
              </a:rPr>
              <a:t>, </a:t>
            </a:r>
            <a:r>
              <a:rPr lang="en-IN" sz="1600" i="1" dirty="0">
                <a:solidFill>
                  <a:srgbClr val="000000"/>
                </a:solidFill>
                <a:latin typeface="Arial" panose="020B0604020202020204" pitchFamily="34" charset="0"/>
                <a:ea typeface="Times New Roman" panose="02020603050405020304" pitchFamily="18" charset="0"/>
              </a:rPr>
              <a:t>52</a:t>
            </a:r>
            <a:r>
              <a:rPr lang="en-IN" sz="1600" dirty="0">
                <a:solidFill>
                  <a:srgbClr val="000000"/>
                </a:solidFill>
                <a:latin typeface="Arial" panose="020B0604020202020204" pitchFamily="34" charset="0"/>
                <a:ea typeface="Times New Roman" panose="02020603050405020304" pitchFamily="18" charset="0"/>
              </a:rPr>
              <a:t>(3), pp.419-432.</a:t>
            </a:r>
            <a:r>
              <a:rPr lang="en-IN" sz="1600" u="sng" dirty="0">
                <a:solidFill>
                  <a:srgbClr val="000000"/>
                </a:solidFill>
                <a:latin typeface="Arial" panose="020B0604020202020204" pitchFamily="34" charset="0"/>
                <a:ea typeface="Times New Roman" panose="02020603050405020304" pitchFamily="18" charset="0"/>
                <a:hlinkClick r:id="rId6"/>
              </a:rPr>
              <a:t> </a:t>
            </a:r>
            <a:r>
              <a:rPr lang="en-IN" sz="1600" u="sng" dirty="0">
                <a:solidFill>
                  <a:srgbClr val="1155CC"/>
                </a:solidFill>
                <a:latin typeface="Arial" panose="020B0604020202020204" pitchFamily="34" charset="0"/>
                <a:ea typeface="Times New Roman" panose="02020603050405020304" pitchFamily="18" charset="0"/>
                <a:hlinkClick r:id="rId6"/>
              </a:rPr>
              <a:t>https://doi.org/10.1017/S0033291721004943</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The Lancet., 2025. Mental health: a public health crisis unfolding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7"/>
              </a:rPr>
              <a:t> </a:t>
            </a:r>
            <a:r>
              <a:rPr lang="en-IN" sz="1600" u="sng" dirty="0">
                <a:solidFill>
                  <a:srgbClr val="1155CC"/>
                </a:solidFill>
                <a:latin typeface="Arial" panose="020B0604020202020204" pitchFamily="34" charset="0"/>
                <a:ea typeface="Times New Roman" panose="02020603050405020304" pitchFamily="18" charset="0"/>
                <a:hlinkClick r:id="rId7"/>
              </a:rPr>
              <a:t>https://www.thelancet.com/journals/lanpub/article/PIIS2468-2667(25)00261-0/fulltext</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UK Parliament., 2024. Mental health statistics: prevalence, services and funding in England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8"/>
              </a:rPr>
              <a:t> </a:t>
            </a:r>
            <a:r>
              <a:rPr lang="en-IN" sz="1600" u="sng" dirty="0">
                <a:solidFill>
                  <a:srgbClr val="1155CC"/>
                </a:solidFill>
                <a:latin typeface="Arial" panose="020B0604020202020204" pitchFamily="34" charset="0"/>
                <a:ea typeface="Times New Roman" panose="02020603050405020304" pitchFamily="18" charset="0"/>
                <a:hlinkClick r:id="rId8"/>
              </a:rPr>
              <a:t>https://commonslibrary.parliament.uk/research-briefings/sn06988/</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WHO., 2021. Comprehensive Mental Health Action Plan 2013-2030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9"/>
              </a:rPr>
              <a:t> </a:t>
            </a:r>
            <a:r>
              <a:rPr lang="en-IN" sz="1600" u="sng" dirty="0">
                <a:solidFill>
                  <a:srgbClr val="1155CC"/>
                </a:solidFill>
                <a:latin typeface="Arial" panose="020B0604020202020204" pitchFamily="34" charset="0"/>
                <a:ea typeface="Times New Roman" panose="02020603050405020304" pitchFamily="18" charset="0"/>
                <a:hlinkClick r:id="rId9"/>
              </a:rPr>
              <a:t>https://www.who.int/publications/i/item/9789240031029</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WHO., 2025a. Mental health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10"/>
              </a:rPr>
              <a:t> </a:t>
            </a:r>
            <a:r>
              <a:rPr lang="en-IN" sz="1600" u="sng" dirty="0">
                <a:solidFill>
                  <a:srgbClr val="1155CC"/>
                </a:solidFill>
                <a:latin typeface="Arial" panose="020B0604020202020204" pitchFamily="34" charset="0"/>
                <a:ea typeface="Times New Roman" panose="02020603050405020304" pitchFamily="18" charset="0"/>
                <a:hlinkClick r:id="rId10"/>
              </a:rPr>
              <a:t>https://www.who.int/health-topics/mental-health#tab=tab_2</a:t>
            </a:r>
            <a:r>
              <a:rPr lang="en-IN" sz="1600" dirty="0">
                <a:solidFill>
                  <a:srgbClr val="000000"/>
                </a:solidFill>
                <a:latin typeface="Arial" panose="020B0604020202020204" pitchFamily="34" charset="0"/>
                <a:ea typeface="Times New Roman" panose="02020603050405020304" pitchFamily="18" charset="0"/>
              </a:rPr>
              <a:t>&gt;</a:t>
            </a:r>
            <a:endParaRPr lang="en-IN" sz="1600" dirty="0">
              <a:latin typeface="Arial" panose="020B0604020202020204" pitchFamily="34" charset="0"/>
              <a:ea typeface="Arial" panose="020B0604020202020204" pitchFamily="34" charset="0"/>
            </a:endParaRPr>
          </a:p>
          <a:p>
            <a:pPr algn="just">
              <a:spcAft>
                <a:spcPts val="1200"/>
              </a:spcAft>
            </a:pPr>
            <a:r>
              <a:rPr lang="en-IN" sz="1600" dirty="0">
                <a:solidFill>
                  <a:srgbClr val="000000"/>
                </a:solidFill>
                <a:latin typeface="Arial" panose="020B0604020202020204" pitchFamily="34" charset="0"/>
                <a:ea typeface="Times New Roman" panose="02020603050405020304" pitchFamily="18" charset="0"/>
              </a:rPr>
              <a:t>WHO., 2025b. Depressive disorder (depression) [online]. Accessed on: 10.03.2026. &lt;Available from:</a:t>
            </a:r>
            <a:r>
              <a:rPr lang="en-IN" sz="1600" u="sng" dirty="0">
                <a:solidFill>
                  <a:srgbClr val="000000"/>
                </a:solidFill>
                <a:latin typeface="Arial" panose="020B0604020202020204" pitchFamily="34" charset="0"/>
                <a:ea typeface="Times New Roman" panose="02020603050405020304" pitchFamily="18" charset="0"/>
                <a:hlinkClick r:id="rId11"/>
              </a:rPr>
              <a:t> </a:t>
            </a:r>
            <a:r>
              <a:rPr lang="en-IN" sz="1600" u="sng" dirty="0">
                <a:solidFill>
                  <a:srgbClr val="1155CC"/>
                </a:solidFill>
                <a:latin typeface="Arial" panose="020B0604020202020204" pitchFamily="34" charset="0"/>
                <a:ea typeface="Times New Roman" panose="02020603050405020304" pitchFamily="18" charset="0"/>
                <a:hlinkClick r:id="rId11"/>
              </a:rPr>
              <a:t>https://www.who.int/news-room/fact-sheets/detail/depression</a:t>
            </a:r>
            <a:r>
              <a:rPr lang="en-IN" sz="1600" dirty="0">
                <a:solidFill>
                  <a:srgbClr val="000000"/>
                </a:solidFill>
                <a:latin typeface="Arial" panose="020B0604020202020204" pitchFamily="34" charset="0"/>
                <a:ea typeface="Times New Roman" panose="02020603050405020304" pitchFamily="18" charset="0"/>
              </a:rPr>
              <a:t>&gt;</a:t>
            </a:r>
          </a:p>
          <a:p>
            <a:pPr algn="just">
              <a:spcAft>
                <a:spcPts val="1200"/>
              </a:spcAft>
            </a:pPr>
            <a:r>
              <a:rPr lang="en-IN" sz="1600" dirty="0">
                <a:solidFill>
                  <a:srgbClr val="000000"/>
                </a:solidFill>
                <a:latin typeface="Arial" panose="020B0604020202020204" pitchFamily="34" charset="0"/>
              </a:rPr>
              <a:t>Tian, L., Wong, E.L., Dong, D., Cheung, A.W., Chan, S.K.W., Cao, Y., Mok, P.K., Zhou, L. and Xu, R.H., 2024. Improving mental health literacy using web-or app-based interventions: A scoping review. </a:t>
            </a:r>
            <a:r>
              <a:rPr lang="en-IN" sz="1600" i="1" dirty="0">
                <a:solidFill>
                  <a:srgbClr val="000000"/>
                </a:solidFill>
                <a:latin typeface="Arial" panose="020B0604020202020204" pitchFamily="34" charset="0"/>
              </a:rPr>
              <a:t>Digital Health</a:t>
            </a:r>
            <a:r>
              <a:rPr lang="en-IN" sz="1600" dirty="0">
                <a:solidFill>
                  <a:srgbClr val="000000"/>
                </a:solidFill>
                <a:latin typeface="Arial" panose="020B0604020202020204" pitchFamily="34" charset="0"/>
              </a:rPr>
              <a:t>, </a:t>
            </a:r>
            <a:r>
              <a:rPr lang="en-IN" sz="1600" i="1" dirty="0">
                <a:solidFill>
                  <a:srgbClr val="000000"/>
                </a:solidFill>
                <a:latin typeface="Arial" panose="020B0604020202020204" pitchFamily="34" charset="0"/>
              </a:rPr>
              <a:t>10</a:t>
            </a:r>
            <a:r>
              <a:rPr lang="en-IN" sz="1600" dirty="0">
                <a:solidFill>
                  <a:srgbClr val="000000"/>
                </a:solidFill>
                <a:latin typeface="Arial" panose="020B0604020202020204" pitchFamily="34" charset="0"/>
              </a:rPr>
              <a:t>, p.20552076241243133. DOI:</a:t>
            </a:r>
            <a:r>
              <a:rPr lang="en-IN" sz="1600" dirty="0">
                <a:solidFill>
                  <a:srgbClr val="000000"/>
                </a:solidFill>
                <a:latin typeface="Arial" panose="020B0604020202020204" pitchFamily="34" charset="0"/>
                <a:hlinkClick r:id="rId12"/>
              </a:rPr>
              <a:t> </a:t>
            </a:r>
            <a:r>
              <a:rPr lang="en-IN" sz="1600" u="sng" dirty="0">
                <a:solidFill>
                  <a:srgbClr val="1155CC"/>
                </a:solidFill>
                <a:latin typeface="Arial" panose="020B0604020202020204" pitchFamily="34" charset="0"/>
                <a:hlinkClick r:id="rId12"/>
              </a:rPr>
              <a:t>10.1177/20552076241243133</a:t>
            </a:r>
            <a:endParaRPr lang="en-IN" sz="1600" dirty="0"/>
          </a:p>
          <a:p>
            <a:endParaRPr lang="en-IN" sz="1000" dirty="0"/>
          </a:p>
        </p:txBody>
      </p:sp>
    </p:spTree>
    <p:extLst>
      <p:ext uri="{BB962C8B-B14F-4D97-AF65-F5344CB8AC3E}">
        <p14:creationId xmlns:p14="http://schemas.microsoft.com/office/powerpoint/2010/main" val="29006418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Smartphone dependency and depression in young adults">
            <a:extLst>
              <a:ext uri="{FF2B5EF4-FFF2-40B4-BE49-F238E27FC236}">
                <a16:creationId xmlns:a16="http://schemas.microsoft.com/office/drawing/2014/main" id="{BE5E365D-605B-B562-2C98-6AEC0A63E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01468" cy="8229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2A757AD-3267-B926-8259-AA88580648D6}"/>
              </a:ext>
            </a:extLst>
          </p:cNvPr>
          <p:cNvSpPr txBox="1"/>
          <p:nvPr/>
        </p:nvSpPr>
        <p:spPr>
          <a:xfrm>
            <a:off x="8560340" y="2237361"/>
            <a:ext cx="5038927" cy="3170099"/>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Group Member 2</a:t>
            </a:r>
          </a:p>
          <a:p>
            <a:endParaRPr lang="en-GB" sz="4000" b="1" dirty="0">
              <a:latin typeface="Arial" panose="020B0604020202020204" pitchFamily="34" charset="0"/>
              <a:cs typeface="Arial" panose="020B0604020202020204" pitchFamily="34" charset="0"/>
            </a:endParaRPr>
          </a:p>
          <a:p>
            <a:r>
              <a:rPr lang="en-GB" sz="4000" b="1" dirty="0">
                <a:latin typeface="Arial" panose="020B0604020202020204" pitchFamily="34" charset="0"/>
                <a:cs typeface="Arial" panose="020B0604020202020204" pitchFamily="34" charset="0"/>
              </a:rPr>
              <a:t>Name: Isha Patel</a:t>
            </a:r>
          </a:p>
          <a:p>
            <a:endParaRPr lang="en-GB" sz="4000" b="1" dirty="0">
              <a:latin typeface="Arial" panose="020B0604020202020204" pitchFamily="34" charset="0"/>
              <a:cs typeface="Arial" panose="020B0604020202020204" pitchFamily="34" charset="0"/>
            </a:endParaRPr>
          </a:p>
          <a:p>
            <a:r>
              <a:rPr lang="en-GB" sz="4000" b="1" dirty="0">
                <a:latin typeface="Arial" panose="020B0604020202020204" pitchFamily="34" charset="0"/>
                <a:cs typeface="Arial" panose="020B0604020202020204" pitchFamily="34" charset="0"/>
              </a:rPr>
              <a:t>Student ID: 2503804</a:t>
            </a:r>
            <a:endParaRPr lang="en-GB" sz="4000" dirty="0"/>
          </a:p>
        </p:txBody>
      </p:sp>
    </p:spTree>
    <p:extLst>
      <p:ext uri="{BB962C8B-B14F-4D97-AF65-F5344CB8AC3E}">
        <p14:creationId xmlns:p14="http://schemas.microsoft.com/office/powerpoint/2010/main" val="772674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2356685" y="423571"/>
            <a:ext cx="7268885"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Introduction to Planning Models</a:t>
            </a:r>
            <a:endParaRPr lang="en-US" sz="4400" dirty="0">
              <a:latin typeface="Arial" panose="020B0604020202020204" pitchFamily="34" charset="0"/>
              <a:cs typeface="Arial" panose="020B0604020202020204" pitchFamily="34" charset="0"/>
            </a:endParaRPr>
          </a:p>
        </p:txBody>
      </p:sp>
      <p:sp>
        <p:nvSpPr>
          <p:cNvPr id="3" name="Text 1"/>
          <p:cNvSpPr/>
          <p:nvPr/>
        </p:nvSpPr>
        <p:spPr>
          <a:xfrm>
            <a:off x="249041" y="1835234"/>
            <a:ext cx="198358" cy="248007"/>
          </a:xfrm>
          <a:prstGeom prst="rect">
            <a:avLst/>
          </a:prstGeom>
          <a:noFill/>
          <a:ln/>
        </p:spPr>
        <p:txBody>
          <a:bodyPr wrap="none" lIns="0" tIns="0" rIns="0" bIns="0" rtlCol="0" anchor="t"/>
          <a:lstStyle/>
          <a:p>
            <a:pPr marL="0" indent="0" algn="just">
              <a:lnSpc>
                <a:spcPct val="150000"/>
              </a:lnSpc>
              <a:buNone/>
            </a:pPr>
            <a:r>
              <a:rPr lang="en-US" sz="2800" dirty="0">
                <a:solidFill>
                  <a:srgbClr val="2A2742"/>
                </a:solidFill>
                <a:latin typeface="Arial" panose="020B0604020202020204" pitchFamily="34" charset="0"/>
                <a:ea typeface="Hind Vadodara Light" pitchFamily="34" charset="-122"/>
                <a:cs typeface="Arial" panose="020B0604020202020204" pitchFamily="34" charset="0"/>
              </a:rPr>
              <a:t>01</a:t>
            </a:r>
            <a:endParaRPr lang="en-US" sz="2800" dirty="0">
              <a:latin typeface="Arial" panose="020B0604020202020204" pitchFamily="34" charset="0"/>
              <a:cs typeface="Arial" panose="020B0604020202020204" pitchFamily="34" charset="0"/>
            </a:endParaRPr>
          </a:p>
        </p:txBody>
      </p:sp>
      <p:sp>
        <p:nvSpPr>
          <p:cNvPr id="4" name="Shape 2"/>
          <p:cNvSpPr/>
          <p:nvPr/>
        </p:nvSpPr>
        <p:spPr>
          <a:xfrm>
            <a:off x="249041" y="2370717"/>
            <a:ext cx="4215289" cy="22860"/>
          </a:xfrm>
          <a:prstGeom prst="rect">
            <a:avLst/>
          </a:prstGeom>
          <a:solidFill>
            <a:srgbClr val="5E4CE6"/>
          </a:solidFill>
          <a:ln/>
        </p:spPr>
        <p:txBody>
          <a:bodyPr/>
          <a:lstStyle/>
          <a:p>
            <a:endParaRPr lang="en-IN"/>
          </a:p>
        </p:txBody>
      </p:sp>
      <p:sp>
        <p:nvSpPr>
          <p:cNvPr id="5" name="Text 3"/>
          <p:cNvSpPr/>
          <p:nvPr/>
        </p:nvSpPr>
        <p:spPr>
          <a:xfrm>
            <a:off x="348220" y="2382147"/>
            <a:ext cx="27095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Role of Planning Models</a:t>
            </a:r>
            <a:endParaRPr lang="en-US" sz="2800" dirty="0">
              <a:latin typeface="Arial" panose="020B0604020202020204" pitchFamily="34" charset="0"/>
              <a:cs typeface="Arial" panose="020B0604020202020204" pitchFamily="34" charset="0"/>
            </a:endParaRPr>
          </a:p>
        </p:txBody>
      </p:sp>
      <p:sp>
        <p:nvSpPr>
          <p:cNvPr id="6" name="Text 4"/>
          <p:cNvSpPr/>
          <p:nvPr/>
        </p:nvSpPr>
        <p:spPr>
          <a:xfrm>
            <a:off x="301942" y="2968704"/>
            <a:ext cx="4215289" cy="127015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Planning models can be used to organise the design, implementation and assessment of 'health promotion interventions' (Endalamaw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sp>
        <p:nvSpPr>
          <p:cNvPr id="7" name="Text 5"/>
          <p:cNvSpPr/>
          <p:nvPr/>
        </p:nvSpPr>
        <p:spPr>
          <a:xfrm>
            <a:off x="5004333" y="1789185"/>
            <a:ext cx="198358" cy="248007"/>
          </a:xfrm>
          <a:prstGeom prst="rect">
            <a:avLst/>
          </a:prstGeom>
          <a:noFill/>
          <a:ln/>
        </p:spPr>
        <p:txBody>
          <a:bodyPr wrap="none" lIns="0" tIns="0" rIns="0" bIns="0" rtlCol="0" anchor="t"/>
          <a:lstStyle/>
          <a:p>
            <a:pPr marL="0" indent="0" algn="just">
              <a:lnSpc>
                <a:spcPct val="150000"/>
              </a:lnSpc>
              <a:buNone/>
            </a:pPr>
            <a:r>
              <a:rPr lang="en-US" sz="2800" dirty="0">
                <a:latin typeface="Arial" panose="020B0604020202020204" pitchFamily="34" charset="0"/>
                <a:ea typeface="Hind Vadodara Light" pitchFamily="34" charset="-122"/>
                <a:cs typeface="Arial" panose="020B0604020202020204" pitchFamily="34" charset="0"/>
              </a:rPr>
              <a:t>02</a:t>
            </a:r>
            <a:endParaRPr lang="en-US" sz="2800" dirty="0">
              <a:latin typeface="Arial" panose="020B0604020202020204" pitchFamily="34" charset="0"/>
              <a:cs typeface="Arial" panose="020B0604020202020204" pitchFamily="34" charset="0"/>
            </a:endParaRPr>
          </a:p>
        </p:txBody>
      </p:sp>
      <p:sp>
        <p:nvSpPr>
          <p:cNvPr id="8" name="Shape 6"/>
          <p:cNvSpPr/>
          <p:nvPr/>
        </p:nvSpPr>
        <p:spPr>
          <a:xfrm flipV="1">
            <a:off x="4983671" y="2336428"/>
            <a:ext cx="3948708" cy="45719"/>
          </a:xfrm>
          <a:prstGeom prst="rect">
            <a:avLst/>
          </a:prstGeom>
          <a:solidFill>
            <a:srgbClr val="5E4CE6"/>
          </a:solidFill>
          <a:ln/>
        </p:spPr>
        <p:txBody>
          <a:bodyPr/>
          <a:lstStyle/>
          <a:p>
            <a:endParaRPr lang="en-IN" dirty="0">
              <a:latin typeface="Arial" panose="020B0604020202020204" pitchFamily="34" charset="0"/>
              <a:cs typeface="Arial" panose="020B0604020202020204" pitchFamily="34" charset="0"/>
            </a:endParaRPr>
          </a:p>
        </p:txBody>
      </p:sp>
      <p:sp>
        <p:nvSpPr>
          <p:cNvPr id="9" name="Text 7"/>
          <p:cNvSpPr/>
          <p:nvPr/>
        </p:nvSpPr>
        <p:spPr>
          <a:xfrm>
            <a:off x="5004333" y="2350223"/>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Examples of Models</a:t>
            </a:r>
            <a:endParaRPr lang="en-US" sz="2800" dirty="0">
              <a:latin typeface="Arial" panose="020B0604020202020204" pitchFamily="34" charset="0"/>
              <a:cs typeface="Arial" panose="020B0604020202020204" pitchFamily="34" charset="0"/>
            </a:endParaRPr>
          </a:p>
        </p:txBody>
      </p:sp>
      <p:sp>
        <p:nvSpPr>
          <p:cNvPr id="10" name="Text 8"/>
          <p:cNvSpPr/>
          <p:nvPr/>
        </p:nvSpPr>
        <p:spPr>
          <a:xfrm>
            <a:off x="5004333" y="2976086"/>
            <a:ext cx="4017050"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The examples of models include PRECEDE-PROCEED, Health Belief Model and Behaviour Change Theory.</a:t>
            </a:r>
            <a:endParaRPr lang="en-US" sz="2400" dirty="0">
              <a:latin typeface="Arial" panose="020B0604020202020204" pitchFamily="34" charset="0"/>
              <a:cs typeface="Arial" panose="020B0604020202020204" pitchFamily="34" charset="0"/>
            </a:endParaRPr>
          </a:p>
        </p:txBody>
      </p:sp>
      <p:sp>
        <p:nvSpPr>
          <p:cNvPr id="11" name="Text 9"/>
          <p:cNvSpPr/>
          <p:nvPr/>
        </p:nvSpPr>
        <p:spPr>
          <a:xfrm>
            <a:off x="9742006" y="1832645"/>
            <a:ext cx="198358" cy="248007"/>
          </a:xfrm>
          <a:prstGeom prst="rect">
            <a:avLst/>
          </a:prstGeom>
          <a:noFill/>
          <a:ln/>
        </p:spPr>
        <p:txBody>
          <a:bodyPr wrap="none" lIns="0" tIns="0" rIns="0" bIns="0" rtlCol="0" anchor="t"/>
          <a:lstStyle/>
          <a:p>
            <a:pPr marL="0" indent="0" algn="just">
              <a:lnSpc>
                <a:spcPct val="150000"/>
              </a:lnSpc>
              <a:buNone/>
            </a:pPr>
            <a:r>
              <a:rPr lang="en-US" sz="2800" dirty="0">
                <a:latin typeface="Arial" panose="020B0604020202020204" pitchFamily="34" charset="0"/>
                <a:ea typeface="Hind Vadodara Light" pitchFamily="34" charset="-122"/>
                <a:cs typeface="Arial" panose="020B0604020202020204" pitchFamily="34" charset="0"/>
              </a:rPr>
              <a:t>03</a:t>
            </a:r>
            <a:endParaRPr lang="en-US" sz="2800" dirty="0">
              <a:latin typeface="Arial" panose="020B0604020202020204" pitchFamily="34" charset="0"/>
              <a:cs typeface="Arial" panose="020B0604020202020204" pitchFamily="34" charset="0"/>
            </a:endParaRPr>
          </a:p>
        </p:txBody>
      </p:sp>
      <p:sp>
        <p:nvSpPr>
          <p:cNvPr id="12" name="Shape 10"/>
          <p:cNvSpPr/>
          <p:nvPr/>
        </p:nvSpPr>
        <p:spPr>
          <a:xfrm flipV="1">
            <a:off x="9712524" y="2325229"/>
            <a:ext cx="4024789" cy="45719"/>
          </a:xfrm>
          <a:prstGeom prst="rect">
            <a:avLst/>
          </a:prstGeom>
          <a:solidFill>
            <a:srgbClr val="5E4CE6"/>
          </a:solidFill>
          <a:ln/>
        </p:spPr>
        <p:txBody>
          <a:bodyPr/>
          <a:lstStyle/>
          <a:p>
            <a:endParaRPr lang="en-IN"/>
          </a:p>
        </p:txBody>
      </p:sp>
      <p:sp>
        <p:nvSpPr>
          <p:cNvPr id="13" name="Text 11"/>
          <p:cNvSpPr/>
          <p:nvPr/>
        </p:nvSpPr>
        <p:spPr>
          <a:xfrm>
            <a:off x="9940364" y="2350223"/>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Chosen Model</a:t>
            </a:r>
            <a:endParaRPr lang="en-US" sz="2800" dirty="0">
              <a:latin typeface="Arial" panose="020B0604020202020204" pitchFamily="34" charset="0"/>
              <a:cs typeface="Arial" panose="020B0604020202020204" pitchFamily="34" charset="0"/>
            </a:endParaRPr>
          </a:p>
        </p:txBody>
      </p:sp>
      <p:sp>
        <p:nvSpPr>
          <p:cNvPr id="14" name="Text 12"/>
          <p:cNvSpPr/>
          <p:nvPr/>
        </p:nvSpPr>
        <p:spPr>
          <a:xfrm>
            <a:off x="9742006" y="3018336"/>
            <a:ext cx="4016931" cy="92975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The PRECEDE-PROCEED model is chosen for its systematic, evidence-based planning framework (Kim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282BCCC1-4A2D-7A1C-5E7F-59B7D72CE2C2}"/>
              </a:ext>
            </a:extLst>
          </p:cNvPr>
          <p:cNvSpPr txBox="1"/>
          <p:nvPr/>
        </p:nvSpPr>
        <p:spPr>
          <a:xfrm>
            <a:off x="13491148" y="7572744"/>
            <a:ext cx="7315200"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3" name="Text 0"/>
          <p:cNvSpPr/>
          <p:nvPr/>
        </p:nvSpPr>
        <p:spPr>
          <a:xfrm>
            <a:off x="1669971" y="446052"/>
            <a:ext cx="12319095" cy="1116211"/>
          </a:xfrm>
          <a:prstGeom prst="rect">
            <a:avLst/>
          </a:prstGeom>
          <a:noFill/>
          <a:ln/>
        </p:spPr>
        <p:txBody>
          <a:bodyPr wrap="squar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Overview of PRECEDE-PROCEED Model</a:t>
            </a:r>
            <a:endParaRPr lang="en-US" sz="4400" dirty="0">
              <a:latin typeface="Arial" panose="020B0604020202020204" pitchFamily="34" charset="0"/>
              <a:cs typeface="Arial" panose="020B0604020202020204" pitchFamily="34" charset="0"/>
            </a:endParaRPr>
          </a:p>
        </p:txBody>
      </p:sp>
      <p:sp>
        <p:nvSpPr>
          <p:cNvPr id="4" name="Text 1"/>
          <p:cNvSpPr/>
          <p:nvPr/>
        </p:nvSpPr>
        <p:spPr>
          <a:xfrm>
            <a:off x="8877300" y="5850850"/>
            <a:ext cx="5622489" cy="664250"/>
          </a:xfrm>
          <a:prstGeom prst="rect">
            <a:avLst/>
          </a:prstGeom>
          <a:noFill/>
          <a:ln/>
        </p:spPr>
        <p:txBody>
          <a:bodyPr wrap="none" lIns="0" tIns="0" rIns="0" bIns="0" rtlCol="0" anchor="t"/>
          <a:lstStyle/>
          <a:p>
            <a:pPr marL="0" indent="0" algn="ctr">
              <a:lnSpc>
                <a:spcPct val="150000"/>
              </a:lnSpc>
              <a:buNone/>
            </a:pPr>
            <a:r>
              <a:rPr lang="en-US" b="1" dirty="0">
                <a:latin typeface="Arial" panose="020B0604020202020204" pitchFamily="34" charset="0"/>
                <a:ea typeface="Hind Vadodara Bold" pitchFamily="34" charset="-122"/>
                <a:cs typeface="Arial" panose="020B0604020202020204" pitchFamily="34" charset="0"/>
              </a:rPr>
              <a:t>Figure 3: PRECEDE and PROCEED model </a:t>
            </a:r>
          </a:p>
          <a:p>
            <a:pPr marL="0" indent="0" algn="ctr">
              <a:lnSpc>
                <a:spcPct val="150000"/>
              </a:lnSpc>
              <a:buNone/>
            </a:pPr>
            <a:r>
              <a:rPr lang="en-US" b="1" dirty="0">
                <a:latin typeface="Arial" panose="020B0604020202020204" pitchFamily="34" charset="0"/>
                <a:ea typeface="Hind Vadodara Bold" pitchFamily="34" charset="-122"/>
                <a:cs typeface="Arial" panose="020B0604020202020204" pitchFamily="34" charset="0"/>
              </a:rPr>
              <a:t>Source: Self-developed)</a:t>
            </a:r>
            <a:endParaRPr lang="en-US" dirty="0">
              <a:latin typeface="Arial" panose="020B0604020202020204" pitchFamily="34" charset="0"/>
              <a:cs typeface="Arial" panose="020B0604020202020204" pitchFamily="34" charset="0"/>
            </a:endParaRPr>
          </a:p>
        </p:txBody>
      </p:sp>
      <p:sp>
        <p:nvSpPr>
          <p:cNvPr id="5" name="Shape 2"/>
          <p:cNvSpPr/>
          <p:nvPr/>
        </p:nvSpPr>
        <p:spPr>
          <a:xfrm>
            <a:off x="130612" y="2201348"/>
            <a:ext cx="4540566" cy="3956923"/>
          </a:xfrm>
          <a:prstGeom prst="roundRect">
            <a:avLst>
              <a:gd name="adj" fmla="val 3948"/>
            </a:avLst>
          </a:prstGeom>
          <a:solidFill>
            <a:srgbClr val="E9E6FA"/>
          </a:solidFill>
          <a:ln w="7620">
            <a:solidFill>
              <a:srgbClr val="BDB8DF"/>
            </a:solidFill>
            <a:prstDash val="solid"/>
          </a:ln>
        </p:spPr>
        <p:txBody>
          <a:bodyPr/>
          <a:lstStyle/>
          <a:p>
            <a:endParaRPr lang="en-IN" dirty="0"/>
          </a:p>
        </p:txBody>
      </p:sp>
      <p:sp>
        <p:nvSpPr>
          <p:cNvPr id="6" name="Text 3"/>
          <p:cNvSpPr/>
          <p:nvPr/>
        </p:nvSpPr>
        <p:spPr>
          <a:xfrm>
            <a:off x="220862" y="2248019"/>
            <a:ext cx="2898219"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Extensive Planning Model</a:t>
            </a:r>
            <a:endParaRPr lang="en-US" sz="2800" dirty="0">
              <a:latin typeface="Arial" panose="020B0604020202020204" pitchFamily="34" charset="0"/>
              <a:cs typeface="Arial" panose="020B0604020202020204" pitchFamily="34" charset="0"/>
            </a:endParaRPr>
          </a:p>
        </p:txBody>
      </p:sp>
      <p:sp>
        <p:nvSpPr>
          <p:cNvPr id="7" name="Text 4"/>
          <p:cNvSpPr/>
          <p:nvPr/>
        </p:nvSpPr>
        <p:spPr>
          <a:xfrm>
            <a:off x="767357" y="3229629"/>
            <a:ext cx="3267075"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PRECEDE-PROCEED is an extensive planning model of health promotion interventions (Yang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2025).</a:t>
            </a:r>
            <a:endParaRPr lang="en-US" sz="2400" dirty="0">
              <a:latin typeface="Arial" panose="020B0604020202020204" pitchFamily="34" charset="0"/>
              <a:cs typeface="Arial" panose="020B0604020202020204" pitchFamily="34" charset="0"/>
            </a:endParaRPr>
          </a:p>
        </p:txBody>
      </p:sp>
      <p:sp>
        <p:nvSpPr>
          <p:cNvPr id="8" name="Shape 5"/>
          <p:cNvSpPr/>
          <p:nvPr/>
        </p:nvSpPr>
        <p:spPr>
          <a:xfrm>
            <a:off x="4761428" y="2248018"/>
            <a:ext cx="3588783" cy="4267081"/>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9" name="Text 6"/>
          <p:cNvSpPr/>
          <p:nvPr/>
        </p:nvSpPr>
        <p:spPr>
          <a:xfrm>
            <a:off x="6009098" y="2193246"/>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Stages</a:t>
            </a:r>
            <a:endParaRPr lang="en-US" sz="2800" dirty="0">
              <a:latin typeface="Arial" panose="020B0604020202020204" pitchFamily="34" charset="0"/>
              <a:cs typeface="Arial" panose="020B0604020202020204" pitchFamily="34" charset="0"/>
            </a:endParaRPr>
          </a:p>
        </p:txBody>
      </p:sp>
      <p:sp>
        <p:nvSpPr>
          <p:cNvPr id="10" name="Text 7"/>
          <p:cNvSpPr/>
          <p:nvPr/>
        </p:nvSpPr>
        <p:spPr>
          <a:xfrm>
            <a:off x="4877157" y="2796748"/>
            <a:ext cx="3267075" cy="1270159"/>
          </a:xfrm>
          <a:prstGeom prst="rect">
            <a:avLst/>
          </a:prstGeom>
          <a:noFill/>
          <a:ln/>
        </p:spPr>
        <p:txBody>
          <a:bodyPr wrap="square" lIns="0" tIns="0" rIns="0" bIns="0" rtlCol="0" anchor="t"/>
          <a:lstStyle/>
          <a:p>
            <a:pPr algn="just">
              <a:lnSpc>
                <a:spcPct val="150000"/>
              </a:lnSpc>
            </a:pPr>
            <a:r>
              <a:rPr lang="en-US" sz="2400" dirty="0">
                <a:latin typeface="Arial" panose="020B0604020202020204" pitchFamily="34" charset="0"/>
                <a:ea typeface="Hind Vadodara Bold" pitchFamily="34" charset="-122"/>
                <a:cs typeface="Arial" panose="020B0604020202020204" pitchFamily="34" charset="0"/>
              </a:rPr>
              <a:t>The stages involve Social, epidemiological, behavioural, implementation and evaluation phases.</a:t>
            </a:r>
            <a:r>
              <a:rPr lang="en-GB" dirty="0"/>
              <a:t> </a:t>
            </a:r>
            <a:r>
              <a:rPr lang="en-GB" sz="2300" dirty="0"/>
              <a:t>(</a:t>
            </a:r>
            <a:r>
              <a:rPr lang="en-GB" sz="2300" dirty="0">
                <a:latin typeface="Arial" panose="020B0604020202020204" pitchFamily="34" charset="0"/>
                <a:cs typeface="Arial" panose="020B0604020202020204" pitchFamily="34" charset="0"/>
              </a:rPr>
              <a:t>Sarra and Meador, 2011)</a:t>
            </a:r>
            <a:endParaRPr lang="en-US" sz="2300" dirty="0">
              <a:latin typeface="Arial" panose="020B0604020202020204" pitchFamily="34" charset="0"/>
              <a:cs typeface="Arial" panose="020B0604020202020204" pitchFamily="34" charset="0"/>
            </a:endParaRPr>
          </a:p>
        </p:txBody>
      </p:sp>
      <p:sp>
        <p:nvSpPr>
          <p:cNvPr id="11" name="Shape 8"/>
          <p:cNvSpPr/>
          <p:nvPr/>
        </p:nvSpPr>
        <p:spPr>
          <a:xfrm>
            <a:off x="767357" y="6817306"/>
            <a:ext cx="10081733" cy="1178001"/>
          </a:xfrm>
          <a:prstGeom prst="roundRect">
            <a:avLst>
              <a:gd name="adj" fmla="val 7194"/>
            </a:avLst>
          </a:prstGeom>
          <a:solidFill>
            <a:srgbClr val="E9E6FA"/>
          </a:solidFill>
          <a:ln w="7620">
            <a:solidFill>
              <a:srgbClr val="BDB8DF"/>
            </a:solidFill>
            <a:prstDash val="solid"/>
          </a:ln>
        </p:spPr>
        <p:txBody>
          <a:bodyPr/>
          <a:lstStyle/>
          <a:p>
            <a:endParaRPr lang="en-IN"/>
          </a:p>
        </p:txBody>
      </p:sp>
      <p:sp>
        <p:nvSpPr>
          <p:cNvPr id="12" name="Text 9"/>
          <p:cNvSpPr/>
          <p:nvPr/>
        </p:nvSpPr>
        <p:spPr>
          <a:xfrm>
            <a:off x="3636704" y="6716554"/>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Evidence-Based</a:t>
            </a:r>
            <a:endParaRPr lang="en-US" sz="2800" dirty="0">
              <a:latin typeface="Arial" panose="020B0604020202020204" pitchFamily="34" charset="0"/>
              <a:cs typeface="Arial" panose="020B0604020202020204" pitchFamily="34" charset="0"/>
            </a:endParaRPr>
          </a:p>
        </p:txBody>
      </p:sp>
      <p:sp>
        <p:nvSpPr>
          <p:cNvPr id="13" name="Text 10"/>
          <p:cNvSpPr/>
          <p:nvPr/>
        </p:nvSpPr>
        <p:spPr>
          <a:xfrm>
            <a:off x="999768" y="7313847"/>
            <a:ext cx="7144464" cy="317540"/>
          </a:xfrm>
          <a:prstGeom prst="rect">
            <a:avLst/>
          </a:prstGeom>
          <a:noFill/>
          <a:ln/>
        </p:spPr>
        <p:txBody>
          <a:bodyPr wrap="non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This favours the planning of evidence-based digital health interventions.</a:t>
            </a:r>
            <a:endParaRPr lang="en-US" sz="2400" dirty="0">
              <a:latin typeface="Arial" panose="020B0604020202020204" pitchFamily="34" charset="0"/>
              <a:cs typeface="Arial" panose="020B0604020202020204" pitchFamily="34" charset="0"/>
            </a:endParaRPr>
          </a:p>
        </p:txBody>
      </p:sp>
      <p:pic>
        <p:nvPicPr>
          <p:cNvPr id="14" name="image1.png">
            <a:extLst>
              <a:ext uri="{FF2B5EF4-FFF2-40B4-BE49-F238E27FC236}">
                <a16:creationId xmlns:a16="http://schemas.microsoft.com/office/drawing/2014/main" id="{B57FC466-64DA-64E0-BCE2-C3DA951E2A58}"/>
              </a:ext>
            </a:extLst>
          </p:cNvPr>
          <p:cNvPicPr/>
          <p:nvPr/>
        </p:nvPicPr>
        <p:blipFill>
          <a:blip r:embed="rId3"/>
          <a:srcRect/>
          <a:stretch>
            <a:fillRect/>
          </a:stretch>
        </p:blipFill>
        <p:spPr>
          <a:xfrm>
            <a:off x="8556189" y="1849398"/>
            <a:ext cx="5853349" cy="3956923"/>
          </a:xfrm>
          <a:prstGeom prst="rect">
            <a:avLst/>
          </a:prstGeom>
          <a:ln w="12700">
            <a:solidFill>
              <a:srgbClr val="000000"/>
            </a:solidFill>
            <a:prstDash val="solid"/>
          </a:ln>
        </p:spPr>
      </p:pic>
      <p:sp>
        <p:nvSpPr>
          <p:cNvPr id="15" name="TextBox 14">
            <a:extLst>
              <a:ext uri="{FF2B5EF4-FFF2-40B4-BE49-F238E27FC236}">
                <a16:creationId xmlns:a16="http://schemas.microsoft.com/office/drawing/2014/main" id="{01CFAA7B-DC69-8032-E42C-AF2914769FF3}"/>
              </a:ext>
            </a:extLst>
          </p:cNvPr>
          <p:cNvSpPr txBox="1"/>
          <p:nvPr/>
        </p:nvSpPr>
        <p:spPr>
          <a:xfrm>
            <a:off x="13476158" y="7783548"/>
            <a:ext cx="933380"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065210" y="486833"/>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Social Assessment</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500421" y="3040360"/>
            <a:ext cx="6565106" cy="3038707"/>
          </a:xfrm>
          <a:prstGeom prst="roundRect">
            <a:avLst>
              <a:gd name="adj" fmla="val 5778"/>
            </a:avLst>
          </a:prstGeom>
          <a:solidFill>
            <a:srgbClr val="5E4CE6">
              <a:alpha val="95000"/>
            </a:srgbClr>
          </a:solidFill>
          <a:ln/>
        </p:spPr>
        <p:txBody>
          <a:bodyPr/>
          <a:lstStyle/>
          <a:p>
            <a:endParaRPr lang="en-IN"/>
          </a:p>
        </p:txBody>
      </p:sp>
      <p:sp>
        <p:nvSpPr>
          <p:cNvPr id="4" name="Text 2"/>
          <p:cNvSpPr/>
          <p:nvPr/>
        </p:nvSpPr>
        <p:spPr>
          <a:xfrm>
            <a:off x="1187940" y="3040360"/>
            <a:ext cx="3290054"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Purpose of Social Assessment</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786170" y="3567648"/>
            <a:ext cx="6168390" cy="952619"/>
          </a:xfrm>
          <a:prstGeom prst="rect">
            <a:avLst/>
          </a:prstGeom>
          <a:noFill/>
          <a:ln/>
        </p:spPr>
        <p:txBody>
          <a:bodyPr wrap="square" lIns="0" tIns="0" rIns="0" bIns="0" rtlCol="0" anchor="t"/>
          <a:lstStyle/>
          <a:p>
            <a:pPr marL="0" indent="0" algn="just">
              <a:lnSpc>
                <a:spcPct val="150000"/>
              </a:lnSpc>
              <a:buNone/>
            </a:pPr>
            <a:r>
              <a:rPr lang="en-US" sz="2400" dirty="0">
                <a:solidFill>
                  <a:srgbClr val="FFFFFF"/>
                </a:solidFill>
                <a:latin typeface="Arial" panose="020B0604020202020204" pitchFamily="34" charset="0"/>
                <a:ea typeface="Hind Vadodara Bold" pitchFamily="34" charset="-122"/>
                <a:cs typeface="Arial" panose="020B0604020202020204" pitchFamily="34" charset="0"/>
              </a:rPr>
              <a:t>Social assessment determines the quality-of-life problems that have an impact on 'the mental well-being of young adults' (Oikonomou </a:t>
            </a:r>
            <a:r>
              <a:rPr lang="en-US" sz="2400" i="1" dirty="0">
                <a:solidFill>
                  <a:srgbClr val="FFFFFF"/>
                </a:solidFill>
                <a:latin typeface="Arial" panose="020B0604020202020204" pitchFamily="34" charset="0"/>
                <a:ea typeface="Hind Vadodara Bold" pitchFamily="34" charset="-122"/>
                <a:cs typeface="Arial" panose="020B0604020202020204" pitchFamily="34" charset="0"/>
              </a:rPr>
              <a:t>et al.</a:t>
            </a:r>
            <a:r>
              <a:rPr lang="en-US" sz="2400" dirty="0">
                <a:solidFill>
                  <a:srgbClr val="FFFFFF"/>
                </a:solidFill>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sp>
        <p:nvSpPr>
          <p:cNvPr id="6" name="Text 4"/>
          <p:cNvSpPr/>
          <p:nvPr/>
        </p:nvSpPr>
        <p:spPr>
          <a:xfrm>
            <a:off x="8259141" y="2600605"/>
            <a:ext cx="2924294"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Major Problems Identified</a:t>
            </a:r>
            <a:endParaRPr lang="en-US" sz="2800" dirty="0">
              <a:latin typeface="Arial" panose="020B0604020202020204" pitchFamily="34" charset="0"/>
              <a:cs typeface="Arial" panose="020B0604020202020204" pitchFamily="34" charset="0"/>
            </a:endParaRPr>
          </a:p>
        </p:txBody>
      </p:sp>
      <p:sp>
        <p:nvSpPr>
          <p:cNvPr id="7" name="Text 5"/>
          <p:cNvSpPr/>
          <p:nvPr/>
        </p:nvSpPr>
        <p:spPr>
          <a:xfrm>
            <a:off x="8043757" y="3313011"/>
            <a:ext cx="6279356" cy="1091446"/>
          </a:xfrm>
          <a:prstGeom prst="rect">
            <a:avLst/>
          </a:prstGeom>
          <a:noFill/>
          <a:ln/>
        </p:spPr>
        <p:txBody>
          <a:bodyPr wrap="square" lIns="0" tIns="0" rIns="0" bIns="0" rtlCol="0" anchor="t"/>
          <a:lstStyle/>
          <a:p>
            <a:pPr marL="342900" indent="-342900" algn="just">
              <a:lnSpc>
                <a:spcPct val="150000"/>
              </a:lnSpc>
              <a:buSzPct val="100000"/>
              <a:buChar char="•"/>
            </a:pPr>
            <a:r>
              <a:rPr lang="en-US" sz="2400" b="1" dirty="0">
                <a:latin typeface="Arial" panose="020B0604020202020204" pitchFamily="34" charset="0"/>
                <a:ea typeface="Hind Vadodara Bold" pitchFamily="34" charset="-122"/>
                <a:cs typeface="Arial" panose="020B0604020202020204" pitchFamily="34" charset="0"/>
              </a:rPr>
              <a:t>Academic stress</a:t>
            </a:r>
            <a:endParaRPr lang="en-US" sz="2400" dirty="0">
              <a:latin typeface="Arial" panose="020B0604020202020204" pitchFamily="34" charset="0"/>
              <a:cs typeface="Arial" panose="020B0604020202020204" pitchFamily="34" charset="0"/>
            </a:endParaRPr>
          </a:p>
          <a:p>
            <a:pPr marL="342900" indent="-342900" algn="just">
              <a:lnSpc>
                <a:spcPct val="150000"/>
              </a:lnSpc>
              <a:buSzPct val="100000"/>
              <a:buChar char="•"/>
            </a:pPr>
            <a:r>
              <a:rPr lang="en-US" sz="2400" b="1" dirty="0">
                <a:latin typeface="Arial" panose="020B0604020202020204" pitchFamily="34" charset="0"/>
                <a:ea typeface="Hind Vadodara Bold" pitchFamily="34" charset="-122"/>
                <a:cs typeface="Arial" panose="020B0604020202020204" pitchFamily="34" charset="0"/>
              </a:rPr>
              <a:t>Social pressure</a:t>
            </a:r>
            <a:endParaRPr lang="en-US" sz="2400" dirty="0">
              <a:latin typeface="Arial" panose="020B0604020202020204" pitchFamily="34" charset="0"/>
              <a:cs typeface="Arial" panose="020B0604020202020204" pitchFamily="34" charset="0"/>
            </a:endParaRPr>
          </a:p>
          <a:p>
            <a:pPr marL="342900" indent="-342900" algn="just">
              <a:lnSpc>
                <a:spcPct val="150000"/>
              </a:lnSpc>
              <a:buSzPct val="100000"/>
              <a:buChar char="•"/>
            </a:pPr>
            <a:r>
              <a:rPr lang="en-US" sz="2400" b="1" dirty="0">
                <a:latin typeface="Arial" panose="020B0604020202020204" pitchFamily="34" charset="0"/>
                <a:ea typeface="Hind Vadodara Bold" pitchFamily="34" charset="-122"/>
                <a:cs typeface="Arial" panose="020B0604020202020204" pitchFamily="34" charset="0"/>
              </a:rPr>
              <a:t>Loneliness</a:t>
            </a:r>
          </a:p>
          <a:p>
            <a:pPr marL="342900" indent="-342900" algn="just">
              <a:lnSpc>
                <a:spcPct val="150000"/>
              </a:lnSpc>
              <a:buSzPct val="100000"/>
              <a:buChar char="•"/>
            </a:pPr>
            <a:r>
              <a:rPr lang="en-US" sz="2400" b="1" dirty="0">
                <a:latin typeface="Arial" panose="020B0604020202020204" pitchFamily="34" charset="0"/>
                <a:cs typeface="Arial" panose="020B0604020202020204" pitchFamily="34" charset="0"/>
              </a:rPr>
              <a:t>Lack of social support</a:t>
            </a:r>
          </a:p>
          <a:p>
            <a:pPr marL="342900" indent="-342900" algn="just">
              <a:lnSpc>
                <a:spcPct val="150000"/>
              </a:lnSpc>
              <a:buSzPct val="100000"/>
              <a:buChar char="•"/>
            </a:pPr>
            <a:r>
              <a:rPr lang="en-US" sz="2400" b="1" dirty="0">
                <a:latin typeface="Arial" panose="020B0604020202020204" pitchFamily="34" charset="0"/>
                <a:cs typeface="Arial" panose="020B0604020202020204" pitchFamily="34" charset="0"/>
              </a:rPr>
              <a:t>Financial stress among Young adults</a:t>
            </a:r>
          </a:p>
        </p:txBody>
      </p:sp>
      <p:sp>
        <p:nvSpPr>
          <p:cNvPr id="8" name="Text 6"/>
          <p:cNvSpPr/>
          <p:nvPr/>
        </p:nvSpPr>
        <p:spPr>
          <a:xfrm>
            <a:off x="6091674" y="6106204"/>
            <a:ext cx="6279356" cy="317540"/>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These factors lead to a depression risk among the youth.</a:t>
            </a:r>
            <a:endParaRPr lang="en-US" sz="24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425091D4-0D5F-2AAF-D900-3FC14F895E05}"/>
              </a:ext>
            </a:extLst>
          </p:cNvPr>
          <p:cNvSpPr txBox="1"/>
          <p:nvPr/>
        </p:nvSpPr>
        <p:spPr>
          <a:xfrm>
            <a:off x="13251305" y="7794885"/>
            <a:ext cx="1071808"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3038356" y="680561"/>
            <a:ext cx="6359009"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Epidemiological Assessment</a:t>
            </a:r>
            <a:endParaRPr lang="en-US" sz="4400" dirty="0">
              <a:latin typeface="Arial" panose="020B0604020202020204" pitchFamily="34" charset="0"/>
              <a:cs typeface="Arial" panose="020B0604020202020204" pitchFamily="34" charset="0"/>
            </a:endParaRPr>
          </a:p>
        </p:txBody>
      </p:sp>
      <p:sp>
        <p:nvSpPr>
          <p:cNvPr id="3" name="Text 1"/>
          <p:cNvSpPr/>
          <p:nvPr/>
        </p:nvSpPr>
        <p:spPr>
          <a:xfrm>
            <a:off x="3048001" y="2378571"/>
            <a:ext cx="1085850" cy="30122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1 in 5</a:t>
            </a:r>
            <a:endParaRPr lang="en-US" sz="2800" dirty="0">
              <a:latin typeface="Arial" panose="020B0604020202020204" pitchFamily="34" charset="0"/>
              <a:cs typeface="Arial" panose="020B0604020202020204" pitchFamily="34" charset="0"/>
            </a:endParaRPr>
          </a:p>
        </p:txBody>
      </p:sp>
      <p:sp>
        <p:nvSpPr>
          <p:cNvPr id="4" name="Text 2"/>
          <p:cNvSpPr/>
          <p:nvPr/>
        </p:nvSpPr>
        <p:spPr>
          <a:xfrm>
            <a:off x="2582677" y="2741791"/>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Young People</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793791" y="3469303"/>
            <a:ext cx="6359009" cy="620078"/>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1 in every 5 young people in England would be expected to have a mental condition in 2023 (NHS England, 2023).</a:t>
            </a:r>
            <a:endParaRPr lang="en-US" sz="2400" dirty="0">
              <a:latin typeface="Arial" panose="020B0604020202020204" pitchFamily="34" charset="0"/>
              <a:cs typeface="Arial" panose="020B0604020202020204" pitchFamily="34" charset="0"/>
            </a:endParaRPr>
          </a:p>
        </p:txBody>
      </p:sp>
      <p:sp>
        <p:nvSpPr>
          <p:cNvPr id="6" name="Text 4"/>
          <p:cNvSpPr/>
          <p:nvPr/>
        </p:nvSpPr>
        <p:spPr>
          <a:xfrm>
            <a:off x="9939316" y="2240806"/>
            <a:ext cx="495301" cy="60614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sz="2800" dirty="0">
              <a:latin typeface="Arial" panose="020B0604020202020204" pitchFamily="34" charset="0"/>
              <a:cs typeface="Arial" panose="020B0604020202020204" pitchFamily="34" charset="0"/>
            </a:endParaRPr>
          </a:p>
        </p:txBody>
      </p:sp>
      <p:sp>
        <p:nvSpPr>
          <p:cNvPr id="7" name="Text 5"/>
          <p:cNvSpPr/>
          <p:nvPr/>
        </p:nvSpPr>
        <p:spPr>
          <a:xfrm>
            <a:off x="8946513" y="2765643"/>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Rising Services</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7784550" y="3469303"/>
            <a:ext cx="6102310" cy="582453"/>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Mental health services have been on the increase across the UK (Baker and Kirk-Wade, 2024).</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793791" y="5926667"/>
            <a:ext cx="13042820" cy="2014137"/>
          </a:xfrm>
          <a:prstGeom prst="roundRect">
            <a:avLst>
              <a:gd name="adj" fmla="val 9886"/>
            </a:avLst>
          </a:prstGeom>
          <a:solidFill>
            <a:srgbClr val="C3BCF6"/>
          </a:solidFill>
          <a:ln/>
        </p:spPr>
        <p:txBody>
          <a:bodyPr/>
          <a:lstStyle/>
          <a:p>
            <a:endParaRPr lang="en-IN"/>
          </a:p>
        </p:txBody>
      </p:sp>
      <p:pic>
        <p:nvPicPr>
          <p:cNvPr id="10" name="Image 0" descr="preencoded.png"/>
          <p:cNvPicPr>
            <a:picLocks noChangeAspect="1"/>
          </p:cNvPicPr>
          <p:nvPr/>
        </p:nvPicPr>
        <p:blipFill>
          <a:blip r:embed="rId3"/>
          <a:stretch>
            <a:fillRect/>
          </a:stretch>
        </p:blipFill>
        <p:spPr>
          <a:xfrm>
            <a:off x="992148" y="6449497"/>
            <a:ext cx="248007" cy="198358"/>
          </a:xfrm>
          <a:prstGeom prst="rect">
            <a:avLst/>
          </a:prstGeom>
        </p:spPr>
      </p:pic>
      <p:sp>
        <p:nvSpPr>
          <p:cNvPr id="11" name="Text 8"/>
          <p:cNvSpPr/>
          <p:nvPr/>
        </p:nvSpPr>
        <p:spPr>
          <a:xfrm>
            <a:off x="1362656" y="6258045"/>
            <a:ext cx="5876687" cy="1835110"/>
          </a:xfrm>
          <a:prstGeom prst="rect">
            <a:avLst/>
          </a:prstGeom>
          <a:noFill/>
          <a:ln/>
        </p:spPr>
        <p:txBody>
          <a:bodyPr wrap="none" lIns="0" tIns="0" rIns="0" bIns="0" rtlCol="0" anchor="t"/>
          <a:lstStyle/>
          <a:p>
            <a:pPr marL="0" indent="0" algn="just">
              <a:lnSpc>
                <a:spcPct val="150000"/>
              </a:lnSpc>
              <a:buNone/>
            </a:pPr>
            <a:r>
              <a:rPr lang="en-US" sz="2400" b="1" dirty="0">
                <a:solidFill>
                  <a:srgbClr val="000000"/>
                </a:solidFill>
                <a:latin typeface="Arial" panose="020B0604020202020204" pitchFamily="34" charset="0"/>
                <a:ea typeface="Hind Vadodara Bold" pitchFamily="34" charset="-122"/>
                <a:cs typeface="Arial" panose="020B0604020202020204" pitchFamily="34" charset="0"/>
              </a:rPr>
              <a:t>Depression is a prevalent mental disease in youths all over the world and is one of </a:t>
            </a:r>
          </a:p>
          <a:p>
            <a:pPr marL="0" indent="0" algn="just">
              <a:lnSpc>
                <a:spcPct val="150000"/>
              </a:lnSpc>
              <a:buNone/>
            </a:pPr>
            <a:r>
              <a:rPr lang="en-US" sz="2400" b="1" dirty="0">
                <a:solidFill>
                  <a:srgbClr val="000000"/>
                </a:solidFill>
                <a:latin typeface="Arial" panose="020B0604020202020204" pitchFamily="34" charset="0"/>
                <a:ea typeface="Hind Vadodara Bold" pitchFamily="34" charset="-122"/>
                <a:cs typeface="Arial" panose="020B0604020202020204" pitchFamily="34" charset="0"/>
              </a:rPr>
              <a:t>the main causes of disability (Thapar </a:t>
            </a:r>
            <a:r>
              <a:rPr lang="en-US" sz="2400" b="1" i="1" dirty="0">
                <a:solidFill>
                  <a:srgbClr val="000000"/>
                </a:solidFill>
                <a:latin typeface="Arial" panose="020B0604020202020204" pitchFamily="34" charset="0"/>
                <a:ea typeface="Hind Vadodara Bold" pitchFamily="34" charset="-122"/>
                <a:cs typeface="Arial" panose="020B0604020202020204" pitchFamily="34" charset="0"/>
              </a:rPr>
              <a:t>et al.</a:t>
            </a:r>
            <a:r>
              <a:rPr lang="en-US" sz="2400" b="1" dirty="0">
                <a:solidFill>
                  <a:srgbClr val="000000"/>
                </a:solidFill>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A8E2ACA-DA6B-7F4E-4BDC-45C44CD7DDA8}"/>
              </a:ext>
            </a:extLst>
          </p:cNvPr>
          <p:cNvSpPr txBox="1"/>
          <p:nvPr/>
        </p:nvSpPr>
        <p:spPr>
          <a:xfrm>
            <a:off x="13716000" y="7892959"/>
            <a:ext cx="914400"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1775923" y="888206"/>
            <a:ext cx="8764310"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Behavioural and Environmental Factors</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3790" y="2905364"/>
            <a:ext cx="496133" cy="496133"/>
          </a:xfrm>
          <a:prstGeom prst="rect">
            <a:avLst/>
          </a:prstGeom>
        </p:spPr>
      </p:pic>
      <p:sp>
        <p:nvSpPr>
          <p:cNvPr id="4" name="Text 1"/>
          <p:cNvSpPr/>
          <p:nvPr/>
        </p:nvSpPr>
        <p:spPr>
          <a:xfrm>
            <a:off x="793790" y="3246418"/>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Sleep &amp; Habits</a:t>
            </a:r>
            <a:endParaRPr lang="en-US" sz="2800" dirty="0">
              <a:latin typeface="Arial" panose="020B0604020202020204" pitchFamily="34" charset="0"/>
              <a:cs typeface="Arial" panose="020B0604020202020204" pitchFamily="34" charset="0"/>
            </a:endParaRPr>
          </a:p>
        </p:txBody>
      </p:sp>
      <p:sp>
        <p:nvSpPr>
          <p:cNvPr id="5" name="Text 2"/>
          <p:cNvSpPr/>
          <p:nvPr/>
        </p:nvSpPr>
        <p:spPr>
          <a:xfrm>
            <a:off x="677498" y="4024551"/>
            <a:ext cx="4182189" cy="127015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Sleep deprivation and abnormal habits have a negative impact on emotional control and mental health in young adults (Vestergaard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23986" y="2905363"/>
            <a:ext cx="496133" cy="496133"/>
          </a:xfrm>
          <a:prstGeom prst="rect">
            <a:avLst/>
          </a:prstGeom>
        </p:spPr>
      </p:pic>
      <p:sp>
        <p:nvSpPr>
          <p:cNvPr id="7" name="Text 3"/>
          <p:cNvSpPr/>
          <p:nvPr/>
        </p:nvSpPr>
        <p:spPr>
          <a:xfrm>
            <a:off x="5223986" y="3246418"/>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Isolation &amp; Loneliness</a:t>
            </a:r>
            <a:endParaRPr lang="en-US" sz="2800" dirty="0">
              <a:latin typeface="Arial" panose="020B0604020202020204" pitchFamily="34" charset="0"/>
              <a:cs typeface="Arial" panose="020B0604020202020204" pitchFamily="34" charset="0"/>
            </a:endParaRPr>
          </a:p>
        </p:txBody>
      </p:sp>
      <p:sp>
        <p:nvSpPr>
          <p:cNvPr id="8" name="Text 4"/>
          <p:cNvSpPr/>
          <p:nvPr/>
        </p:nvSpPr>
        <p:spPr>
          <a:xfrm>
            <a:off x="5224046" y="4024551"/>
            <a:ext cx="4182308"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It has been evident that isolation and loneliness increase the risk of depression (Prizeman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654302" y="2905364"/>
            <a:ext cx="496133" cy="496133"/>
          </a:xfrm>
          <a:prstGeom prst="rect">
            <a:avLst/>
          </a:prstGeom>
        </p:spPr>
      </p:pic>
      <p:sp>
        <p:nvSpPr>
          <p:cNvPr id="10" name="Text 5"/>
          <p:cNvSpPr/>
          <p:nvPr/>
        </p:nvSpPr>
        <p:spPr>
          <a:xfrm>
            <a:off x="9678604" y="3246418"/>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Academic Stress</a:t>
            </a:r>
            <a:endParaRPr lang="en-US" sz="2800" dirty="0">
              <a:latin typeface="Arial" panose="020B0604020202020204" pitchFamily="34" charset="0"/>
              <a:cs typeface="Arial" panose="020B0604020202020204" pitchFamily="34" charset="0"/>
            </a:endParaRPr>
          </a:p>
        </p:txBody>
      </p:sp>
      <p:sp>
        <p:nvSpPr>
          <p:cNvPr id="11" name="Text 6"/>
          <p:cNvSpPr/>
          <p:nvPr/>
        </p:nvSpPr>
        <p:spPr>
          <a:xfrm>
            <a:off x="9770594" y="4021144"/>
            <a:ext cx="4182308" cy="635079"/>
          </a:xfrm>
          <a:prstGeom prst="rect">
            <a:avLst/>
          </a:prstGeom>
          <a:noFill/>
          <a:ln/>
        </p:spPr>
        <p:txBody>
          <a:bodyPr wrap="square" lIns="0" tIns="0" rIns="0" bIns="0" rtlCol="0" anchor="t"/>
          <a:lstStyle/>
          <a:p>
            <a:pPr algn="just">
              <a:lnSpc>
                <a:spcPct val="150000"/>
              </a:lnSpc>
            </a:pPr>
            <a:r>
              <a:rPr lang="en-US" sz="2400" dirty="0">
                <a:latin typeface="Arial" panose="020B0604020202020204" pitchFamily="34" charset="0"/>
                <a:ea typeface="Hind Vadodara Bold" pitchFamily="34" charset="-122"/>
                <a:cs typeface="Arial" panose="020B0604020202020204" pitchFamily="34" charset="0"/>
              </a:rPr>
              <a:t>High academic load and stress are factors that lead to psychological distress </a:t>
            </a:r>
            <a:r>
              <a:rPr lang="en-GB" sz="2400" dirty="0">
                <a:latin typeface="Arial" panose="020B0604020202020204" pitchFamily="34" charset="0"/>
                <a:cs typeface="Arial" panose="020B0604020202020204" pitchFamily="34" charset="0"/>
              </a:rPr>
              <a:t>(Hasanah and </a:t>
            </a:r>
            <a:r>
              <a:rPr lang="en-GB" sz="2400" dirty="0" err="1">
                <a:latin typeface="Arial" panose="020B0604020202020204" pitchFamily="34" charset="0"/>
                <a:cs typeface="Arial" panose="020B0604020202020204" pitchFamily="34" charset="0"/>
              </a:rPr>
              <a:t>Maryanti</a:t>
            </a:r>
            <a:r>
              <a:rPr lang="en-GB" sz="2400" dirty="0">
                <a:latin typeface="Arial" panose="020B0604020202020204" pitchFamily="34" charset="0"/>
                <a:cs typeface="Arial" panose="020B0604020202020204" pitchFamily="34" charset="0"/>
              </a:rPr>
              <a:t>, 2023)</a:t>
            </a:r>
            <a:r>
              <a:rPr lang="en-US" sz="2400" dirty="0">
                <a:latin typeface="Arial" panose="020B0604020202020204" pitchFamily="34" charset="0"/>
                <a:ea typeface="Hind Vadodara Bold" pitchFamily="34" charset="-122"/>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E1498E4-495F-94A0-17BD-A11344D26AC1}"/>
              </a:ext>
            </a:extLst>
          </p:cNvPr>
          <p:cNvSpPr txBox="1"/>
          <p:nvPr/>
        </p:nvSpPr>
        <p:spPr>
          <a:xfrm>
            <a:off x="13521128" y="7737636"/>
            <a:ext cx="1109272"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2628225" y="130262"/>
            <a:ext cx="6241018" cy="54506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Implementation of Intervention</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stretch>
            <a:fillRect/>
          </a:stretch>
        </p:blipFill>
        <p:spPr>
          <a:xfrm>
            <a:off x="697825" y="1331476"/>
            <a:ext cx="13234749" cy="4218367"/>
          </a:xfrm>
          <a:prstGeom prst="rect">
            <a:avLst/>
          </a:prstGeom>
        </p:spPr>
      </p:pic>
      <p:sp>
        <p:nvSpPr>
          <p:cNvPr id="4" name="Text 1"/>
          <p:cNvSpPr/>
          <p:nvPr/>
        </p:nvSpPr>
        <p:spPr>
          <a:xfrm>
            <a:off x="2942973" y="3485335"/>
            <a:ext cx="2319911" cy="358503"/>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Market the App</a:t>
            </a:r>
            <a:endParaRPr lang="en-US" sz="2400" dirty="0">
              <a:latin typeface="Arial" panose="020B0604020202020204" pitchFamily="34" charset="0"/>
              <a:cs typeface="Arial" panose="020B0604020202020204" pitchFamily="34" charset="0"/>
            </a:endParaRPr>
          </a:p>
        </p:txBody>
      </p:sp>
      <p:sp>
        <p:nvSpPr>
          <p:cNvPr id="5" name="Text 2"/>
          <p:cNvSpPr/>
          <p:nvPr/>
        </p:nvSpPr>
        <p:spPr>
          <a:xfrm>
            <a:off x="2861065" y="3996223"/>
            <a:ext cx="2319911" cy="807827"/>
          </a:xfrm>
          <a:prstGeom prst="rect">
            <a:avLst/>
          </a:prstGeom>
          <a:noFill/>
          <a:ln/>
        </p:spPr>
        <p:txBody>
          <a:bodyPr wrap="square" lIns="0" tIns="0" rIns="0" bIns="0" rtlCol="0" anchor="t"/>
          <a:lstStyle/>
          <a:p>
            <a:pPr marL="0" indent="0" algn="just">
              <a:lnSpc>
                <a:spcPct val="150000"/>
              </a:lnSpc>
              <a:buNone/>
            </a:pPr>
            <a:r>
              <a:rPr lang="en-US" sz="2000" b="1" dirty="0">
                <a:solidFill>
                  <a:srgbClr val="2A2742"/>
                </a:solidFill>
                <a:latin typeface="Arial" panose="020B0604020202020204" pitchFamily="34" charset="0"/>
                <a:ea typeface="Hind Vadodara Bold" pitchFamily="34" charset="-122"/>
                <a:cs typeface="Arial" panose="020B0604020202020204" pitchFamily="34" charset="0"/>
              </a:rPr>
              <a:t>Reach students via universities and social media</a:t>
            </a:r>
            <a:endParaRPr lang="en-US" sz="2000" b="1" dirty="0">
              <a:latin typeface="Arial" panose="020B0604020202020204" pitchFamily="34" charset="0"/>
              <a:cs typeface="Arial" panose="020B0604020202020204" pitchFamily="34" charset="0"/>
            </a:endParaRPr>
          </a:p>
        </p:txBody>
      </p:sp>
      <p:sp>
        <p:nvSpPr>
          <p:cNvPr id="6" name="Text 3"/>
          <p:cNvSpPr/>
          <p:nvPr/>
        </p:nvSpPr>
        <p:spPr>
          <a:xfrm>
            <a:off x="9456569" y="2667600"/>
            <a:ext cx="2319911" cy="717006"/>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Promote Engagement</a:t>
            </a:r>
            <a:endParaRPr lang="en-US" sz="2400" dirty="0">
              <a:latin typeface="Arial" panose="020B0604020202020204" pitchFamily="34" charset="0"/>
              <a:cs typeface="Arial" panose="020B0604020202020204" pitchFamily="34" charset="0"/>
            </a:endParaRPr>
          </a:p>
        </p:txBody>
      </p:sp>
      <p:sp>
        <p:nvSpPr>
          <p:cNvPr id="7" name="Text 4"/>
          <p:cNvSpPr/>
          <p:nvPr/>
        </p:nvSpPr>
        <p:spPr>
          <a:xfrm>
            <a:off x="9449424" y="3843838"/>
            <a:ext cx="2319911" cy="807826"/>
          </a:xfrm>
          <a:prstGeom prst="rect">
            <a:avLst/>
          </a:prstGeom>
          <a:noFill/>
          <a:ln/>
        </p:spPr>
        <p:txBody>
          <a:bodyPr wrap="square" lIns="0" tIns="0" rIns="0" bIns="0" rtlCol="0" anchor="t"/>
          <a:lstStyle/>
          <a:p>
            <a:pPr marL="0" indent="0" algn="just">
              <a:lnSpc>
                <a:spcPct val="150000"/>
              </a:lnSpc>
              <a:buNone/>
            </a:pPr>
            <a:r>
              <a:rPr lang="en-US" sz="2000" b="1" dirty="0">
                <a:latin typeface="Arial" panose="020B0604020202020204" pitchFamily="34" charset="0"/>
                <a:ea typeface="Hind Vadodara Bold" pitchFamily="34" charset="-122"/>
                <a:cs typeface="Arial" panose="020B0604020202020204" pitchFamily="34" charset="0"/>
              </a:rPr>
              <a:t>Encourage regular mindfulness, CBT and tracking</a:t>
            </a:r>
            <a:endParaRPr lang="en-US" sz="2000" dirty="0">
              <a:latin typeface="Arial" panose="020B0604020202020204" pitchFamily="34" charset="0"/>
              <a:cs typeface="Arial" panose="020B0604020202020204" pitchFamily="34" charset="0"/>
            </a:endParaRPr>
          </a:p>
        </p:txBody>
      </p:sp>
      <p:sp>
        <p:nvSpPr>
          <p:cNvPr id="8" name="Text 5"/>
          <p:cNvSpPr/>
          <p:nvPr/>
        </p:nvSpPr>
        <p:spPr>
          <a:xfrm>
            <a:off x="6218891" y="1793741"/>
            <a:ext cx="2319911" cy="358503"/>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Onboard Users</a:t>
            </a:r>
            <a:endParaRPr lang="en-US" sz="2400" dirty="0">
              <a:latin typeface="Arial" panose="020B0604020202020204" pitchFamily="34" charset="0"/>
              <a:cs typeface="Arial" panose="020B0604020202020204" pitchFamily="34" charset="0"/>
            </a:endParaRPr>
          </a:p>
        </p:txBody>
      </p:sp>
      <p:sp>
        <p:nvSpPr>
          <p:cNvPr id="9" name="Text 6"/>
          <p:cNvSpPr/>
          <p:nvPr/>
        </p:nvSpPr>
        <p:spPr>
          <a:xfrm>
            <a:off x="6218891" y="2228893"/>
            <a:ext cx="2319911" cy="807826"/>
          </a:xfrm>
          <a:prstGeom prst="rect">
            <a:avLst/>
          </a:prstGeom>
          <a:noFill/>
          <a:ln/>
        </p:spPr>
        <p:txBody>
          <a:bodyPr wrap="square" lIns="0" tIns="0" rIns="0" bIns="0" rtlCol="0" anchor="t"/>
          <a:lstStyle/>
          <a:p>
            <a:pPr marL="0" indent="0" algn="just">
              <a:lnSpc>
                <a:spcPct val="150000"/>
              </a:lnSpc>
              <a:buNone/>
            </a:pPr>
            <a:r>
              <a:rPr lang="en-US" sz="2000" b="1" dirty="0">
                <a:latin typeface="Arial" panose="020B0604020202020204" pitchFamily="34" charset="0"/>
                <a:ea typeface="Hind Vadodara Bold" pitchFamily="34" charset="-122"/>
                <a:cs typeface="Arial" panose="020B0604020202020204" pitchFamily="34" charset="0"/>
              </a:rPr>
              <a:t>Guide downloading, registration and initial setup</a:t>
            </a:r>
            <a:endParaRPr lang="en-US" sz="2000" dirty="0">
              <a:latin typeface="Arial" panose="020B0604020202020204" pitchFamily="34" charset="0"/>
              <a:cs typeface="Arial" panose="020B0604020202020204" pitchFamily="34" charset="0"/>
            </a:endParaRPr>
          </a:p>
        </p:txBody>
      </p:sp>
      <p:sp>
        <p:nvSpPr>
          <p:cNvPr id="10" name="Text 7"/>
          <p:cNvSpPr/>
          <p:nvPr/>
        </p:nvSpPr>
        <p:spPr>
          <a:xfrm>
            <a:off x="237067" y="5532351"/>
            <a:ext cx="13657938" cy="484972"/>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 structured rollout ensures that young adults are reached through familiar channels, guided through onboarding, and encouraged to engage regularly with the app's core features.</a:t>
            </a:r>
            <a:endParaRPr lang="en-US" sz="24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301712BC-60F8-2DE2-3395-5156EEA85F5A}"/>
              </a:ext>
            </a:extLst>
          </p:cNvPr>
          <p:cNvSpPr/>
          <p:nvPr/>
        </p:nvSpPr>
        <p:spPr>
          <a:xfrm>
            <a:off x="278049" y="6849854"/>
            <a:ext cx="13945951" cy="124948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b="1" dirty="0">
              <a:solidFill>
                <a:schemeClr val="tx1"/>
              </a:solidFill>
              <a:latin typeface="Arial" panose="020B0604020202020204" pitchFamily="34" charset="0"/>
              <a:cs typeface="Arial" panose="020B0604020202020204" pitchFamily="34" charset="0"/>
            </a:endParaRPr>
          </a:p>
          <a:p>
            <a:pPr algn="just">
              <a:lnSpc>
                <a:spcPct val="150000"/>
              </a:lnSpc>
            </a:pPr>
            <a:r>
              <a:rPr lang="en-US" sz="2800" b="1" dirty="0">
                <a:solidFill>
                  <a:schemeClr val="tx1"/>
                </a:solidFill>
                <a:latin typeface="Arial" panose="020B0604020202020204" pitchFamily="34" charset="0"/>
                <a:cs typeface="Arial" panose="020B0604020202020204" pitchFamily="34" charset="0"/>
              </a:rPr>
              <a:t>Supporting </a:t>
            </a:r>
            <a:r>
              <a:rPr lang="en-US" sz="2800" b="1" dirty="0" err="1">
                <a:solidFill>
                  <a:schemeClr val="tx1"/>
                </a:solidFill>
                <a:latin typeface="Arial" panose="020B0604020202020204" pitchFamily="34" charset="0"/>
                <a:cs typeface="Arial" panose="020B0604020202020204" pitchFamily="34" charset="0"/>
              </a:rPr>
              <a:t>Organisations</a:t>
            </a:r>
            <a:endParaRPr lang="en-US" sz="2800" b="1" dirty="0">
              <a:solidFill>
                <a:schemeClr val="tx1"/>
              </a:solidFill>
              <a:latin typeface="Arial" panose="020B0604020202020204" pitchFamily="34" charset="0"/>
              <a:cs typeface="Arial" panose="020B0604020202020204" pitchFamily="34" charset="0"/>
            </a:endParaRPr>
          </a:p>
          <a:p>
            <a:pPr algn="just">
              <a:lnSpc>
                <a:spcPct val="150000"/>
              </a:lnSpc>
            </a:pPr>
            <a:r>
              <a:rPr lang="en-US" sz="2200" dirty="0">
                <a:solidFill>
                  <a:schemeClr val="tx1"/>
                </a:solidFill>
                <a:latin typeface="Arial" panose="020B0604020202020204" pitchFamily="34" charset="0"/>
                <a:cs typeface="Arial" panose="020B0604020202020204" pitchFamily="34" charset="0"/>
              </a:rPr>
              <a:t>NHS England, University wellbeing services, Public Health England, Mental health charities such as Mind UK</a:t>
            </a:r>
          </a:p>
          <a:p>
            <a:pPr algn="just">
              <a:lnSpc>
                <a:spcPct val="150000"/>
              </a:lnSpc>
            </a:pPr>
            <a:endParaRPr lang="en-US" dirty="0">
              <a:solidFill>
                <a:schemeClr val="tx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E53BEF4E-D3BB-A583-B165-547F9BC6B27C}"/>
              </a:ext>
            </a:extLst>
          </p:cNvPr>
          <p:cNvSpPr txBox="1"/>
          <p:nvPr/>
        </p:nvSpPr>
        <p:spPr>
          <a:xfrm>
            <a:off x="237067" y="3534558"/>
            <a:ext cx="1981200" cy="461665"/>
          </a:xfrm>
          <a:prstGeom prst="rect">
            <a:avLst/>
          </a:prstGeom>
          <a:noFill/>
        </p:spPr>
        <p:txBody>
          <a:bodyPr wrap="square" rtlCol="0">
            <a:spAutoFit/>
          </a:bodyPr>
          <a:lstStyle/>
          <a:p>
            <a:r>
              <a:rPr lang="en-US" sz="2400" b="1" dirty="0"/>
              <a:t>Intervention</a:t>
            </a:r>
            <a:endParaRPr lang="en-GB" sz="2400" b="1" dirty="0"/>
          </a:p>
        </p:txBody>
      </p:sp>
      <p:sp>
        <p:nvSpPr>
          <p:cNvPr id="13" name="TextBox 12">
            <a:extLst>
              <a:ext uri="{FF2B5EF4-FFF2-40B4-BE49-F238E27FC236}">
                <a16:creationId xmlns:a16="http://schemas.microsoft.com/office/drawing/2014/main" id="{D66F48F4-3629-9805-8EB7-745826EFB9EE}"/>
              </a:ext>
            </a:extLst>
          </p:cNvPr>
          <p:cNvSpPr txBox="1"/>
          <p:nvPr/>
        </p:nvSpPr>
        <p:spPr>
          <a:xfrm>
            <a:off x="12632265" y="3613005"/>
            <a:ext cx="1761067" cy="461665"/>
          </a:xfrm>
          <a:prstGeom prst="rect">
            <a:avLst/>
          </a:prstGeom>
          <a:noFill/>
        </p:spPr>
        <p:txBody>
          <a:bodyPr wrap="square" rtlCol="0">
            <a:spAutoFit/>
          </a:bodyPr>
          <a:lstStyle/>
          <a:p>
            <a:r>
              <a:rPr lang="en-US" sz="2400" b="1" dirty="0"/>
              <a:t>Evaluation</a:t>
            </a:r>
            <a:endParaRPr lang="en-GB" sz="2400" b="1" dirty="0"/>
          </a:p>
        </p:txBody>
      </p:sp>
      <p:sp>
        <p:nvSpPr>
          <p:cNvPr id="15" name="TextBox 14">
            <a:extLst>
              <a:ext uri="{FF2B5EF4-FFF2-40B4-BE49-F238E27FC236}">
                <a16:creationId xmlns:a16="http://schemas.microsoft.com/office/drawing/2014/main" id="{EEC60682-9EB7-85BC-8A87-FC74E52E2980}"/>
              </a:ext>
            </a:extLst>
          </p:cNvPr>
          <p:cNvSpPr txBox="1"/>
          <p:nvPr/>
        </p:nvSpPr>
        <p:spPr>
          <a:xfrm>
            <a:off x="3657600" y="3930134"/>
            <a:ext cx="7315200"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5647824" y="27800"/>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Evaluation</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603505" y="1456729"/>
            <a:ext cx="4257818" cy="6315671"/>
          </a:xfrm>
          <a:prstGeom prst="roundRect">
            <a:avLst>
              <a:gd name="adj" fmla="val 3046"/>
            </a:avLst>
          </a:prstGeom>
          <a:solidFill>
            <a:srgbClr val="FAFAFA">
              <a:alpha val="95000"/>
            </a:srgbClr>
          </a:solidFill>
          <a:ln w="22860">
            <a:solidFill>
              <a:srgbClr val="BDB8DF"/>
            </a:solidFill>
            <a:prstDash val="solid"/>
          </a:ln>
        </p:spPr>
        <p:txBody>
          <a:bodyPr/>
          <a:lstStyle/>
          <a:p>
            <a:endParaRPr lang="en-IN"/>
          </a:p>
        </p:txBody>
      </p:sp>
      <p:sp>
        <p:nvSpPr>
          <p:cNvPr id="4" name="Shape 2"/>
          <p:cNvSpPr/>
          <p:nvPr/>
        </p:nvSpPr>
        <p:spPr>
          <a:xfrm>
            <a:off x="603504" y="1533991"/>
            <a:ext cx="4359855" cy="595313"/>
          </a:xfrm>
          <a:prstGeom prst="roundRect">
            <a:avLst>
              <a:gd name="adj" fmla="val 9395"/>
            </a:avLst>
          </a:prstGeom>
          <a:solidFill>
            <a:srgbClr val="E9E6FA"/>
          </a:solidFill>
          <a:ln/>
        </p:spPr>
        <p:txBody>
          <a:bodyPr/>
          <a:lstStyle/>
          <a:p>
            <a:endParaRPr lang="en-IN" dirty="0"/>
          </a:p>
        </p:txBody>
      </p:sp>
      <p:sp>
        <p:nvSpPr>
          <p:cNvPr id="5" name="Text 3"/>
          <p:cNvSpPr/>
          <p:nvPr/>
        </p:nvSpPr>
        <p:spPr>
          <a:xfrm>
            <a:off x="2643331" y="1645612"/>
            <a:ext cx="297656" cy="372070"/>
          </a:xfrm>
          <a:prstGeom prst="rect">
            <a:avLst/>
          </a:prstGeom>
          <a:noFill/>
          <a:ln/>
        </p:spPr>
        <p:txBody>
          <a:bodyPr wrap="none" lIns="0" tIns="0" rIns="0" bIns="0" rtlCol="0" anchor="t"/>
          <a:lstStyle/>
          <a:p>
            <a:pPr marL="0" indent="0" algn="just">
              <a:lnSpc>
                <a:spcPct val="150000"/>
              </a:lnSpc>
              <a:buNone/>
            </a:pPr>
            <a:r>
              <a:rPr lang="en-US" b="1" dirty="0">
                <a:solidFill>
                  <a:srgbClr val="2A2742"/>
                </a:solidFill>
                <a:latin typeface="Arial" panose="020B0604020202020204" pitchFamily="34" charset="0"/>
                <a:ea typeface="Hind Vadodara Bold" pitchFamily="34" charset="-122"/>
                <a:cs typeface="Arial" panose="020B0604020202020204" pitchFamily="34" charset="0"/>
              </a:rPr>
              <a:t>1</a:t>
            </a:r>
            <a:endParaRPr lang="en-US" dirty="0">
              <a:latin typeface="Arial" panose="020B0604020202020204" pitchFamily="34" charset="0"/>
              <a:cs typeface="Arial" panose="020B0604020202020204" pitchFamily="34" charset="0"/>
            </a:endParaRPr>
          </a:p>
        </p:txBody>
      </p:sp>
      <p:sp>
        <p:nvSpPr>
          <p:cNvPr id="6" name="Text 4"/>
          <p:cNvSpPr/>
          <p:nvPr/>
        </p:nvSpPr>
        <p:spPr>
          <a:xfrm>
            <a:off x="793790" y="2129304"/>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Process Evaluation</a:t>
            </a:r>
            <a:endParaRPr lang="en-US" sz="2800" dirty="0">
              <a:latin typeface="Arial" panose="020B0604020202020204" pitchFamily="34" charset="0"/>
              <a:cs typeface="Arial" panose="020B0604020202020204" pitchFamily="34" charset="0"/>
            </a:endParaRPr>
          </a:p>
        </p:txBody>
      </p:sp>
      <p:sp>
        <p:nvSpPr>
          <p:cNvPr id="7" name="Text 5"/>
          <p:cNvSpPr/>
          <p:nvPr/>
        </p:nvSpPr>
        <p:spPr>
          <a:xfrm>
            <a:off x="793790" y="2724617"/>
            <a:ext cx="3772853" cy="1270159"/>
          </a:xfrm>
          <a:prstGeom prst="rect">
            <a:avLst/>
          </a:prstGeom>
          <a:noFill/>
          <a:ln/>
        </p:spPr>
        <p:txBody>
          <a:bodyPr wrap="square" lIns="0" tIns="0" rIns="0" bIns="0" rtlCol="0" anchor="t"/>
          <a:lstStyle/>
          <a:p>
            <a:pPr marL="0" indent="0" algn="just">
              <a:lnSpc>
                <a:spcPct val="150000"/>
              </a:lnSpc>
              <a:buNone/>
            </a:pPr>
            <a:r>
              <a:rPr lang="en-US" sz="2000" dirty="0">
                <a:solidFill>
                  <a:srgbClr val="2A2742"/>
                </a:solidFill>
                <a:latin typeface="Arial" panose="020B0604020202020204" pitchFamily="34" charset="0"/>
                <a:ea typeface="Hind Vadodara Bold" pitchFamily="34" charset="-122"/>
                <a:cs typeface="Arial" panose="020B0604020202020204" pitchFamily="34" charset="0"/>
              </a:rPr>
              <a:t>Process evaluation measures implementation such as downloads of the apps, the level of user engagement and participation.</a:t>
            </a:r>
          </a:p>
          <a:p>
            <a:pPr marL="0" indent="0" algn="just">
              <a:lnSpc>
                <a:spcPct val="150000"/>
              </a:lnSpc>
              <a:buNone/>
            </a:pPr>
            <a:r>
              <a:rPr lang="en-US" sz="2000" b="1" dirty="0">
                <a:solidFill>
                  <a:srgbClr val="2A2742"/>
                </a:solidFill>
                <a:latin typeface="Arial" panose="020B0604020202020204" pitchFamily="34" charset="0"/>
                <a:ea typeface="Hind Vadodara Bold" pitchFamily="34" charset="-122"/>
                <a:cs typeface="Arial" panose="020B0604020202020204" pitchFamily="34" charset="0"/>
              </a:rPr>
              <a:t>Data collection includes,</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App usage statistics.</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Mood tracking data.</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User satisfaction surveys.</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Mental health assessment scores.</a:t>
            </a:r>
          </a:p>
        </p:txBody>
      </p:sp>
      <p:sp>
        <p:nvSpPr>
          <p:cNvPr id="8" name="Shape 6"/>
          <p:cNvSpPr/>
          <p:nvPr/>
        </p:nvSpPr>
        <p:spPr>
          <a:xfrm>
            <a:off x="5272944" y="2528735"/>
            <a:ext cx="4215408" cy="3336606"/>
          </a:xfrm>
          <a:prstGeom prst="roundRect">
            <a:avLst>
              <a:gd name="adj" fmla="val 3046"/>
            </a:avLst>
          </a:prstGeom>
          <a:solidFill>
            <a:srgbClr val="FAFAFA">
              <a:alpha val="95000"/>
            </a:srgbClr>
          </a:solidFill>
          <a:ln w="22860">
            <a:solidFill>
              <a:srgbClr val="BDB8DF"/>
            </a:solidFill>
            <a:prstDash val="solid"/>
          </a:ln>
        </p:spPr>
        <p:txBody>
          <a:bodyPr/>
          <a:lstStyle/>
          <a:p>
            <a:endParaRPr lang="en-IN"/>
          </a:p>
        </p:txBody>
      </p:sp>
      <p:sp>
        <p:nvSpPr>
          <p:cNvPr id="9" name="Shape 7"/>
          <p:cNvSpPr/>
          <p:nvPr/>
        </p:nvSpPr>
        <p:spPr>
          <a:xfrm>
            <a:off x="5272944" y="2592139"/>
            <a:ext cx="4169688" cy="595313"/>
          </a:xfrm>
          <a:prstGeom prst="roundRect">
            <a:avLst>
              <a:gd name="adj" fmla="val 9395"/>
            </a:avLst>
          </a:prstGeom>
          <a:solidFill>
            <a:srgbClr val="E9E6FA"/>
          </a:solidFill>
          <a:ln/>
        </p:spPr>
        <p:txBody>
          <a:bodyPr/>
          <a:lstStyle/>
          <a:p>
            <a:endParaRPr lang="en-IN"/>
          </a:p>
        </p:txBody>
      </p:sp>
      <p:sp>
        <p:nvSpPr>
          <p:cNvPr id="10" name="Text 8"/>
          <p:cNvSpPr/>
          <p:nvPr/>
        </p:nvSpPr>
        <p:spPr>
          <a:xfrm>
            <a:off x="7231820" y="2631962"/>
            <a:ext cx="297656" cy="372070"/>
          </a:xfrm>
          <a:prstGeom prst="rect">
            <a:avLst/>
          </a:prstGeom>
          <a:noFill/>
          <a:ln/>
        </p:spPr>
        <p:txBody>
          <a:bodyPr wrap="none" lIns="0" tIns="0" rIns="0" bIns="0" rtlCol="0" anchor="t"/>
          <a:lstStyle/>
          <a:p>
            <a:pPr marL="0" indent="0" algn="just">
              <a:lnSpc>
                <a:spcPct val="150000"/>
              </a:lnSpc>
              <a:buNone/>
            </a:pPr>
            <a:r>
              <a:rPr lang="en-US" b="1" dirty="0">
                <a:solidFill>
                  <a:srgbClr val="2A2742"/>
                </a:solidFill>
                <a:latin typeface="Arial" panose="020B0604020202020204" pitchFamily="34" charset="0"/>
                <a:ea typeface="Hind Vadodara Bold" pitchFamily="34" charset="-122"/>
                <a:cs typeface="Arial" panose="020B0604020202020204" pitchFamily="34" charset="0"/>
              </a:rPr>
              <a:t>2</a:t>
            </a:r>
            <a:endParaRPr lang="en-US" dirty="0">
              <a:latin typeface="Arial" panose="020B0604020202020204" pitchFamily="34" charset="0"/>
              <a:cs typeface="Arial" panose="020B0604020202020204" pitchFamily="34" charset="0"/>
            </a:endParaRPr>
          </a:p>
        </p:txBody>
      </p:sp>
      <p:sp>
        <p:nvSpPr>
          <p:cNvPr id="11" name="Text 9"/>
          <p:cNvSpPr/>
          <p:nvPr/>
        </p:nvSpPr>
        <p:spPr>
          <a:xfrm>
            <a:off x="5693335" y="3095777"/>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Outcome Evaluation</a:t>
            </a:r>
            <a:endParaRPr lang="en-US" sz="2800" dirty="0">
              <a:latin typeface="Arial" panose="020B0604020202020204" pitchFamily="34" charset="0"/>
              <a:cs typeface="Arial" panose="020B0604020202020204" pitchFamily="34" charset="0"/>
            </a:endParaRPr>
          </a:p>
        </p:txBody>
      </p:sp>
      <p:sp>
        <p:nvSpPr>
          <p:cNvPr id="12" name="Text 10"/>
          <p:cNvSpPr/>
          <p:nvPr/>
        </p:nvSpPr>
        <p:spPr>
          <a:xfrm>
            <a:off x="5423249" y="3691032"/>
            <a:ext cx="3772972" cy="635079"/>
          </a:xfrm>
          <a:prstGeom prst="rect">
            <a:avLst/>
          </a:prstGeom>
          <a:noFill/>
          <a:ln/>
        </p:spPr>
        <p:txBody>
          <a:bodyPr wrap="square" lIns="0" tIns="0" rIns="0" bIns="0" rtlCol="0" anchor="t"/>
          <a:lstStyle/>
          <a:p>
            <a:pPr marL="0" indent="0" algn="just">
              <a:lnSpc>
                <a:spcPct val="150000"/>
              </a:lnSpc>
              <a:buNone/>
            </a:pPr>
            <a:r>
              <a:rPr lang="en-US" sz="2000" dirty="0">
                <a:solidFill>
                  <a:srgbClr val="2A2742"/>
                </a:solidFill>
                <a:latin typeface="Arial" panose="020B0604020202020204" pitchFamily="34" charset="0"/>
                <a:ea typeface="Hind Vadodara Bold" pitchFamily="34" charset="-122"/>
                <a:cs typeface="Arial" panose="020B0604020202020204" pitchFamily="34" charset="0"/>
              </a:rPr>
              <a:t>Outcome evaluation measures the change in well-being and depression symptoms</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13" name="Shape 11"/>
          <p:cNvSpPr/>
          <p:nvPr/>
        </p:nvSpPr>
        <p:spPr>
          <a:xfrm>
            <a:off x="9673280" y="1116313"/>
            <a:ext cx="4353616" cy="6452887"/>
          </a:xfrm>
          <a:prstGeom prst="roundRect">
            <a:avLst>
              <a:gd name="adj" fmla="val 3046"/>
            </a:avLst>
          </a:prstGeom>
          <a:solidFill>
            <a:srgbClr val="FAFAFA">
              <a:alpha val="95000"/>
            </a:srgbClr>
          </a:solidFill>
          <a:ln w="22860">
            <a:solidFill>
              <a:srgbClr val="BDB8DF"/>
            </a:solidFill>
            <a:prstDash val="solid"/>
          </a:ln>
        </p:spPr>
        <p:txBody>
          <a:bodyPr/>
          <a:lstStyle/>
          <a:p>
            <a:endParaRPr lang="en-IN"/>
          </a:p>
        </p:txBody>
      </p:sp>
      <p:sp>
        <p:nvSpPr>
          <p:cNvPr id="14" name="Shape 12"/>
          <p:cNvSpPr/>
          <p:nvPr/>
        </p:nvSpPr>
        <p:spPr>
          <a:xfrm>
            <a:off x="9719000" y="1193745"/>
            <a:ext cx="4169569" cy="595313"/>
          </a:xfrm>
          <a:prstGeom prst="roundRect">
            <a:avLst>
              <a:gd name="adj" fmla="val 9395"/>
            </a:avLst>
          </a:prstGeom>
          <a:solidFill>
            <a:srgbClr val="E9E6FA"/>
          </a:solidFill>
          <a:ln/>
        </p:spPr>
        <p:txBody>
          <a:bodyPr/>
          <a:lstStyle/>
          <a:p>
            <a:endParaRPr lang="en-IN"/>
          </a:p>
        </p:txBody>
      </p:sp>
      <p:sp>
        <p:nvSpPr>
          <p:cNvPr id="15" name="Text 13"/>
          <p:cNvSpPr/>
          <p:nvPr/>
        </p:nvSpPr>
        <p:spPr>
          <a:xfrm>
            <a:off x="11735086" y="1270695"/>
            <a:ext cx="297656" cy="372070"/>
          </a:xfrm>
          <a:prstGeom prst="rect">
            <a:avLst/>
          </a:prstGeom>
          <a:noFill/>
          <a:ln/>
        </p:spPr>
        <p:txBody>
          <a:bodyPr wrap="none" lIns="0" tIns="0" rIns="0" bIns="0" rtlCol="0" anchor="t"/>
          <a:lstStyle/>
          <a:p>
            <a:pPr marL="0" indent="0" algn="just">
              <a:lnSpc>
                <a:spcPct val="150000"/>
              </a:lnSpc>
              <a:buNone/>
            </a:pPr>
            <a:r>
              <a:rPr lang="en-US" b="1" dirty="0">
                <a:solidFill>
                  <a:srgbClr val="2A2742"/>
                </a:solidFill>
                <a:latin typeface="Arial" panose="020B0604020202020204" pitchFamily="34" charset="0"/>
                <a:ea typeface="Hind Vadodara Bold" pitchFamily="34" charset="-122"/>
                <a:cs typeface="Arial" panose="020B0604020202020204" pitchFamily="34" charset="0"/>
              </a:rPr>
              <a:t>3</a:t>
            </a:r>
            <a:endParaRPr lang="en-US" dirty="0">
              <a:latin typeface="Arial" panose="020B0604020202020204" pitchFamily="34" charset="0"/>
              <a:cs typeface="Arial" panose="020B0604020202020204" pitchFamily="34" charset="0"/>
            </a:endParaRPr>
          </a:p>
        </p:txBody>
      </p:sp>
      <p:sp>
        <p:nvSpPr>
          <p:cNvPr id="16" name="Text 14"/>
          <p:cNvSpPr/>
          <p:nvPr/>
        </p:nvSpPr>
        <p:spPr>
          <a:xfrm>
            <a:off x="10609635" y="1665401"/>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Key Indicators</a:t>
            </a:r>
            <a:endParaRPr lang="en-US" sz="2800" dirty="0">
              <a:latin typeface="Arial" panose="020B0604020202020204" pitchFamily="34" charset="0"/>
              <a:cs typeface="Arial" panose="020B0604020202020204" pitchFamily="34" charset="0"/>
            </a:endParaRPr>
          </a:p>
        </p:txBody>
      </p:sp>
      <p:sp>
        <p:nvSpPr>
          <p:cNvPr id="17" name="Text 15"/>
          <p:cNvSpPr/>
          <p:nvPr/>
        </p:nvSpPr>
        <p:spPr>
          <a:xfrm>
            <a:off x="9842421" y="2170110"/>
            <a:ext cx="3772853" cy="952619"/>
          </a:xfrm>
          <a:prstGeom prst="rect">
            <a:avLst/>
          </a:prstGeom>
          <a:noFill/>
          <a:ln/>
        </p:spPr>
        <p:txBody>
          <a:bodyPr wrap="square" lIns="0" tIns="0" rIns="0" bIns="0" rtlCol="0" anchor="t"/>
          <a:lstStyle/>
          <a:p>
            <a:pPr marL="0" indent="0" algn="just">
              <a:lnSpc>
                <a:spcPct val="150000"/>
              </a:lnSpc>
              <a:buNone/>
            </a:pPr>
            <a:r>
              <a:rPr lang="en-US" sz="2000" dirty="0">
                <a:solidFill>
                  <a:srgbClr val="2A2742"/>
                </a:solidFill>
                <a:latin typeface="Arial" panose="020B0604020202020204" pitchFamily="34" charset="0"/>
                <a:ea typeface="Hind Vadodara Bold" pitchFamily="34" charset="-122"/>
                <a:cs typeface="Arial" panose="020B0604020202020204" pitchFamily="34" charset="0"/>
              </a:rPr>
              <a:t>The indicators are the applications usage rate and the increase in scores in terms of mental health (Kolenik, 2022). These are,</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Reduction in depression symptoms.</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Increased emotional well-being scores.</a:t>
            </a:r>
          </a:p>
          <a:p>
            <a:pPr marL="285750" indent="-285750" algn="just">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Improved user engagement with mental health support.</a:t>
            </a:r>
          </a:p>
        </p:txBody>
      </p:sp>
      <p:sp>
        <p:nvSpPr>
          <p:cNvPr id="19" name="TextBox 18">
            <a:extLst>
              <a:ext uri="{FF2B5EF4-FFF2-40B4-BE49-F238E27FC236}">
                <a16:creationId xmlns:a16="http://schemas.microsoft.com/office/drawing/2014/main" id="{6F7C9B1F-5AAF-5ACA-C4BC-1E7299182FBC}"/>
              </a:ext>
            </a:extLst>
          </p:cNvPr>
          <p:cNvSpPr txBox="1"/>
          <p:nvPr/>
        </p:nvSpPr>
        <p:spPr>
          <a:xfrm>
            <a:off x="13615274" y="7832999"/>
            <a:ext cx="1015126" cy="369332"/>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-Isha</a:t>
            </a:r>
            <a:endParaRPr lang="en-IN"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9DD60C-97D4-9347-816E-C47BD397144A}"/>
              </a:ext>
            </a:extLst>
          </p:cNvPr>
          <p:cNvSpPr txBox="1"/>
          <p:nvPr/>
        </p:nvSpPr>
        <p:spPr>
          <a:xfrm>
            <a:off x="0" y="-35432"/>
            <a:ext cx="7067550" cy="658835"/>
          </a:xfrm>
          <a:prstGeom prst="rect">
            <a:avLst/>
          </a:prstGeom>
          <a:noFill/>
        </p:spPr>
        <p:txBody>
          <a:bodyPr wrap="square" rtlCol="0">
            <a:spAutoFit/>
          </a:bodyPr>
          <a:lstStyle/>
          <a:p>
            <a:pPr algn="just">
              <a:lnSpc>
                <a:spcPct val="150000"/>
              </a:lnSpc>
            </a:pPr>
            <a:r>
              <a:rPr lang="en-US" sz="2800" b="1" dirty="0">
                <a:latin typeface="Arial" panose="020B0604020202020204" pitchFamily="34" charset="0"/>
                <a:cs typeface="Arial" panose="020B0604020202020204" pitchFamily="34" charset="0"/>
              </a:rPr>
              <a:t>References </a:t>
            </a:r>
            <a:endParaRPr lang="en-IN" sz="28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7C74D5F-5EFA-3230-0726-5B518B5B96DF}"/>
              </a:ext>
            </a:extLst>
          </p:cNvPr>
          <p:cNvSpPr txBox="1"/>
          <p:nvPr/>
        </p:nvSpPr>
        <p:spPr>
          <a:xfrm>
            <a:off x="57150" y="623403"/>
            <a:ext cx="14420850" cy="7540526"/>
          </a:xfrm>
          <a:prstGeom prst="rect">
            <a:avLst/>
          </a:prstGeom>
          <a:noFill/>
        </p:spPr>
        <p:txBody>
          <a:bodyPr wrap="square" rtlCol="0">
            <a:spAutoFit/>
          </a:bodyPr>
          <a:lstStyle/>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Baker, C. and Kirk-Wade, E., 2024. Mental health statistics: prevalence, services and funding in England. </a:t>
            </a:r>
            <a:r>
              <a:rPr lang="en-IN" sz="1600" i="1" dirty="0">
                <a:effectLst/>
                <a:latin typeface="Arial" panose="020B0604020202020204" pitchFamily="34" charset="0"/>
                <a:ea typeface="Times New Roman" panose="02020603050405020304" pitchFamily="18" charset="0"/>
                <a:cs typeface="Arial" panose="020B0604020202020204" pitchFamily="34" charset="0"/>
              </a:rPr>
              <a:t>House of commons Library</a:t>
            </a:r>
            <a:r>
              <a:rPr lang="en-IN" sz="1600" dirty="0">
                <a:effectLst/>
                <a:latin typeface="Arial" panose="020B0604020202020204" pitchFamily="34" charset="0"/>
                <a:ea typeface="Times New Roman" panose="02020603050405020304" pitchFamily="18" charset="0"/>
                <a:cs typeface="Arial" panose="020B0604020202020204" pitchFamily="34" charset="0"/>
              </a:rPr>
              <a:t>.</a:t>
            </a:r>
            <a:r>
              <a:rPr lang="en-IN" sz="16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N" sz="1600" u="sng" dirty="0">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https://mohs.co.uk/wp-content/uploads/2025/03/House-of-Commons-Library-Mental-Health-Statistics-2024.pdf</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err="1">
                <a:effectLst/>
                <a:latin typeface="Arial" panose="020B0604020202020204" pitchFamily="34" charset="0"/>
                <a:ea typeface="Times New Roman" panose="02020603050405020304" pitchFamily="18" charset="0"/>
                <a:cs typeface="Arial" panose="020B0604020202020204" pitchFamily="34" charset="0"/>
              </a:rPr>
              <a:t>Endalamaw</a:t>
            </a:r>
            <a:r>
              <a:rPr lang="en-IN" sz="1600" dirty="0">
                <a:effectLst/>
                <a:latin typeface="Arial" panose="020B0604020202020204" pitchFamily="34" charset="0"/>
                <a:ea typeface="Times New Roman" panose="02020603050405020304" pitchFamily="18" charset="0"/>
                <a:cs typeface="Arial" panose="020B0604020202020204" pitchFamily="34" charset="0"/>
              </a:rPr>
              <a:t>, A., Khatri, R.B., Mengistu, T.S., </a:t>
            </a:r>
            <a:r>
              <a:rPr lang="en-IN" sz="1600" dirty="0" err="1">
                <a:effectLst/>
                <a:latin typeface="Arial" panose="020B0604020202020204" pitchFamily="34" charset="0"/>
                <a:ea typeface="Times New Roman" panose="02020603050405020304" pitchFamily="18" charset="0"/>
                <a:cs typeface="Arial" panose="020B0604020202020204" pitchFamily="34" charset="0"/>
              </a:rPr>
              <a:t>Erku</a:t>
            </a:r>
            <a:r>
              <a:rPr lang="en-IN" sz="1600" dirty="0">
                <a:effectLst/>
                <a:latin typeface="Arial" panose="020B0604020202020204" pitchFamily="34" charset="0"/>
                <a:ea typeface="Times New Roman" panose="02020603050405020304" pitchFamily="18" charset="0"/>
                <a:cs typeface="Arial" panose="020B0604020202020204" pitchFamily="34" charset="0"/>
              </a:rPr>
              <a:t>, D., </a:t>
            </a:r>
            <a:r>
              <a:rPr lang="en-IN" sz="1600" dirty="0" err="1">
                <a:effectLst/>
                <a:latin typeface="Arial" panose="020B0604020202020204" pitchFamily="34" charset="0"/>
                <a:ea typeface="Times New Roman" panose="02020603050405020304" pitchFamily="18" charset="0"/>
                <a:cs typeface="Arial" panose="020B0604020202020204" pitchFamily="34" charset="0"/>
              </a:rPr>
              <a:t>Wolka</a:t>
            </a:r>
            <a:r>
              <a:rPr lang="en-IN" sz="1600" dirty="0">
                <a:effectLst/>
                <a:latin typeface="Arial" panose="020B0604020202020204" pitchFamily="34" charset="0"/>
                <a:ea typeface="Times New Roman" panose="02020603050405020304" pitchFamily="18" charset="0"/>
                <a:cs typeface="Arial" panose="020B0604020202020204" pitchFamily="34" charset="0"/>
              </a:rPr>
              <a:t>, E., Zewdie, A. and Assefa, Y., 2024. A scoping review of continuous quality improvement in healthcare system: conceptualization, models and tools, barriers and facilitators, and impact. </a:t>
            </a:r>
            <a:r>
              <a:rPr lang="en-IN" sz="1600" i="1" dirty="0">
                <a:effectLst/>
                <a:latin typeface="Arial" panose="020B0604020202020204" pitchFamily="34" charset="0"/>
                <a:ea typeface="Times New Roman" panose="02020603050405020304" pitchFamily="18" charset="0"/>
                <a:cs typeface="Arial" panose="020B0604020202020204" pitchFamily="34" charset="0"/>
              </a:rPr>
              <a:t>BMC health services research</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24</a:t>
            </a:r>
            <a:r>
              <a:rPr lang="en-IN" sz="1600" dirty="0">
                <a:effectLst/>
                <a:latin typeface="Arial" panose="020B0604020202020204" pitchFamily="34" charset="0"/>
                <a:ea typeface="Times New Roman" panose="02020603050405020304" pitchFamily="18" charset="0"/>
                <a:cs typeface="Arial" panose="020B0604020202020204" pitchFamily="34" charset="0"/>
              </a:rPr>
              <a:t>(1), p.487</a:t>
            </a:r>
            <a:r>
              <a:rPr lang="en-IN" sz="1600" dirty="0">
                <a:latin typeface="Arial" panose="020B0604020202020204" pitchFamily="34" charset="0"/>
                <a:ea typeface="Times New Roman" panose="02020603050405020304" pitchFamily="18" charset="0"/>
                <a:cs typeface="Arial" panose="020B0604020202020204" pitchFamily="34" charset="0"/>
              </a:rPr>
              <a:t>.</a:t>
            </a:r>
            <a:endParaRPr lang="en-IN" sz="1600" dirty="0">
              <a:effectLst/>
              <a:latin typeface="Arial" panose="020B0604020202020204" pitchFamily="34" charset="0"/>
              <a:ea typeface="Times New Roman" panose="02020603050405020304" pitchFamily="18"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Kim, J., Jang, J., Kim, B. and Lee, K.H., 2022. Effect of the PRECEDE-PROCEED model on health programs: a systematic review and meta-analysis. </a:t>
            </a:r>
            <a:r>
              <a:rPr lang="en-IN" sz="1600" i="1" dirty="0">
                <a:effectLst/>
                <a:latin typeface="Arial" panose="020B0604020202020204" pitchFamily="34" charset="0"/>
                <a:ea typeface="Times New Roman" panose="02020603050405020304" pitchFamily="18" charset="0"/>
                <a:cs typeface="Arial" panose="020B0604020202020204" pitchFamily="34" charset="0"/>
              </a:rPr>
              <a:t>Systematic Reviews</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11</a:t>
            </a:r>
            <a:r>
              <a:rPr lang="en-IN" sz="1600" dirty="0">
                <a:effectLst/>
                <a:latin typeface="Arial" panose="020B0604020202020204" pitchFamily="34" charset="0"/>
                <a:ea typeface="Times New Roman" panose="02020603050405020304" pitchFamily="18" charset="0"/>
                <a:cs typeface="Arial" panose="020B0604020202020204" pitchFamily="34" charset="0"/>
              </a:rPr>
              <a:t>(1), p.213.</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r>
              <a:rPr lang="en-IN" sz="1600" dirty="0" err="1">
                <a:effectLst/>
                <a:latin typeface="Arial" panose="020B0604020202020204" pitchFamily="34" charset="0"/>
                <a:ea typeface="Times New Roman" panose="02020603050405020304" pitchFamily="18" charset="0"/>
                <a:cs typeface="Arial" panose="020B0604020202020204" pitchFamily="34" charset="0"/>
              </a:rPr>
              <a:t>Kolenik</a:t>
            </a:r>
            <a:r>
              <a:rPr lang="en-IN" sz="1600" dirty="0">
                <a:effectLst/>
                <a:latin typeface="Arial" panose="020B0604020202020204" pitchFamily="34" charset="0"/>
                <a:ea typeface="Times New Roman" panose="02020603050405020304" pitchFamily="18" charset="0"/>
                <a:cs typeface="Arial" panose="020B0604020202020204" pitchFamily="34" charset="0"/>
              </a:rPr>
              <a:t>, T., 2022. Methods in digital mental health: smartphone-based assessment and intervention for stress, anxiety, and depression. In </a:t>
            </a:r>
            <a:r>
              <a:rPr lang="en-IN" sz="1600" i="1" dirty="0">
                <a:effectLst/>
                <a:latin typeface="Arial" panose="020B0604020202020204" pitchFamily="34" charset="0"/>
                <a:ea typeface="Times New Roman" panose="02020603050405020304" pitchFamily="18" charset="0"/>
                <a:cs typeface="Arial" panose="020B0604020202020204" pitchFamily="34" charset="0"/>
              </a:rPr>
              <a:t>Integrating Artificial Intelligence and IoT for Advanced Health Informatics: AI in the Healthcare Sector</a:t>
            </a:r>
            <a:r>
              <a:rPr lang="en-IN" sz="1600" dirty="0">
                <a:effectLst/>
                <a:latin typeface="Arial" panose="020B0604020202020204" pitchFamily="34" charset="0"/>
                <a:ea typeface="Times New Roman" panose="02020603050405020304" pitchFamily="18" charset="0"/>
                <a:cs typeface="Arial" panose="020B0604020202020204" pitchFamily="34" charset="0"/>
              </a:rPr>
              <a:t> (pp. 105-128). Cham: Springer International Publishing.</a:t>
            </a:r>
            <a:r>
              <a:rPr lang="en-IN" sz="16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N" sz="1600" u="sng" dirty="0">
                <a:effectLst/>
                <a:latin typeface="Arial" panose="020B0604020202020204" pitchFamily="34"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https://link.springer.com/chapter/10.1007/978-3-030-91181-2_7</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NHS England, 2023. One in five children and young people had a probable mental disorder in 2023 [online]. Accessed on: 10.03.2026. &lt;Available from:</a:t>
            </a:r>
            <a:r>
              <a:rPr lang="en-IN" sz="16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N" sz="1600" u="sng" dirty="0">
                <a:effectLst/>
                <a:latin typeface="Arial" panose="020B0604020202020204" pitchFamily="34" charset="0"/>
                <a:ea typeface="Times New Roman" panose="02020603050405020304" pitchFamily="18" charset="0"/>
                <a:cs typeface="Arial" panose="020B0604020202020204" pitchFamily="34" charset="0"/>
                <a:hlinkClick r:id="rId4">
                  <a:extLst>
                    <a:ext uri="{A12FA001-AC4F-418D-AE19-62706E023703}">
                      <ahyp:hlinkClr xmlns:ahyp="http://schemas.microsoft.com/office/drawing/2018/hyperlinkcolor" val="tx"/>
                    </a:ext>
                  </a:extLst>
                </a:hlinkClick>
              </a:rPr>
              <a:t>https://www.england.nhs.uk/2023/11/one-in-five-children-and-young-people-had-a-probable-mental-disorder-in-2023/</a:t>
            </a:r>
            <a:r>
              <a:rPr lang="en-IN" sz="1600" dirty="0">
                <a:effectLst/>
                <a:latin typeface="Arial" panose="020B0604020202020204" pitchFamily="34" charset="0"/>
                <a:ea typeface="Times New Roman" panose="02020603050405020304" pitchFamily="18" charset="0"/>
                <a:cs typeface="Arial" panose="020B0604020202020204" pitchFamily="34" charset="0"/>
              </a:rPr>
              <a:t>&gt;</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Njoku, A.U., Molla, A.R. and </a:t>
            </a:r>
            <a:r>
              <a:rPr lang="en-IN" sz="1600" dirty="0" err="1">
                <a:effectLst/>
                <a:latin typeface="Arial" panose="020B0604020202020204" pitchFamily="34" charset="0"/>
                <a:ea typeface="Times New Roman" panose="02020603050405020304" pitchFamily="18" charset="0"/>
                <a:cs typeface="Arial" panose="020B0604020202020204" pitchFamily="34" charset="0"/>
              </a:rPr>
              <a:t>Tohura</a:t>
            </a:r>
            <a:r>
              <a:rPr lang="en-IN" sz="1600" dirty="0">
                <a:effectLst/>
                <a:latin typeface="Arial" panose="020B0604020202020204" pitchFamily="34" charset="0"/>
                <a:ea typeface="Times New Roman" panose="02020603050405020304" pitchFamily="18" charset="0"/>
                <a:cs typeface="Arial" panose="020B0604020202020204" pitchFamily="34" charset="0"/>
              </a:rPr>
              <a:t>, S., 2025. Health </a:t>
            </a:r>
            <a:r>
              <a:rPr lang="en-IN" sz="1600" dirty="0" err="1">
                <a:effectLst/>
                <a:latin typeface="Arial" panose="020B0604020202020204" pitchFamily="34" charset="0"/>
                <a:ea typeface="Times New Roman" panose="02020603050405020304" pitchFamily="18" charset="0"/>
                <a:cs typeface="Arial" panose="020B0604020202020204" pitchFamily="34" charset="0"/>
              </a:rPr>
              <a:t>behavior</a:t>
            </a:r>
            <a:r>
              <a:rPr lang="en-IN" sz="1600" dirty="0">
                <a:effectLst/>
                <a:latin typeface="Arial" panose="020B0604020202020204" pitchFamily="34" charset="0"/>
                <a:ea typeface="Times New Roman" panose="02020603050405020304" pitchFamily="18" charset="0"/>
                <a:cs typeface="Arial" panose="020B0604020202020204" pitchFamily="34" charset="0"/>
              </a:rPr>
              <a:t> and health promotion theories: Application in environmental sciences and health. In </a:t>
            </a:r>
            <a:r>
              <a:rPr lang="en-IN" sz="1600" i="1" dirty="0">
                <a:effectLst/>
                <a:latin typeface="Arial" panose="020B0604020202020204" pitchFamily="34" charset="0"/>
                <a:ea typeface="Times New Roman" panose="02020603050405020304" pitchFamily="18" charset="0"/>
                <a:cs typeface="Arial" panose="020B0604020202020204" pitchFamily="34" charset="0"/>
              </a:rPr>
              <a:t>Handbook of concepts in health, health </a:t>
            </a:r>
            <a:r>
              <a:rPr lang="en-IN" sz="1600" i="1" dirty="0" err="1">
                <a:effectLst/>
                <a:latin typeface="Arial" panose="020B0604020202020204" pitchFamily="34" charset="0"/>
                <a:ea typeface="Times New Roman" panose="02020603050405020304" pitchFamily="18" charset="0"/>
                <a:cs typeface="Arial" panose="020B0604020202020204" pitchFamily="34" charset="0"/>
              </a:rPr>
              <a:t>behavior</a:t>
            </a:r>
            <a:r>
              <a:rPr lang="en-IN" sz="1600" i="1" dirty="0">
                <a:effectLst/>
                <a:latin typeface="Arial" panose="020B0604020202020204" pitchFamily="34" charset="0"/>
                <a:ea typeface="Times New Roman" panose="02020603050405020304" pitchFamily="18" charset="0"/>
                <a:cs typeface="Arial" panose="020B0604020202020204" pitchFamily="34" charset="0"/>
              </a:rPr>
              <a:t> and environmental health</a:t>
            </a:r>
            <a:r>
              <a:rPr lang="en-IN" sz="1600" dirty="0">
                <a:effectLst/>
                <a:latin typeface="Arial" panose="020B0604020202020204" pitchFamily="34" charset="0"/>
                <a:ea typeface="Times New Roman" panose="02020603050405020304" pitchFamily="18" charset="0"/>
                <a:cs typeface="Arial" panose="020B0604020202020204" pitchFamily="34" charset="0"/>
              </a:rPr>
              <a:t> (pp. 1-24). Singapore: Springer Nature Singapore.</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err="1">
                <a:effectLst/>
                <a:latin typeface="Arial" panose="020B0604020202020204" pitchFamily="34" charset="0"/>
                <a:ea typeface="Times New Roman" panose="02020603050405020304" pitchFamily="18" charset="0"/>
                <a:cs typeface="Arial" panose="020B0604020202020204" pitchFamily="34" charset="0"/>
              </a:rPr>
              <a:t>Oikonomou</a:t>
            </a:r>
            <a:r>
              <a:rPr lang="en-IN" sz="1600" dirty="0">
                <a:effectLst/>
                <a:latin typeface="Arial" panose="020B0604020202020204" pitchFamily="34" charset="0"/>
                <a:ea typeface="Times New Roman" panose="02020603050405020304" pitchFamily="18" charset="0"/>
                <a:cs typeface="Arial" panose="020B0604020202020204" pitchFamily="34" charset="0"/>
              </a:rPr>
              <a:t>, V., </a:t>
            </a:r>
            <a:r>
              <a:rPr lang="en-IN" sz="1600" dirty="0" err="1">
                <a:effectLst/>
                <a:latin typeface="Arial" panose="020B0604020202020204" pitchFamily="34" charset="0"/>
                <a:ea typeface="Times New Roman" panose="02020603050405020304" pitchFamily="18" charset="0"/>
                <a:cs typeface="Arial" panose="020B0604020202020204" pitchFamily="34" charset="0"/>
              </a:rPr>
              <a:t>Gkintoni</a:t>
            </a:r>
            <a:r>
              <a:rPr lang="en-IN" sz="1600" dirty="0">
                <a:effectLst/>
                <a:latin typeface="Arial" panose="020B0604020202020204" pitchFamily="34" charset="0"/>
                <a:ea typeface="Times New Roman" panose="02020603050405020304" pitchFamily="18" charset="0"/>
                <a:cs typeface="Arial" panose="020B0604020202020204" pitchFamily="34" charset="0"/>
              </a:rPr>
              <a:t>, E., </a:t>
            </a:r>
            <a:r>
              <a:rPr lang="en-IN" sz="1600" dirty="0" err="1">
                <a:effectLst/>
                <a:latin typeface="Arial" panose="020B0604020202020204" pitchFamily="34" charset="0"/>
                <a:ea typeface="Times New Roman" panose="02020603050405020304" pitchFamily="18" charset="0"/>
                <a:cs typeface="Arial" panose="020B0604020202020204" pitchFamily="34" charset="0"/>
              </a:rPr>
              <a:t>Halkiopoulos</a:t>
            </a:r>
            <a:r>
              <a:rPr lang="en-IN" sz="1600" dirty="0">
                <a:effectLst/>
                <a:latin typeface="Arial" panose="020B0604020202020204" pitchFamily="34" charset="0"/>
                <a:ea typeface="Times New Roman" panose="02020603050405020304" pitchFamily="18" charset="0"/>
                <a:cs typeface="Arial" panose="020B0604020202020204" pitchFamily="34" charset="0"/>
              </a:rPr>
              <a:t>, C. and </a:t>
            </a:r>
            <a:r>
              <a:rPr lang="en-IN" sz="1600" dirty="0" err="1">
                <a:effectLst/>
                <a:latin typeface="Arial" panose="020B0604020202020204" pitchFamily="34" charset="0"/>
                <a:ea typeface="Times New Roman" panose="02020603050405020304" pitchFamily="18" charset="0"/>
                <a:cs typeface="Arial" panose="020B0604020202020204" pitchFamily="34" charset="0"/>
              </a:rPr>
              <a:t>Karademas</a:t>
            </a:r>
            <a:r>
              <a:rPr lang="en-IN" sz="1600" dirty="0">
                <a:effectLst/>
                <a:latin typeface="Arial" panose="020B0604020202020204" pitchFamily="34" charset="0"/>
                <a:ea typeface="Times New Roman" panose="02020603050405020304" pitchFamily="18" charset="0"/>
                <a:cs typeface="Arial" panose="020B0604020202020204" pitchFamily="34" charset="0"/>
              </a:rPr>
              <a:t>, E.C., 2024, January. Quality of life and incidence of clinical signs and symptoms among caregivers of persons with mental disorders: A cross-sectional study. In </a:t>
            </a:r>
            <a:r>
              <a:rPr lang="en-IN" sz="1600" i="1" dirty="0">
                <a:effectLst/>
                <a:latin typeface="Arial" panose="020B0604020202020204" pitchFamily="34" charset="0"/>
                <a:ea typeface="Times New Roman" panose="02020603050405020304" pitchFamily="18" charset="0"/>
                <a:cs typeface="Arial" panose="020B0604020202020204" pitchFamily="34" charset="0"/>
              </a:rPr>
              <a:t>Healthcare</a:t>
            </a:r>
            <a:r>
              <a:rPr lang="en-IN" sz="1600" dirty="0">
                <a:effectLst/>
                <a:latin typeface="Arial" panose="020B0604020202020204" pitchFamily="34" charset="0"/>
                <a:ea typeface="Times New Roman" panose="02020603050405020304" pitchFamily="18" charset="0"/>
                <a:cs typeface="Arial" panose="020B0604020202020204" pitchFamily="34" charset="0"/>
              </a:rPr>
              <a:t> (Vol. 12, No. 2, p. 269). MDPI.</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Prizeman, K., Weinstein, N. and McCabe, C., 2023. Effects of mental health stigma on loneliness, social isolation, and relationships in young people with depression symptoms. </a:t>
            </a:r>
            <a:r>
              <a:rPr lang="en-IN" sz="1600" i="1" dirty="0">
                <a:effectLst/>
                <a:latin typeface="Arial" panose="020B0604020202020204" pitchFamily="34" charset="0"/>
                <a:ea typeface="Times New Roman" panose="02020603050405020304" pitchFamily="18" charset="0"/>
                <a:cs typeface="Arial" panose="020B0604020202020204" pitchFamily="34" charset="0"/>
              </a:rPr>
              <a:t>BMC psychiatry</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23</a:t>
            </a:r>
            <a:r>
              <a:rPr lang="en-IN" sz="1600" dirty="0">
                <a:effectLst/>
                <a:latin typeface="Arial" panose="020B0604020202020204" pitchFamily="34" charset="0"/>
                <a:ea typeface="Times New Roman" panose="02020603050405020304" pitchFamily="18" charset="0"/>
                <a:cs typeface="Arial" panose="020B0604020202020204" pitchFamily="34" charset="0"/>
              </a:rPr>
              <a:t>(1), p.527.</a:t>
            </a:r>
            <a:r>
              <a:rPr lang="en-IN" sz="1600" u="sng" dirty="0">
                <a:solidFill>
                  <a:srgbClr val="467886"/>
                </a:solidFill>
                <a:latin typeface="Arial" panose="020B0604020202020204" pitchFamily="34" charset="0"/>
                <a:ea typeface="Times New Roman" panose="02020603050405020304" pitchFamily="18" charset="0"/>
                <a:cs typeface="Arial" panose="020B0604020202020204" pitchFamily="34" charset="0"/>
              </a:rPr>
              <a:t> </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Thapar, A., Eyre, O., Patel, V. and Brent, D., 2022. Depression in young people. </a:t>
            </a:r>
            <a:r>
              <a:rPr lang="en-IN" sz="1600" i="1" dirty="0">
                <a:effectLst/>
                <a:latin typeface="Arial" panose="020B0604020202020204" pitchFamily="34" charset="0"/>
                <a:ea typeface="Times New Roman" panose="02020603050405020304" pitchFamily="18" charset="0"/>
                <a:cs typeface="Arial" panose="020B0604020202020204" pitchFamily="34" charset="0"/>
              </a:rPr>
              <a:t>The Lancet</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400</a:t>
            </a:r>
            <a:r>
              <a:rPr lang="en-IN" sz="1600" dirty="0">
                <a:effectLst/>
                <a:latin typeface="Arial" panose="020B0604020202020204" pitchFamily="34" charset="0"/>
                <a:ea typeface="Times New Roman" panose="02020603050405020304" pitchFamily="18" charset="0"/>
                <a:cs typeface="Arial" panose="020B0604020202020204" pitchFamily="34" charset="0"/>
              </a:rPr>
              <a:t>(10352), pp.617-63.</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Vestergaard, C.L., </a:t>
            </a:r>
            <a:r>
              <a:rPr lang="en-IN" sz="1600" dirty="0" err="1">
                <a:effectLst/>
                <a:latin typeface="Arial" panose="020B0604020202020204" pitchFamily="34" charset="0"/>
                <a:ea typeface="Times New Roman" panose="02020603050405020304" pitchFamily="18" charset="0"/>
                <a:cs typeface="Arial" panose="020B0604020202020204" pitchFamily="34" charset="0"/>
              </a:rPr>
              <a:t>Skogen</a:t>
            </a:r>
            <a:r>
              <a:rPr lang="en-IN" sz="1600" dirty="0">
                <a:effectLst/>
                <a:latin typeface="Arial" panose="020B0604020202020204" pitchFamily="34" charset="0"/>
                <a:ea typeface="Times New Roman" panose="02020603050405020304" pitchFamily="18" charset="0"/>
                <a:cs typeface="Arial" panose="020B0604020202020204" pitchFamily="34" charset="0"/>
              </a:rPr>
              <a:t>, J.C., </a:t>
            </a:r>
            <a:r>
              <a:rPr lang="en-IN" sz="1600" dirty="0" err="1">
                <a:effectLst/>
                <a:latin typeface="Arial" panose="020B0604020202020204" pitchFamily="34" charset="0"/>
                <a:ea typeface="Times New Roman" panose="02020603050405020304" pitchFamily="18" charset="0"/>
                <a:cs typeface="Arial" panose="020B0604020202020204" pitchFamily="34" charset="0"/>
              </a:rPr>
              <a:t>Hysing</a:t>
            </a:r>
            <a:r>
              <a:rPr lang="en-IN" sz="1600" dirty="0">
                <a:effectLst/>
                <a:latin typeface="Arial" panose="020B0604020202020204" pitchFamily="34" charset="0"/>
                <a:ea typeface="Times New Roman" panose="02020603050405020304" pitchFamily="18" charset="0"/>
                <a:cs typeface="Arial" panose="020B0604020202020204" pitchFamily="34" charset="0"/>
              </a:rPr>
              <a:t>, M., Harvey, A.G., </a:t>
            </a:r>
            <a:r>
              <a:rPr lang="en-IN" sz="1600" dirty="0" err="1">
                <a:effectLst/>
                <a:latin typeface="Arial" panose="020B0604020202020204" pitchFamily="34" charset="0"/>
                <a:ea typeface="Times New Roman" panose="02020603050405020304" pitchFamily="18" charset="0"/>
                <a:cs typeface="Arial" panose="020B0604020202020204" pitchFamily="34" charset="0"/>
              </a:rPr>
              <a:t>Vedaa</a:t>
            </a:r>
            <a:r>
              <a:rPr lang="en-IN" sz="1600" dirty="0">
                <a:effectLst/>
                <a:latin typeface="Arial" panose="020B0604020202020204" pitchFamily="34" charset="0"/>
                <a:ea typeface="Times New Roman" panose="02020603050405020304" pitchFamily="18" charset="0"/>
                <a:cs typeface="Arial" panose="020B0604020202020204" pitchFamily="34" charset="0"/>
              </a:rPr>
              <a:t>, Ø. and Sivertsen, B., 2024. Sleep duration and mental health in young adults. </a:t>
            </a:r>
            <a:r>
              <a:rPr lang="en-IN" sz="1600" i="1" dirty="0">
                <a:effectLst/>
                <a:latin typeface="Arial" panose="020B0604020202020204" pitchFamily="34" charset="0"/>
                <a:ea typeface="Times New Roman" panose="02020603050405020304" pitchFamily="18" charset="0"/>
                <a:cs typeface="Arial" panose="020B0604020202020204" pitchFamily="34" charset="0"/>
              </a:rPr>
              <a:t>Sleep Medicine</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115</a:t>
            </a:r>
            <a:r>
              <a:rPr lang="en-IN" sz="1600" dirty="0">
                <a:effectLst/>
                <a:latin typeface="Arial" panose="020B0604020202020204" pitchFamily="34" charset="0"/>
                <a:ea typeface="Times New Roman" panose="02020603050405020304" pitchFamily="18" charset="0"/>
                <a:cs typeface="Arial" panose="020B0604020202020204" pitchFamily="34" charset="0"/>
              </a:rPr>
              <a:t>, pp.30-38.</a:t>
            </a:r>
            <a:endParaRPr lang="en-IN" sz="1600" dirty="0">
              <a:effectLst/>
              <a:latin typeface="Arial" panose="020B0604020202020204" pitchFamily="34" charset="0"/>
              <a:ea typeface="Arial" panose="020B0604020202020204" pitchFamily="34" charset="0"/>
              <a:cs typeface="Arial" panose="020B0604020202020204" pitchFamily="34" charset="0"/>
            </a:endParaRPr>
          </a:p>
          <a:p>
            <a:pPr algn="just">
              <a:spcAft>
                <a:spcPts val="1200"/>
              </a:spcAft>
            </a:pPr>
            <a:r>
              <a:rPr lang="en-IN" sz="1600" dirty="0">
                <a:effectLst/>
                <a:latin typeface="Arial" panose="020B0604020202020204" pitchFamily="34" charset="0"/>
                <a:ea typeface="Times New Roman" panose="02020603050405020304" pitchFamily="18" charset="0"/>
                <a:cs typeface="Arial" panose="020B0604020202020204" pitchFamily="34" charset="0"/>
              </a:rPr>
              <a:t>Yang, M., Hu, Z., Qu, X., Li, M., Du, W. and Fan, L., 2025. Utilization and Effectiveness of the PRECEDE-PROCEED Model as a Tool in Public Health Interventions: A Systematic Review. </a:t>
            </a:r>
            <a:r>
              <a:rPr lang="en-IN" sz="1600" i="1" dirty="0">
                <a:effectLst/>
                <a:latin typeface="Arial" panose="020B0604020202020204" pitchFamily="34" charset="0"/>
                <a:ea typeface="Times New Roman" panose="02020603050405020304" pitchFamily="18" charset="0"/>
                <a:cs typeface="Arial" panose="020B0604020202020204" pitchFamily="34" charset="0"/>
              </a:rPr>
              <a:t>Iranian Journal of Public Health</a:t>
            </a:r>
            <a:r>
              <a:rPr lang="en-IN" sz="1600" dirty="0">
                <a:effectLst/>
                <a:latin typeface="Arial" panose="020B0604020202020204" pitchFamily="34" charset="0"/>
                <a:ea typeface="Times New Roman" panose="02020603050405020304" pitchFamily="18" charset="0"/>
                <a:cs typeface="Arial" panose="020B0604020202020204" pitchFamily="34" charset="0"/>
              </a:rPr>
              <a:t>, </a:t>
            </a:r>
            <a:r>
              <a:rPr lang="en-IN" sz="1600" i="1" dirty="0">
                <a:effectLst/>
                <a:latin typeface="Arial" panose="020B0604020202020204" pitchFamily="34" charset="0"/>
                <a:ea typeface="Times New Roman" panose="02020603050405020304" pitchFamily="18" charset="0"/>
                <a:cs typeface="Arial" panose="020B0604020202020204" pitchFamily="34" charset="0"/>
              </a:rPr>
              <a:t>54</a:t>
            </a:r>
            <a:r>
              <a:rPr lang="en-IN" sz="1600" dirty="0">
                <a:effectLst/>
                <a:latin typeface="Arial" panose="020B0604020202020204" pitchFamily="34" charset="0"/>
                <a:ea typeface="Times New Roman" panose="02020603050405020304" pitchFamily="18" charset="0"/>
                <a:cs typeface="Arial" panose="020B0604020202020204" pitchFamily="34" charset="0"/>
              </a:rPr>
              <a:t>(10), p.2073.</a:t>
            </a:r>
            <a:endParaRPr lang="en-IN" sz="1600" dirty="0">
              <a:effectLst/>
              <a:latin typeface="Arial" panose="020B0604020202020204" pitchFamily="34" charset="0"/>
              <a:ea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Sarra, S. and Meador, C. (2011). Stability properties of a predictor-corrector implementation of an implicit linear multistep method. </a:t>
            </a:r>
            <a:r>
              <a:rPr lang="en-US" sz="1600" i="1" dirty="0">
                <a:latin typeface="Arial" panose="020B0604020202020204" pitchFamily="34" charset="0"/>
                <a:cs typeface="Arial" panose="020B0604020202020204" pitchFamily="34" charset="0"/>
              </a:rPr>
              <a:t>Involve, a Journal of Mathematics</a:t>
            </a:r>
            <a:r>
              <a:rPr lang="en-US" sz="1600" dirty="0">
                <a:latin typeface="Arial" panose="020B0604020202020204" pitchFamily="34" charset="0"/>
                <a:cs typeface="Arial" panose="020B0604020202020204" pitchFamily="34" charset="0"/>
              </a:rPr>
              <a:t>, 4(1), pp.43–51.</a:t>
            </a:r>
            <a:endParaRPr lang="en-IN"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195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rnessing Social Media and Mobile Apps for Mental Health | Psychiatric  Times">
            <a:extLst>
              <a:ext uri="{FF2B5EF4-FFF2-40B4-BE49-F238E27FC236}">
                <a16:creationId xmlns:a16="http://schemas.microsoft.com/office/drawing/2014/main" id="{F58317BF-BC1D-3220-2E96-2442511008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200" y="0"/>
            <a:ext cx="7315199"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B558BF1-836D-B1E4-66BF-EF531E2D96AE}"/>
              </a:ext>
            </a:extLst>
          </p:cNvPr>
          <p:cNvSpPr txBox="1"/>
          <p:nvPr/>
        </p:nvSpPr>
        <p:spPr>
          <a:xfrm>
            <a:off x="1219198" y="2175808"/>
            <a:ext cx="5672668" cy="3170099"/>
          </a:xfrm>
          <a:prstGeom prst="rect">
            <a:avLst/>
          </a:prstGeom>
          <a:noFill/>
        </p:spPr>
        <p:txBody>
          <a:bodyPr wrap="square" rtlCol="0">
            <a:spAutoFit/>
          </a:bodyPr>
          <a:lstStyle/>
          <a:p>
            <a:r>
              <a:rPr lang="en-US" sz="4000" b="1" dirty="0">
                <a:latin typeface="Arial" panose="020B0604020202020204" pitchFamily="34" charset="0"/>
                <a:cs typeface="Arial" panose="020B0604020202020204" pitchFamily="34" charset="0"/>
              </a:rPr>
              <a:t>Group Member 3 </a:t>
            </a:r>
          </a:p>
          <a:p>
            <a:r>
              <a:rPr lang="en-US" sz="4000" b="1" dirty="0">
                <a:latin typeface="Arial" panose="020B0604020202020204" pitchFamily="34" charset="0"/>
                <a:cs typeface="Arial" panose="020B0604020202020204" pitchFamily="34" charset="0"/>
              </a:rPr>
              <a:t> </a:t>
            </a:r>
          </a:p>
          <a:p>
            <a:r>
              <a:rPr lang="en-US" sz="4000" b="1" dirty="0">
                <a:latin typeface="Arial" panose="020B0604020202020204" pitchFamily="34" charset="0"/>
                <a:cs typeface="Arial" panose="020B0604020202020204" pitchFamily="34" charset="0"/>
              </a:rPr>
              <a:t>Name: Tisha Patel</a:t>
            </a:r>
          </a:p>
          <a:p>
            <a:endParaRPr lang="en-US" sz="4000" b="1" dirty="0">
              <a:latin typeface="Arial" panose="020B0604020202020204" pitchFamily="34" charset="0"/>
              <a:cs typeface="Arial" panose="020B0604020202020204" pitchFamily="34" charset="0"/>
            </a:endParaRPr>
          </a:p>
          <a:p>
            <a:r>
              <a:rPr lang="en-US" sz="4000" b="1" dirty="0">
                <a:latin typeface="Arial" panose="020B0604020202020204" pitchFamily="34" charset="0"/>
                <a:cs typeface="Arial" panose="020B0604020202020204" pitchFamily="34" charset="0"/>
              </a:rPr>
              <a:t>Student ID: 2515079</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34912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5155010" y="348329"/>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Stakeholders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415940" y="2080337"/>
            <a:ext cx="4215289" cy="4320463"/>
          </a:xfrm>
          <a:prstGeom prst="roundRect">
            <a:avLst>
              <a:gd name="adj" fmla="val 2593"/>
            </a:avLst>
          </a:prstGeom>
          <a:solidFill>
            <a:srgbClr val="E9E6FA"/>
          </a:solidFill>
          <a:ln w="7620">
            <a:solidFill>
              <a:srgbClr val="BDB8DF"/>
            </a:solidFill>
            <a:prstDash val="solid"/>
          </a:ln>
        </p:spPr>
        <p:txBody>
          <a:bodyPr/>
          <a:lstStyle/>
          <a:p>
            <a:endParaRPr lang="en-IN"/>
          </a:p>
        </p:txBody>
      </p:sp>
      <p:sp>
        <p:nvSpPr>
          <p:cNvPr id="4" name="Shape 2"/>
          <p:cNvSpPr/>
          <p:nvPr/>
        </p:nvSpPr>
        <p:spPr>
          <a:xfrm>
            <a:off x="2084235" y="2250043"/>
            <a:ext cx="595313" cy="595313"/>
          </a:xfrm>
          <a:prstGeom prst="roundRect">
            <a:avLst>
              <a:gd name="adj" fmla="val 15358451"/>
            </a:avLst>
          </a:prstGeom>
          <a:solidFill>
            <a:srgbClr val="5E4CE6"/>
          </a:solidFill>
          <a:ln/>
        </p:spPr>
        <p:txBody>
          <a:bodyPr/>
          <a:lstStyle/>
          <a:p>
            <a:endParaRPr lang="en-IN" dirty="0"/>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a:off x="2208982" y="2367089"/>
            <a:ext cx="345821" cy="345821"/>
          </a:xfrm>
          <a:prstGeom prst="rect">
            <a:avLst/>
          </a:prstGeom>
        </p:spPr>
      </p:pic>
      <p:sp>
        <p:nvSpPr>
          <p:cNvPr id="6" name="Text 3"/>
          <p:cNvSpPr/>
          <p:nvPr/>
        </p:nvSpPr>
        <p:spPr>
          <a:xfrm>
            <a:off x="608900" y="2772751"/>
            <a:ext cx="3504499"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Universities &amp; Student </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Unions </a:t>
            </a:r>
          </a:p>
        </p:txBody>
      </p:sp>
      <p:sp>
        <p:nvSpPr>
          <p:cNvPr id="7" name="Text 4"/>
          <p:cNvSpPr/>
          <p:nvPr/>
        </p:nvSpPr>
        <p:spPr>
          <a:xfrm>
            <a:off x="608900" y="4071649"/>
            <a:ext cx="3803333"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Should increase mental health awareness and encourage the young adults to adopt the apps.</a:t>
            </a:r>
            <a:endParaRPr lang="en-US" sz="2400" dirty="0">
              <a:latin typeface="Arial" panose="020B0604020202020204" pitchFamily="34" charset="0"/>
              <a:cs typeface="Arial" panose="020B0604020202020204" pitchFamily="34" charset="0"/>
            </a:endParaRPr>
          </a:p>
        </p:txBody>
      </p:sp>
      <p:sp>
        <p:nvSpPr>
          <p:cNvPr id="8" name="Shape 5"/>
          <p:cNvSpPr/>
          <p:nvPr/>
        </p:nvSpPr>
        <p:spPr>
          <a:xfrm>
            <a:off x="4891351" y="2080337"/>
            <a:ext cx="4991140" cy="5800934"/>
          </a:xfrm>
          <a:prstGeom prst="roundRect">
            <a:avLst>
              <a:gd name="adj" fmla="val 2593"/>
            </a:avLst>
          </a:prstGeom>
          <a:solidFill>
            <a:srgbClr val="E9E6FA"/>
          </a:solidFill>
          <a:ln w="7620">
            <a:solidFill>
              <a:srgbClr val="BDB8DF"/>
            </a:solidFill>
            <a:prstDash val="solid"/>
          </a:ln>
        </p:spPr>
        <p:txBody>
          <a:bodyPr/>
          <a:lstStyle/>
          <a:p>
            <a:endParaRPr lang="en-IN" dirty="0"/>
          </a:p>
        </p:txBody>
      </p:sp>
      <p:sp>
        <p:nvSpPr>
          <p:cNvPr id="9" name="Shape 6"/>
          <p:cNvSpPr/>
          <p:nvPr/>
        </p:nvSpPr>
        <p:spPr>
          <a:xfrm>
            <a:off x="7003121" y="2234643"/>
            <a:ext cx="595313" cy="595313"/>
          </a:xfrm>
          <a:prstGeom prst="roundRect">
            <a:avLst>
              <a:gd name="adj" fmla="val 15358451"/>
            </a:avLst>
          </a:prstGeom>
          <a:solidFill>
            <a:srgbClr val="5E4CE6"/>
          </a:solidFill>
          <a:ln/>
        </p:spPr>
        <p:txBody>
          <a:bodyPr/>
          <a:lstStyle/>
          <a:p>
            <a:endParaRPr lang="en-IN"/>
          </a:p>
        </p:txBody>
      </p:sp>
      <p:pic>
        <p:nvPicPr>
          <p:cNvPr id="10"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7062193" y="2286103"/>
            <a:ext cx="477170" cy="477170"/>
          </a:xfrm>
          <a:prstGeom prst="rect">
            <a:avLst/>
          </a:prstGeom>
        </p:spPr>
      </p:pic>
      <p:sp>
        <p:nvSpPr>
          <p:cNvPr id="11" name="Text 7"/>
          <p:cNvSpPr/>
          <p:nvPr/>
        </p:nvSpPr>
        <p:spPr>
          <a:xfrm>
            <a:off x="5035564" y="2749892"/>
            <a:ext cx="4791617" cy="45719"/>
          </a:xfrm>
          <a:prstGeom prst="rect">
            <a:avLst/>
          </a:prstGeom>
          <a:noFill/>
          <a:ln/>
        </p:spPr>
        <p:txBody>
          <a:bodyPr wrap="squar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Mental Health Professionals &amp; Public Health Agencies (NHS mental health services)</a:t>
            </a:r>
            <a:endParaRPr lang="en-US" sz="2800" dirty="0">
              <a:latin typeface="Arial" panose="020B0604020202020204" pitchFamily="34" charset="0"/>
              <a:cs typeface="Arial" panose="020B0604020202020204" pitchFamily="34" charset="0"/>
            </a:endParaRPr>
          </a:p>
        </p:txBody>
      </p:sp>
      <p:sp>
        <p:nvSpPr>
          <p:cNvPr id="12" name="Text 8"/>
          <p:cNvSpPr/>
          <p:nvPr/>
        </p:nvSpPr>
        <p:spPr>
          <a:xfrm>
            <a:off x="5008146" y="5173502"/>
            <a:ext cx="4703406" cy="127015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Guidance and evidence-based content are supported by the mental health professionals and the public health agencies (Lattie </a:t>
            </a:r>
            <a:r>
              <a:rPr lang="en-US" sz="2400"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400" dirty="0">
                <a:solidFill>
                  <a:srgbClr val="2A2742"/>
                </a:solidFill>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13" name="Shape 9"/>
          <p:cNvSpPr/>
          <p:nvPr/>
        </p:nvSpPr>
        <p:spPr>
          <a:xfrm>
            <a:off x="10088469" y="2065496"/>
            <a:ext cx="4125991" cy="3899535"/>
          </a:xfrm>
          <a:prstGeom prst="roundRect">
            <a:avLst>
              <a:gd name="adj" fmla="val 2593"/>
            </a:avLst>
          </a:prstGeom>
          <a:solidFill>
            <a:srgbClr val="E9E6FA"/>
          </a:solidFill>
          <a:ln w="7620">
            <a:solidFill>
              <a:srgbClr val="BDB8DF"/>
            </a:solidFill>
            <a:prstDash val="solid"/>
          </a:ln>
        </p:spPr>
        <p:txBody>
          <a:bodyPr/>
          <a:lstStyle/>
          <a:p>
            <a:endParaRPr lang="en-IN"/>
          </a:p>
        </p:txBody>
      </p:sp>
      <p:sp>
        <p:nvSpPr>
          <p:cNvPr id="14" name="Shape 10"/>
          <p:cNvSpPr/>
          <p:nvPr/>
        </p:nvSpPr>
        <p:spPr>
          <a:xfrm>
            <a:off x="11668735" y="2167960"/>
            <a:ext cx="595313" cy="595313"/>
          </a:xfrm>
          <a:prstGeom prst="roundRect">
            <a:avLst>
              <a:gd name="adj" fmla="val 15358451"/>
            </a:avLst>
          </a:prstGeom>
          <a:solidFill>
            <a:srgbClr val="5E4CE6"/>
          </a:solidFill>
          <a:ln/>
        </p:spPr>
        <p:txBody>
          <a:bodyPr/>
          <a:lstStyle/>
          <a:p>
            <a:endParaRPr lang="en-IN" dirty="0"/>
          </a:p>
        </p:txBody>
      </p:sp>
      <p:pic>
        <p:nvPicPr>
          <p:cNvPr id="15"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851943" y="2344713"/>
            <a:ext cx="267891" cy="267891"/>
          </a:xfrm>
          <a:prstGeom prst="rect">
            <a:avLst/>
          </a:prstGeom>
        </p:spPr>
      </p:pic>
      <p:sp>
        <p:nvSpPr>
          <p:cNvPr id="16" name="Text 11"/>
          <p:cNvSpPr/>
          <p:nvPr/>
        </p:nvSpPr>
        <p:spPr>
          <a:xfrm>
            <a:off x="10574769" y="2745180"/>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App Developers</a:t>
            </a:r>
            <a:endParaRPr lang="en-US" sz="2800" dirty="0">
              <a:latin typeface="Arial" panose="020B0604020202020204" pitchFamily="34" charset="0"/>
              <a:cs typeface="Arial" panose="020B0604020202020204" pitchFamily="34" charset="0"/>
            </a:endParaRPr>
          </a:p>
        </p:txBody>
      </p:sp>
      <p:sp>
        <p:nvSpPr>
          <p:cNvPr id="17" name="Text 12"/>
          <p:cNvSpPr/>
          <p:nvPr/>
        </p:nvSpPr>
        <p:spPr>
          <a:xfrm>
            <a:off x="10218167" y="3605489"/>
            <a:ext cx="3803333"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The digital platform is designed and maintained by app developers.</a:t>
            </a:r>
            <a:endParaRPr lang="en-US" sz="24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99B64BF1-3CB1-5E11-94AF-92A4318AA6B4}"/>
              </a:ext>
            </a:extLst>
          </p:cNvPr>
          <p:cNvSpPr txBox="1"/>
          <p:nvPr/>
        </p:nvSpPr>
        <p:spPr>
          <a:xfrm>
            <a:off x="13326256" y="7881271"/>
            <a:ext cx="1109272"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3207305" y="489082"/>
            <a:ext cx="5856923"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Stakeholder Collaboration</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8204" y="2468820"/>
            <a:ext cx="297656" cy="297656"/>
          </a:xfrm>
          <a:prstGeom prst="rect">
            <a:avLst/>
          </a:prstGeom>
        </p:spPr>
      </p:pic>
      <p:sp>
        <p:nvSpPr>
          <p:cNvPr id="4" name="Text 1"/>
          <p:cNvSpPr/>
          <p:nvPr/>
        </p:nvSpPr>
        <p:spPr>
          <a:xfrm>
            <a:off x="1438632" y="2158662"/>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Partnership Benefits</a:t>
            </a:r>
            <a:endParaRPr lang="en-US" sz="2800" dirty="0">
              <a:latin typeface="Arial" panose="020B0604020202020204" pitchFamily="34" charset="0"/>
              <a:cs typeface="Arial" panose="020B0604020202020204" pitchFamily="34" charset="0"/>
            </a:endParaRPr>
          </a:p>
        </p:txBody>
      </p:sp>
      <p:sp>
        <p:nvSpPr>
          <p:cNvPr id="5" name="Text 2"/>
          <p:cNvSpPr/>
          <p:nvPr/>
        </p:nvSpPr>
        <p:spPr>
          <a:xfrm>
            <a:off x="1438632" y="3042012"/>
            <a:ext cx="3537347" cy="95261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Partnership enhances implementation and intensification of 'digital mental health interventions'.</a:t>
            </a:r>
            <a:endParaRPr lang="en-US" sz="24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98519" y="2319992"/>
            <a:ext cx="297656" cy="297656"/>
          </a:xfrm>
          <a:prstGeom prst="rect">
            <a:avLst/>
          </a:prstGeom>
        </p:spPr>
      </p:pic>
      <p:sp>
        <p:nvSpPr>
          <p:cNvPr id="7" name="Text 3"/>
          <p:cNvSpPr/>
          <p:nvPr/>
        </p:nvSpPr>
        <p:spPr>
          <a:xfrm>
            <a:off x="5868829" y="2158662"/>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Universities</a:t>
            </a:r>
            <a:endParaRPr lang="en-US" sz="2800" dirty="0">
              <a:latin typeface="Arial" panose="020B0604020202020204" pitchFamily="34" charset="0"/>
              <a:cs typeface="Arial" panose="020B0604020202020204" pitchFamily="34" charset="0"/>
            </a:endParaRPr>
          </a:p>
        </p:txBody>
      </p:sp>
      <p:sp>
        <p:nvSpPr>
          <p:cNvPr id="8" name="Text 4"/>
          <p:cNvSpPr/>
          <p:nvPr/>
        </p:nvSpPr>
        <p:spPr>
          <a:xfrm>
            <a:off x="5868828" y="3148191"/>
            <a:ext cx="3537466" cy="95261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Universities encourage the use of the app by providing wellbeing services and awareness.</a:t>
            </a:r>
            <a:endParaRPr lang="en-US" sz="2400"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28716" y="2313741"/>
            <a:ext cx="297656" cy="297656"/>
          </a:xfrm>
          <a:prstGeom prst="rect">
            <a:avLst/>
          </a:prstGeom>
        </p:spPr>
      </p:pic>
      <p:sp>
        <p:nvSpPr>
          <p:cNvPr id="10" name="Text 5"/>
          <p:cNvSpPr/>
          <p:nvPr/>
        </p:nvSpPr>
        <p:spPr>
          <a:xfrm>
            <a:off x="10299144" y="2158662"/>
            <a:ext cx="3537466" cy="620316"/>
          </a:xfrm>
          <a:prstGeom prst="rect">
            <a:avLst/>
          </a:prstGeom>
          <a:noFill/>
          <a:ln/>
        </p:spPr>
        <p:txBody>
          <a:bodyPr wrap="square" lIns="0" tIns="0" rIns="0" bIns="0" rtlCol="0" anchor="t"/>
          <a:lstStyle/>
          <a:p>
            <a:pPr marL="0" indent="0" algn="just">
              <a:lnSpc>
                <a:spcPct val="150000"/>
              </a:lnSpc>
              <a:buNone/>
            </a:pPr>
            <a:r>
              <a:rPr lang="en-US" sz="2600" b="1" dirty="0">
                <a:solidFill>
                  <a:srgbClr val="2A2742"/>
                </a:solidFill>
                <a:latin typeface="Arial" panose="020B0604020202020204" pitchFamily="34" charset="0"/>
                <a:ea typeface="Hind Vadodara Bold" pitchFamily="34" charset="-122"/>
                <a:cs typeface="Arial" panose="020B0604020202020204" pitchFamily="34" charset="0"/>
              </a:rPr>
              <a:t>Psychologists &amp; Mental Health Professionals</a:t>
            </a:r>
            <a:endParaRPr lang="en-US" sz="2600" dirty="0">
              <a:latin typeface="Arial" panose="020B0604020202020204" pitchFamily="34" charset="0"/>
              <a:cs typeface="Arial" panose="020B0604020202020204" pitchFamily="34" charset="0"/>
            </a:endParaRPr>
          </a:p>
        </p:txBody>
      </p:sp>
      <p:sp>
        <p:nvSpPr>
          <p:cNvPr id="11" name="Text 6"/>
          <p:cNvSpPr/>
          <p:nvPr/>
        </p:nvSpPr>
        <p:spPr>
          <a:xfrm>
            <a:off x="10299144" y="4085238"/>
            <a:ext cx="3537466" cy="127015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Psychologists and mental health professionals come up with content of evidence-based interventions (Ciarrochi </a:t>
            </a:r>
            <a:r>
              <a:rPr lang="en-US" sz="2400"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400" dirty="0">
                <a:solidFill>
                  <a:srgbClr val="2A2742"/>
                </a:solidFill>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73EE6575-3EDE-BE2C-9F63-28DB92A254D5}"/>
              </a:ext>
            </a:extLst>
          </p:cNvPr>
          <p:cNvSpPr txBox="1"/>
          <p:nvPr/>
        </p:nvSpPr>
        <p:spPr>
          <a:xfrm>
            <a:off x="13506138" y="7832999"/>
            <a:ext cx="1124262"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4604511" y="701675"/>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Potential Barriers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595432" y="2633186"/>
            <a:ext cx="4273477" cy="2870147"/>
          </a:xfrm>
          <a:prstGeom prst="roundRect">
            <a:avLst>
              <a:gd name="adj" fmla="val 4647"/>
            </a:avLst>
          </a:prstGeom>
          <a:solidFill>
            <a:srgbClr val="E9E6FA"/>
          </a:solidFill>
          <a:ln w="7620">
            <a:solidFill>
              <a:srgbClr val="BDB8DF"/>
            </a:solidFill>
            <a:prstDash val="solid"/>
          </a:ln>
        </p:spPr>
        <p:txBody>
          <a:bodyPr/>
          <a:lstStyle/>
          <a:p>
            <a:endParaRPr lang="en-IN"/>
          </a:p>
        </p:txBody>
      </p:sp>
      <p:sp>
        <p:nvSpPr>
          <p:cNvPr id="4" name="Text 2"/>
          <p:cNvSpPr/>
          <p:nvPr/>
        </p:nvSpPr>
        <p:spPr>
          <a:xfrm>
            <a:off x="1469851" y="2654829"/>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Low App Usage</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851978" y="3186932"/>
            <a:ext cx="3803333" cy="63507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Low use of digital applications can decrease the efficiency of mental therapy.</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5203627" y="2651085"/>
            <a:ext cx="4207669" cy="3021582"/>
          </a:xfrm>
          <a:prstGeom prst="roundRect">
            <a:avLst>
              <a:gd name="adj" fmla="val 4647"/>
            </a:avLst>
          </a:prstGeom>
          <a:solidFill>
            <a:srgbClr val="E9E6FA"/>
          </a:solidFill>
          <a:ln w="7620">
            <a:solidFill>
              <a:srgbClr val="BDB8DF"/>
            </a:solidFill>
            <a:prstDash val="solid"/>
          </a:ln>
        </p:spPr>
        <p:txBody>
          <a:bodyPr/>
          <a:lstStyle/>
          <a:p>
            <a:endParaRPr lang="en-IN"/>
          </a:p>
        </p:txBody>
      </p:sp>
      <p:sp>
        <p:nvSpPr>
          <p:cNvPr id="7" name="Text 5"/>
          <p:cNvSpPr/>
          <p:nvPr/>
        </p:nvSpPr>
        <p:spPr>
          <a:xfrm>
            <a:off x="5619393" y="2722127"/>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Mental Health Stigma</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376234" y="3289816"/>
            <a:ext cx="3803452"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Mental health stigma can also deter the help-seeking of the young people (Nazari </a:t>
            </a:r>
            <a:r>
              <a:rPr lang="en-US" sz="2400" i="1" dirty="0">
                <a:latin typeface="Arial" panose="020B0604020202020204" pitchFamily="34" charset="0"/>
                <a:ea typeface="Hind Vadodara Bold" pitchFamily="34" charset="-122"/>
                <a:cs typeface="Arial" panose="020B0604020202020204" pitchFamily="34" charset="0"/>
              </a:rPr>
              <a:t>et al.</a:t>
            </a:r>
            <a:r>
              <a:rPr lang="en-US" sz="2400" dirty="0">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9595452" y="2651085"/>
            <a:ext cx="4899481" cy="4833448"/>
          </a:xfrm>
          <a:prstGeom prst="roundRect">
            <a:avLst>
              <a:gd name="adj" fmla="val 4647"/>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9827181" y="2633186"/>
            <a:ext cx="3115508"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Implementation Limitations</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9975089" y="3289816"/>
            <a:ext cx="4367444" cy="806991"/>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Limitations to implementation may include hindrance in digital literacy and finances.</a:t>
            </a:r>
          </a:p>
          <a:p>
            <a:pPr marL="0" indent="0" algn="just">
              <a:lnSpc>
                <a:spcPct val="150000"/>
              </a:lnSpc>
              <a:buNone/>
            </a:pPr>
            <a:endParaRPr lang="en-US" sz="2400" dirty="0">
              <a:latin typeface="Arial" panose="020B0604020202020204" pitchFamily="34" charset="0"/>
              <a:cs typeface="Arial" panose="020B0604020202020204" pitchFamily="34" charset="0"/>
            </a:endParaRPr>
          </a:p>
          <a:p>
            <a:pPr marL="0" indent="0" algn="just">
              <a:lnSpc>
                <a:spcPct val="150000"/>
              </a:lnSpc>
              <a:buNone/>
            </a:pPr>
            <a:r>
              <a:rPr lang="en-US" sz="2400" dirty="0">
                <a:latin typeface="Arial" panose="020B0604020202020204" pitchFamily="34" charset="0"/>
                <a:cs typeface="Arial" panose="020B0604020202020204" pitchFamily="34" charset="0"/>
              </a:rPr>
              <a:t>Some users may stop using the app due to a lack of engagement or motivation.</a:t>
            </a:r>
          </a:p>
        </p:txBody>
      </p:sp>
      <p:sp>
        <p:nvSpPr>
          <p:cNvPr id="13" name="TextBox 12">
            <a:extLst>
              <a:ext uri="{FF2B5EF4-FFF2-40B4-BE49-F238E27FC236}">
                <a16:creationId xmlns:a16="http://schemas.microsoft.com/office/drawing/2014/main" id="{7EB34F12-B8A6-8584-B06E-A1670471D887}"/>
              </a:ext>
            </a:extLst>
          </p:cNvPr>
          <p:cNvSpPr txBox="1"/>
          <p:nvPr/>
        </p:nvSpPr>
        <p:spPr>
          <a:xfrm>
            <a:off x="13397459" y="7818726"/>
            <a:ext cx="1097474"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3841790" y="573246"/>
            <a:ext cx="4961811" cy="620078"/>
          </a:xfrm>
          <a:prstGeom prst="rect">
            <a:avLst/>
          </a:prstGeom>
          <a:noFill/>
          <a:ln/>
        </p:spPr>
        <p:txBody>
          <a:bodyPr wrap="none" lIns="0" tIns="0" rIns="0" bIns="0" rtlCol="0" anchor="t"/>
          <a:lstStyle/>
          <a:p>
            <a:pPr marL="0" indent="0" algn="just">
              <a:lnSpc>
                <a:spcPct val="150000"/>
              </a:lnSpc>
              <a:buNone/>
            </a:pPr>
            <a:r>
              <a:rPr lang="en-US" sz="4000" b="1" dirty="0">
                <a:latin typeface="Arial" panose="020B0604020202020204" pitchFamily="34" charset="0"/>
                <a:ea typeface="Hind Vadodara Bold" pitchFamily="34" charset="-122"/>
                <a:cs typeface="Arial" panose="020B0604020202020204" pitchFamily="34" charset="0"/>
              </a:rPr>
              <a:t>Technological Barriers</a:t>
            </a:r>
            <a:endParaRPr lang="en-US" sz="4000" dirty="0">
              <a:latin typeface="Arial" panose="020B0604020202020204" pitchFamily="34" charset="0"/>
              <a:cs typeface="Arial" panose="020B0604020202020204" pitchFamily="34" charset="0"/>
            </a:endParaRPr>
          </a:p>
        </p:txBody>
      </p:sp>
      <p:sp>
        <p:nvSpPr>
          <p:cNvPr id="5" name="Text 3"/>
          <p:cNvSpPr/>
          <p:nvPr/>
        </p:nvSpPr>
        <p:spPr>
          <a:xfrm>
            <a:off x="1083588" y="3932277"/>
            <a:ext cx="2480905" cy="310158"/>
          </a:xfrm>
          <a:prstGeom prst="rect">
            <a:avLst/>
          </a:prstGeom>
          <a:noFill/>
          <a:ln/>
        </p:spPr>
        <p:txBody>
          <a:bodyPr wrap="none" lIns="0" tIns="0" rIns="0" bIns="0" rtlCol="0" anchor="t"/>
          <a:lstStyle/>
          <a:p>
            <a:pPr marL="0" indent="0" algn="just">
              <a:lnSpc>
                <a:spcPct val="150000"/>
              </a:lnSpc>
              <a:buNone/>
            </a:pPr>
            <a:endParaRPr lang="en-US" dirty="0">
              <a:latin typeface="Arial" panose="020B0604020202020204" pitchFamily="34" charset="0"/>
              <a:cs typeface="Arial" panose="020B0604020202020204" pitchFamily="34" charset="0"/>
            </a:endParaRPr>
          </a:p>
        </p:txBody>
      </p:sp>
      <p:sp>
        <p:nvSpPr>
          <p:cNvPr id="7" name="Shape 5"/>
          <p:cNvSpPr/>
          <p:nvPr/>
        </p:nvSpPr>
        <p:spPr>
          <a:xfrm>
            <a:off x="953810" y="3330297"/>
            <a:ext cx="4525816" cy="3307570"/>
          </a:xfrm>
          <a:prstGeom prst="roundRect">
            <a:avLst>
              <a:gd name="adj" fmla="val 6015"/>
            </a:avLst>
          </a:prstGeom>
          <a:solidFill>
            <a:srgbClr val="FAFAFA">
              <a:alpha val="95000"/>
            </a:srgbClr>
          </a:solidFill>
          <a:ln w="22860">
            <a:solidFill>
              <a:srgbClr val="BDB8DF"/>
            </a:solidFill>
            <a:prstDash val="solid"/>
          </a:ln>
        </p:spPr>
        <p:txBody>
          <a:bodyPr/>
          <a:lstStyle/>
          <a:p>
            <a:endParaRPr lang="en-IN" dirty="0"/>
          </a:p>
        </p:txBody>
      </p:sp>
      <p:sp>
        <p:nvSpPr>
          <p:cNvPr id="9" name="Text 7"/>
          <p:cNvSpPr/>
          <p:nvPr/>
        </p:nvSpPr>
        <p:spPr>
          <a:xfrm>
            <a:off x="2008936" y="3321129"/>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App Usability</a:t>
            </a:r>
            <a:endParaRPr lang="en-US" sz="2800" dirty="0">
              <a:latin typeface="Arial" panose="020B0604020202020204" pitchFamily="34" charset="0"/>
              <a:cs typeface="Arial" panose="020B0604020202020204" pitchFamily="34" charset="0"/>
            </a:endParaRPr>
          </a:p>
        </p:txBody>
      </p:sp>
      <p:sp>
        <p:nvSpPr>
          <p:cNvPr id="10" name="Text 8"/>
          <p:cNvSpPr/>
          <p:nvPr/>
        </p:nvSpPr>
        <p:spPr>
          <a:xfrm>
            <a:off x="1285756" y="4177373"/>
            <a:ext cx="3704392" cy="952619"/>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Reduction in user engagements may be due to poor app usability or difficult interfaces.</a:t>
            </a:r>
            <a:endParaRPr lang="en-US" sz="2400" dirty="0">
              <a:latin typeface="Arial" panose="020B0604020202020204" pitchFamily="34" charset="0"/>
              <a:cs typeface="Arial" panose="020B0604020202020204" pitchFamily="34" charset="0"/>
            </a:endParaRPr>
          </a:p>
        </p:txBody>
      </p:sp>
      <p:sp>
        <p:nvSpPr>
          <p:cNvPr id="11" name="Shape 9"/>
          <p:cNvSpPr/>
          <p:nvPr/>
        </p:nvSpPr>
        <p:spPr>
          <a:xfrm>
            <a:off x="8398934" y="3315559"/>
            <a:ext cx="5629870" cy="3130470"/>
          </a:xfrm>
          <a:prstGeom prst="roundRect">
            <a:avLst>
              <a:gd name="adj" fmla="val 6015"/>
            </a:avLst>
          </a:prstGeom>
          <a:solidFill>
            <a:srgbClr val="FAFAFA">
              <a:alpha val="95000"/>
            </a:srgbClr>
          </a:solidFill>
          <a:ln w="22860">
            <a:solidFill>
              <a:srgbClr val="BDB8DF"/>
            </a:solidFill>
            <a:prstDash val="solid"/>
          </a:ln>
        </p:spPr>
        <p:txBody>
          <a:bodyPr/>
          <a:lstStyle/>
          <a:p>
            <a:endParaRPr lang="en-IN"/>
          </a:p>
        </p:txBody>
      </p:sp>
      <p:sp>
        <p:nvSpPr>
          <p:cNvPr id="13" name="Text 11"/>
          <p:cNvSpPr/>
          <p:nvPr/>
        </p:nvSpPr>
        <p:spPr>
          <a:xfrm>
            <a:off x="8692752" y="3321130"/>
            <a:ext cx="3115508"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Privacy &amp; Security Concerns</a:t>
            </a:r>
            <a:endParaRPr lang="en-US" sz="2800" dirty="0">
              <a:latin typeface="Arial" panose="020B0604020202020204" pitchFamily="34" charset="0"/>
              <a:cs typeface="Arial" panose="020B0604020202020204" pitchFamily="34" charset="0"/>
            </a:endParaRPr>
          </a:p>
        </p:txBody>
      </p:sp>
      <p:sp>
        <p:nvSpPr>
          <p:cNvPr id="14" name="Text 12"/>
          <p:cNvSpPr/>
          <p:nvPr/>
        </p:nvSpPr>
        <p:spPr>
          <a:xfrm>
            <a:off x="8687103" y="4130854"/>
            <a:ext cx="4657541" cy="952619"/>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Concerns about the privacy and security of data can deter usage of the apps (Iwaya </a:t>
            </a:r>
            <a:r>
              <a:rPr lang="en-US" sz="2400" b="1"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400" b="1" dirty="0">
                <a:solidFill>
                  <a:srgbClr val="2A2742"/>
                </a:solidFill>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DC9C8B9-5C0D-C996-FAB3-5FD612414562}"/>
              </a:ext>
            </a:extLst>
          </p:cNvPr>
          <p:cNvSpPr txBox="1"/>
          <p:nvPr/>
        </p:nvSpPr>
        <p:spPr>
          <a:xfrm>
            <a:off x="13551108" y="7707655"/>
            <a:ext cx="955306"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5088294" y="909907"/>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Legal Issues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650915" y="3515677"/>
            <a:ext cx="5888712" cy="3410056"/>
          </a:xfrm>
          <a:prstGeom prst="roundRect">
            <a:avLst>
              <a:gd name="adj" fmla="val 6754"/>
            </a:avLst>
          </a:prstGeom>
          <a:solidFill>
            <a:srgbClr val="5E4CE6">
              <a:alpha val="95000"/>
            </a:srgbClr>
          </a:solidFill>
          <a:ln/>
        </p:spPr>
        <p:txBody>
          <a:bodyPr/>
          <a:lstStyle/>
          <a:p>
            <a:endParaRPr lang="en-IN"/>
          </a:p>
        </p:txBody>
      </p:sp>
      <p:sp>
        <p:nvSpPr>
          <p:cNvPr id="4" name="Text 2"/>
          <p:cNvSpPr/>
          <p:nvPr/>
        </p:nvSpPr>
        <p:spPr>
          <a:xfrm>
            <a:off x="849273" y="3714036"/>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FFFFFF"/>
                </a:solidFill>
                <a:latin typeface="Arial" panose="020B0604020202020204" pitchFamily="34" charset="0"/>
                <a:ea typeface="Hind Vadodara Bold" pitchFamily="34" charset="-122"/>
                <a:cs typeface="Arial" panose="020B0604020202020204" pitchFamily="34" charset="0"/>
              </a:rPr>
              <a:t>GDPR</a:t>
            </a:r>
          </a:p>
          <a:p>
            <a:pPr marL="0" indent="0" algn="just">
              <a:lnSpc>
                <a:spcPct val="150000"/>
              </a:lnSpc>
              <a:buNone/>
            </a:pPr>
            <a:endParaRPr lang="en-US" sz="2800" b="1" dirty="0">
              <a:solidFill>
                <a:srgbClr val="FFFFFF"/>
              </a:solidFill>
              <a:latin typeface="Arial" panose="020B0604020202020204" pitchFamily="34" charset="0"/>
              <a:cs typeface="Arial" panose="020B0604020202020204" pitchFamily="34" charset="0"/>
            </a:endParaRPr>
          </a:p>
          <a:p>
            <a:pPr marL="0" indent="0" algn="just">
              <a:lnSpc>
                <a:spcPct val="150000"/>
              </a:lnSpc>
              <a:buNone/>
            </a:pPr>
            <a:endParaRPr lang="en-US" sz="2800" dirty="0">
              <a:latin typeface="Arial" panose="020B0604020202020204" pitchFamily="34" charset="0"/>
              <a:cs typeface="Arial" panose="020B0604020202020204" pitchFamily="34" charset="0"/>
            </a:endParaRPr>
          </a:p>
        </p:txBody>
      </p:sp>
      <p:sp>
        <p:nvSpPr>
          <p:cNvPr id="5" name="Text 3"/>
          <p:cNvSpPr/>
          <p:nvPr/>
        </p:nvSpPr>
        <p:spPr>
          <a:xfrm>
            <a:off x="849273" y="4388703"/>
            <a:ext cx="5491996" cy="952619"/>
          </a:xfrm>
          <a:prstGeom prst="rect">
            <a:avLst/>
          </a:prstGeom>
          <a:noFill/>
          <a:ln/>
        </p:spPr>
        <p:txBody>
          <a:bodyPr wrap="square" lIns="0" tIns="0" rIns="0" bIns="0" rtlCol="0" anchor="t"/>
          <a:lstStyle/>
          <a:p>
            <a:pPr marL="0" indent="0" algn="just">
              <a:lnSpc>
                <a:spcPct val="150000"/>
              </a:lnSpc>
              <a:buNone/>
            </a:pPr>
            <a:r>
              <a:rPr lang="en-US" sz="2400" b="1" dirty="0">
                <a:solidFill>
                  <a:srgbClr val="FFFFFF"/>
                </a:solidFill>
                <a:latin typeface="Arial" panose="020B0604020202020204" pitchFamily="34" charset="0"/>
                <a:ea typeface="Hind Vadodara Bold" pitchFamily="34" charset="-122"/>
                <a:cs typeface="Arial" panose="020B0604020202020204" pitchFamily="34" charset="0"/>
              </a:rPr>
              <a:t>'General Data Protection Regulation (GDPR)' assumes the control over the processing of personal health data (Becker </a:t>
            </a:r>
            <a:r>
              <a:rPr lang="en-US" sz="2400" b="1" i="1" dirty="0">
                <a:solidFill>
                  <a:srgbClr val="FFFFFF"/>
                </a:solidFill>
                <a:latin typeface="Arial" panose="020B0604020202020204" pitchFamily="34" charset="0"/>
                <a:ea typeface="Hind Vadodara Bold" pitchFamily="34" charset="-122"/>
                <a:cs typeface="Arial" panose="020B0604020202020204" pitchFamily="34" charset="0"/>
              </a:rPr>
              <a:t>et al.</a:t>
            </a:r>
            <a:r>
              <a:rPr lang="en-US" sz="2400" b="1" dirty="0">
                <a:solidFill>
                  <a:srgbClr val="FFFFFF"/>
                </a:solidFill>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6" name="Text 4"/>
          <p:cNvSpPr/>
          <p:nvPr/>
        </p:nvSpPr>
        <p:spPr>
          <a:xfrm>
            <a:off x="7735146" y="2212673"/>
            <a:ext cx="2941677"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Compliance Requirements</a:t>
            </a:r>
            <a:endParaRPr lang="en-US" sz="2800" dirty="0">
              <a:latin typeface="Arial" panose="020B0604020202020204" pitchFamily="34" charset="0"/>
              <a:cs typeface="Arial" panose="020B0604020202020204" pitchFamily="34" charset="0"/>
            </a:endParaRPr>
          </a:p>
        </p:txBody>
      </p:sp>
      <p:sp>
        <p:nvSpPr>
          <p:cNvPr id="7" name="Text 5"/>
          <p:cNvSpPr/>
          <p:nvPr/>
        </p:nvSpPr>
        <p:spPr>
          <a:xfrm>
            <a:off x="6888480" y="3199329"/>
            <a:ext cx="6955631" cy="1339572"/>
          </a:xfrm>
          <a:prstGeom prst="rect">
            <a:avLst/>
          </a:prstGeom>
          <a:noFill/>
          <a:ln/>
        </p:spPr>
        <p:txBody>
          <a:bodyPr wrap="square" lIns="0" tIns="0" rIns="0" bIns="0" rtlCol="0" anchor="t"/>
          <a:lstStyle/>
          <a:p>
            <a:pPr marL="342900" indent="-342900" algn="just">
              <a:lnSpc>
                <a:spcPct val="150000"/>
              </a:lnSpc>
              <a:buSzPct val="100000"/>
              <a:buChar char="•"/>
            </a:pPr>
            <a:r>
              <a:rPr lang="en-US" sz="2400" b="1" dirty="0">
                <a:latin typeface="Arial" panose="020B0604020202020204" pitchFamily="34" charset="0"/>
                <a:ea typeface="Hind Vadodara Bold" pitchFamily="34" charset="-122"/>
                <a:cs typeface="Arial" panose="020B0604020202020204" pitchFamily="34" charset="0"/>
              </a:rPr>
              <a:t>Digital health apps should have a secure environment of storage and protection of sensitive information.</a:t>
            </a:r>
          </a:p>
          <a:p>
            <a:pPr marL="342900" indent="-342900" algn="just">
              <a:lnSpc>
                <a:spcPct val="150000"/>
              </a:lnSpc>
              <a:buSzPct val="100000"/>
              <a:buChar char="•"/>
            </a:pPr>
            <a:r>
              <a:rPr lang="en-US" sz="2400" b="1" dirty="0">
                <a:latin typeface="Arial" panose="020B0604020202020204" pitchFamily="34" charset="0"/>
                <a:cs typeface="Arial" panose="020B0604020202020204" pitchFamily="34" charset="0"/>
              </a:rPr>
              <a:t>Secure data encryption should be used to protect user privacy.</a:t>
            </a:r>
          </a:p>
          <a:p>
            <a:pPr marL="342900" indent="-342900" algn="just">
              <a:lnSpc>
                <a:spcPct val="150000"/>
              </a:lnSpc>
              <a:buSzPct val="100000"/>
              <a:buChar char="•"/>
            </a:pPr>
            <a:r>
              <a:rPr lang="en-US" sz="2400" b="1" dirty="0">
                <a:latin typeface="Arial" panose="020B0604020202020204" pitchFamily="34" charset="0"/>
                <a:ea typeface="Hind Vadodara Bold" pitchFamily="34" charset="-122"/>
                <a:cs typeface="Arial" panose="020B0604020202020204" pitchFamily="34" charset="0"/>
              </a:rPr>
              <a:t>It is necessary to ensure the data protection laws and confidentiality are upheld</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86B6DE41-9ECB-7AB3-1179-BAEF1725AA71}"/>
              </a:ext>
            </a:extLst>
          </p:cNvPr>
          <p:cNvSpPr txBox="1"/>
          <p:nvPr/>
        </p:nvSpPr>
        <p:spPr>
          <a:xfrm>
            <a:off x="13476158" y="7617715"/>
            <a:ext cx="1154242"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4692491" y="794200"/>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Ethical Issues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974877" y="2670479"/>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4" name="Text 2"/>
          <p:cNvSpPr/>
          <p:nvPr/>
        </p:nvSpPr>
        <p:spPr>
          <a:xfrm>
            <a:off x="1557165" y="2515401"/>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Informed Consent</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1438632" y="3429561"/>
            <a:ext cx="3537347" cy="127015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 personal health information of the users will have to be gathered on the basis of informed consent (Camacho </a:t>
            </a:r>
            <a:r>
              <a:rPr lang="en-US" sz="2400" b="1" i="1" dirty="0">
                <a:latin typeface="Arial" panose="020B0604020202020204" pitchFamily="34" charset="0"/>
                <a:ea typeface="Hind Vadodara Bold" pitchFamily="34" charset="-122"/>
                <a:cs typeface="Arial" panose="020B0604020202020204" pitchFamily="34" charset="0"/>
              </a:rPr>
              <a:t>et al.</a:t>
            </a:r>
            <a:r>
              <a:rPr lang="en-US" sz="2400" b="1" dirty="0">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5286541" y="2670479"/>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7" name="Text 5"/>
          <p:cNvSpPr/>
          <p:nvPr/>
        </p:nvSpPr>
        <p:spPr>
          <a:xfrm>
            <a:off x="5868829" y="2515400"/>
            <a:ext cx="3375184"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Data Privacy &amp;</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 Confidentiality</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868828" y="3962638"/>
            <a:ext cx="3537466"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Data privacy and confidentiality has to be ensured.</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9877544" y="2670479"/>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10592330" y="2515401"/>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Risk Management</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10790211" y="3429561"/>
            <a:ext cx="3537466"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This will need proper risk management measures in case users present with severe mental distress.</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E4E18F38-124B-FCE4-A939-E29F6801EB51}"/>
              </a:ext>
            </a:extLst>
          </p:cNvPr>
          <p:cNvSpPr txBox="1"/>
          <p:nvPr/>
        </p:nvSpPr>
        <p:spPr>
          <a:xfrm>
            <a:off x="13311265" y="7764904"/>
            <a:ext cx="854440"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3774056" y="712418"/>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Addressing Barriers</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6310" y="2165415"/>
            <a:ext cx="496133" cy="496133"/>
          </a:xfrm>
          <a:prstGeom prst="rect">
            <a:avLst/>
          </a:prstGeom>
        </p:spPr>
      </p:pic>
      <p:sp>
        <p:nvSpPr>
          <p:cNvPr id="4" name="Text 1"/>
          <p:cNvSpPr/>
          <p:nvPr/>
        </p:nvSpPr>
        <p:spPr>
          <a:xfrm>
            <a:off x="1328097" y="2063294"/>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Data Protection</a:t>
            </a:r>
            <a:endParaRPr lang="en-US" sz="2800" dirty="0">
              <a:latin typeface="Arial" panose="020B0604020202020204" pitchFamily="34" charset="0"/>
              <a:cs typeface="Arial" panose="020B0604020202020204" pitchFamily="34" charset="0"/>
            </a:endParaRPr>
          </a:p>
        </p:txBody>
      </p:sp>
      <p:sp>
        <p:nvSpPr>
          <p:cNvPr id="5" name="Text 2"/>
          <p:cNvSpPr/>
          <p:nvPr/>
        </p:nvSpPr>
        <p:spPr>
          <a:xfrm>
            <a:off x="942576" y="2859389"/>
            <a:ext cx="3443157" cy="620078"/>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Introduce protection of data encryption and high privacy to enhance trust.</a:t>
            </a:r>
            <a:endParaRPr lang="en-US" sz="24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798665" y="2165416"/>
            <a:ext cx="496133" cy="496133"/>
          </a:xfrm>
          <a:prstGeom prst="rect">
            <a:avLst/>
          </a:prstGeom>
        </p:spPr>
      </p:pic>
      <p:sp>
        <p:nvSpPr>
          <p:cNvPr id="7" name="Text 3"/>
          <p:cNvSpPr/>
          <p:nvPr/>
        </p:nvSpPr>
        <p:spPr>
          <a:xfrm>
            <a:off x="5370452" y="2063294"/>
            <a:ext cx="2515314"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Awareness Campaigns</a:t>
            </a:r>
            <a:endParaRPr lang="en-US" sz="2800" dirty="0">
              <a:latin typeface="Arial" panose="020B0604020202020204" pitchFamily="34" charset="0"/>
              <a:cs typeface="Arial" panose="020B0604020202020204" pitchFamily="34" charset="0"/>
            </a:endParaRPr>
          </a:p>
        </p:txBody>
      </p:sp>
      <p:sp>
        <p:nvSpPr>
          <p:cNvPr id="8" name="Text 4"/>
          <p:cNvSpPr/>
          <p:nvPr/>
        </p:nvSpPr>
        <p:spPr>
          <a:xfrm>
            <a:off x="5223986" y="2859389"/>
            <a:ext cx="3968710" cy="127015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It is important to carry out mental health awareness campaigns to promote the use of the app and reduce stigma (Garrido </a:t>
            </a:r>
            <a:r>
              <a:rPr lang="en-US" sz="2400" b="1" i="1" dirty="0">
                <a:latin typeface="Arial" panose="020B0604020202020204" pitchFamily="34" charset="0"/>
                <a:ea typeface="Hind Vadodara Bold" pitchFamily="34" charset="-122"/>
                <a:cs typeface="Arial" panose="020B0604020202020204" pitchFamily="34" charset="0"/>
              </a:rPr>
              <a:t>et al.</a:t>
            </a:r>
            <a:r>
              <a:rPr lang="en-US" sz="2400" b="1" dirty="0">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40303" y="2165416"/>
            <a:ext cx="496133" cy="496133"/>
          </a:xfrm>
          <a:prstGeom prst="rect">
            <a:avLst/>
          </a:prstGeom>
        </p:spPr>
      </p:pic>
      <p:sp>
        <p:nvSpPr>
          <p:cNvPr id="10" name="Text 5"/>
          <p:cNvSpPr/>
          <p:nvPr/>
        </p:nvSpPr>
        <p:spPr>
          <a:xfrm>
            <a:off x="10636436" y="2063294"/>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Simplified Access</a:t>
            </a:r>
            <a:endParaRPr lang="en-US" sz="2800" dirty="0">
              <a:latin typeface="Arial" panose="020B0604020202020204" pitchFamily="34" charset="0"/>
              <a:cs typeface="Arial" panose="020B0604020202020204" pitchFamily="34" charset="0"/>
            </a:endParaRPr>
          </a:p>
        </p:txBody>
      </p:sp>
      <p:sp>
        <p:nvSpPr>
          <p:cNvPr id="11" name="Text 6"/>
          <p:cNvSpPr/>
          <p:nvPr/>
        </p:nvSpPr>
        <p:spPr>
          <a:xfrm>
            <a:off x="10498667" y="2896114"/>
            <a:ext cx="3823944"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There is a need to make it simpler to access and use with the assistance of feedback systems.</a:t>
            </a:r>
          </a:p>
          <a:p>
            <a:pPr marL="0" indent="0" algn="just">
              <a:lnSpc>
                <a:spcPct val="150000"/>
              </a:lnSpc>
              <a:buNone/>
            </a:pPr>
            <a:r>
              <a:rPr lang="en-US" sz="2400" b="1" dirty="0">
                <a:latin typeface="Arial" panose="020B0604020202020204" pitchFamily="34" charset="0"/>
                <a:cs typeface="Arial" panose="020B0604020202020204" pitchFamily="34" charset="0"/>
              </a:rPr>
              <a:t>Routine updates and user feedback can enhance app usability and engagement.</a:t>
            </a:r>
          </a:p>
        </p:txBody>
      </p:sp>
      <p:sp>
        <p:nvSpPr>
          <p:cNvPr id="13" name="TextBox 12">
            <a:extLst>
              <a:ext uri="{FF2B5EF4-FFF2-40B4-BE49-F238E27FC236}">
                <a16:creationId xmlns:a16="http://schemas.microsoft.com/office/drawing/2014/main" id="{1AB004FE-FD9B-FB50-B3AE-7C208E5139AE}"/>
              </a:ext>
            </a:extLst>
          </p:cNvPr>
          <p:cNvSpPr txBox="1"/>
          <p:nvPr/>
        </p:nvSpPr>
        <p:spPr>
          <a:xfrm>
            <a:off x="13431187" y="7677675"/>
            <a:ext cx="891424"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-Tisha </a:t>
            </a:r>
            <a:endParaRPr lang="en-IN"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8A6A3E-C073-E310-8D2E-1AE204F5C3D7}"/>
              </a:ext>
            </a:extLst>
          </p:cNvPr>
          <p:cNvSpPr txBox="1"/>
          <p:nvPr/>
        </p:nvSpPr>
        <p:spPr>
          <a:xfrm>
            <a:off x="304800" y="157490"/>
            <a:ext cx="8458200"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References </a:t>
            </a:r>
            <a:endParaRPr lang="en-IN" sz="28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1BAA938A-2FEB-1E7E-F650-FB0D9122AE78}"/>
              </a:ext>
            </a:extLst>
          </p:cNvPr>
          <p:cNvSpPr txBox="1"/>
          <p:nvPr/>
        </p:nvSpPr>
        <p:spPr>
          <a:xfrm>
            <a:off x="135467" y="942320"/>
            <a:ext cx="13980583" cy="7786747"/>
          </a:xfrm>
          <a:prstGeom prst="rect">
            <a:avLst/>
          </a:prstGeom>
          <a:noFill/>
        </p:spPr>
        <p:txBody>
          <a:bodyPr wrap="square" rtlCol="0">
            <a:spAutoFit/>
          </a:bodyPr>
          <a:lstStyle/>
          <a:p>
            <a:pPr algn="just">
              <a:lnSpc>
                <a:spcPct val="115000"/>
              </a:lnSpc>
              <a:spcAft>
                <a:spcPts val="1200"/>
              </a:spcAft>
            </a:pPr>
            <a:r>
              <a:rPr lang="en-IN" sz="2000" dirty="0">
                <a:effectLst/>
                <a:latin typeface="Arial" panose="020B0604020202020204" pitchFamily="34" charset="0"/>
                <a:ea typeface="Times New Roman" panose="02020603050405020304" pitchFamily="18" charset="0"/>
              </a:rPr>
              <a:t>Becker, R., </a:t>
            </a:r>
            <a:r>
              <a:rPr lang="en-IN" sz="2000" dirty="0" err="1">
                <a:effectLst/>
                <a:latin typeface="Arial" panose="020B0604020202020204" pitchFamily="34" charset="0"/>
                <a:ea typeface="Times New Roman" panose="02020603050405020304" pitchFamily="18" charset="0"/>
              </a:rPr>
              <a:t>Chokoshvili</a:t>
            </a:r>
            <a:r>
              <a:rPr lang="en-IN" sz="2000" dirty="0">
                <a:effectLst/>
                <a:latin typeface="Arial" panose="020B0604020202020204" pitchFamily="34" charset="0"/>
                <a:ea typeface="Times New Roman" panose="02020603050405020304" pitchFamily="18" charset="0"/>
              </a:rPr>
              <a:t>, D., </a:t>
            </a:r>
            <a:r>
              <a:rPr lang="en-IN" sz="2000" dirty="0" err="1">
                <a:effectLst/>
                <a:latin typeface="Arial" panose="020B0604020202020204" pitchFamily="34" charset="0"/>
                <a:ea typeface="Times New Roman" panose="02020603050405020304" pitchFamily="18" charset="0"/>
              </a:rPr>
              <a:t>Comandé</a:t>
            </a:r>
            <a:r>
              <a:rPr lang="en-IN" sz="2000" dirty="0">
                <a:effectLst/>
                <a:latin typeface="Arial" panose="020B0604020202020204" pitchFamily="34" charset="0"/>
                <a:ea typeface="Times New Roman" panose="02020603050405020304" pitchFamily="18" charset="0"/>
              </a:rPr>
              <a:t>, G., Dove, E.S., Hall, A., Mitchell, C., Molnár-</a:t>
            </a:r>
            <a:r>
              <a:rPr lang="en-IN" sz="2000" dirty="0" err="1">
                <a:effectLst/>
                <a:latin typeface="Arial" panose="020B0604020202020204" pitchFamily="34" charset="0"/>
                <a:ea typeface="Times New Roman" panose="02020603050405020304" pitchFamily="18" charset="0"/>
              </a:rPr>
              <a:t>Gábor</a:t>
            </a:r>
            <a:r>
              <a:rPr lang="en-IN" sz="2000" dirty="0">
                <a:effectLst/>
                <a:latin typeface="Arial" panose="020B0604020202020204" pitchFamily="34" charset="0"/>
                <a:ea typeface="Times New Roman" panose="02020603050405020304" pitchFamily="18" charset="0"/>
              </a:rPr>
              <a:t>, F., </a:t>
            </a:r>
            <a:r>
              <a:rPr lang="en-IN" sz="2000" dirty="0" err="1">
                <a:effectLst/>
                <a:latin typeface="Arial" panose="020B0604020202020204" pitchFamily="34" charset="0"/>
                <a:ea typeface="Times New Roman" panose="02020603050405020304" pitchFamily="18" charset="0"/>
              </a:rPr>
              <a:t>Nicolàs</a:t>
            </a:r>
            <a:r>
              <a:rPr lang="en-IN" sz="2000" dirty="0">
                <a:effectLst/>
                <a:latin typeface="Arial" panose="020B0604020202020204" pitchFamily="34" charset="0"/>
                <a:ea typeface="Times New Roman" panose="02020603050405020304" pitchFamily="18" charset="0"/>
              </a:rPr>
              <a:t>, P., </a:t>
            </a:r>
            <a:r>
              <a:rPr lang="en-IN" sz="2000" dirty="0" err="1">
                <a:effectLst/>
                <a:latin typeface="Arial" panose="020B0604020202020204" pitchFamily="34" charset="0"/>
                <a:ea typeface="Times New Roman" panose="02020603050405020304" pitchFamily="18" charset="0"/>
              </a:rPr>
              <a:t>Tervo</a:t>
            </a:r>
            <a:r>
              <a:rPr lang="en-IN" sz="2000" dirty="0">
                <a:effectLst/>
                <a:latin typeface="Arial" panose="020B0604020202020204" pitchFamily="34" charset="0"/>
                <a:ea typeface="Times New Roman" panose="02020603050405020304" pitchFamily="18" charset="0"/>
              </a:rPr>
              <a:t>, S. and Thorogood, A., 2022. Secondary use of personal health data: when is it “Further Processing” under the GDPR, and what are the implications for data controllers?. </a:t>
            </a:r>
            <a:r>
              <a:rPr lang="en-IN" sz="2000" i="1" dirty="0">
                <a:effectLst/>
                <a:latin typeface="Arial" panose="020B0604020202020204" pitchFamily="34" charset="0"/>
                <a:ea typeface="Times New Roman" panose="02020603050405020304" pitchFamily="18" charset="0"/>
              </a:rPr>
              <a:t>European Journal of Health Law</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30</a:t>
            </a:r>
            <a:r>
              <a:rPr lang="en-IN" sz="2000" dirty="0">
                <a:effectLst/>
                <a:latin typeface="Arial" panose="020B0604020202020204" pitchFamily="34" charset="0"/>
                <a:ea typeface="Times New Roman" panose="02020603050405020304" pitchFamily="18" charset="0"/>
              </a:rPr>
              <a:t>(2), pp.129-157.</a:t>
            </a:r>
            <a:r>
              <a:rPr lang="en-IN" sz="2000" u="sng" dirty="0">
                <a:solidFill>
                  <a:srgbClr val="467886"/>
                </a:solidFill>
                <a:effectLst/>
                <a:latin typeface="Arial" panose="020B0604020202020204" pitchFamily="34" charset="0"/>
                <a:ea typeface="Times New Roman" panose="02020603050405020304" pitchFamily="18" charset="0"/>
                <a:hlinkClick r:id="rId2">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hlinkClick r:id="rId2">
                  <a:extLst>
                    <a:ext uri="{A12FA001-AC4F-418D-AE19-62706E023703}">
                      <ahyp:hlinkClr xmlns:ahyp="http://schemas.microsoft.com/office/drawing/2018/hyperlinkcolor" val="tx"/>
                    </a:ext>
                  </a:extLst>
                </a:hlinkClick>
              </a:rPr>
              <a:t>https://brill.com/view/journals/ejhl/30/2/article-p129_1.xml</a:t>
            </a:r>
            <a:endParaRPr lang="en-IN" sz="2000" dirty="0">
              <a:effectLst/>
              <a:latin typeface="Arial" panose="020B0604020202020204" pitchFamily="34" charset="0"/>
              <a:ea typeface="Arial" panose="020B0604020202020204" pitchFamily="34" charset="0"/>
            </a:endParaRPr>
          </a:p>
          <a:p>
            <a:pPr algn="just">
              <a:lnSpc>
                <a:spcPct val="115000"/>
              </a:lnSpc>
              <a:spcAft>
                <a:spcPts val="1200"/>
              </a:spcAft>
            </a:pPr>
            <a:r>
              <a:rPr lang="en-IN" sz="2000" dirty="0">
                <a:effectLst/>
                <a:latin typeface="Arial" panose="020B0604020202020204" pitchFamily="34" charset="0"/>
                <a:ea typeface="Times New Roman" panose="02020603050405020304" pitchFamily="18" charset="0"/>
              </a:rPr>
              <a:t>Camacho, E., Cohen, A. and </a:t>
            </a:r>
            <a:r>
              <a:rPr lang="en-IN" sz="2000" dirty="0" err="1">
                <a:effectLst/>
                <a:latin typeface="Arial" panose="020B0604020202020204" pitchFamily="34" charset="0"/>
                <a:ea typeface="Times New Roman" panose="02020603050405020304" pitchFamily="18" charset="0"/>
              </a:rPr>
              <a:t>Torous</a:t>
            </a:r>
            <a:r>
              <a:rPr lang="en-IN" sz="2000" dirty="0">
                <a:effectLst/>
                <a:latin typeface="Arial" panose="020B0604020202020204" pitchFamily="34" charset="0"/>
                <a:ea typeface="Times New Roman" panose="02020603050405020304" pitchFamily="18" charset="0"/>
              </a:rPr>
              <a:t>, J., 2022. Assessment of mental health services available through smartphone apps. </a:t>
            </a:r>
            <a:r>
              <a:rPr lang="en-IN" sz="2000" i="1" dirty="0">
                <a:effectLst/>
                <a:latin typeface="Arial" panose="020B0604020202020204" pitchFamily="34" charset="0"/>
                <a:ea typeface="Times New Roman" panose="02020603050405020304" pitchFamily="18" charset="0"/>
              </a:rPr>
              <a:t>JAMA Network Open</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5</a:t>
            </a:r>
            <a:r>
              <a:rPr lang="en-IN" sz="2000" dirty="0">
                <a:effectLst/>
                <a:latin typeface="Arial" panose="020B0604020202020204" pitchFamily="34" charset="0"/>
                <a:ea typeface="Times New Roman" panose="02020603050405020304" pitchFamily="18" charset="0"/>
              </a:rPr>
              <a:t>(12), p.e2248784. doi:</a:t>
            </a:r>
            <a:r>
              <a:rPr lang="en-IN" sz="2000" u="sng" dirty="0">
                <a:effectLst/>
                <a:latin typeface="Arial" panose="020B060402020202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10.1001/jamanetworkopen.2022.48784</a:t>
            </a:r>
            <a:endParaRPr lang="en-IN" sz="2000" dirty="0">
              <a:effectLst/>
              <a:latin typeface="Arial" panose="020B0604020202020204" pitchFamily="34" charset="0"/>
              <a:ea typeface="Arial" panose="020B0604020202020204" pitchFamily="34" charset="0"/>
            </a:endParaRPr>
          </a:p>
          <a:p>
            <a:pPr algn="just">
              <a:lnSpc>
                <a:spcPct val="115000"/>
              </a:lnSpc>
              <a:spcAft>
                <a:spcPts val="1200"/>
              </a:spcAft>
            </a:pPr>
            <a:r>
              <a:rPr lang="en-IN" sz="2000" dirty="0" err="1">
                <a:effectLst/>
                <a:latin typeface="Arial" panose="020B0604020202020204" pitchFamily="34" charset="0"/>
                <a:ea typeface="Times New Roman" panose="02020603050405020304" pitchFamily="18" charset="0"/>
              </a:rPr>
              <a:t>Ciarrochi</a:t>
            </a:r>
            <a:r>
              <a:rPr lang="en-IN" sz="2000" dirty="0">
                <a:effectLst/>
                <a:latin typeface="Arial" panose="020B0604020202020204" pitchFamily="34" charset="0"/>
                <a:ea typeface="Times New Roman" panose="02020603050405020304" pitchFamily="18" charset="0"/>
              </a:rPr>
              <a:t>, J., Hayes, S.C., </a:t>
            </a:r>
            <a:r>
              <a:rPr lang="en-IN" sz="2000" dirty="0" err="1">
                <a:effectLst/>
                <a:latin typeface="Arial" panose="020B0604020202020204" pitchFamily="34" charset="0"/>
                <a:ea typeface="Times New Roman" panose="02020603050405020304" pitchFamily="18" charset="0"/>
              </a:rPr>
              <a:t>Oades</a:t>
            </a:r>
            <a:r>
              <a:rPr lang="en-IN" sz="2000" dirty="0">
                <a:effectLst/>
                <a:latin typeface="Arial" panose="020B0604020202020204" pitchFamily="34" charset="0"/>
                <a:ea typeface="Times New Roman" panose="02020603050405020304" pitchFamily="18" charset="0"/>
              </a:rPr>
              <a:t>, L.G. and Hofmann, S.G., 2022. Toward a unified framework for positive psychology interventions: Evidence-based processes of change in coaching, prevention, and training. </a:t>
            </a:r>
            <a:r>
              <a:rPr lang="en-IN" sz="2000" i="1" dirty="0">
                <a:effectLst/>
                <a:latin typeface="Arial" panose="020B0604020202020204" pitchFamily="34" charset="0"/>
                <a:ea typeface="Times New Roman" panose="02020603050405020304" pitchFamily="18" charset="0"/>
              </a:rPr>
              <a:t>Frontiers in psychology</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12</a:t>
            </a:r>
            <a:r>
              <a:rPr lang="en-IN" sz="2000" dirty="0">
                <a:effectLst/>
                <a:latin typeface="Arial" panose="020B0604020202020204" pitchFamily="34" charset="0"/>
                <a:ea typeface="Times New Roman" panose="02020603050405020304" pitchFamily="18" charset="0"/>
              </a:rPr>
              <a:t>, p.809362. </a:t>
            </a:r>
            <a:r>
              <a:rPr lang="en-IN" sz="2000" dirty="0" err="1">
                <a:effectLst/>
                <a:latin typeface="Arial" panose="020B0604020202020204" pitchFamily="34" charset="0"/>
                <a:ea typeface="Times New Roman" panose="02020603050405020304" pitchFamily="18" charset="0"/>
              </a:rPr>
              <a:t>doi</a:t>
            </a:r>
            <a:r>
              <a:rPr lang="en-IN" sz="2000" dirty="0">
                <a:effectLst/>
                <a:latin typeface="Arial" panose="020B0604020202020204" pitchFamily="34" charset="0"/>
                <a:ea typeface="Times New Roman" panose="02020603050405020304" pitchFamily="18" charset="0"/>
              </a:rPr>
              <a:t>:</a:t>
            </a:r>
            <a:r>
              <a:rPr lang="en-IN" sz="2000" u="sng" dirty="0">
                <a:solidFill>
                  <a:srgbClr val="467886"/>
                </a:solidFill>
                <a:effectLst/>
                <a:latin typeface="Arial" panose="020B0604020202020204" pitchFamily="34" charset="0"/>
                <a:ea typeface="Times New Roman" panose="02020603050405020304" pitchFamily="18" charset="0"/>
                <a:hlinkClick r:id="rId4">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hlinkClick r:id="rId4">
                  <a:extLst>
                    <a:ext uri="{A12FA001-AC4F-418D-AE19-62706E023703}">
                      <ahyp:hlinkClr xmlns:ahyp="http://schemas.microsoft.com/office/drawing/2018/hyperlinkcolor" val="tx"/>
                    </a:ext>
                  </a:extLst>
                </a:hlinkClick>
              </a:rPr>
              <a:t>10.3389/fpsyg.2021.809362</a:t>
            </a:r>
            <a:endParaRPr lang="en-IN" sz="2000" dirty="0">
              <a:effectLst/>
              <a:latin typeface="Arial" panose="020B0604020202020204" pitchFamily="34" charset="0"/>
              <a:ea typeface="Arial" panose="020B0604020202020204" pitchFamily="34" charset="0"/>
            </a:endParaRPr>
          </a:p>
          <a:p>
            <a:pPr algn="just">
              <a:lnSpc>
                <a:spcPct val="150000"/>
              </a:lnSpc>
            </a:pPr>
            <a:r>
              <a:rPr lang="en-IN" sz="2000" dirty="0">
                <a:effectLst/>
                <a:latin typeface="Arial" panose="020B0604020202020204" pitchFamily="34" charset="0"/>
                <a:ea typeface="Times New Roman" panose="02020603050405020304" pitchFamily="18" charset="0"/>
              </a:rPr>
              <a:t>Garrido, S., Oliver, E., </a:t>
            </a:r>
            <a:r>
              <a:rPr lang="en-IN" sz="2000" dirty="0" err="1">
                <a:effectLst/>
                <a:latin typeface="Arial" panose="020B0604020202020204" pitchFamily="34" charset="0"/>
                <a:ea typeface="Times New Roman" panose="02020603050405020304" pitchFamily="18" charset="0"/>
              </a:rPr>
              <a:t>Chmiel</a:t>
            </a:r>
            <a:r>
              <a:rPr lang="en-IN" sz="2000" dirty="0">
                <a:effectLst/>
                <a:latin typeface="Arial" panose="020B0604020202020204" pitchFamily="34" charset="0"/>
                <a:ea typeface="Times New Roman" panose="02020603050405020304" pitchFamily="18" charset="0"/>
              </a:rPr>
              <a:t>, A., Doran, B. and Boydell, K., 2022. Encouraging help-seeking and engagement in a mental health app: What young people want. </a:t>
            </a:r>
            <a:r>
              <a:rPr lang="en-IN" sz="2000" i="1" dirty="0">
                <a:effectLst/>
                <a:latin typeface="Arial" panose="020B0604020202020204" pitchFamily="34" charset="0"/>
                <a:ea typeface="Times New Roman" panose="02020603050405020304" pitchFamily="18" charset="0"/>
              </a:rPr>
              <a:t>Frontiers in Digital Health</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4</a:t>
            </a:r>
            <a:r>
              <a:rPr lang="en-IN" sz="2000" dirty="0">
                <a:effectLst/>
                <a:latin typeface="Arial" panose="020B0604020202020204" pitchFamily="34" charset="0"/>
                <a:ea typeface="Times New Roman" panose="02020603050405020304" pitchFamily="18" charset="0"/>
              </a:rPr>
              <a:t>, p.1045765. DOI</a:t>
            </a:r>
            <a:r>
              <a:rPr lang="en-IN" sz="2000" u="sng" dirty="0">
                <a:solidFill>
                  <a:srgbClr val="467886"/>
                </a:solidFill>
                <a:effectLst/>
                <a:latin typeface="Arial" panose="020B0604020202020204" pitchFamily="34" charset="0"/>
                <a:ea typeface="Times New Roman" panose="02020603050405020304" pitchFamily="18" charset="0"/>
                <a:hlinkClick r:id="rId5">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hlinkClick r:id="rId5">
                  <a:extLst>
                    <a:ext uri="{A12FA001-AC4F-418D-AE19-62706E023703}">
                      <ahyp:hlinkClr xmlns:ahyp="http://schemas.microsoft.com/office/drawing/2018/hyperlinkcolor" val="tx"/>
                    </a:ext>
                  </a:extLst>
                </a:hlinkClick>
              </a:rPr>
              <a:t>10.3389/fdgth.2022.1045765</a:t>
            </a:r>
            <a:endParaRPr lang="en-IN" sz="2000" dirty="0">
              <a:effectLst/>
              <a:latin typeface="Arial" panose="020B0604020202020204" pitchFamily="34" charset="0"/>
              <a:ea typeface="Arial" panose="020B0604020202020204" pitchFamily="34" charset="0"/>
            </a:endParaRPr>
          </a:p>
          <a:p>
            <a:pPr algn="just">
              <a:lnSpc>
                <a:spcPct val="115000"/>
              </a:lnSpc>
              <a:spcAft>
                <a:spcPts val="1200"/>
              </a:spcAft>
            </a:pPr>
            <a:r>
              <a:rPr lang="en-IN" sz="2000" dirty="0" err="1">
                <a:effectLst/>
                <a:latin typeface="Arial" panose="020B0604020202020204" pitchFamily="34" charset="0"/>
                <a:ea typeface="Times New Roman" panose="02020603050405020304" pitchFamily="18" charset="0"/>
              </a:rPr>
              <a:t>Iwaya</a:t>
            </a:r>
            <a:r>
              <a:rPr lang="en-IN" sz="2000" dirty="0">
                <a:effectLst/>
                <a:latin typeface="Arial" panose="020B0604020202020204" pitchFamily="34" charset="0"/>
                <a:ea typeface="Times New Roman" panose="02020603050405020304" pitchFamily="18" charset="0"/>
              </a:rPr>
              <a:t>, L.H., Babar, M.A., Rashid, A. and </a:t>
            </a:r>
            <a:r>
              <a:rPr lang="en-IN" sz="2000" dirty="0" err="1">
                <a:effectLst/>
                <a:latin typeface="Arial" panose="020B0604020202020204" pitchFamily="34" charset="0"/>
                <a:ea typeface="Times New Roman" panose="02020603050405020304" pitchFamily="18" charset="0"/>
              </a:rPr>
              <a:t>Wijayarathna</a:t>
            </a:r>
            <a:r>
              <a:rPr lang="en-IN" sz="2000" dirty="0">
                <a:effectLst/>
                <a:latin typeface="Arial" panose="020B0604020202020204" pitchFamily="34" charset="0"/>
                <a:ea typeface="Times New Roman" panose="02020603050405020304" pitchFamily="18" charset="0"/>
              </a:rPr>
              <a:t>, C., 2023. On the privacy of mental health apps: An empirical investigation and its implications for app development. </a:t>
            </a:r>
            <a:r>
              <a:rPr lang="en-IN" sz="2000" i="1" dirty="0">
                <a:effectLst/>
                <a:latin typeface="Arial" panose="020B0604020202020204" pitchFamily="34" charset="0"/>
                <a:ea typeface="Times New Roman" panose="02020603050405020304" pitchFamily="18" charset="0"/>
              </a:rPr>
              <a:t>Empirical Software Engineering</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28</a:t>
            </a:r>
            <a:r>
              <a:rPr lang="en-IN" sz="2000" dirty="0">
                <a:effectLst/>
                <a:latin typeface="Arial" panose="020B0604020202020204" pitchFamily="34" charset="0"/>
                <a:ea typeface="Times New Roman" panose="02020603050405020304" pitchFamily="18" charset="0"/>
              </a:rPr>
              <a:t>(1), p.2.</a:t>
            </a:r>
            <a:endParaRPr lang="en-IN" sz="2000" dirty="0">
              <a:effectLst/>
              <a:latin typeface="Arial" panose="020B0604020202020204" pitchFamily="34" charset="0"/>
              <a:ea typeface="Arial" panose="020B0604020202020204" pitchFamily="34" charset="0"/>
            </a:endParaRPr>
          </a:p>
          <a:p>
            <a:pPr algn="just">
              <a:spcAft>
                <a:spcPts val="1200"/>
              </a:spcAft>
            </a:pPr>
            <a:r>
              <a:rPr lang="en-IN" sz="2000" dirty="0">
                <a:effectLst/>
                <a:latin typeface="Times New Roman" panose="02020603050405020304" pitchFamily="18" charset="0"/>
                <a:ea typeface="Times New Roman" panose="02020603050405020304" pitchFamily="18" charset="0"/>
              </a:rPr>
              <a:t> </a:t>
            </a:r>
            <a:r>
              <a:rPr lang="en-IN" sz="2000" dirty="0">
                <a:effectLst/>
                <a:latin typeface="Arial" panose="020B0604020202020204" pitchFamily="34" charset="0"/>
                <a:ea typeface="Times New Roman" panose="02020603050405020304" pitchFamily="18" charset="0"/>
              </a:rPr>
              <a:t>Lattie, E.G., Stiles-Shields, C. and Graham, A.K., 2022. An overview of and recommendations for more accessible digital mental health services. </a:t>
            </a:r>
            <a:r>
              <a:rPr lang="en-IN" sz="2000" i="1" dirty="0">
                <a:effectLst/>
                <a:latin typeface="Arial" panose="020B0604020202020204" pitchFamily="34" charset="0"/>
                <a:ea typeface="Times New Roman" panose="02020603050405020304" pitchFamily="18" charset="0"/>
              </a:rPr>
              <a:t>Nature Reviews Psychology</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1</a:t>
            </a:r>
            <a:r>
              <a:rPr lang="en-IN" sz="2000" dirty="0">
                <a:effectLst/>
                <a:latin typeface="Arial" panose="020B0604020202020204" pitchFamily="34" charset="0"/>
                <a:ea typeface="Times New Roman" panose="02020603050405020304" pitchFamily="18" charset="0"/>
              </a:rPr>
              <a:t>(2), pp.87-100. doi:</a:t>
            </a:r>
            <a:r>
              <a:rPr lang="en-IN" sz="2000" u="sng" dirty="0">
                <a:effectLst/>
                <a:latin typeface="Arial" panose="020B0604020202020204" pitchFamily="34" charset="0"/>
                <a:ea typeface="Times New Roman" panose="02020603050405020304" pitchFamily="18" charset="0"/>
                <a:hlinkClick r:id="rId6">
                  <a:extLst>
                    <a:ext uri="{A12FA001-AC4F-418D-AE19-62706E023703}">
                      <ahyp:hlinkClr xmlns:ahyp="http://schemas.microsoft.com/office/drawing/2018/hyperlinkcolor" val="tx"/>
                    </a:ext>
                  </a:extLst>
                </a:hlinkClick>
              </a:rPr>
              <a:t>10.1038/s44159-021-00003-1</a:t>
            </a:r>
            <a:endParaRPr lang="en-IN" sz="2000" dirty="0">
              <a:effectLst/>
              <a:latin typeface="Times New Roman" panose="02020603050405020304" pitchFamily="18" charset="0"/>
              <a:ea typeface="Times New Roman" panose="02020603050405020304" pitchFamily="18" charset="0"/>
            </a:endParaRPr>
          </a:p>
          <a:p>
            <a:pPr algn="just">
              <a:lnSpc>
                <a:spcPct val="115000"/>
              </a:lnSpc>
              <a:spcAft>
                <a:spcPts val="1200"/>
              </a:spcAft>
            </a:pPr>
            <a:r>
              <a:rPr lang="en-IN" sz="2000" dirty="0">
                <a:effectLst/>
                <a:latin typeface="Arial" panose="020B0604020202020204" pitchFamily="34" charset="0"/>
                <a:ea typeface="Times New Roman" panose="02020603050405020304" pitchFamily="18" charset="0"/>
              </a:rPr>
              <a:t>Nazari, A., </a:t>
            </a:r>
            <a:r>
              <a:rPr lang="en-IN" sz="2000" dirty="0" err="1">
                <a:effectLst/>
                <a:latin typeface="Arial" panose="020B0604020202020204" pitchFamily="34" charset="0"/>
                <a:ea typeface="Times New Roman" panose="02020603050405020304" pitchFamily="18" charset="0"/>
              </a:rPr>
              <a:t>Garmaroudi</a:t>
            </a:r>
            <a:r>
              <a:rPr lang="en-IN" sz="2000" dirty="0">
                <a:effectLst/>
                <a:latin typeface="Arial" panose="020B0604020202020204" pitchFamily="34" charset="0"/>
                <a:ea typeface="Times New Roman" panose="02020603050405020304" pitchFamily="18" charset="0"/>
              </a:rPr>
              <a:t>, G., </a:t>
            </a:r>
            <a:r>
              <a:rPr lang="en-IN" sz="2000" dirty="0" err="1">
                <a:effectLst/>
                <a:latin typeface="Arial" panose="020B0604020202020204" pitchFamily="34" charset="0"/>
                <a:ea typeface="Times New Roman" panose="02020603050405020304" pitchFamily="18" charset="0"/>
              </a:rPr>
              <a:t>Foroushani</a:t>
            </a:r>
            <a:r>
              <a:rPr lang="en-IN" sz="2000" dirty="0">
                <a:effectLst/>
                <a:latin typeface="Arial" panose="020B0604020202020204" pitchFamily="34" charset="0"/>
                <a:ea typeface="Times New Roman" panose="02020603050405020304" pitchFamily="18" charset="0"/>
              </a:rPr>
              <a:t>, A.R. and </a:t>
            </a:r>
            <a:r>
              <a:rPr lang="en-IN" sz="2000" dirty="0" err="1">
                <a:effectLst/>
                <a:latin typeface="Arial" panose="020B0604020202020204" pitchFamily="34" charset="0"/>
                <a:ea typeface="Times New Roman" panose="02020603050405020304" pitchFamily="18" charset="0"/>
              </a:rPr>
              <a:t>Hosseinnia</a:t>
            </a:r>
            <a:r>
              <a:rPr lang="en-IN" sz="2000" dirty="0">
                <a:effectLst/>
                <a:latin typeface="Arial" panose="020B0604020202020204" pitchFamily="34" charset="0"/>
                <a:ea typeface="Times New Roman" panose="02020603050405020304" pitchFamily="18" charset="0"/>
              </a:rPr>
              <a:t>, M., 2023. The effect of web-based educational interventions on mental health literacy, stigma and help-seeking intentions/attitudes in young people: systematic review and meta-analysis. </a:t>
            </a:r>
            <a:r>
              <a:rPr lang="en-IN" sz="2000" i="1" dirty="0">
                <a:effectLst/>
                <a:latin typeface="Arial" panose="020B0604020202020204" pitchFamily="34" charset="0"/>
                <a:ea typeface="Times New Roman" panose="02020603050405020304" pitchFamily="18" charset="0"/>
              </a:rPr>
              <a:t>BMC psychiatry</a:t>
            </a:r>
            <a:r>
              <a:rPr lang="en-IN" sz="2000" dirty="0">
                <a:effectLst/>
                <a:latin typeface="Arial" panose="020B0604020202020204" pitchFamily="34" charset="0"/>
                <a:ea typeface="Times New Roman" panose="02020603050405020304" pitchFamily="18" charset="0"/>
              </a:rPr>
              <a:t>, </a:t>
            </a:r>
            <a:r>
              <a:rPr lang="en-IN" sz="2000" i="1" dirty="0">
                <a:effectLst/>
                <a:latin typeface="Arial" panose="020B0604020202020204" pitchFamily="34" charset="0"/>
                <a:ea typeface="Times New Roman" panose="02020603050405020304" pitchFamily="18" charset="0"/>
              </a:rPr>
              <a:t>23</a:t>
            </a:r>
            <a:r>
              <a:rPr lang="en-IN" sz="2000" dirty="0">
                <a:effectLst/>
                <a:latin typeface="Arial" panose="020B0604020202020204" pitchFamily="34" charset="0"/>
                <a:ea typeface="Times New Roman" panose="02020603050405020304" pitchFamily="18" charset="0"/>
              </a:rPr>
              <a:t>(1), p.647.</a:t>
            </a:r>
            <a:r>
              <a:rPr lang="en-IN" sz="2000" u="sng" dirty="0">
                <a:solidFill>
                  <a:srgbClr val="467886"/>
                </a:solidFill>
                <a:effectLst/>
                <a:latin typeface="Arial" panose="020B0604020202020204" pitchFamily="34" charset="0"/>
                <a:ea typeface="Times New Roman" panose="02020603050405020304" pitchFamily="18" charset="0"/>
                <a:hlinkClick r:id="rId7">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hlinkClick r:id="rId7">
                  <a:extLst>
                    <a:ext uri="{A12FA001-AC4F-418D-AE19-62706E023703}">
                      <ahyp:hlinkClr xmlns:ahyp="http://schemas.microsoft.com/office/drawing/2018/hyperlinkcolor" val="tx"/>
                    </a:ext>
                  </a:extLst>
                </a:hlinkClick>
              </a:rPr>
              <a:t>https://doi.org/10.1186/s12888-023-05143-7</a:t>
            </a:r>
            <a:r>
              <a:rPr lang="en-IN" sz="2000" dirty="0">
                <a:effectLst/>
                <a:latin typeface="Arial" panose="020B0604020202020204" pitchFamily="34" charset="0"/>
                <a:ea typeface="Times New Roman" panose="02020603050405020304" pitchFamily="18" charset="0"/>
              </a:rPr>
              <a:t> </a:t>
            </a:r>
            <a:endParaRPr lang="en-IN" sz="2000" dirty="0">
              <a:effectLst/>
              <a:latin typeface="Arial" panose="020B0604020202020204" pitchFamily="34" charset="0"/>
              <a:ea typeface="Arial" panose="020B0604020202020204" pitchFamily="34" charset="0"/>
            </a:endParaRPr>
          </a:p>
          <a:p>
            <a:endParaRPr lang="en-IN" dirty="0"/>
          </a:p>
        </p:txBody>
      </p:sp>
    </p:spTree>
    <p:extLst>
      <p:ext uri="{BB962C8B-B14F-4D97-AF65-F5344CB8AC3E}">
        <p14:creationId xmlns:p14="http://schemas.microsoft.com/office/powerpoint/2010/main" val="4060545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re screens causing a teen depression? Jean Twenge's new book shows the  link : Shots - Health News : NPR">
            <a:extLst>
              <a:ext uri="{FF2B5EF4-FFF2-40B4-BE49-F238E27FC236}">
                <a16:creationId xmlns:a16="http://schemas.microsoft.com/office/drawing/2014/main" id="{66F62BEB-F2D0-8AA3-3BCB-8B8618375D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7315199" cy="82296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851555C-FF31-95B6-B0AC-4D53C53DB091}"/>
              </a:ext>
            </a:extLst>
          </p:cNvPr>
          <p:cNvSpPr txBox="1"/>
          <p:nvPr/>
        </p:nvSpPr>
        <p:spPr>
          <a:xfrm>
            <a:off x="8195733" y="2404535"/>
            <a:ext cx="5672667" cy="3170099"/>
          </a:xfrm>
          <a:prstGeom prst="rect">
            <a:avLst/>
          </a:prstGeom>
          <a:noFill/>
        </p:spPr>
        <p:txBody>
          <a:bodyPr wrap="square" rtlCol="0">
            <a:spAutoFit/>
          </a:bodyPr>
          <a:lstStyle/>
          <a:p>
            <a:r>
              <a:rPr lang="en-US" sz="4000" b="1" dirty="0">
                <a:latin typeface="Arial" panose="020B0604020202020204" pitchFamily="34" charset="0"/>
                <a:cs typeface="Arial" panose="020B0604020202020204" pitchFamily="34" charset="0"/>
              </a:rPr>
              <a:t>Group Member 4 </a:t>
            </a:r>
          </a:p>
          <a:p>
            <a:endParaRPr lang="en-US" sz="4000" b="1" dirty="0">
              <a:latin typeface="Arial" panose="020B0604020202020204" pitchFamily="34" charset="0"/>
              <a:cs typeface="Arial" panose="020B0604020202020204" pitchFamily="34" charset="0"/>
            </a:endParaRPr>
          </a:p>
          <a:p>
            <a:r>
              <a:rPr lang="en-US" sz="4000" b="1" dirty="0">
                <a:latin typeface="Arial" panose="020B0604020202020204" pitchFamily="34" charset="0"/>
                <a:cs typeface="Arial" panose="020B0604020202020204" pitchFamily="34" charset="0"/>
              </a:rPr>
              <a:t> Name: Riddhi Patel</a:t>
            </a:r>
          </a:p>
          <a:p>
            <a:endParaRPr lang="en-US" sz="4000" b="1" dirty="0">
              <a:latin typeface="Arial" panose="020B0604020202020204" pitchFamily="34" charset="0"/>
              <a:cs typeface="Arial" panose="020B0604020202020204" pitchFamily="34" charset="0"/>
            </a:endParaRPr>
          </a:p>
          <a:p>
            <a:r>
              <a:rPr lang="en-US" sz="4000" b="1" dirty="0">
                <a:latin typeface="Arial" panose="020B0604020202020204" pitchFamily="34" charset="0"/>
                <a:cs typeface="Arial" panose="020B0604020202020204" pitchFamily="34" charset="0"/>
              </a:rPr>
              <a:t>Student ID: 2506528</a:t>
            </a:r>
          </a:p>
        </p:txBody>
      </p:sp>
    </p:spTree>
    <p:extLst>
      <p:ext uri="{BB962C8B-B14F-4D97-AF65-F5344CB8AC3E}">
        <p14:creationId xmlns:p14="http://schemas.microsoft.com/office/powerpoint/2010/main" val="35122113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3459521" y="529259"/>
            <a:ext cx="578596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Benefits for Young Adults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455125" y="2488922"/>
            <a:ext cx="4141998" cy="3116011"/>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4" name="Text 2"/>
          <p:cNvSpPr/>
          <p:nvPr/>
        </p:nvSpPr>
        <p:spPr>
          <a:xfrm>
            <a:off x="978616" y="2488922"/>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Emotional Strength</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657233" y="3250168"/>
            <a:ext cx="3803333"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Enhances emotional and psychological strength through available online resources.</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5207437" y="2488922"/>
            <a:ext cx="4141999" cy="4284411"/>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7" name="Text 5"/>
          <p:cNvSpPr/>
          <p:nvPr/>
        </p:nvSpPr>
        <p:spPr>
          <a:xfrm>
            <a:off x="5413415" y="2488922"/>
            <a:ext cx="2530912"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Alleviating Depression</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409545" y="3250167"/>
            <a:ext cx="3803452" cy="127015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Assists in alleviating depressive symptoms with evidence-based coping instruments (Shahsavar and Choudhury, 2025).</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9685942" y="1698148"/>
            <a:ext cx="4350947" cy="5644356"/>
          </a:xfrm>
          <a:prstGeom prst="roundRect">
            <a:avLst>
              <a:gd name="adj" fmla="val 3948"/>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9959750" y="1728683"/>
            <a:ext cx="2624733"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Self-Management Skills</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9959750" y="2481540"/>
            <a:ext cx="3803333"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This will provide self-management and healthy coping skills in young adults.</a:t>
            </a:r>
          </a:p>
          <a:p>
            <a:pPr marL="0" indent="0" algn="just">
              <a:lnSpc>
                <a:spcPct val="150000"/>
              </a:lnSpc>
              <a:buNone/>
            </a:pPr>
            <a:r>
              <a:rPr lang="en-US" sz="2400" b="1" dirty="0">
                <a:latin typeface="Arial" panose="020B0604020202020204" pitchFamily="34" charset="0"/>
                <a:cs typeface="Arial" panose="020B0604020202020204" pitchFamily="34" charset="0"/>
              </a:rPr>
              <a:t>Offers anonymous mental health support.</a:t>
            </a:r>
          </a:p>
          <a:p>
            <a:pPr marL="0" indent="0" algn="just">
              <a:lnSpc>
                <a:spcPct val="150000"/>
              </a:lnSpc>
              <a:buNone/>
            </a:pPr>
            <a:r>
              <a:rPr lang="en-US" sz="2400" b="1" dirty="0">
                <a:latin typeface="Arial" panose="020B0604020202020204" pitchFamily="34" charset="0"/>
                <a:cs typeface="Arial" panose="020B0604020202020204" pitchFamily="34" charset="0"/>
              </a:rPr>
              <a:t>Encourages daily stress management and mindfulness practices.</a:t>
            </a:r>
          </a:p>
        </p:txBody>
      </p:sp>
      <p:sp>
        <p:nvSpPr>
          <p:cNvPr id="13" name="TextBox 12">
            <a:extLst>
              <a:ext uri="{FF2B5EF4-FFF2-40B4-BE49-F238E27FC236}">
                <a16:creationId xmlns:a16="http://schemas.microsoft.com/office/drawing/2014/main" id="{EA9D844B-20CA-0863-94E5-156CF182B8E6}"/>
              </a:ext>
            </a:extLst>
          </p:cNvPr>
          <p:cNvSpPr txBox="1"/>
          <p:nvPr/>
        </p:nvSpPr>
        <p:spPr>
          <a:xfrm>
            <a:off x="13401207" y="7785203"/>
            <a:ext cx="1049311"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3851196" y="1048940"/>
            <a:ext cx="535043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Benefits for Universities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793790" y="3722489"/>
            <a:ext cx="4215289" cy="2099191"/>
          </a:xfrm>
          <a:prstGeom prst="roundRect">
            <a:avLst>
              <a:gd name="adj" fmla="val 5227"/>
            </a:avLst>
          </a:prstGeom>
          <a:solidFill>
            <a:srgbClr val="FAFAFA">
              <a:alpha val="95000"/>
            </a:srgbClr>
          </a:solidFill>
          <a:ln/>
        </p:spPr>
        <p:txBody>
          <a:bodyPr/>
          <a:lstStyle/>
          <a:p>
            <a:endParaRPr lang="en-IN"/>
          </a:p>
        </p:txBody>
      </p:sp>
      <p:sp>
        <p:nvSpPr>
          <p:cNvPr id="4" name="Shape 2"/>
          <p:cNvSpPr/>
          <p:nvPr/>
        </p:nvSpPr>
        <p:spPr>
          <a:xfrm>
            <a:off x="793790" y="3699629"/>
            <a:ext cx="4215289" cy="91440"/>
          </a:xfrm>
          <a:prstGeom prst="roundRect">
            <a:avLst>
              <a:gd name="adj" fmla="val 91163"/>
            </a:avLst>
          </a:prstGeom>
          <a:solidFill>
            <a:srgbClr val="5E4CE6"/>
          </a:solidFill>
          <a:ln/>
        </p:spPr>
        <p:txBody>
          <a:bodyPr/>
          <a:lstStyle/>
          <a:p>
            <a:endParaRPr lang="en-IN"/>
          </a:p>
        </p:txBody>
      </p:sp>
      <p:sp>
        <p:nvSpPr>
          <p:cNvPr id="5" name="Shape 3"/>
          <p:cNvSpPr/>
          <p:nvPr/>
        </p:nvSpPr>
        <p:spPr>
          <a:xfrm>
            <a:off x="2603778" y="3424833"/>
            <a:ext cx="595313" cy="595313"/>
          </a:xfrm>
          <a:prstGeom prst="roundRect">
            <a:avLst>
              <a:gd name="adj" fmla="val 153600"/>
            </a:avLst>
          </a:prstGeom>
          <a:solidFill>
            <a:srgbClr val="5E4CE6"/>
          </a:solidFill>
          <a:ln/>
        </p:spPr>
        <p:txBody>
          <a:bodyPr/>
          <a:lstStyle/>
          <a:p>
            <a:endParaRPr lang="en-IN"/>
          </a:p>
        </p:txBody>
      </p:sp>
      <p:sp>
        <p:nvSpPr>
          <p:cNvPr id="6" name="Text 4"/>
          <p:cNvSpPr/>
          <p:nvPr/>
        </p:nvSpPr>
        <p:spPr>
          <a:xfrm>
            <a:off x="2822192" y="3516273"/>
            <a:ext cx="238125" cy="297656"/>
          </a:xfrm>
          <a:prstGeom prst="rect">
            <a:avLst/>
          </a:prstGeom>
          <a:noFill/>
          <a:ln/>
        </p:spPr>
        <p:txBody>
          <a:bodyPr wrap="none" lIns="0" tIns="0" rIns="0" bIns="0" rtlCol="0" anchor="t"/>
          <a:lstStyle/>
          <a:p>
            <a:pPr marL="0" indent="0" algn="just">
              <a:lnSpc>
                <a:spcPct val="150000"/>
              </a:lnSpc>
              <a:buNone/>
            </a:pPr>
            <a:r>
              <a:rPr lang="en-US" b="1" dirty="0">
                <a:solidFill>
                  <a:srgbClr val="FFFFFF"/>
                </a:solidFill>
                <a:latin typeface="Arial" panose="020B0604020202020204" pitchFamily="34" charset="0"/>
                <a:ea typeface="Hind Vadodara Bold" pitchFamily="34" charset="-122"/>
                <a:cs typeface="Arial" panose="020B0604020202020204" pitchFamily="34" charset="0"/>
              </a:rPr>
              <a:t>1</a:t>
            </a:r>
            <a:endParaRPr lang="en-US" dirty="0">
              <a:latin typeface="Arial" panose="020B0604020202020204" pitchFamily="34" charset="0"/>
              <a:cs typeface="Arial" panose="020B0604020202020204" pitchFamily="34" charset="0"/>
            </a:endParaRPr>
          </a:p>
        </p:txBody>
      </p:sp>
      <p:sp>
        <p:nvSpPr>
          <p:cNvPr id="7" name="Text 5"/>
          <p:cNvSpPr/>
          <p:nvPr/>
        </p:nvSpPr>
        <p:spPr>
          <a:xfrm>
            <a:off x="1015008" y="4218623"/>
            <a:ext cx="3087529" cy="310158"/>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Student Wellbeing Funding</a:t>
            </a:r>
            <a:endParaRPr lang="en-US" sz="2400" dirty="0">
              <a:latin typeface="Arial" panose="020B0604020202020204" pitchFamily="34" charset="0"/>
              <a:cs typeface="Arial" panose="020B0604020202020204" pitchFamily="34" charset="0"/>
            </a:endParaRPr>
          </a:p>
        </p:txBody>
      </p:sp>
      <p:sp>
        <p:nvSpPr>
          <p:cNvPr id="8" name="Text 6"/>
          <p:cNvSpPr/>
          <p:nvPr/>
        </p:nvSpPr>
        <p:spPr>
          <a:xfrm>
            <a:off x="1015008" y="4647843"/>
            <a:ext cx="3772853" cy="95261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University student wellbeing and mental health support are being funded (Priestley </a:t>
            </a:r>
            <a:r>
              <a:rPr lang="en-US" sz="2400"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400" dirty="0">
                <a:solidFill>
                  <a:srgbClr val="2A2742"/>
                </a:solidFill>
                <a:latin typeface="Arial" panose="020B0604020202020204" pitchFamily="34" charset="0"/>
                <a:ea typeface="Hind Vadodara Bold" pitchFamily="34" charset="-122"/>
                <a:cs typeface="Arial" panose="020B0604020202020204" pitchFamily="34" charset="0"/>
              </a:rPr>
              <a:t> 2022</a:t>
            </a:r>
            <a:r>
              <a:rPr lang="en-US" b="1" dirty="0">
                <a:solidFill>
                  <a:srgbClr val="2A2742"/>
                </a:solidFill>
                <a:latin typeface="Arial" panose="020B0604020202020204" pitchFamily="34" charset="0"/>
                <a:ea typeface="Hind Vadodara Bold" pitchFamily="34" charset="-122"/>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9" name="Shape 7"/>
          <p:cNvSpPr/>
          <p:nvPr/>
        </p:nvSpPr>
        <p:spPr>
          <a:xfrm>
            <a:off x="5207437" y="3722489"/>
            <a:ext cx="4215408" cy="2099191"/>
          </a:xfrm>
          <a:prstGeom prst="roundRect">
            <a:avLst>
              <a:gd name="adj" fmla="val 5227"/>
            </a:avLst>
          </a:prstGeom>
          <a:solidFill>
            <a:srgbClr val="FAFAFA">
              <a:alpha val="95000"/>
            </a:srgbClr>
          </a:solidFill>
          <a:ln/>
        </p:spPr>
        <p:txBody>
          <a:bodyPr/>
          <a:lstStyle/>
          <a:p>
            <a:endParaRPr lang="en-IN"/>
          </a:p>
        </p:txBody>
      </p:sp>
      <p:sp>
        <p:nvSpPr>
          <p:cNvPr id="10" name="Shape 8"/>
          <p:cNvSpPr/>
          <p:nvPr/>
        </p:nvSpPr>
        <p:spPr>
          <a:xfrm>
            <a:off x="5207437" y="3699629"/>
            <a:ext cx="4215408" cy="91440"/>
          </a:xfrm>
          <a:prstGeom prst="roundRect">
            <a:avLst>
              <a:gd name="adj" fmla="val 91163"/>
            </a:avLst>
          </a:prstGeom>
          <a:solidFill>
            <a:srgbClr val="5E4CE6"/>
          </a:solidFill>
          <a:ln/>
        </p:spPr>
        <p:txBody>
          <a:bodyPr/>
          <a:lstStyle/>
          <a:p>
            <a:endParaRPr lang="en-IN"/>
          </a:p>
        </p:txBody>
      </p:sp>
      <p:sp>
        <p:nvSpPr>
          <p:cNvPr id="11" name="Shape 9"/>
          <p:cNvSpPr/>
          <p:nvPr/>
        </p:nvSpPr>
        <p:spPr>
          <a:xfrm>
            <a:off x="7017425" y="3424833"/>
            <a:ext cx="595313" cy="595313"/>
          </a:xfrm>
          <a:prstGeom prst="roundRect">
            <a:avLst>
              <a:gd name="adj" fmla="val 153600"/>
            </a:avLst>
          </a:prstGeom>
          <a:solidFill>
            <a:srgbClr val="5E4CE6"/>
          </a:solidFill>
          <a:ln/>
        </p:spPr>
        <p:txBody>
          <a:bodyPr/>
          <a:lstStyle/>
          <a:p>
            <a:endParaRPr lang="en-IN"/>
          </a:p>
        </p:txBody>
      </p:sp>
      <p:sp>
        <p:nvSpPr>
          <p:cNvPr id="12" name="Text 10"/>
          <p:cNvSpPr/>
          <p:nvPr/>
        </p:nvSpPr>
        <p:spPr>
          <a:xfrm>
            <a:off x="7196018" y="3491270"/>
            <a:ext cx="238125" cy="297656"/>
          </a:xfrm>
          <a:prstGeom prst="rect">
            <a:avLst/>
          </a:prstGeom>
          <a:noFill/>
          <a:ln/>
        </p:spPr>
        <p:txBody>
          <a:bodyPr wrap="none" lIns="0" tIns="0" rIns="0" bIns="0" rtlCol="0" anchor="t"/>
          <a:lstStyle/>
          <a:p>
            <a:pPr marL="0" indent="0" algn="just">
              <a:lnSpc>
                <a:spcPct val="150000"/>
              </a:lnSpc>
              <a:buNone/>
            </a:pPr>
            <a:r>
              <a:rPr lang="en-US" b="1" dirty="0">
                <a:solidFill>
                  <a:srgbClr val="FFFFFF"/>
                </a:solidFill>
                <a:latin typeface="Arial" panose="020B0604020202020204" pitchFamily="34" charset="0"/>
                <a:ea typeface="Hind Vadodara Bold" pitchFamily="34" charset="-122"/>
                <a:cs typeface="Arial" panose="020B0604020202020204" pitchFamily="34" charset="0"/>
              </a:rPr>
              <a:t>2</a:t>
            </a:r>
            <a:endParaRPr lang="en-US" dirty="0">
              <a:latin typeface="Arial" panose="020B0604020202020204" pitchFamily="34" charset="0"/>
              <a:cs typeface="Arial" panose="020B0604020202020204" pitchFamily="34" charset="0"/>
            </a:endParaRPr>
          </a:p>
        </p:txBody>
      </p:sp>
      <p:sp>
        <p:nvSpPr>
          <p:cNvPr id="13" name="Text 11"/>
          <p:cNvSpPr/>
          <p:nvPr/>
        </p:nvSpPr>
        <p:spPr>
          <a:xfrm>
            <a:off x="5428655" y="4218623"/>
            <a:ext cx="2574131" cy="310158"/>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Academic Performance</a:t>
            </a:r>
            <a:endParaRPr lang="en-US" sz="2400" dirty="0">
              <a:latin typeface="Arial" panose="020B0604020202020204" pitchFamily="34" charset="0"/>
              <a:cs typeface="Arial" panose="020B0604020202020204" pitchFamily="34" charset="0"/>
            </a:endParaRPr>
          </a:p>
        </p:txBody>
      </p:sp>
      <p:sp>
        <p:nvSpPr>
          <p:cNvPr id="14" name="Text 12"/>
          <p:cNvSpPr/>
          <p:nvPr/>
        </p:nvSpPr>
        <p:spPr>
          <a:xfrm>
            <a:off x="5428655" y="4647843"/>
            <a:ext cx="3772972"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This may enhance students' learning and participation.</a:t>
            </a:r>
            <a:endParaRPr lang="en-US" sz="2400" dirty="0">
              <a:latin typeface="Arial" panose="020B0604020202020204" pitchFamily="34" charset="0"/>
              <a:cs typeface="Arial" panose="020B0604020202020204" pitchFamily="34" charset="0"/>
            </a:endParaRPr>
          </a:p>
        </p:txBody>
      </p:sp>
      <p:sp>
        <p:nvSpPr>
          <p:cNvPr id="15" name="Shape 13"/>
          <p:cNvSpPr/>
          <p:nvPr/>
        </p:nvSpPr>
        <p:spPr>
          <a:xfrm>
            <a:off x="9621203" y="3722489"/>
            <a:ext cx="4215289" cy="2099191"/>
          </a:xfrm>
          <a:prstGeom prst="roundRect">
            <a:avLst>
              <a:gd name="adj" fmla="val 5227"/>
            </a:avLst>
          </a:prstGeom>
          <a:solidFill>
            <a:srgbClr val="FAFAFA">
              <a:alpha val="95000"/>
            </a:srgbClr>
          </a:solidFill>
          <a:ln/>
        </p:spPr>
        <p:txBody>
          <a:bodyPr/>
          <a:lstStyle/>
          <a:p>
            <a:endParaRPr lang="en-IN"/>
          </a:p>
        </p:txBody>
      </p:sp>
      <p:sp>
        <p:nvSpPr>
          <p:cNvPr id="16" name="Shape 14"/>
          <p:cNvSpPr/>
          <p:nvPr/>
        </p:nvSpPr>
        <p:spPr>
          <a:xfrm>
            <a:off x="9621203" y="3699629"/>
            <a:ext cx="4215289" cy="91440"/>
          </a:xfrm>
          <a:prstGeom prst="roundRect">
            <a:avLst>
              <a:gd name="adj" fmla="val 91163"/>
            </a:avLst>
          </a:prstGeom>
          <a:solidFill>
            <a:srgbClr val="5E4CE6"/>
          </a:solidFill>
          <a:ln/>
        </p:spPr>
        <p:txBody>
          <a:bodyPr/>
          <a:lstStyle/>
          <a:p>
            <a:endParaRPr lang="en-IN"/>
          </a:p>
        </p:txBody>
      </p:sp>
      <p:sp>
        <p:nvSpPr>
          <p:cNvPr id="17" name="Shape 15"/>
          <p:cNvSpPr/>
          <p:nvPr/>
        </p:nvSpPr>
        <p:spPr>
          <a:xfrm>
            <a:off x="11431191" y="3424833"/>
            <a:ext cx="595313" cy="595313"/>
          </a:xfrm>
          <a:prstGeom prst="roundRect">
            <a:avLst>
              <a:gd name="adj" fmla="val 153600"/>
            </a:avLst>
          </a:prstGeom>
          <a:solidFill>
            <a:srgbClr val="5E4CE6"/>
          </a:solidFill>
          <a:ln/>
        </p:spPr>
        <p:txBody>
          <a:bodyPr/>
          <a:lstStyle/>
          <a:p>
            <a:endParaRPr lang="en-IN"/>
          </a:p>
        </p:txBody>
      </p:sp>
      <p:sp>
        <p:nvSpPr>
          <p:cNvPr id="18" name="Text 16"/>
          <p:cNvSpPr/>
          <p:nvPr/>
        </p:nvSpPr>
        <p:spPr>
          <a:xfrm>
            <a:off x="11689027" y="3502408"/>
            <a:ext cx="238125" cy="297656"/>
          </a:xfrm>
          <a:prstGeom prst="rect">
            <a:avLst/>
          </a:prstGeom>
          <a:noFill/>
          <a:ln/>
        </p:spPr>
        <p:txBody>
          <a:bodyPr wrap="none" lIns="0" tIns="0" rIns="0" bIns="0" rtlCol="0" anchor="t"/>
          <a:lstStyle/>
          <a:p>
            <a:pPr marL="0" indent="0" algn="just">
              <a:lnSpc>
                <a:spcPct val="150000"/>
              </a:lnSpc>
              <a:buNone/>
            </a:pPr>
            <a:r>
              <a:rPr lang="en-US" b="1" dirty="0">
                <a:solidFill>
                  <a:srgbClr val="FFFFFF"/>
                </a:solidFill>
                <a:latin typeface="Arial" panose="020B0604020202020204" pitchFamily="34" charset="0"/>
                <a:ea typeface="Hind Vadodara Bold" pitchFamily="34" charset="-122"/>
                <a:cs typeface="Arial" panose="020B0604020202020204" pitchFamily="34" charset="0"/>
              </a:rPr>
              <a:t>3</a:t>
            </a:r>
            <a:endParaRPr lang="en-US" dirty="0">
              <a:latin typeface="Arial" panose="020B0604020202020204" pitchFamily="34" charset="0"/>
              <a:cs typeface="Arial" panose="020B0604020202020204" pitchFamily="34" charset="0"/>
            </a:endParaRPr>
          </a:p>
        </p:txBody>
      </p:sp>
      <p:sp>
        <p:nvSpPr>
          <p:cNvPr id="19" name="Text 17"/>
          <p:cNvSpPr/>
          <p:nvPr/>
        </p:nvSpPr>
        <p:spPr>
          <a:xfrm>
            <a:off x="9842421" y="4218623"/>
            <a:ext cx="2960013" cy="310158"/>
          </a:xfrm>
          <a:prstGeom prst="rect">
            <a:avLst/>
          </a:prstGeom>
          <a:noFill/>
          <a:ln/>
        </p:spPr>
        <p:txBody>
          <a:bodyPr wrap="non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Reduced Counselling Load</a:t>
            </a:r>
            <a:endParaRPr lang="en-US" sz="2400" dirty="0">
              <a:latin typeface="Arial" panose="020B0604020202020204" pitchFamily="34" charset="0"/>
              <a:cs typeface="Arial" panose="020B0604020202020204" pitchFamily="34" charset="0"/>
            </a:endParaRPr>
          </a:p>
        </p:txBody>
      </p:sp>
      <p:sp>
        <p:nvSpPr>
          <p:cNvPr id="20" name="Text 18"/>
          <p:cNvSpPr/>
          <p:nvPr/>
        </p:nvSpPr>
        <p:spPr>
          <a:xfrm>
            <a:off x="9842421" y="4647843"/>
            <a:ext cx="3772853"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Supports the decrease in the load of university counselling services and waiting lists.</a:t>
            </a:r>
            <a:endParaRPr lang="en-US" sz="2400"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EEF96339-9EF2-0A80-6077-7DAE02ABDF4E}"/>
              </a:ext>
            </a:extLst>
          </p:cNvPr>
          <p:cNvSpPr txBox="1"/>
          <p:nvPr/>
        </p:nvSpPr>
        <p:spPr>
          <a:xfrm>
            <a:off x="12996472" y="7677675"/>
            <a:ext cx="1409076"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3020973" y="684438"/>
            <a:ext cx="5695712"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Benefits for Public Health</a:t>
            </a:r>
            <a:endParaRPr lang="en-US" sz="4400" dirty="0">
              <a:latin typeface="Arial" panose="020B0604020202020204" pitchFamily="34" charset="0"/>
              <a:cs typeface="Arial" panose="020B0604020202020204" pitchFamily="34"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45674" y="2661259"/>
            <a:ext cx="297656" cy="297656"/>
          </a:xfrm>
          <a:prstGeom prst="rect">
            <a:avLst/>
          </a:prstGeom>
        </p:spPr>
      </p:pic>
      <p:sp>
        <p:nvSpPr>
          <p:cNvPr id="4" name="Text 1"/>
          <p:cNvSpPr/>
          <p:nvPr/>
        </p:nvSpPr>
        <p:spPr>
          <a:xfrm>
            <a:off x="1411605" y="2499929"/>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Scalable Support</a:t>
            </a:r>
            <a:endParaRPr lang="en-US" sz="2800" dirty="0">
              <a:latin typeface="Arial" panose="020B0604020202020204" pitchFamily="34" charset="0"/>
              <a:cs typeface="Arial" panose="020B0604020202020204" pitchFamily="34" charset="0"/>
            </a:endParaRPr>
          </a:p>
        </p:txBody>
      </p:sp>
      <p:sp>
        <p:nvSpPr>
          <p:cNvPr id="5" name="Text 2"/>
          <p:cNvSpPr/>
          <p:nvPr/>
        </p:nvSpPr>
        <p:spPr>
          <a:xfrm>
            <a:off x="1314628" y="3529190"/>
            <a:ext cx="3537347" cy="127015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Tools in digital mental health offer a scalable and accessible mental health support to large populations (Torous </a:t>
            </a:r>
            <a:r>
              <a:rPr lang="en-US" sz="2400" b="1" i="1" dirty="0">
                <a:latin typeface="Arial" panose="020B0604020202020204" pitchFamily="34" charset="0"/>
                <a:ea typeface="Hind Vadodara Bold" pitchFamily="34" charset="-122"/>
                <a:cs typeface="Arial" panose="020B0604020202020204" pitchFamily="34" charset="0"/>
              </a:rPr>
              <a:t>et al.</a:t>
            </a:r>
            <a:r>
              <a:rPr lang="en-US" sz="2400" b="1" dirty="0">
                <a:latin typeface="Arial" panose="020B0604020202020204" pitchFamily="34" charset="0"/>
                <a:ea typeface="Hind Vadodara Bold" pitchFamily="34" charset="-122"/>
                <a:cs typeface="Arial" panose="020B0604020202020204" pitchFamily="34" charset="0"/>
              </a:rPr>
              <a:t> 2023).</a:t>
            </a:r>
            <a:endParaRPr lang="en-US" sz="2400" dirty="0">
              <a:latin typeface="Arial" panose="020B0604020202020204" pitchFamily="34" charset="0"/>
              <a:cs typeface="Arial" panose="020B0604020202020204" pitchFamily="34" charset="0"/>
            </a:endParaRPr>
          </a:p>
        </p:txBody>
      </p:sp>
      <p:pic>
        <p:nvPicPr>
          <p:cNvPr id="6" name="Image 1"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22563" y="2686309"/>
            <a:ext cx="297656" cy="297656"/>
          </a:xfrm>
          <a:prstGeom prst="rect">
            <a:avLst/>
          </a:prstGeom>
        </p:spPr>
      </p:pic>
      <p:sp>
        <p:nvSpPr>
          <p:cNvPr id="7" name="Text 3"/>
          <p:cNvSpPr/>
          <p:nvPr/>
        </p:nvSpPr>
        <p:spPr>
          <a:xfrm>
            <a:off x="6117875" y="2499929"/>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Early Intervention</a:t>
            </a:r>
            <a:endParaRPr lang="en-US" sz="2800" dirty="0">
              <a:latin typeface="Arial" panose="020B0604020202020204" pitchFamily="34" charset="0"/>
              <a:cs typeface="Arial" panose="020B0604020202020204" pitchFamily="34" charset="0"/>
            </a:endParaRPr>
          </a:p>
        </p:txBody>
      </p:sp>
      <p:sp>
        <p:nvSpPr>
          <p:cNvPr id="8" name="Text 4"/>
          <p:cNvSpPr/>
          <p:nvPr/>
        </p:nvSpPr>
        <p:spPr>
          <a:xfrm>
            <a:off x="5868828" y="3529190"/>
            <a:ext cx="3537466" cy="952619"/>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Early intervention can lessen the seriousness of depression and the health outcome in the long-run.</a:t>
            </a:r>
            <a:endParaRPr lang="en-US" sz="2400" dirty="0">
              <a:latin typeface="Arial" panose="020B0604020202020204" pitchFamily="34" charset="0"/>
              <a:cs typeface="Arial" panose="020B0604020202020204" pitchFamily="34" charset="0"/>
            </a:endParaRPr>
          </a:p>
        </p:txBody>
      </p:sp>
      <p:pic>
        <p:nvPicPr>
          <p:cNvPr id="9" name="Image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89200" y="2661259"/>
            <a:ext cx="297656" cy="297656"/>
          </a:xfrm>
          <a:prstGeom prst="rect">
            <a:avLst/>
          </a:prstGeom>
        </p:spPr>
      </p:pic>
      <p:sp>
        <p:nvSpPr>
          <p:cNvPr id="10" name="Text 5"/>
          <p:cNvSpPr/>
          <p:nvPr/>
        </p:nvSpPr>
        <p:spPr>
          <a:xfrm>
            <a:off x="10384512" y="2497363"/>
            <a:ext cx="3366730"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Preventive Community </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Health</a:t>
            </a:r>
            <a:endParaRPr lang="en-US" sz="2800" dirty="0">
              <a:latin typeface="Arial" panose="020B0604020202020204" pitchFamily="34" charset="0"/>
              <a:cs typeface="Arial" panose="020B0604020202020204" pitchFamily="34" charset="0"/>
            </a:endParaRPr>
          </a:p>
        </p:txBody>
      </p:sp>
      <p:sp>
        <p:nvSpPr>
          <p:cNvPr id="11" name="Text 6"/>
          <p:cNvSpPr/>
          <p:nvPr/>
        </p:nvSpPr>
        <p:spPr>
          <a:xfrm>
            <a:off x="10299144" y="4202787"/>
            <a:ext cx="3537466"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Legalises preventive community health.</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E66D561F-BB4E-B48A-CAE1-849B6457FE4A}"/>
              </a:ext>
            </a:extLst>
          </p:cNvPr>
          <p:cNvSpPr txBox="1"/>
          <p:nvPr/>
        </p:nvSpPr>
        <p:spPr>
          <a:xfrm>
            <a:off x="13176354" y="7707655"/>
            <a:ext cx="1064302"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4192890" y="1213273"/>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Policy Implications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793790" y="3329463"/>
            <a:ext cx="4207668" cy="3940135"/>
          </a:xfrm>
          <a:prstGeom prst="roundRect">
            <a:avLst>
              <a:gd name="adj" fmla="val 3222"/>
            </a:avLst>
          </a:prstGeom>
          <a:solidFill>
            <a:srgbClr val="E9E6FA"/>
          </a:solidFill>
          <a:ln w="7620">
            <a:solidFill>
              <a:srgbClr val="BDB8DF"/>
            </a:solidFill>
            <a:prstDash val="solid"/>
          </a:ln>
        </p:spPr>
        <p:txBody>
          <a:bodyPr/>
          <a:lstStyle/>
          <a:p>
            <a:endParaRPr lang="en-IN"/>
          </a:p>
        </p:txBody>
      </p:sp>
      <p:sp>
        <p:nvSpPr>
          <p:cNvPr id="4" name="Shape 2"/>
          <p:cNvSpPr/>
          <p:nvPr/>
        </p:nvSpPr>
        <p:spPr>
          <a:xfrm>
            <a:off x="999768" y="3535442"/>
            <a:ext cx="595313" cy="595313"/>
          </a:xfrm>
          <a:prstGeom prst="roundRect">
            <a:avLst>
              <a:gd name="adj" fmla="val 15358451"/>
            </a:avLst>
          </a:prstGeom>
          <a:solidFill>
            <a:srgbClr val="5E4CE6"/>
          </a:solidFill>
          <a:ln/>
        </p:spPr>
        <p:txBody>
          <a:bodyPr/>
          <a:lstStyle/>
          <a:p>
            <a:endParaRPr lang="en-IN"/>
          </a:p>
        </p:txBody>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63479" y="3699034"/>
            <a:ext cx="267891" cy="267891"/>
          </a:xfrm>
          <a:prstGeom prst="rect">
            <a:avLst/>
          </a:prstGeom>
        </p:spPr>
      </p:pic>
      <p:sp>
        <p:nvSpPr>
          <p:cNvPr id="6" name="Text 3"/>
          <p:cNvSpPr/>
          <p:nvPr/>
        </p:nvSpPr>
        <p:spPr>
          <a:xfrm>
            <a:off x="942024" y="4057591"/>
            <a:ext cx="2585799"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UK Digital Health Plans</a:t>
            </a:r>
            <a:endParaRPr lang="en-US" sz="2800" dirty="0">
              <a:latin typeface="Arial" panose="020B0604020202020204" pitchFamily="34" charset="0"/>
              <a:cs typeface="Arial" panose="020B0604020202020204" pitchFamily="34" charset="0"/>
            </a:endParaRPr>
          </a:p>
        </p:txBody>
      </p:sp>
      <p:sp>
        <p:nvSpPr>
          <p:cNvPr id="7" name="Text 4"/>
          <p:cNvSpPr/>
          <p:nvPr/>
        </p:nvSpPr>
        <p:spPr>
          <a:xfrm>
            <a:off x="999768" y="4758333"/>
            <a:ext cx="3803333"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Supports UK digital health plans to enhance technology-driven healthcare solutions.</a:t>
            </a:r>
            <a:endParaRPr lang="en-US" sz="2400" dirty="0">
              <a:latin typeface="Arial" panose="020B0604020202020204" pitchFamily="34" charset="0"/>
              <a:cs typeface="Arial" panose="020B0604020202020204" pitchFamily="34" charset="0"/>
            </a:endParaRPr>
          </a:p>
        </p:txBody>
      </p:sp>
      <p:sp>
        <p:nvSpPr>
          <p:cNvPr id="8" name="Shape 5"/>
          <p:cNvSpPr/>
          <p:nvPr/>
        </p:nvSpPr>
        <p:spPr>
          <a:xfrm>
            <a:off x="5207437" y="3329463"/>
            <a:ext cx="4207668" cy="4713869"/>
          </a:xfrm>
          <a:prstGeom prst="roundRect">
            <a:avLst>
              <a:gd name="adj" fmla="val 3222"/>
            </a:avLst>
          </a:prstGeom>
          <a:solidFill>
            <a:srgbClr val="E9E6FA"/>
          </a:solidFill>
          <a:ln w="7620">
            <a:solidFill>
              <a:srgbClr val="BDB8DF"/>
            </a:solidFill>
            <a:prstDash val="solid"/>
          </a:ln>
        </p:spPr>
        <p:txBody>
          <a:bodyPr/>
          <a:lstStyle/>
          <a:p>
            <a:endParaRPr lang="en-IN"/>
          </a:p>
        </p:txBody>
      </p:sp>
      <p:sp>
        <p:nvSpPr>
          <p:cNvPr id="9" name="Shape 6"/>
          <p:cNvSpPr/>
          <p:nvPr/>
        </p:nvSpPr>
        <p:spPr>
          <a:xfrm>
            <a:off x="5413415" y="3535442"/>
            <a:ext cx="595313" cy="595313"/>
          </a:xfrm>
          <a:prstGeom prst="roundRect">
            <a:avLst>
              <a:gd name="adj" fmla="val 15358451"/>
            </a:avLst>
          </a:prstGeom>
          <a:solidFill>
            <a:srgbClr val="5E4CE6"/>
          </a:solidFill>
          <a:ln/>
        </p:spPr>
        <p:txBody>
          <a:bodyPr/>
          <a:lstStyle/>
          <a:p>
            <a:endParaRPr lang="en-IN"/>
          </a:p>
        </p:txBody>
      </p:sp>
      <p:pic>
        <p:nvPicPr>
          <p:cNvPr id="10"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77126" y="3699034"/>
            <a:ext cx="267891" cy="267891"/>
          </a:xfrm>
          <a:prstGeom prst="rect">
            <a:avLst/>
          </a:prstGeom>
        </p:spPr>
      </p:pic>
      <p:sp>
        <p:nvSpPr>
          <p:cNvPr id="11" name="Text 7"/>
          <p:cNvSpPr/>
          <p:nvPr/>
        </p:nvSpPr>
        <p:spPr>
          <a:xfrm>
            <a:off x="5413415" y="4057591"/>
            <a:ext cx="3502104"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National Mental Health </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Policies</a:t>
            </a:r>
            <a:endParaRPr lang="en-US" sz="2800" dirty="0">
              <a:latin typeface="Arial" panose="020B0604020202020204" pitchFamily="34" charset="0"/>
              <a:cs typeface="Arial" panose="020B0604020202020204" pitchFamily="34" charset="0"/>
            </a:endParaRPr>
          </a:p>
        </p:txBody>
      </p:sp>
      <p:sp>
        <p:nvSpPr>
          <p:cNvPr id="12" name="Text 8"/>
          <p:cNvSpPr/>
          <p:nvPr/>
        </p:nvSpPr>
        <p:spPr>
          <a:xfrm>
            <a:off x="5351249" y="5234642"/>
            <a:ext cx="3803452"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Forward-looking to the national policies of mental health in early intervention (Kaló </a:t>
            </a:r>
            <a:r>
              <a:rPr lang="en-US" sz="2400" b="1" i="1" dirty="0">
                <a:latin typeface="Arial" panose="020B0604020202020204" pitchFamily="34" charset="0"/>
                <a:ea typeface="Hind Vadodara Bold" pitchFamily="34" charset="-122"/>
                <a:cs typeface="Arial" panose="020B0604020202020204" pitchFamily="34" charset="0"/>
              </a:rPr>
              <a:t>et al.</a:t>
            </a:r>
            <a:r>
              <a:rPr lang="en-US" sz="2400" b="1" dirty="0">
                <a:latin typeface="Arial" panose="020B0604020202020204" pitchFamily="34" charset="0"/>
                <a:ea typeface="Hind Vadodara Bold" pitchFamily="34" charset="-122"/>
                <a:cs typeface="Arial" panose="020B0604020202020204" pitchFamily="34" charset="0"/>
              </a:rPr>
              <a:t> 2025).</a:t>
            </a:r>
            <a:endParaRPr lang="en-US" sz="2400" dirty="0">
              <a:latin typeface="Arial" panose="020B0604020202020204" pitchFamily="34" charset="0"/>
              <a:cs typeface="Arial" panose="020B0604020202020204" pitchFamily="34" charset="0"/>
            </a:endParaRPr>
          </a:p>
        </p:txBody>
      </p:sp>
      <p:sp>
        <p:nvSpPr>
          <p:cNvPr id="13" name="Shape 9"/>
          <p:cNvSpPr/>
          <p:nvPr/>
        </p:nvSpPr>
        <p:spPr>
          <a:xfrm>
            <a:off x="9621204" y="3329463"/>
            <a:ext cx="4207668" cy="3460803"/>
          </a:xfrm>
          <a:prstGeom prst="roundRect">
            <a:avLst>
              <a:gd name="adj" fmla="val 3222"/>
            </a:avLst>
          </a:prstGeom>
          <a:solidFill>
            <a:srgbClr val="E9E6FA"/>
          </a:solidFill>
          <a:ln w="7620">
            <a:solidFill>
              <a:srgbClr val="BDB8DF"/>
            </a:solidFill>
            <a:prstDash val="solid"/>
          </a:ln>
        </p:spPr>
        <p:txBody>
          <a:bodyPr/>
          <a:lstStyle/>
          <a:p>
            <a:endParaRPr lang="en-IN"/>
          </a:p>
        </p:txBody>
      </p:sp>
      <p:sp>
        <p:nvSpPr>
          <p:cNvPr id="14" name="Shape 10"/>
          <p:cNvSpPr/>
          <p:nvPr/>
        </p:nvSpPr>
        <p:spPr>
          <a:xfrm>
            <a:off x="9827181" y="3535442"/>
            <a:ext cx="595313" cy="595313"/>
          </a:xfrm>
          <a:prstGeom prst="roundRect">
            <a:avLst>
              <a:gd name="adj" fmla="val 15358451"/>
            </a:avLst>
          </a:prstGeom>
          <a:solidFill>
            <a:srgbClr val="5E4CE6"/>
          </a:solidFill>
          <a:ln/>
        </p:spPr>
        <p:txBody>
          <a:bodyPr/>
          <a:lstStyle/>
          <a:p>
            <a:endParaRPr lang="en-IN"/>
          </a:p>
        </p:txBody>
      </p:sp>
      <p:pic>
        <p:nvPicPr>
          <p:cNvPr id="15"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90892" y="3699034"/>
            <a:ext cx="267891" cy="267891"/>
          </a:xfrm>
          <a:prstGeom prst="rect">
            <a:avLst/>
          </a:prstGeom>
        </p:spPr>
      </p:pic>
      <p:sp>
        <p:nvSpPr>
          <p:cNvPr id="16" name="Text 11"/>
          <p:cNvSpPr/>
          <p:nvPr/>
        </p:nvSpPr>
        <p:spPr>
          <a:xfrm>
            <a:off x="9827181" y="4057591"/>
            <a:ext cx="2480905" cy="310158"/>
          </a:xfrm>
          <a:prstGeom prst="rect">
            <a:avLst/>
          </a:prstGeom>
          <a:noFill/>
          <a:ln/>
        </p:spPr>
        <p:txBody>
          <a:bodyPr wrap="none" lIns="0" tIns="0" rIns="0" bIns="0" rtlCol="0" anchor="t"/>
          <a:lstStyle/>
          <a:p>
            <a:pPr marL="0" indent="0" algn="just">
              <a:lnSpc>
                <a:spcPct val="150000"/>
              </a:lnSpc>
              <a:buNone/>
            </a:pPr>
            <a:r>
              <a:rPr lang="en-US" sz="2800" b="1" dirty="0">
                <a:solidFill>
                  <a:srgbClr val="2A2742"/>
                </a:solidFill>
                <a:latin typeface="Arial" panose="020B0604020202020204" pitchFamily="34" charset="0"/>
                <a:ea typeface="Hind Vadodara Bold" pitchFamily="34" charset="-122"/>
                <a:cs typeface="Arial" panose="020B0604020202020204" pitchFamily="34" charset="0"/>
              </a:rPr>
              <a:t>Digital Adoption</a:t>
            </a:r>
            <a:endParaRPr lang="en-US" sz="2800" dirty="0">
              <a:latin typeface="Arial" panose="020B0604020202020204" pitchFamily="34" charset="0"/>
              <a:cs typeface="Arial" panose="020B0604020202020204" pitchFamily="34" charset="0"/>
            </a:endParaRPr>
          </a:p>
        </p:txBody>
      </p:sp>
      <p:sp>
        <p:nvSpPr>
          <p:cNvPr id="17" name="Text 12"/>
          <p:cNvSpPr/>
          <p:nvPr/>
        </p:nvSpPr>
        <p:spPr>
          <a:xfrm>
            <a:off x="9827181" y="4758333"/>
            <a:ext cx="3803333" cy="635079"/>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Promotes the adoption of digital challenges in health services.</a:t>
            </a:r>
            <a:endParaRPr lang="en-US" sz="24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022E753F-A48C-7DE2-0E50-BD2E4D6F7D8B}"/>
              </a:ext>
            </a:extLst>
          </p:cNvPr>
          <p:cNvSpPr txBox="1"/>
          <p:nvPr/>
        </p:nvSpPr>
        <p:spPr>
          <a:xfrm>
            <a:off x="13296275" y="7824865"/>
            <a:ext cx="974361"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3564493" y="909796"/>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Research Implications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793790" y="2777068"/>
            <a:ext cx="4123849" cy="3147482"/>
          </a:xfrm>
          <a:prstGeom prst="roundRect">
            <a:avLst>
              <a:gd name="adj" fmla="val 6015"/>
            </a:avLst>
          </a:prstGeom>
          <a:solidFill>
            <a:srgbClr val="FAFAFA">
              <a:alpha val="95000"/>
            </a:srgbClr>
          </a:solidFill>
          <a:ln w="22860">
            <a:solidFill>
              <a:srgbClr val="BDB8DF"/>
            </a:solidFill>
            <a:prstDash val="solid"/>
          </a:ln>
        </p:spPr>
        <p:txBody>
          <a:bodyPr/>
          <a:lstStyle/>
          <a:p>
            <a:endParaRPr lang="en-IN"/>
          </a:p>
        </p:txBody>
      </p:sp>
      <p:sp>
        <p:nvSpPr>
          <p:cNvPr id="4" name="Shape 2"/>
          <p:cNvSpPr/>
          <p:nvPr/>
        </p:nvSpPr>
        <p:spPr>
          <a:xfrm>
            <a:off x="770930" y="2959225"/>
            <a:ext cx="91440" cy="2576110"/>
          </a:xfrm>
          <a:prstGeom prst="roundRect">
            <a:avLst>
              <a:gd name="adj" fmla="val 91163"/>
            </a:avLst>
          </a:prstGeom>
          <a:solidFill>
            <a:srgbClr val="5E4CE6"/>
          </a:solidFill>
          <a:ln/>
        </p:spPr>
        <p:txBody>
          <a:bodyPr/>
          <a:lstStyle/>
          <a:p>
            <a:endParaRPr lang="en-IN"/>
          </a:p>
        </p:txBody>
      </p:sp>
      <p:sp>
        <p:nvSpPr>
          <p:cNvPr id="5" name="Text 3"/>
          <p:cNvSpPr/>
          <p:nvPr/>
        </p:nvSpPr>
        <p:spPr>
          <a:xfrm>
            <a:off x="1083588" y="2959225"/>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Mental Health Trends</a:t>
            </a:r>
            <a:endParaRPr lang="en-US" sz="2800" dirty="0">
              <a:latin typeface="Arial" panose="020B0604020202020204" pitchFamily="34" charset="0"/>
              <a:cs typeface="Arial" panose="020B0604020202020204" pitchFamily="34" charset="0"/>
            </a:endParaRPr>
          </a:p>
        </p:txBody>
      </p:sp>
      <p:sp>
        <p:nvSpPr>
          <p:cNvPr id="6" name="Text 4"/>
          <p:cNvSpPr/>
          <p:nvPr/>
        </p:nvSpPr>
        <p:spPr>
          <a:xfrm>
            <a:off x="1003577" y="3632783"/>
            <a:ext cx="3704273" cy="95261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App data are capable of aiding mental health trends in young adults (Götzl </a:t>
            </a:r>
            <a:r>
              <a:rPr lang="en-US" sz="2400" b="1" i="1" dirty="0">
                <a:latin typeface="Arial" panose="020B0604020202020204" pitchFamily="34" charset="0"/>
                <a:ea typeface="Hind Vadodara Bold" pitchFamily="34" charset="-122"/>
                <a:cs typeface="Arial" panose="020B0604020202020204" pitchFamily="34" charset="0"/>
              </a:rPr>
              <a:t>et al.</a:t>
            </a:r>
            <a:r>
              <a:rPr lang="en-US" sz="2400" b="1" dirty="0">
                <a:latin typeface="Arial" panose="020B0604020202020204" pitchFamily="34" charset="0"/>
                <a:ea typeface="Hind Vadodara Bold" pitchFamily="34" charset="-122"/>
                <a:cs typeface="Arial" panose="020B0604020202020204" pitchFamily="34" charset="0"/>
              </a:rPr>
              <a:t> 2022).</a:t>
            </a:r>
            <a:endParaRPr lang="en-US" sz="2400" dirty="0">
              <a:latin typeface="Arial" panose="020B0604020202020204" pitchFamily="34" charset="0"/>
              <a:cs typeface="Arial" panose="020B0604020202020204" pitchFamily="34" charset="0"/>
            </a:endParaRPr>
          </a:p>
        </p:txBody>
      </p:sp>
      <p:sp>
        <p:nvSpPr>
          <p:cNvPr id="7" name="Shape 5"/>
          <p:cNvSpPr/>
          <p:nvPr/>
        </p:nvSpPr>
        <p:spPr>
          <a:xfrm>
            <a:off x="5207437" y="2777068"/>
            <a:ext cx="4283988" cy="3147482"/>
          </a:xfrm>
          <a:prstGeom prst="roundRect">
            <a:avLst>
              <a:gd name="adj" fmla="val 6015"/>
            </a:avLst>
          </a:prstGeom>
          <a:solidFill>
            <a:srgbClr val="FAFAFA">
              <a:alpha val="95000"/>
            </a:srgbClr>
          </a:solidFill>
          <a:ln w="22860">
            <a:solidFill>
              <a:srgbClr val="BDB8DF"/>
            </a:solidFill>
            <a:prstDash val="solid"/>
          </a:ln>
        </p:spPr>
        <p:txBody>
          <a:bodyPr/>
          <a:lstStyle/>
          <a:p>
            <a:endParaRPr lang="en-IN"/>
          </a:p>
        </p:txBody>
      </p:sp>
      <p:sp>
        <p:nvSpPr>
          <p:cNvPr id="8" name="Shape 6"/>
          <p:cNvSpPr/>
          <p:nvPr/>
        </p:nvSpPr>
        <p:spPr>
          <a:xfrm>
            <a:off x="5207436" y="2959225"/>
            <a:ext cx="105835" cy="2713442"/>
          </a:xfrm>
          <a:prstGeom prst="roundRect">
            <a:avLst>
              <a:gd name="adj" fmla="val 91163"/>
            </a:avLst>
          </a:prstGeom>
          <a:solidFill>
            <a:srgbClr val="5E4CE6"/>
          </a:solidFill>
          <a:ln/>
        </p:spPr>
        <p:txBody>
          <a:bodyPr/>
          <a:lstStyle/>
          <a:p>
            <a:endParaRPr lang="en-IN"/>
          </a:p>
        </p:txBody>
      </p:sp>
      <p:sp>
        <p:nvSpPr>
          <p:cNvPr id="9" name="Text 7"/>
          <p:cNvSpPr/>
          <p:nvPr/>
        </p:nvSpPr>
        <p:spPr>
          <a:xfrm>
            <a:off x="5497235" y="2924439"/>
            <a:ext cx="3704392" cy="620316"/>
          </a:xfrm>
          <a:prstGeom prst="rect">
            <a:avLst/>
          </a:prstGeom>
          <a:noFill/>
          <a:ln/>
        </p:spPr>
        <p:txBody>
          <a:bodyPr wrap="squar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Response to Digital Interventions</a:t>
            </a:r>
            <a:endParaRPr lang="en-US" sz="2800" dirty="0">
              <a:latin typeface="Arial" panose="020B0604020202020204" pitchFamily="34" charset="0"/>
              <a:cs typeface="Arial" panose="020B0604020202020204" pitchFamily="34" charset="0"/>
            </a:endParaRPr>
          </a:p>
        </p:txBody>
      </p:sp>
      <p:sp>
        <p:nvSpPr>
          <p:cNvPr id="10" name="Text 8"/>
          <p:cNvSpPr/>
          <p:nvPr/>
        </p:nvSpPr>
        <p:spPr>
          <a:xfrm>
            <a:off x="5497235" y="4200055"/>
            <a:ext cx="3704392"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This will provide details on the reaction of people to digital interventions.</a:t>
            </a:r>
            <a:endParaRPr lang="en-US" sz="2400" dirty="0">
              <a:latin typeface="Arial" panose="020B0604020202020204" pitchFamily="34" charset="0"/>
              <a:cs typeface="Arial" panose="020B0604020202020204" pitchFamily="34" charset="0"/>
            </a:endParaRPr>
          </a:p>
        </p:txBody>
      </p:sp>
      <p:sp>
        <p:nvSpPr>
          <p:cNvPr id="11" name="Shape 9"/>
          <p:cNvSpPr/>
          <p:nvPr/>
        </p:nvSpPr>
        <p:spPr>
          <a:xfrm>
            <a:off x="9621203" y="2777068"/>
            <a:ext cx="4123849" cy="3147481"/>
          </a:xfrm>
          <a:prstGeom prst="roundRect">
            <a:avLst>
              <a:gd name="adj" fmla="val 6015"/>
            </a:avLst>
          </a:prstGeom>
          <a:solidFill>
            <a:srgbClr val="FAFAFA">
              <a:alpha val="95000"/>
            </a:srgbClr>
          </a:solidFill>
          <a:ln w="22860">
            <a:solidFill>
              <a:srgbClr val="BDB8DF"/>
            </a:solidFill>
            <a:prstDash val="solid"/>
          </a:ln>
        </p:spPr>
        <p:txBody>
          <a:bodyPr/>
          <a:lstStyle/>
          <a:p>
            <a:endParaRPr lang="en-IN"/>
          </a:p>
        </p:txBody>
      </p:sp>
      <p:sp>
        <p:nvSpPr>
          <p:cNvPr id="12" name="Shape 10"/>
          <p:cNvSpPr/>
          <p:nvPr/>
        </p:nvSpPr>
        <p:spPr>
          <a:xfrm flipH="1">
            <a:off x="9621203" y="2959225"/>
            <a:ext cx="90355" cy="2576110"/>
          </a:xfrm>
          <a:prstGeom prst="roundRect">
            <a:avLst>
              <a:gd name="adj" fmla="val 91163"/>
            </a:avLst>
          </a:prstGeom>
          <a:solidFill>
            <a:srgbClr val="5E4CE6"/>
          </a:solidFill>
          <a:ln/>
        </p:spPr>
        <p:txBody>
          <a:bodyPr/>
          <a:lstStyle/>
          <a:p>
            <a:endParaRPr lang="en-IN"/>
          </a:p>
        </p:txBody>
      </p:sp>
      <p:sp>
        <p:nvSpPr>
          <p:cNvPr id="13" name="Text 11"/>
          <p:cNvSpPr/>
          <p:nvPr/>
        </p:nvSpPr>
        <p:spPr>
          <a:xfrm>
            <a:off x="10131134" y="2875623"/>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Future Innovations</a:t>
            </a:r>
            <a:endParaRPr lang="en-US" sz="2800" dirty="0">
              <a:latin typeface="Arial" panose="020B0604020202020204" pitchFamily="34" charset="0"/>
              <a:cs typeface="Arial" panose="020B0604020202020204" pitchFamily="34" charset="0"/>
            </a:endParaRPr>
          </a:p>
        </p:txBody>
      </p:sp>
      <p:sp>
        <p:nvSpPr>
          <p:cNvPr id="14" name="Text 12"/>
          <p:cNvSpPr/>
          <p:nvPr/>
        </p:nvSpPr>
        <p:spPr>
          <a:xfrm>
            <a:off x="9865281" y="3791552"/>
            <a:ext cx="3704273" cy="635079"/>
          </a:xfrm>
          <a:prstGeom prst="rect">
            <a:avLst/>
          </a:prstGeom>
          <a:noFill/>
          <a:ln/>
        </p:spPr>
        <p:txBody>
          <a:bodyPr wrap="square" lIns="0" tIns="0" rIns="0" bIns="0" rtlCol="0" anchor="t"/>
          <a:lstStyle/>
          <a:p>
            <a:pPr marL="0" indent="0" algn="just">
              <a:lnSpc>
                <a:spcPct val="150000"/>
              </a:lnSpc>
              <a:buNone/>
            </a:pPr>
            <a:r>
              <a:rPr lang="en-US" sz="2400" b="1" dirty="0">
                <a:latin typeface="Arial" panose="020B0604020202020204" pitchFamily="34" charset="0"/>
                <a:ea typeface="Hind Vadodara Bold" pitchFamily="34" charset="-122"/>
                <a:cs typeface="Arial" panose="020B0604020202020204" pitchFamily="34" charset="0"/>
              </a:rPr>
              <a:t>The app will aid future evidence-based digital health innovations.</a:t>
            </a:r>
            <a:endParaRPr lang="en-US" sz="2400" dirty="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C0C5403-F09F-B544-EBF7-AB53F892D04C}"/>
              </a:ext>
            </a:extLst>
          </p:cNvPr>
          <p:cNvSpPr txBox="1"/>
          <p:nvPr/>
        </p:nvSpPr>
        <p:spPr>
          <a:xfrm>
            <a:off x="13251304" y="7617715"/>
            <a:ext cx="1229194"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3757124" y="817483"/>
            <a:ext cx="5127665"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Education Implications</a:t>
            </a:r>
            <a:endParaRPr lang="en-US" sz="4400" dirty="0">
              <a:latin typeface="Arial" panose="020B0604020202020204" pitchFamily="34" charset="0"/>
              <a:cs typeface="Arial" panose="020B0604020202020204" pitchFamily="34" charset="0"/>
            </a:endParaRPr>
          </a:p>
        </p:txBody>
      </p:sp>
      <p:sp>
        <p:nvSpPr>
          <p:cNvPr id="3" name="Shape 1"/>
          <p:cNvSpPr/>
          <p:nvPr/>
        </p:nvSpPr>
        <p:spPr>
          <a:xfrm>
            <a:off x="494438" y="2360937"/>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4" name="Text 2"/>
          <p:cNvSpPr/>
          <p:nvPr/>
        </p:nvSpPr>
        <p:spPr>
          <a:xfrm>
            <a:off x="1240274" y="2188349"/>
            <a:ext cx="3510320"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Digital Well-being</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 Programmes</a:t>
            </a:r>
            <a:endParaRPr lang="en-US" sz="2800" dirty="0">
              <a:latin typeface="Arial" panose="020B0604020202020204" pitchFamily="34" charset="0"/>
              <a:cs typeface="Arial" panose="020B0604020202020204" pitchFamily="34" charset="0"/>
            </a:endParaRPr>
          </a:p>
        </p:txBody>
      </p:sp>
      <p:sp>
        <p:nvSpPr>
          <p:cNvPr id="5" name="Text 3"/>
          <p:cNvSpPr/>
          <p:nvPr/>
        </p:nvSpPr>
        <p:spPr>
          <a:xfrm>
            <a:off x="1321237" y="3479720"/>
            <a:ext cx="3537347" cy="1270159"/>
          </a:xfrm>
          <a:prstGeom prst="rect">
            <a:avLst/>
          </a:prstGeom>
          <a:noFill/>
          <a:ln/>
        </p:spPr>
        <p:txBody>
          <a:bodyPr wrap="square" lIns="0" tIns="0" rIns="0" bIns="0" rtlCol="0" anchor="t"/>
          <a:lstStyle/>
          <a:p>
            <a:pPr marL="0" indent="0" algn="just">
              <a:lnSpc>
                <a:spcPct val="150000"/>
              </a:lnSpc>
              <a:buNone/>
            </a:pPr>
            <a:r>
              <a:rPr lang="en-US" sz="2400" dirty="0">
                <a:solidFill>
                  <a:srgbClr val="2A2742"/>
                </a:solidFill>
                <a:latin typeface="Arial" panose="020B0604020202020204" pitchFamily="34" charset="0"/>
                <a:ea typeface="Hind Vadodara Bold" pitchFamily="34" charset="-122"/>
                <a:cs typeface="Arial" panose="020B0604020202020204" pitchFamily="34" charset="0"/>
              </a:rPr>
              <a:t>Digital well-being programmes can be introduced to provide mental health support to students in universities (Pankow </a:t>
            </a:r>
            <a:r>
              <a:rPr lang="en-US" sz="2400" i="1" dirty="0">
                <a:solidFill>
                  <a:srgbClr val="2A2742"/>
                </a:solidFill>
                <a:latin typeface="Arial" panose="020B0604020202020204" pitchFamily="34" charset="0"/>
                <a:ea typeface="Hind Vadodara Bold" pitchFamily="34" charset="-122"/>
                <a:cs typeface="Arial" panose="020B0604020202020204" pitchFamily="34" charset="0"/>
              </a:rPr>
              <a:t>et al.</a:t>
            </a:r>
            <a:r>
              <a:rPr lang="en-US" sz="2400" dirty="0">
                <a:solidFill>
                  <a:srgbClr val="2A2742"/>
                </a:solidFill>
                <a:latin typeface="Arial" panose="020B0604020202020204" pitchFamily="34" charset="0"/>
                <a:ea typeface="Hind Vadodara Bold" pitchFamily="34" charset="-122"/>
                <a:cs typeface="Arial" panose="020B0604020202020204" pitchFamily="34" charset="0"/>
              </a:rPr>
              <a:t> 2024).</a:t>
            </a:r>
            <a:endParaRPr lang="en-US" sz="2400" dirty="0">
              <a:latin typeface="Arial" panose="020B0604020202020204" pitchFamily="34" charset="0"/>
              <a:cs typeface="Arial" panose="020B0604020202020204" pitchFamily="34" charset="0"/>
            </a:endParaRPr>
          </a:p>
        </p:txBody>
      </p:sp>
      <p:sp>
        <p:nvSpPr>
          <p:cNvPr id="6" name="Shape 4"/>
          <p:cNvSpPr/>
          <p:nvPr/>
        </p:nvSpPr>
        <p:spPr>
          <a:xfrm>
            <a:off x="4973835" y="2337376"/>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7" name="Text 5"/>
          <p:cNvSpPr/>
          <p:nvPr/>
        </p:nvSpPr>
        <p:spPr>
          <a:xfrm>
            <a:off x="5670470" y="2182297"/>
            <a:ext cx="2775228"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Mental Health</a:t>
            </a:r>
          </a:p>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 Education</a:t>
            </a:r>
            <a:endParaRPr lang="en-US" sz="2800" dirty="0">
              <a:latin typeface="Arial" panose="020B0604020202020204" pitchFamily="34" charset="0"/>
              <a:cs typeface="Arial" panose="020B0604020202020204" pitchFamily="34" charset="0"/>
            </a:endParaRPr>
          </a:p>
        </p:txBody>
      </p:sp>
      <p:sp>
        <p:nvSpPr>
          <p:cNvPr id="8" name="Text 6"/>
          <p:cNvSpPr/>
          <p:nvPr/>
        </p:nvSpPr>
        <p:spPr>
          <a:xfrm>
            <a:off x="5810131" y="3479720"/>
            <a:ext cx="3537466" cy="95261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Mental health education can be used to generate awareness and decrease the level of stigma.</a:t>
            </a:r>
            <a:endParaRPr lang="en-US" sz="2400" dirty="0">
              <a:latin typeface="Arial" panose="020B0604020202020204" pitchFamily="34" charset="0"/>
              <a:cs typeface="Arial" panose="020B0604020202020204" pitchFamily="34" charset="0"/>
            </a:endParaRPr>
          </a:p>
        </p:txBody>
      </p:sp>
      <p:sp>
        <p:nvSpPr>
          <p:cNvPr id="9" name="Shape 7"/>
          <p:cNvSpPr/>
          <p:nvPr/>
        </p:nvSpPr>
        <p:spPr>
          <a:xfrm>
            <a:off x="9656566" y="2360937"/>
            <a:ext cx="446484" cy="446484"/>
          </a:xfrm>
          <a:prstGeom prst="roundRect">
            <a:avLst>
              <a:gd name="adj" fmla="val 18670"/>
            </a:avLst>
          </a:prstGeom>
          <a:solidFill>
            <a:srgbClr val="E9E6FA"/>
          </a:solidFill>
          <a:ln w="7620">
            <a:solidFill>
              <a:srgbClr val="BDB8DF"/>
            </a:solidFill>
            <a:prstDash val="solid"/>
          </a:ln>
        </p:spPr>
        <p:txBody>
          <a:bodyPr/>
          <a:lstStyle/>
          <a:p>
            <a:endParaRPr lang="en-IN"/>
          </a:p>
        </p:txBody>
      </p:sp>
      <p:sp>
        <p:nvSpPr>
          <p:cNvPr id="10" name="Text 8"/>
          <p:cNvSpPr/>
          <p:nvPr/>
        </p:nvSpPr>
        <p:spPr>
          <a:xfrm>
            <a:off x="10407491" y="2205858"/>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Lifelong Learning</a:t>
            </a:r>
            <a:endParaRPr lang="en-US" sz="2800" dirty="0">
              <a:latin typeface="Arial" panose="020B0604020202020204" pitchFamily="34" charset="0"/>
              <a:cs typeface="Arial" panose="020B0604020202020204" pitchFamily="34" charset="0"/>
            </a:endParaRPr>
          </a:p>
        </p:txBody>
      </p:sp>
      <p:sp>
        <p:nvSpPr>
          <p:cNvPr id="11" name="Text 9"/>
          <p:cNvSpPr/>
          <p:nvPr/>
        </p:nvSpPr>
        <p:spPr>
          <a:xfrm>
            <a:off x="10407491" y="3421856"/>
            <a:ext cx="3537466" cy="635079"/>
          </a:xfrm>
          <a:prstGeom prst="rect">
            <a:avLst/>
          </a:prstGeom>
          <a:noFill/>
          <a:ln/>
        </p:spPr>
        <p:txBody>
          <a:bodyPr wrap="square" lIns="0" tIns="0" rIns="0" bIns="0" rtlCol="0" anchor="t"/>
          <a:lstStyle/>
          <a:p>
            <a:pPr marL="0" indent="0" algn="just">
              <a:lnSpc>
                <a:spcPct val="150000"/>
              </a:lnSpc>
              <a:buNone/>
            </a:pPr>
            <a:r>
              <a:rPr lang="en-US" sz="2400" dirty="0">
                <a:latin typeface="Arial" panose="020B0604020202020204" pitchFamily="34" charset="0"/>
                <a:ea typeface="Hind Vadodara Bold" pitchFamily="34" charset="-122"/>
                <a:cs typeface="Arial" panose="020B0604020202020204" pitchFamily="34" charset="0"/>
              </a:rPr>
              <a:t>Digital technologies facilitate lifelong learning on emotional well-being.</a:t>
            </a:r>
            <a:endParaRPr lang="en-US" sz="24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AD64021B-A6F4-A25B-6C96-FDFDEDAE3C0C}"/>
              </a:ext>
            </a:extLst>
          </p:cNvPr>
          <p:cNvSpPr txBox="1"/>
          <p:nvPr/>
        </p:nvSpPr>
        <p:spPr>
          <a:xfrm>
            <a:off x="13236314" y="7824866"/>
            <a:ext cx="1064302"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576475"/>
            <a:ext cx="4961811" cy="620078"/>
          </a:xfrm>
          <a:prstGeom prst="rect">
            <a:avLst/>
          </a:prstGeom>
          <a:noFill/>
          <a:ln/>
        </p:spPr>
        <p:txBody>
          <a:bodyPr wrap="none" lIns="0" tIns="0" rIns="0" bIns="0" rtlCol="0" anchor="t"/>
          <a:lstStyle/>
          <a:p>
            <a:pPr marL="0" indent="0" algn="just">
              <a:lnSpc>
                <a:spcPct val="150000"/>
              </a:lnSpc>
              <a:buNone/>
            </a:pPr>
            <a:r>
              <a:rPr lang="en-US" sz="4400" b="1" dirty="0">
                <a:latin typeface="Arial" panose="020B0604020202020204" pitchFamily="34" charset="0"/>
                <a:ea typeface="Hind Vadodara Bold" pitchFamily="34" charset="-122"/>
                <a:cs typeface="Arial" panose="020B0604020202020204" pitchFamily="34" charset="0"/>
              </a:rPr>
              <a:t>Conclusion</a:t>
            </a:r>
            <a:endParaRPr lang="en-US" sz="4400" dirty="0">
              <a:latin typeface="Arial" panose="020B0604020202020204" pitchFamily="34" charset="0"/>
              <a:cs typeface="Arial" panose="020B0604020202020204" pitchFamily="34" charset="0"/>
            </a:endParaRPr>
          </a:p>
        </p:txBody>
      </p:sp>
      <p:sp>
        <p:nvSpPr>
          <p:cNvPr id="4" name="Shape 1"/>
          <p:cNvSpPr/>
          <p:nvPr/>
        </p:nvSpPr>
        <p:spPr>
          <a:xfrm>
            <a:off x="6116597" y="5224112"/>
            <a:ext cx="7712394" cy="2619732"/>
          </a:xfrm>
          <a:prstGeom prst="roundRect">
            <a:avLst>
              <a:gd name="adj" fmla="val 3182"/>
            </a:avLst>
          </a:prstGeom>
          <a:solidFill>
            <a:srgbClr val="E9E6FA"/>
          </a:solidFill>
          <a:ln w="7620">
            <a:solidFill>
              <a:srgbClr val="BDB8DF"/>
            </a:solidFill>
            <a:prstDash val="solid"/>
          </a:ln>
        </p:spPr>
        <p:txBody>
          <a:bodyPr/>
          <a:lstStyle/>
          <a:p>
            <a:endParaRPr lang="en-IN" dirty="0"/>
          </a:p>
        </p:txBody>
      </p:sp>
      <p:sp>
        <p:nvSpPr>
          <p:cNvPr id="5" name="Shape 2"/>
          <p:cNvSpPr/>
          <p:nvPr/>
        </p:nvSpPr>
        <p:spPr>
          <a:xfrm>
            <a:off x="6116598" y="2225439"/>
            <a:ext cx="7727634" cy="2186470"/>
          </a:xfrm>
          <a:prstGeom prst="roundRect">
            <a:avLst>
              <a:gd name="adj" fmla="val 7290"/>
            </a:avLst>
          </a:prstGeom>
          <a:solidFill>
            <a:srgbClr val="E9E6FA"/>
          </a:solidFill>
          <a:ln/>
        </p:spPr>
        <p:txBody>
          <a:bodyPr/>
          <a:lstStyle/>
          <a:p>
            <a:endParaRPr lang="en-IN"/>
          </a:p>
        </p:txBody>
      </p:sp>
      <p:sp>
        <p:nvSpPr>
          <p:cNvPr id="6" name="Text 3"/>
          <p:cNvSpPr/>
          <p:nvPr/>
        </p:nvSpPr>
        <p:spPr>
          <a:xfrm>
            <a:off x="6443782" y="2261334"/>
            <a:ext cx="3408640"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Early Depression Management</a:t>
            </a:r>
            <a:endParaRPr lang="en-US" sz="2800" dirty="0">
              <a:latin typeface="Arial" panose="020B0604020202020204" pitchFamily="34" charset="0"/>
              <a:cs typeface="Arial" panose="020B0604020202020204" pitchFamily="34" charset="0"/>
            </a:endParaRPr>
          </a:p>
        </p:txBody>
      </p:sp>
      <p:sp>
        <p:nvSpPr>
          <p:cNvPr id="7" name="Text 4"/>
          <p:cNvSpPr/>
          <p:nvPr/>
        </p:nvSpPr>
        <p:spPr>
          <a:xfrm>
            <a:off x="6287810" y="3078506"/>
            <a:ext cx="7144464" cy="317540"/>
          </a:xfrm>
          <a:prstGeom prst="rect">
            <a:avLst/>
          </a:prstGeom>
          <a:noFill/>
          <a:ln/>
        </p:spPr>
        <p:txBody>
          <a:bodyPr wrap="non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Mobile mental health applications can assist early </a:t>
            </a:r>
          </a:p>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depression management.</a:t>
            </a:r>
            <a:endParaRPr lang="en-US" sz="2400" dirty="0">
              <a:latin typeface="Arial" panose="020B0604020202020204" pitchFamily="34" charset="0"/>
              <a:cs typeface="Arial" panose="020B0604020202020204" pitchFamily="34" charset="0"/>
            </a:endParaRPr>
          </a:p>
        </p:txBody>
      </p:sp>
      <p:sp>
        <p:nvSpPr>
          <p:cNvPr id="9" name="Shape 6"/>
          <p:cNvSpPr/>
          <p:nvPr/>
        </p:nvSpPr>
        <p:spPr>
          <a:xfrm>
            <a:off x="6287810" y="4414838"/>
            <a:ext cx="7541181" cy="22860"/>
          </a:xfrm>
          <a:prstGeom prst="roundRect">
            <a:avLst>
              <a:gd name="adj" fmla="val 364651"/>
            </a:avLst>
          </a:prstGeom>
          <a:solidFill>
            <a:srgbClr val="BDB8DF"/>
          </a:solidFill>
          <a:ln/>
        </p:spPr>
        <p:txBody>
          <a:bodyPr/>
          <a:lstStyle/>
          <a:p>
            <a:endParaRPr lang="en-IN"/>
          </a:p>
        </p:txBody>
      </p:sp>
      <p:sp>
        <p:nvSpPr>
          <p:cNvPr id="10" name="Text 7"/>
          <p:cNvSpPr/>
          <p:nvPr/>
        </p:nvSpPr>
        <p:spPr>
          <a:xfrm>
            <a:off x="6280190" y="5334655"/>
            <a:ext cx="2480905" cy="310158"/>
          </a:xfrm>
          <a:prstGeom prst="rect">
            <a:avLst/>
          </a:prstGeom>
          <a:noFill/>
          <a:ln/>
        </p:spPr>
        <p:txBody>
          <a:bodyPr wrap="none" lIns="0" tIns="0" rIns="0" bIns="0" rtlCol="0" anchor="t"/>
          <a:lstStyle/>
          <a:p>
            <a:pPr marL="0" indent="0" algn="just">
              <a:lnSpc>
                <a:spcPct val="150000"/>
              </a:lnSpc>
              <a:buNone/>
            </a:pPr>
            <a:r>
              <a:rPr lang="en-US" sz="2800" b="1" dirty="0">
                <a:latin typeface="Arial" panose="020B0604020202020204" pitchFamily="34" charset="0"/>
                <a:ea typeface="Hind Vadodara Bold" pitchFamily="34" charset="-122"/>
                <a:cs typeface="Arial" panose="020B0604020202020204" pitchFamily="34" charset="0"/>
              </a:rPr>
              <a:t>Enhanced Access</a:t>
            </a:r>
            <a:endParaRPr lang="en-US" sz="2800" dirty="0">
              <a:latin typeface="Arial" panose="020B0604020202020204" pitchFamily="34" charset="0"/>
              <a:cs typeface="Arial" panose="020B0604020202020204" pitchFamily="34" charset="0"/>
            </a:endParaRPr>
          </a:p>
        </p:txBody>
      </p:sp>
      <p:sp>
        <p:nvSpPr>
          <p:cNvPr id="11" name="Text 8"/>
          <p:cNvSpPr/>
          <p:nvPr/>
        </p:nvSpPr>
        <p:spPr>
          <a:xfrm>
            <a:off x="6280190" y="6212794"/>
            <a:ext cx="7144464" cy="635079"/>
          </a:xfrm>
          <a:prstGeom prst="rect">
            <a:avLst/>
          </a:prstGeom>
          <a:noFill/>
          <a:ln/>
        </p:spPr>
        <p:txBody>
          <a:bodyPr wrap="square" lIns="0" tIns="0" rIns="0" bIns="0" rtlCol="0" anchor="t"/>
          <a:lstStyle/>
          <a:p>
            <a:pPr marL="0" indent="0" algn="just">
              <a:lnSpc>
                <a:spcPct val="150000"/>
              </a:lnSpc>
              <a:buNone/>
            </a:pPr>
            <a:r>
              <a:rPr lang="en-US" sz="2400" b="1" dirty="0">
                <a:solidFill>
                  <a:srgbClr val="2A2742"/>
                </a:solidFill>
                <a:latin typeface="Arial" panose="020B0604020202020204" pitchFamily="34" charset="0"/>
                <a:ea typeface="Hind Vadodara Bold" pitchFamily="34" charset="-122"/>
                <a:cs typeface="Arial" panose="020B0604020202020204" pitchFamily="34" charset="0"/>
              </a:rPr>
              <a:t>Digital interventions enhance access to prevention and well-being for young adults.</a:t>
            </a:r>
            <a:endParaRPr lang="en-US" sz="2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73FBF1B3-AECA-2BD7-37C6-B1AFE43A80F0}"/>
              </a:ext>
            </a:extLst>
          </p:cNvPr>
          <p:cNvSpPr txBox="1"/>
          <p:nvPr/>
        </p:nvSpPr>
        <p:spPr>
          <a:xfrm>
            <a:off x="13432274" y="7843844"/>
            <a:ext cx="1026914" cy="369332"/>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-Riddhi </a:t>
            </a:r>
            <a:endParaRPr lang="en-IN"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9FEC0A-21F1-72B3-3B72-D7259E2D4EC1}"/>
              </a:ext>
            </a:extLst>
          </p:cNvPr>
          <p:cNvSpPr txBox="1"/>
          <p:nvPr/>
        </p:nvSpPr>
        <p:spPr>
          <a:xfrm>
            <a:off x="647700" y="78317"/>
            <a:ext cx="6362700" cy="658835"/>
          </a:xfrm>
          <a:prstGeom prst="rect">
            <a:avLst/>
          </a:prstGeom>
          <a:noFill/>
        </p:spPr>
        <p:txBody>
          <a:bodyPr wrap="square" rtlCol="0">
            <a:spAutoFit/>
          </a:bodyPr>
          <a:lstStyle/>
          <a:p>
            <a:pPr algn="just">
              <a:lnSpc>
                <a:spcPct val="150000"/>
              </a:lnSpc>
            </a:pPr>
            <a:r>
              <a:rPr lang="en-US" sz="2800" b="1" dirty="0">
                <a:latin typeface="Arial" panose="020B0604020202020204" pitchFamily="34" charset="0"/>
                <a:cs typeface="Arial" panose="020B0604020202020204" pitchFamily="34" charset="0"/>
              </a:rPr>
              <a:t>References </a:t>
            </a:r>
            <a:endParaRPr lang="en-IN" sz="28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9FEBA8B-2581-2462-6FF2-C66CB2D7D124}"/>
              </a:ext>
            </a:extLst>
          </p:cNvPr>
          <p:cNvSpPr txBox="1"/>
          <p:nvPr/>
        </p:nvSpPr>
        <p:spPr>
          <a:xfrm>
            <a:off x="114300" y="898105"/>
            <a:ext cx="13792200" cy="7478970"/>
          </a:xfrm>
          <a:prstGeom prst="rect">
            <a:avLst/>
          </a:prstGeom>
          <a:noFill/>
        </p:spPr>
        <p:txBody>
          <a:bodyPr wrap="square" rtlCol="0">
            <a:spAutoFit/>
          </a:bodyPr>
          <a:lstStyle/>
          <a:p>
            <a:pPr marL="457200" algn="just">
              <a:lnSpc>
                <a:spcPct val="115000"/>
              </a:lnSpc>
              <a:spcAft>
                <a:spcPts val="1200"/>
              </a:spcAft>
            </a:pPr>
            <a:r>
              <a:rPr lang="en-IN" sz="2000" dirty="0" err="1">
                <a:effectLst/>
                <a:latin typeface="Arial" panose="020B0604020202020204" pitchFamily="34" charset="0"/>
                <a:ea typeface="Times New Roman" panose="02020603050405020304" pitchFamily="18" charset="0"/>
                <a:cs typeface="Arial" panose="020B0604020202020204" pitchFamily="34" charset="0"/>
              </a:rPr>
              <a:t>Götzl</a:t>
            </a:r>
            <a:r>
              <a:rPr lang="en-IN" sz="2000" dirty="0">
                <a:effectLst/>
                <a:latin typeface="Arial" panose="020B0604020202020204" pitchFamily="34" charset="0"/>
                <a:ea typeface="Times New Roman" panose="02020603050405020304" pitchFamily="18" charset="0"/>
                <a:cs typeface="Arial" panose="020B0604020202020204" pitchFamily="34" charset="0"/>
              </a:rPr>
              <a:t>, C., Hiller, S., Rauschenberg, C., Schick, A., </a:t>
            </a:r>
            <a:r>
              <a:rPr lang="en-IN" sz="2000" dirty="0" err="1">
                <a:effectLst/>
                <a:latin typeface="Arial" panose="020B0604020202020204" pitchFamily="34" charset="0"/>
                <a:ea typeface="Times New Roman" panose="02020603050405020304" pitchFamily="18" charset="0"/>
                <a:cs typeface="Arial" panose="020B0604020202020204" pitchFamily="34" charset="0"/>
              </a:rPr>
              <a:t>Fechtelpeter</a:t>
            </a:r>
            <a:r>
              <a:rPr lang="en-IN" sz="2000" dirty="0">
                <a:effectLst/>
                <a:latin typeface="Arial" panose="020B0604020202020204" pitchFamily="34" charset="0"/>
                <a:ea typeface="Times New Roman" panose="02020603050405020304" pitchFamily="18" charset="0"/>
                <a:cs typeface="Arial" panose="020B0604020202020204" pitchFamily="34" charset="0"/>
              </a:rPr>
              <a:t>, J., Fischer </a:t>
            </a:r>
            <a:r>
              <a:rPr lang="en-IN" sz="2000" dirty="0" err="1">
                <a:effectLst/>
                <a:latin typeface="Arial" panose="020B0604020202020204" pitchFamily="34" charset="0"/>
                <a:ea typeface="Times New Roman" panose="02020603050405020304" pitchFamily="18" charset="0"/>
                <a:cs typeface="Arial" panose="020B0604020202020204" pitchFamily="34" charset="0"/>
              </a:rPr>
              <a:t>Abaigar</a:t>
            </a:r>
            <a:r>
              <a:rPr lang="en-IN" sz="2000" dirty="0">
                <a:effectLst/>
                <a:latin typeface="Arial" panose="020B0604020202020204" pitchFamily="34" charset="0"/>
                <a:ea typeface="Times New Roman" panose="02020603050405020304" pitchFamily="18" charset="0"/>
                <a:cs typeface="Arial" panose="020B0604020202020204" pitchFamily="34" charset="0"/>
              </a:rPr>
              <a:t>, U., </a:t>
            </a:r>
            <a:r>
              <a:rPr lang="en-IN" sz="2000" dirty="0" err="1">
                <a:effectLst/>
                <a:latin typeface="Arial" panose="020B0604020202020204" pitchFamily="34" charset="0"/>
                <a:ea typeface="Times New Roman" panose="02020603050405020304" pitchFamily="18" charset="0"/>
                <a:cs typeface="Arial" panose="020B0604020202020204" pitchFamily="34" charset="0"/>
              </a:rPr>
              <a:t>Koppe</a:t>
            </a:r>
            <a:r>
              <a:rPr lang="en-IN" sz="2000" dirty="0">
                <a:effectLst/>
                <a:latin typeface="Arial" panose="020B0604020202020204" pitchFamily="34" charset="0"/>
                <a:ea typeface="Times New Roman" panose="02020603050405020304" pitchFamily="18" charset="0"/>
                <a:cs typeface="Arial" panose="020B0604020202020204" pitchFamily="34" charset="0"/>
              </a:rPr>
              <a:t>, G., </a:t>
            </a:r>
            <a:r>
              <a:rPr lang="en-IN" sz="2000" dirty="0" err="1">
                <a:effectLst/>
                <a:latin typeface="Arial" panose="020B0604020202020204" pitchFamily="34" charset="0"/>
                <a:ea typeface="Times New Roman" panose="02020603050405020304" pitchFamily="18" charset="0"/>
                <a:cs typeface="Arial" panose="020B0604020202020204" pitchFamily="34" charset="0"/>
              </a:rPr>
              <a:t>Durstewitz</a:t>
            </a:r>
            <a:r>
              <a:rPr lang="en-IN" sz="2000" dirty="0">
                <a:effectLst/>
                <a:latin typeface="Arial" panose="020B0604020202020204" pitchFamily="34" charset="0"/>
                <a:ea typeface="Times New Roman" panose="02020603050405020304" pitchFamily="18" charset="0"/>
                <a:cs typeface="Arial" panose="020B0604020202020204" pitchFamily="34" charset="0"/>
              </a:rPr>
              <a:t>, D., </a:t>
            </a:r>
            <a:r>
              <a:rPr lang="en-IN" sz="2000" dirty="0" err="1">
                <a:effectLst/>
                <a:latin typeface="Arial" panose="020B0604020202020204" pitchFamily="34" charset="0"/>
                <a:ea typeface="Times New Roman" panose="02020603050405020304" pitchFamily="18" charset="0"/>
                <a:cs typeface="Arial" panose="020B0604020202020204" pitchFamily="34" charset="0"/>
              </a:rPr>
              <a:t>Reininghaus</a:t>
            </a:r>
            <a:r>
              <a:rPr lang="en-IN" sz="2000" dirty="0">
                <a:effectLst/>
                <a:latin typeface="Arial" panose="020B0604020202020204" pitchFamily="34" charset="0"/>
                <a:ea typeface="Times New Roman" panose="02020603050405020304" pitchFamily="18" charset="0"/>
                <a:cs typeface="Arial" panose="020B0604020202020204" pitchFamily="34" charset="0"/>
              </a:rPr>
              <a:t>, U. and Krumm, S., 2022. Artificial intelligence-informed mobile mental health apps for young people: a mixed-methods approach on users’ and stakeholders’ perspectives. </a:t>
            </a:r>
            <a:r>
              <a:rPr lang="en-IN" sz="2000" i="1" dirty="0">
                <a:effectLst/>
                <a:latin typeface="Arial" panose="020B0604020202020204" pitchFamily="34" charset="0"/>
                <a:ea typeface="Times New Roman" panose="02020603050405020304" pitchFamily="18" charset="0"/>
                <a:cs typeface="Arial" panose="020B0604020202020204" pitchFamily="34" charset="0"/>
              </a:rPr>
              <a:t>Child and Adolescent Psychiatry and Mental Health</a:t>
            </a:r>
            <a:r>
              <a:rPr lang="en-IN" sz="2000" dirty="0">
                <a:effectLst/>
                <a:latin typeface="Arial" panose="020B0604020202020204" pitchFamily="34" charset="0"/>
                <a:ea typeface="Times New Roman" panose="02020603050405020304" pitchFamily="18" charset="0"/>
                <a:cs typeface="Arial" panose="020B0604020202020204" pitchFamily="34" charset="0"/>
              </a:rPr>
              <a:t>, </a:t>
            </a:r>
            <a:r>
              <a:rPr lang="en-IN" sz="2000" i="1" dirty="0">
                <a:effectLst/>
                <a:latin typeface="Arial" panose="020B0604020202020204" pitchFamily="34" charset="0"/>
                <a:ea typeface="Times New Roman" panose="02020603050405020304" pitchFamily="18" charset="0"/>
                <a:cs typeface="Arial" panose="020B0604020202020204" pitchFamily="34" charset="0"/>
              </a:rPr>
              <a:t>16</a:t>
            </a:r>
            <a:r>
              <a:rPr lang="en-IN" sz="2000" dirty="0">
                <a:effectLst/>
                <a:latin typeface="Arial" panose="020B0604020202020204" pitchFamily="34" charset="0"/>
                <a:ea typeface="Times New Roman" panose="02020603050405020304" pitchFamily="18" charset="0"/>
                <a:cs typeface="Arial" panose="020B0604020202020204" pitchFamily="34" charset="0"/>
              </a:rPr>
              <a:t>(1), p.86.</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https://doi.org/10.1186/s13034-022-00522-6</a:t>
            </a:r>
            <a:endParaRPr lang="en-IN" sz="2000" dirty="0">
              <a:effectLst/>
              <a:latin typeface="Arial" panose="020B0604020202020204" pitchFamily="34" charset="0"/>
              <a:ea typeface="Arial" panose="020B0604020202020204" pitchFamily="34" charset="0"/>
              <a:cs typeface="Arial" panose="020B0604020202020204" pitchFamily="34" charset="0"/>
            </a:endParaRPr>
          </a:p>
          <a:p>
            <a:pPr marL="457200" algn="just">
              <a:lnSpc>
                <a:spcPct val="115000"/>
              </a:lnSpc>
              <a:spcAft>
                <a:spcPts val="1200"/>
              </a:spcAft>
            </a:pPr>
            <a:r>
              <a:rPr lang="en-IN" sz="2000" dirty="0" err="1">
                <a:effectLst/>
                <a:latin typeface="Arial" panose="020B0604020202020204" pitchFamily="34" charset="0"/>
                <a:ea typeface="Times New Roman" panose="02020603050405020304" pitchFamily="18" charset="0"/>
                <a:cs typeface="Arial" panose="020B0604020202020204" pitchFamily="34" charset="0"/>
              </a:rPr>
              <a:t>Kaló</a:t>
            </a:r>
            <a:r>
              <a:rPr lang="en-IN" sz="2000" dirty="0">
                <a:effectLst/>
                <a:latin typeface="Arial" panose="020B0604020202020204" pitchFamily="34" charset="0"/>
                <a:ea typeface="Times New Roman" panose="02020603050405020304" pitchFamily="18" charset="0"/>
                <a:cs typeface="Arial" panose="020B0604020202020204" pitchFamily="34" charset="0"/>
              </a:rPr>
              <a:t>, Z., Imre, A., </a:t>
            </a:r>
            <a:r>
              <a:rPr lang="en-IN" sz="2000" dirty="0" err="1">
                <a:effectLst/>
                <a:latin typeface="Arial" panose="020B0604020202020204" pitchFamily="34" charset="0"/>
                <a:ea typeface="Times New Roman" panose="02020603050405020304" pitchFamily="18" charset="0"/>
                <a:cs typeface="Arial" panose="020B0604020202020204" pitchFamily="34" charset="0"/>
              </a:rPr>
              <a:t>Tatár</a:t>
            </a:r>
            <a:r>
              <a:rPr lang="en-IN" sz="2000" dirty="0">
                <a:effectLst/>
                <a:latin typeface="Arial" panose="020B0604020202020204" pitchFamily="34" charset="0"/>
                <a:ea typeface="Times New Roman" panose="02020603050405020304" pitchFamily="18" charset="0"/>
                <a:cs typeface="Arial" panose="020B0604020202020204" pitchFamily="34" charset="0"/>
              </a:rPr>
              <a:t>, M. and Nagy, B., 2025. Early-stage assessment of investigational digital technologies in mental health: a guidance for innovators. </a:t>
            </a:r>
            <a:r>
              <a:rPr lang="en-IN" sz="2000" i="1" dirty="0">
                <a:effectLst/>
                <a:latin typeface="Arial" panose="020B0604020202020204" pitchFamily="34" charset="0"/>
                <a:ea typeface="Times New Roman" panose="02020603050405020304" pitchFamily="18" charset="0"/>
                <a:cs typeface="Arial" panose="020B0604020202020204" pitchFamily="34" charset="0"/>
              </a:rPr>
              <a:t>Psychiatry research</a:t>
            </a:r>
            <a:r>
              <a:rPr lang="en-IN" sz="2000" dirty="0">
                <a:effectLst/>
                <a:latin typeface="Arial" panose="020B0604020202020204" pitchFamily="34" charset="0"/>
                <a:ea typeface="Times New Roman" panose="02020603050405020304" pitchFamily="18" charset="0"/>
                <a:cs typeface="Arial" panose="020B0604020202020204" pitchFamily="34" charset="0"/>
              </a:rPr>
              <a:t>, p.116634.</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3">
                  <a:extLst>
                    <a:ext uri="{A12FA001-AC4F-418D-AE19-62706E023703}">
                      <ahyp:hlinkClr xmlns:ahyp="http://schemas.microsoft.com/office/drawing/2018/hyperlinkcolor" val="tx"/>
                    </a:ext>
                  </a:extLst>
                </a:hlinkClick>
              </a:rPr>
              <a:t>https://doi.org/10.1016/j.psychres.2025.116634</a:t>
            </a:r>
            <a:endParaRPr lang="en-IN" sz="2000" dirty="0">
              <a:effectLst/>
              <a:latin typeface="Arial" panose="020B0604020202020204" pitchFamily="34" charset="0"/>
              <a:ea typeface="Arial" panose="020B0604020202020204" pitchFamily="34" charset="0"/>
              <a:cs typeface="Arial" panose="020B0604020202020204" pitchFamily="34" charset="0"/>
            </a:endParaRPr>
          </a:p>
          <a:p>
            <a:pPr marL="457200" algn="just">
              <a:lnSpc>
                <a:spcPct val="150000"/>
              </a:lnSpc>
            </a:pPr>
            <a:r>
              <a:rPr lang="en-IN" sz="2000" dirty="0">
                <a:effectLst/>
                <a:latin typeface="Arial" panose="020B0604020202020204" pitchFamily="34" charset="0"/>
                <a:ea typeface="Times New Roman" panose="02020603050405020304" pitchFamily="18" charset="0"/>
                <a:cs typeface="Arial" panose="020B0604020202020204" pitchFamily="34" charset="0"/>
              </a:rPr>
              <a:t>Pankow, K., King, N., Li, M., Byun, J., </a:t>
            </a:r>
            <a:r>
              <a:rPr lang="en-IN" sz="2000" dirty="0" err="1">
                <a:effectLst/>
                <a:latin typeface="Arial" panose="020B0604020202020204" pitchFamily="34" charset="0"/>
                <a:ea typeface="Times New Roman" panose="02020603050405020304" pitchFamily="18" charset="0"/>
                <a:cs typeface="Arial" panose="020B0604020202020204" pitchFamily="34" charset="0"/>
              </a:rPr>
              <a:t>Jugoon</a:t>
            </a:r>
            <a:r>
              <a:rPr lang="en-IN" sz="2000" dirty="0">
                <a:effectLst/>
                <a:latin typeface="Arial" panose="020B0604020202020204" pitchFamily="34" charset="0"/>
                <a:ea typeface="Times New Roman" panose="02020603050405020304" pitchFamily="18" charset="0"/>
                <a:cs typeface="Arial" panose="020B0604020202020204" pitchFamily="34" charset="0"/>
              </a:rPr>
              <a:t>, L., Rivera, D., </a:t>
            </a:r>
            <a:r>
              <a:rPr lang="en-IN" sz="2000" dirty="0" err="1">
                <a:effectLst/>
                <a:latin typeface="Arial" panose="020B0604020202020204" pitchFamily="34" charset="0"/>
                <a:ea typeface="Times New Roman" panose="02020603050405020304" pitchFamily="18" charset="0"/>
                <a:cs typeface="Arial" panose="020B0604020202020204" pitchFamily="34" charset="0"/>
              </a:rPr>
              <a:t>Dimitropoulos</a:t>
            </a:r>
            <a:r>
              <a:rPr lang="en-IN" sz="2000" dirty="0">
                <a:effectLst/>
                <a:latin typeface="Arial" panose="020B0604020202020204" pitchFamily="34" charset="0"/>
                <a:ea typeface="Times New Roman" panose="02020603050405020304" pitchFamily="18" charset="0"/>
                <a:cs typeface="Arial" panose="020B0604020202020204" pitchFamily="34" charset="0"/>
              </a:rPr>
              <a:t>, G., Patten, S., </a:t>
            </a:r>
            <a:r>
              <a:rPr lang="en-IN" sz="2000" dirty="0" err="1">
                <a:effectLst/>
                <a:latin typeface="Arial" panose="020B0604020202020204" pitchFamily="34" charset="0"/>
                <a:ea typeface="Times New Roman" panose="02020603050405020304" pitchFamily="18" charset="0"/>
                <a:cs typeface="Arial" panose="020B0604020202020204" pitchFamily="34" charset="0"/>
              </a:rPr>
              <a:t>Kingslake</a:t>
            </a:r>
            <a:r>
              <a:rPr lang="en-IN" sz="2000" dirty="0">
                <a:effectLst/>
                <a:latin typeface="Arial" panose="020B0604020202020204" pitchFamily="34" charset="0"/>
                <a:ea typeface="Times New Roman" panose="02020603050405020304" pitchFamily="18" charset="0"/>
                <a:cs typeface="Arial" panose="020B0604020202020204" pitchFamily="34" charset="0"/>
              </a:rPr>
              <a:t>, J., Keown‐Stoneman, C. and Duffy, A., 2024. Acceptability and utility of digital well‐being and mental health support for university students: A pilot study. </a:t>
            </a:r>
            <a:r>
              <a:rPr lang="en-IN" sz="2000" i="1" dirty="0">
                <a:effectLst/>
                <a:latin typeface="Arial" panose="020B0604020202020204" pitchFamily="34" charset="0"/>
                <a:ea typeface="Times New Roman" panose="02020603050405020304" pitchFamily="18" charset="0"/>
                <a:cs typeface="Arial" panose="020B0604020202020204" pitchFamily="34" charset="0"/>
              </a:rPr>
              <a:t>Early intervention in psychiatry</a:t>
            </a:r>
            <a:r>
              <a:rPr lang="en-IN" sz="2000" dirty="0">
                <a:effectLst/>
                <a:latin typeface="Arial" panose="020B0604020202020204" pitchFamily="34" charset="0"/>
                <a:ea typeface="Times New Roman" panose="02020603050405020304" pitchFamily="18" charset="0"/>
                <a:cs typeface="Arial" panose="020B0604020202020204" pitchFamily="34" charset="0"/>
              </a:rPr>
              <a:t>, </a:t>
            </a:r>
            <a:r>
              <a:rPr lang="en-IN" sz="2000" i="1" dirty="0">
                <a:effectLst/>
                <a:latin typeface="Arial" panose="020B0604020202020204" pitchFamily="34" charset="0"/>
                <a:ea typeface="Times New Roman" panose="02020603050405020304" pitchFamily="18" charset="0"/>
                <a:cs typeface="Arial" panose="020B0604020202020204" pitchFamily="34" charset="0"/>
              </a:rPr>
              <a:t>18</a:t>
            </a:r>
            <a:r>
              <a:rPr lang="en-IN" sz="2000" dirty="0">
                <a:effectLst/>
                <a:latin typeface="Arial" panose="020B0604020202020204" pitchFamily="34" charset="0"/>
                <a:ea typeface="Times New Roman" panose="02020603050405020304" pitchFamily="18" charset="0"/>
                <a:cs typeface="Arial" panose="020B0604020202020204" pitchFamily="34" charset="0"/>
              </a:rPr>
              <a:t>(3), pp.226-236. DOI:</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4">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4">
                  <a:extLst>
                    <a:ext uri="{A12FA001-AC4F-418D-AE19-62706E023703}">
                      <ahyp:hlinkClr xmlns:ahyp="http://schemas.microsoft.com/office/drawing/2018/hyperlinkcolor" val="tx"/>
                    </a:ext>
                  </a:extLst>
                </a:hlinkClick>
              </a:rPr>
              <a:t>10.1111/eip.13458</a:t>
            </a:r>
            <a:endParaRPr lang="en-IN" sz="2000" dirty="0">
              <a:effectLst/>
              <a:latin typeface="Arial" panose="020B0604020202020204" pitchFamily="34" charset="0"/>
              <a:ea typeface="Arial" panose="020B0604020202020204" pitchFamily="34" charset="0"/>
              <a:cs typeface="Arial" panose="020B0604020202020204" pitchFamily="34" charset="0"/>
            </a:endParaRPr>
          </a:p>
          <a:p>
            <a:pPr marL="457200" algn="just">
              <a:lnSpc>
                <a:spcPct val="115000"/>
              </a:lnSpc>
              <a:spcAft>
                <a:spcPts val="1200"/>
              </a:spcAft>
            </a:pPr>
            <a:r>
              <a:rPr lang="en-IN" sz="2000" dirty="0">
                <a:effectLst/>
                <a:latin typeface="Arial" panose="020B0604020202020204" pitchFamily="34" charset="0"/>
                <a:ea typeface="Times New Roman" panose="02020603050405020304" pitchFamily="18" charset="0"/>
                <a:cs typeface="Arial" panose="020B0604020202020204" pitchFamily="34" charset="0"/>
              </a:rPr>
              <a:t>Priestley, M., </a:t>
            </a:r>
            <a:r>
              <a:rPr lang="en-IN" sz="2000" dirty="0" err="1">
                <a:effectLst/>
                <a:latin typeface="Arial" panose="020B0604020202020204" pitchFamily="34" charset="0"/>
                <a:ea typeface="Times New Roman" panose="02020603050405020304" pitchFamily="18" charset="0"/>
                <a:cs typeface="Arial" panose="020B0604020202020204" pitchFamily="34" charset="0"/>
              </a:rPr>
              <a:t>Broglia</a:t>
            </a:r>
            <a:r>
              <a:rPr lang="en-IN" sz="2000" dirty="0">
                <a:effectLst/>
                <a:latin typeface="Arial" panose="020B0604020202020204" pitchFamily="34" charset="0"/>
                <a:ea typeface="Times New Roman" panose="02020603050405020304" pitchFamily="18" charset="0"/>
                <a:cs typeface="Arial" panose="020B0604020202020204" pitchFamily="34" charset="0"/>
              </a:rPr>
              <a:t>, E., Hughes, G. and Spanner, L., 2022. Student perspectives on improving mental health support services at university. </a:t>
            </a:r>
            <a:r>
              <a:rPr lang="en-IN" sz="2000" i="1" dirty="0">
                <a:effectLst/>
                <a:latin typeface="Arial" panose="020B0604020202020204" pitchFamily="34" charset="0"/>
                <a:ea typeface="Times New Roman" panose="02020603050405020304" pitchFamily="18" charset="0"/>
                <a:cs typeface="Arial" panose="020B0604020202020204" pitchFamily="34" charset="0"/>
              </a:rPr>
              <a:t>Counselling and Psychotherapy Research</a:t>
            </a:r>
            <a:r>
              <a:rPr lang="en-IN" sz="2000" dirty="0">
                <a:effectLst/>
                <a:latin typeface="Arial" panose="020B0604020202020204" pitchFamily="34" charset="0"/>
                <a:ea typeface="Times New Roman" panose="02020603050405020304" pitchFamily="18" charset="0"/>
                <a:cs typeface="Arial" panose="020B0604020202020204" pitchFamily="34" charset="0"/>
              </a:rPr>
              <a:t>, </a:t>
            </a:r>
            <a:r>
              <a:rPr lang="en-IN" sz="2000" i="1" dirty="0">
                <a:effectLst/>
                <a:latin typeface="Arial" panose="020B0604020202020204" pitchFamily="34" charset="0"/>
                <a:ea typeface="Times New Roman" panose="02020603050405020304" pitchFamily="18" charset="0"/>
                <a:cs typeface="Arial" panose="020B0604020202020204" pitchFamily="34" charset="0"/>
              </a:rPr>
              <a:t>22</a:t>
            </a:r>
            <a:r>
              <a:rPr lang="en-IN" sz="2000" dirty="0">
                <a:effectLst/>
                <a:latin typeface="Arial" panose="020B0604020202020204" pitchFamily="34" charset="0"/>
                <a:ea typeface="Times New Roman" panose="02020603050405020304" pitchFamily="18" charset="0"/>
                <a:cs typeface="Arial" panose="020B0604020202020204" pitchFamily="34" charset="0"/>
              </a:rPr>
              <a:t>(1). DOI:</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5">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5">
                  <a:extLst>
                    <a:ext uri="{A12FA001-AC4F-418D-AE19-62706E023703}">
                      <ahyp:hlinkClr xmlns:ahyp="http://schemas.microsoft.com/office/drawing/2018/hyperlinkcolor" val="tx"/>
                    </a:ext>
                  </a:extLst>
                </a:hlinkClick>
              </a:rPr>
              <a:t>10.1002/capr.12391</a:t>
            </a:r>
            <a:endParaRPr lang="en-IN" sz="2000" dirty="0">
              <a:effectLst/>
              <a:latin typeface="Arial" panose="020B0604020202020204" pitchFamily="34" charset="0"/>
              <a:ea typeface="Arial" panose="020B0604020202020204" pitchFamily="34" charset="0"/>
              <a:cs typeface="Arial" panose="020B0604020202020204" pitchFamily="34" charset="0"/>
            </a:endParaRPr>
          </a:p>
          <a:p>
            <a:pPr marL="457200" algn="just">
              <a:lnSpc>
                <a:spcPct val="115000"/>
              </a:lnSpc>
              <a:spcAft>
                <a:spcPts val="1200"/>
              </a:spcAft>
            </a:pPr>
            <a:r>
              <a:rPr lang="en-IN" sz="2000" dirty="0" err="1">
                <a:effectLst/>
                <a:latin typeface="Arial" panose="020B0604020202020204" pitchFamily="34" charset="0"/>
                <a:ea typeface="Times New Roman" panose="02020603050405020304" pitchFamily="18" charset="0"/>
                <a:cs typeface="Arial" panose="020B0604020202020204" pitchFamily="34" charset="0"/>
              </a:rPr>
              <a:t>Shahsavar</a:t>
            </a:r>
            <a:r>
              <a:rPr lang="en-IN" sz="2000" dirty="0">
                <a:effectLst/>
                <a:latin typeface="Arial" panose="020B0604020202020204" pitchFamily="34" charset="0"/>
                <a:ea typeface="Times New Roman" panose="02020603050405020304" pitchFamily="18" charset="0"/>
                <a:cs typeface="Arial" panose="020B0604020202020204" pitchFamily="34" charset="0"/>
              </a:rPr>
              <a:t>, Y. and Choudhury, A., 2025. Effectiveness of evidence based mental health apps on user health outcome: A systematic literature review. </a:t>
            </a:r>
            <a:r>
              <a:rPr lang="en-IN" sz="2000" i="1" dirty="0" err="1">
                <a:effectLst/>
                <a:latin typeface="Arial" panose="020B0604020202020204" pitchFamily="34" charset="0"/>
                <a:ea typeface="Times New Roman" panose="02020603050405020304" pitchFamily="18" charset="0"/>
                <a:cs typeface="Arial" panose="020B0604020202020204" pitchFamily="34" charset="0"/>
              </a:rPr>
              <a:t>PloS</a:t>
            </a:r>
            <a:r>
              <a:rPr lang="en-IN" sz="2000" i="1" dirty="0">
                <a:effectLst/>
                <a:latin typeface="Arial" panose="020B0604020202020204" pitchFamily="34" charset="0"/>
                <a:ea typeface="Times New Roman" panose="02020603050405020304" pitchFamily="18" charset="0"/>
                <a:cs typeface="Arial" panose="020B0604020202020204" pitchFamily="34" charset="0"/>
              </a:rPr>
              <a:t> one</a:t>
            </a:r>
            <a:r>
              <a:rPr lang="en-IN" sz="2000" dirty="0">
                <a:effectLst/>
                <a:latin typeface="Arial" panose="020B0604020202020204" pitchFamily="34" charset="0"/>
                <a:ea typeface="Times New Roman" panose="02020603050405020304" pitchFamily="18" charset="0"/>
                <a:cs typeface="Arial" panose="020B0604020202020204" pitchFamily="34" charset="0"/>
              </a:rPr>
              <a:t>, </a:t>
            </a:r>
            <a:r>
              <a:rPr lang="en-IN" sz="2000" i="1" dirty="0">
                <a:effectLst/>
                <a:latin typeface="Arial" panose="020B0604020202020204" pitchFamily="34" charset="0"/>
                <a:ea typeface="Times New Roman" panose="02020603050405020304" pitchFamily="18" charset="0"/>
                <a:cs typeface="Arial" panose="020B0604020202020204" pitchFamily="34" charset="0"/>
              </a:rPr>
              <a:t>20</a:t>
            </a:r>
            <a:r>
              <a:rPr lang="en-IN" sz="2000" dirty="0">
                <a:effectLst/>
                <a:latin typeface="Arial" panose="020B0604020202020204" pitchFamily="34" charset="0"/>
                <a:ea typeface="Times New Roman" panose="02020603050405020304" pitchFamily="18" charset="0"/>
                <a:cs typeface="Arial" panose="020B0604020202020204" pitchFamily="34" charset="0"/>
              </a:rPr>
              <a:t>(3), p.e0319983.</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6">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6">
                  <a:extLst>
                    <a:ext uri="{A12FA001-AC4F-418D-AE19-62706E023703}">
                      <ahyp:hlinkClr xmlns:ahyp="http://schemas.microsoft.com/office/drawing/2018/hyperlinkcolor" val="tx"/>
                    </a:ext>
                  </a:extLst>
                </a:hlinkClick>
              </a:rPr>
              <a:t>https://doi.org/10.1371/journal.pone.0319983</a:t>
            </a:r>
            <a:endParaRPr lang="en-IN" sz="2000" dirty="0">
              <a:effectLst/>
              <a:latin typeface="Arial" panose="020B0604020202020204" pitchFamily="34" charset="0"/>
              <a:ea typeface="Arial" panose="020B0604020202020204" pitchFamily="34" charset="0"/>
              <a:cs typeface="Arial" panose="020B0604020202020204" pitchFamily="34" charset="0"/>
            </a:endParaRPr>
          </a:p>
          <a:p>
            <a:pPr marL="457200" algn="just">
              <a:lnSpc>
                <a:spcPct val="115000"/>
              </a:lnSpc>
              <a:spcAft>
                <a:spcPts val="1200"/>
              </a:spcAft>
            </a:pPr>
            <a:r>
              <a:rPr lang="en-IN" sz="2000" dirty="0" err="1">
                <a:effectLst/>
                <a:latin typeface="Arial" panose="020B0604020202020204" pitchFamily="34" charset="0"/>
                <a:ea typeface="Times New Roman" panose="02020603050405020304" pitchFamily="18" charset="0"/>
                <a:cs typeface="Arial" panose="020B0604020202020204" pitchFamily="34" charset="0"/>
              </a:rPr>
              <a:t>Torous</a:t>
            </a:r>
            <a:r>
              <a:rPr lang="en-IN" sz="2000" dirty="0">
                <a:effectLst/>
                <a:latin typeface="Arial" panose="020B0604020202020204" pitchFamily="34" charset="0"/>
                <a:ea typeface="Times New Roman" panose="02020603050405020304" pitchFamily="18" charset="0"/>
                <a:cs typeface="Arial" panose="020B0604020202020204" pitchFamily="34" charset="0"/>
              </a:rPr>
              <a:t>, J., Myrick, K. and Aguilera, A., 2023. The need for a new generation of digital mental health tools to support more accessible, effective and equitable care. </a:t>
            </a:r>
            <a:r>
              <a:rPr lang="en-IN" sz="2000" i="1" dirty="0">
                <a:effectLst/>
                <a:latin typeface="Arial" panose="020B0604020202020204" pitchFamily="34" charset="0"/>
                <a:ea typeface="Times New Roman" panose="02020603050405020304" pitchFamily="18" charset="0"/>
                <a:cs typeface="Arial" panose="020B0604020202020204" pitchFamily="34" charset="0"/>
              </a:rPr>
              <a:t>World Psychiatry</a:t>
            </a:r>
            <a:r>
              <a:rPr lang="en-IN" sz="2000" dirty="0">
                <a:effectLst/>
                <a:latin typeface="Arial" panose="020B0604020202020204" pitchFamily="34" charset="0"/>
                <a:ea typeface="Times New Roman" panose="02020603050405020304" pitchFamily="18" charset="0"/>
                <a:cs typeface="Arial" panose="020B0604020202020204" pitchFamily="34" charset="0"/>
              </a:rPr>
              <a:t>, </a:t>
            </a:r>
            <a:r>
              <a:rPr lang="en-IN" sz="2000" i="1" dirty="0">
                <a:effectLst/>
                <a:latin typeface="Arial" panose="020B0604020202020204" pitchFamily="34" charset="0"/>
                <a:ea typeface="Times New Roman" panose="02020603050405020304" pitchFamily="18" charset="0"/>
                <a:cs typeface="Arial" panose="020B0604020202020204" pitchFamily="34" charset="0"/>
              </a:rPr>
              <a:t>22</a:t>
            </a:r>
            <a:r>
              <a:rPr lang="en-IN" sz="2000" dirty="0">
                <a:effectLst/>
                <a:latin typeface="Arial" panose="020B0604020202020204" pitchFamily="34" charset="0"/>
                <a:ea typeface="Times New Roman" panose="02020603050405020304" pitchFamily="18" charset="0"/>
                <a:cs typeface="Arial" panose="020B0604020202020204" pitchFamily="34" charset="0"/>
              </a:rPr>
              <a:t>(1), p.1.</a:t>
            </a:r>
            <a:r>
              <a:rPr lang="en-IN" sz="20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7">
                  <a:extLst>
                    <a:ext uri="{A12FA001-AC4F-418D-AE19-62706E023703}">
                      <ahyp:hlinkClr xmlns:ahyp="http://schemas.microsoft.com/office/drawing/2018/hyperlinkcolor" val="tx"/>
                    </a:ext>
                  </a:extLst>
                </a:hlinkClick>
              </a:rPr>
              <a:t> </a:t>
            </a:r>
            <a:r>
              <a:rPr lang="en-IN" sz="2000" u="sng" dirty="0">
                <a:effectLst/>
                <a:latin typeface="Arial" panose="020B0604020202020204" pitchFamily="34" charset="0"/>
                <a:ea typeface="Times New Roman" panose="02020603050405020304" pitchFamily="18" charset="0"/>
                <a:cs typeface="Arial" panose="020B0604020202020204" pitchFamily="34" charset="0"/>
                <a:hlinkClick r:id="rId7">
                  <a:extLst>
                    <a:ext uri="{A12FA001-AC4F-418D-AE19-62706E023703}">
                      <ahyp:hlinkClr xmlns:ahyp="http://schemas.microsoft.com/office/drawing/2018/hyperlinkcolor" val="tx"/>
                    </a:ext>
                  </a:extLst>
                </a:hlinkClick>
              </a:rPr>
              <a:t>https://pmc.ncbi.nlm.nih.gov/articles/PMC9840484/</a:t>
            </a:r>
            <a:endParaRPr lang="en-IN" sz="2000" dirty="0">
              <a:effectLst/>
              <a:latin typeface="Arial" panose="020B0604020202020204" pitchFamily="34" charset="0"/>
              <a:ea typeface="Arial" panose="020B0604020202020204" pitchFamily="34" charset="0"/>
              <a:cs typeface="Arial" panose="020B0604020202020204" pitchFamily="34" charset="0"/>
            </a:endParaRPr>
          </a:p>
          <a:p>
            <a:endParaRPr lang="en-IN" dirty="0"/>
          </a:p>
        </p:txBody>
      </p:sp>
    </p:spTree>
    <p:extLst>
      <p:ext uri="{BB962C8B-B14F-4D97-AF65-F5344CB8AC3E}">
        <p14:creationId xmlns:p14="http://schemas.microsoft.com/office/powerpoint/2010/main" val="37479458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3290292"/>
            <a:ext cx="6847284" cy="855821"/>
          </a:xfrm>
          <a:prstGeom prst="rect">
            <a:avLst/>
          </a:prstGeom>
          <a:noFill/>
          <a:ln/>
        </p:spPr>
        <p:txBody>
          <a:bodyPr wrap="none" lIns="0" tIns="0" rIns="0" bIns="0" rtlCol="0" anchor="t"/>
          <a:lstStyle/>
          <a:p>
            <a:pPr marL="0" indent="0" algn="ctr">
              <a:lnSpc>
                <a:spcPts val="6700"/>
              </a:lnSpc>
              <a:buNone/>
            </a:pPr>
            <a:r>
              <a:rPr lang="en-US" sz="10300" b="1" dirty="0">
                <a:solidFill>
                  <a:srgbClr val="5E4CE6"/>
                </a:solidFill>
                <a:latin typeface="Arial" panose="020B0604020202020204" pitchFamily="34" charset="0"/>
                <a:ea typeface="Hind Vadodara Bold" pitchFamily="34" charset="-122"/>
                <a:cs typeface="Arial" panose="020B0604020202020204" pitchFamily="34" charset="0"/>
              </a:rPr>
              <a:t>Thank You</a:t>
            </a:r>
            <a:endParaRPr lang="en-US" sz="103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4" ma:contentTypeDescription="Create a new document." ma:contentTypeScope="" ma:versionID="2a191fa440f604e65cde9d4def36820c">
  <xsd:schema xmlns:xsd="http://www.w3.org/2001/XMLSchema" xmlns:xs="http://www.w3.org/2001/XMLSchema" xmlns:p="http://schemas.microsoft.com/office/2006/metadata/properties" xmlns:ns3="3ef5847a-e696-4fee-a2c0-6c3f87568321" targetNamespace="http://schemas.microsoft.com/office/2006/metadata/properties" ma:root="true" ma:fieldsID="ca081d9055a0cafd7d8c1556be0a2321"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0EEE7BB-B530-4356-881C-B30C1CDBE4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0E555FF-3C79-499B-8189-018E9AE26E53}">
  <ds:schemaRefs>
    <ds:schemaRef ds:uri="http://schemas.microsoft.com/sharepoint/v3/contenttype/forms"/>
  </ds:schemaRefs>
</ds:datastoreItem>
</file>

<file path=customXml/itemProps3.xml><?xml version="1.0" encoding="utf-8"?>
<ds:datastoreItem xmlns:ds="http://schemas.openxmlformats.org/officeDocument/2006/customXml" ds:itemID="{0E06F2D0-4BE2-42EC-A099-A6D986106E51}">
  <ds:schemaRefs>
    <ds:schemaRef ds:uri="http://purl.org/dc/terms/"/>
    <ds:schemaRef ds:uri="http://schemas.microsoft.com/office/2006/metadata/properties"/>
    <ds:schemaRef ds:uri="http://purl.org/dc/dcmitype/"/>
    <ds:schemaRef ds:uri="http://schemas.openxmlformats.org/package/2006/metadata/core-properties"/>
    <ds:schemaRef ds:uri="http://schemas.microsoft.com/office/infopath/2007/PartnerControls"/>
    <ds:schemaRef ds:uri="http://schemas.microsoft.com/office/2006/documentManagement/types"/>
    <ds:schemaRef ds:uri="http://purl.org/dc/elements/1.1/"/>
    <ds:schemaRef ds:uri="3ef5847a-e696-4fee-a2c0-6c3f8756832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7389</Words>
  <Application>Microsoft Office PowerPoint</Application>
  <PresentationFormat>Custom</PresentationFormat>
  <Paragraphs>460</Paragraphs>
  <Slides>42</Slides>
  <Notes>34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Aptos</vt:lpstr>
      <vt:lpstr>Aptos Display</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2026-03-11T10:07:05Z</dcterms:created>
  <dcterms:modified xsi:type="dcterms:W3CDTF">2026-03-15T18:57:36Z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