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6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74" r:id="rId16"/>
    <p:sldId id="267" r:id="rId17"/>
    <p:sldId id="268" r:id="rId18"/>
    <p:sldId id="269" r:id="rId19"/>
    <p:sldId id="270" r:id="rId20"/>
    <p:sldId id="271" r:id="rId21"/>
    <p:sldId id="272" r:id="rId22"/>
    <p:sldId id="275" r:id="rId23"/>
    <p:sldId id="273" r:id="rId24"/>
    <p:sldId id="276" r:id="rId25"/>
    <p:sldId id="277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00610A-88E1-4928-AB4B-02BBC63D40D5}" v="29" dt="2023-11-02T17:34:58.8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100" d="100"/>
          <a:sy n="100" d="100"/>
        </p:scale>
        <p:origin x="936" y="5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C287E-D832-9833-0CE3-44406FCA36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B3C8E6-AAB5-3634-6808-1E70494871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34543F-3F57-A946-A483-AEAAE1FF3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1595C-B03B-4DE7-A36A-C57ADA7B0B3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E6A823-C783-DD99-E0AC-D04A00BBAB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2C3165-6266-E394-4BA3-23B8C0D506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08733-62BB-4B72-A0A3-FC6C7D872F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058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CF67AB-5262-B7D8-5704-15583FC6B6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26D0AE-7906-401D-E6D4-9AB55D747E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B16F4F-4657-E3A9-1EC9-2EC73322C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1595C-B03B-4DE7-A36A-C57ADA7B0B3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110A0E-D1C4-0A46-45B9-87CA939540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428D4B-2B6B-0E47-7BE6-FD7A533D2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08733-62BB-4B72-A0A3-FC6C7D872F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3166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7BA52-B827-CA53-145D-251CB8BF41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CCC6A0-3C0A-1C15-62DA-CFA3D3E202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237397-4C49-C7E1-2B80-C119C147FA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1595C-B03B-4DE7-A36A-C57ADA7B0B3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76430C-AC3F-2A82-D291-5977720F7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BF8431-D9A7-4A7F-861A-FED099720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08733-62BB-4B72-A0A3-FC6C7D872F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2701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2B353-695E-B226-C347-57A3DAC580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700D58-4BED-E838-C42D-0986412E29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5B2280-268A-6A74-7F1F-B3F5260315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FFB4F0-8153-D98B-6D95-B7BF8BF8B1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1595C-B03B-4DE7-A36A-C57ADA7B0B3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C2F56F-266B-4741-2AC2-A85058247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BC6209-C2D5-F401-1F91-02C322EBA6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08733-62BB-4B72-A0A3-FC6C7D872F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2442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82529-34FB-C5F7-AA87-140AFF871C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C0E2DE-9BA9-2DA2-E5CF-B7EB3EBD27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22CBBF-BD7E-8404-1E00-99C7AE48EA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D579B3-25F8-0C98-B8C5-CCCAF8D306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F8321DA-96FF-9EEE-B9D4-1525AD69575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177B1E1-1999-C1C1-08FC-54F4409F5F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1595C-B03B-4DE7-A36A-C57ADA7B0B3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4D4917E-9B9E-37F8-81C5-CE490131C3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40F5D74-038D-7A74-62C5-5806180092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08733-62BB-4B72-A0A3-FC6C7D872F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939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C15FA-49DF-77ED-E13C-B5C58FABEC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2927A59-3644-C829-DC87-BB2F65AF19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1595C-B03B-4DE7-A36A-C57ADA7B0B3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30EB92-20DE-6427-E146-A8EDB3636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6978A4-83AE-1899-1CA5-861201B4D3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08733-62BB-4B72-A0A3-FC6C7D872F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4449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0E63DFA-0277-4669-20FC-B2C012DA38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1595C-B03B-4DE7-A36A-C57ADA7B0B3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5CBB01-67BF-FE5B-F2F1-F5CD7C3021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6A3F4B-9E3E-741D-50DA-3C74AE747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08733-62BB-4B72-A0A3-FC6C7D872F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005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B2985-6F1C-F242-3FC4-44A34DFE1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6B04C-E10F-C8D8-2ADC-F35079C4C2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65FA85-35BA-BB5D-4099-65F9179880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CC1648-184F-E328-6CA2-89CA47EDE9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1595C-B03B-4DE7-A36A-C57ADA7B0B3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737045-EC73-2C0F-B7DF-499DEC7185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F7AD4A-53C3-626D-592D-5619678F45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08733-62BB-4B72-A0A3-FC6C7D872F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233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E57B7-FB96-B5B2-A582-A06E3FD85E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CDCF371-DFA0-F325-8DAB-4C14859DF3B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8A3D42-171E-3183-521A-6C08BB16B9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E7F003-B525-B873-FBCC-17368D27A8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1595C-B03B-4DE7-A36A-C57ADA7B0B3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BCBEF1-DD18-1A81-DC2B-E57914D90C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DB33B8-5D1C-E91E-0ED5-E2F6BA6F5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08733-62BB-4B72-A0A3-FC6C7D872F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9597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108F1-5465-7EF5-C3DF-5321C4977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1B3AA9-75F0-6F40-F9CC-DE8FBE30B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69B5E4-4A0E-1750-887B-BE4B0DB410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1595C-B03B-4DE7-A36A-C57ADA7B0B3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66D487-65C3-39DE-6A60-5F4226DC62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1A833B-70D9-1D4E-3496-73565AF34A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08733-62BB-4B72-A0A3-FC6C7D872F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86666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0483B81-0182-A538-5606-2C528D556D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ED1BEC-F402-1B00-46EC-CC01B1384C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2E8576-DB47-7FD6-1D98-DE3301316D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1595C-B03B-4DE7-A36A-C57ADA7B0B3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915A1F-67E2-9488-7A76-4CD2F7A156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264DB8-4BBF-BF87-9621-3E1AFE55F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08733-62BB-4B72-A0A3-FC6C7D872F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8199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CBD15E0-644C-6F07-DEAF-8946508D1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2D3A4F-7693-B8B5-E040-57805243CE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76AC8-0120-EC6C-941C-B11B72C4D12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61595C-B03B-4DE7-A36A-C57ADA7B0B3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03EF78-F6AE-F067-9A17-1A8FFFF402C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9EAA61-D17D-F408-ACDE-1E14EABDAD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608733-62BB-4B72-A0A3-FC6C7D872F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631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A050C-57BB-A89A-A5F9-622B2EBC07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08113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dirty="0"/>
              <a:t>Stop and Search powers and the impact of when they are misused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B04FBC-1E0F-189E-A66E-2BC3DEAF78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821238"/>
            <a:ext cx="9144000" cy="1655762"/>
          </a:xfrm>
        </p:spPr>
        <p:txBody>
          <a:bodyPr/>
          <a:lstStyle/>
          <a:p>
            <a:r>
              <a:rPr lang="en-GB" dirty="0"/>
              <a:t>Luke Thomas</a:t>
            </a:r>
          </a:p>
        </p:txBody>
      </p:sp>
    </p:spTree>
    <p:extLst>
      <p:ext uri="{BB962C8B-B14F-4D97-AF65-F5344CB8AC3E}">
        <p14:creationId xmlns:p14="http://schemas.microsoft.com/office/powerpoint/2010/main" val="4245173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525F8-706F-B3CC-AB16-70F0BCFD2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66218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What is stop and Search?</a:t>
            </a:r>
          </a:p>
        </p:txBody>
      </p:sp>
    </p:spTree>
    <p:extLst>
      <p:ext uri="{BB962C8B-B14F-4D97-AF65-F5344CB8AC3E}">
        <p14:creationId xmlns:p14="http://schemas.microsoft.com/office/powerpoint/2010/main" val="1936783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CEC05C-FA21-CAB0-63B7-5CA9000164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Stop and Search Laws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EFED5B-478A-31F9-734B-8626EC3439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Section 1 and Code A of the Police and Criminal Evidence Act 1984</a:t>
            </a:r>
          </a:p>
          <a:p>
            <a:pPr>
              <a:lnSpc>
                <a:spcPct val="200000"/>
              </a:lnSpc>
            </a:pPr>
            <a:r>
              <a:rPr lang="en-GB" dirty="0"/>
              <a:t>Section 60 of the Criminal Justice and Public Order Act 1994</a:t>
            </a:r>
          </a:p>
          <a:p>
            <a:pPr>
              <a:lnSpc>
                <a:spcPct val="200000"/>
              </a:lnSpc>
            </a:pPr>
            <a:r>
              <a:rPr lang="en-GB" dirty="0"/>
              <a:t>Section 43, 44 and 47A of the Terrorism Act 2000</a:t>
            </a:r>
          </a:p>
          <a:p>
            <a:pPr>
              <a:lnSpc>
                <a:spcPct val="200000"/>
              </a:lnSpc>
            </a:pPr>
            <a:r>
              <a:rPr lang="en-GB" dirty="0"/>
              <a:t>Section 163 of the Road Traffic Act 1988</a:t>
            </a:r>
          </a:p>
          <a:p>
            <a:pPr>
              <a:lnSpc>
                <a:spcPct val="200000"/>
              </a:lnSpc>
            </a:pPr>
            <a:r>
              <a:rPr lang="en-GB" dirty="0"/>
              <a:t>Serious Violence Reduction Orders (SVROs)</a:t>
            </a:r>
          </a:p>
        </p:txBody>
      </p:sp>
    </p:spTree>
    <p:extLst>
      <p:ext uri="{BB962C8B-B14F-4D97-AF65-F5344CB8AC3E}">
        <p14:creationId xmlns:p14="http://schemas.microsoft.com/office/powerpoint/2010/main" val="14539452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62958-F7F0-CE2D-CD1F-23DDE901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PACE 1984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7C4FDE-1D6F-F937-9835-C4F35258AD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Replaced the “sus” laws</a:t>
            </a:r>
          </a:p>
          <a:p>
            <a:endParaRPr lang="en-GB" dirty="0"/>
          </a:p>
          <a:p>
            <a:r>
              <a:rPr lang="en-GB" dirty="0"/>
              <a:t>Section 1 and Code A</a:t>
            </a:r>
          </a:p>
          <a:p>
            <a:endParaRPr lang="en-GB" dirty="0"/>
          </a:p>
          <a:p>
            <a:r>
              <a:rPr lang="en-GB" dirty="0"/>
              <a:t>Section 1: Gives constables the power to stop and search for a prohibited or stolen article or substance without making an arrest if they have reasonable grounds</a:t>
            </a:r>
          </a:p>
          <a:p>
            <a:endParaRPr lang="en-GB" dirty="0"/>
          </a:p>
          <a:p>
            <a:r>
              <a:rPr lang="en-GB" dirty="0"/>
              <a:t>Code A: “Powers to stop and search must be used fairly, responsibly, with respect for people being searched and without unlawful discrimination”</a:t>
            </a:r>
          </a:p>
        </p:txBody>
      </p:sp>
    </p:spTree>
    <p:extLst>
      <p:ext uri="{BB962C8B-B14F-4D97-AF65-F5344CB8AC3E}">
        <p14:creationId xmlns:p14="http://schemas.microsoft.com/office/powerpoint/2010/main" val="26565043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1D882-D0B1-A383-2BF8-E3B728EE9B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reasonable grounds for a stop and search?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595135-84BA-EBFB-F4E1-026FE8F278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B.A.I.T.K – Behaviour, Article, intelligence, time and place, knowledge</a:t>
            </a:r>
          </a:p>
          <a:p>
            <a:pPr>
              <a:lnSpc>
                <a:spcPct val="150000"/>
              </a:lnSpc>
            </a:pPr>
            <a:r>
              <a:rPr lang="en-GB" dirty="0"/>
              <a:t>S.H.A.C.K.S – Seen, Heard, Actions, conversations, knowledge and smell</a:t>
            </a:r>
          </a:p>
          <a:p>
            <a:pPr>
              <a:lnSpc>
                <a:spcPct val="150000"/>
              </a:lnSpc>
            </a:pPr>
            <a:r>
              <a:rPr lang="en-GB" dirty="0"/>
              <a:t>J.P.L.A.N.E – Justified, proportionate, legal, accountable, necessary, ethical</a:t>
            </a:r>
          </a:p>
        </p:txBody>
      </p:sp>
    </p:spTree>
    <p:extLst>
      <p:ext uri="{BB962C8B-B14F-4D97-AF65-F5344CB8AC3E}">
        <p14:creationId xmlns:p14="http://schemas.microsoft.com/office/powerpoint/2010/main" val="16407440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1F5C2-F57D-406D-C5FA-FF10282BE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Prohibited and stolen Articles and substances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9EC164-16E6-4548-F631-77FA38483A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GB" dirty="0"/>
              <a:t>Prevention of Crime Act 1953 – Offensive Weapons (Made, adapted or intended)</a:t>
            </a:r>
          </a:p>
          <a:p>
            <a:pPr>
              <a:lnSpc>
                <a:spcPct val="100000"/>
              </a:lnSpc>
            </a:pPr>
            <a:r>
              <a:rPr lang="en-GB" dirty="0"/>
              <a:t>Criminal Justice Act 1988 – Blade or pointed article </a:t>
            </a:r>
          </a:p>
          <a:p>
            <a:pPr>
              <a:lnSpc>
                <a:spcPct val="100000"/>
              </a:lnSpc>
            </a:pPr>
            <a:r>
              <a:rPr lang="en-GB" dirty="0"/>
              <a:t>Offensive Weapons Act 2019 – Corrosive Substances</a:t>
            </a:r>
          </a:p>
          <a:p>
            <a:pPr>
              <a:lnSpc>
                <a:spcPct val="100000"/>
              </a:lnSpc>
            </a:pPr>
            <a:r>
              <a:rPr lang="en-GB" dirty="0"/>
              <a:t>Theft Act 1968</a:t>
            </a:r>
          </a:p>
          <a:p>
            <a:pPr>
              <a:lnSpc>
                <a:spcPct val="100000"/>
              </a:lnSpc>
            </a:pPr>
            <a:r>
              <a:rPr lang="en-GB" dirty="0"/>
              <a:t>Police and Criminal Evidence Act 1984 – “Going equipped” and fireworks</a:t>
            </a:r>
          </a:p>
          <a:p>
            <a:pPr>
              <a:lnSpc>
                <a:spcPct val="100000"/>
              </a:lnSpc>
            </a:pPr>
            <a:r>
              <a:rPr lang="en-GB" dirty="0"/>
              <a:t>Misuse of Drugs Act 1971 – Controlled Substances</a:t>
            </a:r>
          </a:p>
        </p:txBody>
      </p:sp>
    </p:spTree>
    <p:extLst>
      <p:ext uri="{BB962C8B-B14F-4D97-AF65-F5344CB8AC3E}">
        <p14:creationId xmlns:p14="http://schemas.microsoft.com/office/powerpoint/2010/main" val="26457438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43C8A-BA75-1BD6-2AF8-D8B5D03CE0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happens during a stop and search?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8C86B5-7508-6D26-37E4-28D9C44005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G.O.W.I.S.E.L.Y – Grounds, Object, Warrant, Identity, Station, Entitlement, Legal, You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Any prohibited article or substance found may be seized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64719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4BFC2-D3BE-3353-C34E-A64ED5F738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is stop and search used?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F955E-7BD0-1F93-7173-80FBE4CB87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When an incident and/or an offence has been committed</a:t>
            </a:r>
          </a:p>
          <a:p>
            <a:pPr>
              <a:lnSpc>
                <a:spcPct val="150000"/>
              </a:lnSpc>
            </a:pPr>
            <a:r>
              <a:rPr lang="en-GB" dirty="0"/>
              <a:t>When the criteria for reasonable grounds has been met</a:t>
            </a:r>
          </a:p>
        </p:txBody>
      </p:sp>
    </p:spTree>
    <p:extLst>
      <p:ext uri="{BB962C8B-B14F-4D97-AF65-F5344CB8AC3E}">
        <p14:creationId xmlns:p14="http://schemas.microsoft.com/office/powerpoint/2010/main" val="11088315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669A4B-C57E-9C88-555C-1E7C9D97A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Section 60 Criminal Justice and Public Order Act 1994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7AE4A4-BB93-645D-C829-9F82340A75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Allows for a stop and search without reasonable grounds subject to approval by an inspector or above</a:t>
            </a:r>
          </a:p>
          <a:p>
            <a:pPr>
              <a:lnSpc>
                <a:spcPct val="300000"/>
              </a:lnSpc>
            </a:pPr>
            <a:r>
              <a:rPr lang="en-GB" dirty="0"/>
              <a:t>Controversial </a:t>
            </a:r>
          </a:p>
        </p:txBody>
      </p:sp>
    </p:spTree>
    <p:extLst>
      <p:ext uri="{BB962C8B-B14F-4D97-AF65-F5344CB8AC3E}">
        <p14:creationId xmlns:p14="http://schemas.microsoft.com/office/powerpoint/2010/main" val="36115336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D2EC8-63DB-82F2-0333-645B79DC4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Terrorism Act 2000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225049-B7C7-BB7D-D12B-BC07AD2FA8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300000"/>
              </a:lnSpc>
            </a:pPr>
            <a:r>
              <a:rPr lang="en-GB" dirty="0"/>
              <a:t>Section 43 – Power to Stop and Search </a:t>
            </a:r>
          </a:p>
          <a:p>
            <a:pPr>
              <a:lnSpc>
                <a:spcPct val="300000"/>
              </a:lnSpc>
            </a:pPr>
            <a:r>
              <a:rPr lang="en-GB" dirty="0"/>
              <a:t>Section 44 – Ruled unlawful and subsequently removed in 2012</a:t>
            </a:r>
          </a:p>
          <a:p>
            <a:pPr>
              <a:lnSpc>
                <a:spcPct val="300000"/>
              </a:lnSpc>
            </a:pPr>
            <a:r>
              <a:rPr lang="en-GB" dirty="0"/>
              <a:t>Section 47A – Similar to Section 44</a:t>
            </a:r>
          </a:p>
        </p:txBody>
      </p:sp>
    </p:spTree>
    <p:extLst>
      <p:ext uri="{BB962C8B-B14F-4D97-AF65-F5344CB8AC3E}">
        <p14:creationId xmlns:p14="http://schemas.microsoft.com/office/powerpoint/2010/main" val="16067585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B3E2FF-87EA-6D8E-B186-9627C14E79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Road Traffic Act 1988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904FF3-E793-EB0D-199A-6005DE5E73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300000"/>
              </a:lnSpc>
            </a:pPr>
            <a:r>
              <a:rPr lang="en-GB" dirty="0"/>
              <a:t>Section 163 – Gives constables the power to stop vehicles</a:t>
            </a:r>
          </a:p>
          <a:p>
            <a:pPr>
              <a:lnSpc>
                <a:spcPct val="300000"/>
              </a:lnSpc>
            </a:pPr>
            <a:r>
              <a:rPr lang="en-GB" dirty="0"/>
              <a:t>No ethnicity data collected</a:t>
            </a:r>
          </a:p>
        </p:txBody>
      </p:sp>
    </p:spTree>
    <p:extLst>
      <p:ext uri="{BB962C8B-B14F-4D97-AF65-F5344CB8AC3E}">
        <p14:creationId xmlns:p14="http://schemas.microsoft.com/office/powerpoint/2010/main" val="8507927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B368C-A846-BE1F-854B-F4C84128D5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Serious Violence Reduction Orders (SVROs)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283DEB-89C1-CDD1-B349-94422F25E8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50000"/>
              </a:lnSpc>
            </a:pPr>
            <a:r>
              <a:rPr lang="en-GB" dirty="0"/>
              <a:t>Introduced in 2022</a:t>
            </a:r>
          </a:p>
          <a:p>
            <a:pPr>
              <a:lnSpc>
                <a:spcPct val="250000"/>
              </a:lnSpc>
            </a:pPr>
            <a:r>
              <a:rPr lang="en-GB" dirty="0"/>
              <a:t>Used against individuals </a:t>
            </a:r>
          </a:p>
          <a:p>
            <a:pPr>
              <a:lnSpc>
                <a:spcPct val="250000"/>
              </a:lnSpc>
            </a:pPr>
            <a:r>
              <a:rPr lang="en-GB" dirty="0"/>
              <a:t>Removes need for “reasonable grounds”</a:t>
            </a:r>
          </a:p>
        </p:txBody>
      </p:sp>
    </p:spTree>
    <p:extLst>
      <p:ext uri="{BB962C8B-B14F-4D97-AF65-F5344CB8AC3E}">
        <p14:creationId xmlns:p14="http://schemas.microsoft.com/office/powerpoint/2010/main" val="14765761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9F6EE1-DDD7-B327-5FFB-05F546E1A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66218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Misuse of stop and search</a:t>
            </a:r>
          </a:p>
        </p:txBody>
      </p:sp>
    </p:spTree>
    <p:extLst>
      <p:ext uri="{BB962C8B-B14F-4D97-AF65-F5344CB8AC3E}">
        <p14:creationId xmlns:p14="http://schemas.microsoft.com/office/powerpoint/2010/main" val="42534696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7FF42-8713-2525-69D8-04EB0EDF13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fair stop and search?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4F481A-3CD3-CC4C-9D1A-EA65345F8E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College of Policing: </a:t>
            </a:r>
          </a:p>
          <a:p>
            <a:pPr marL="0" indent="0" algn="l">
              <a:buNone/>
            </a:pPr>
            <a:r>
              <a:rPr lang="en-GB" dirty="0"/>
              <a:t>“</a:t>
            </a:r>
            <a:r>
              <a:rPr lang="en-GB" b="0" i="0" dirty="0">
                <a:solidFill>
                  <a:srgbClr val="000000"/>
                </a:solidFill>
                <a:effectLst/>
                <a:latin typeface="Gotham"/>
              </a:rPr>
              <a:t>the search is justified, lawful and stands up to public scrutiny”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Gotham"/>
              </a:rPr>
              <a:t>“the officer has genuine and objectively reasonable suspicion that he or she will find a prohibited article or item for use in crime”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Gotham"/>
              </a:rPr>
              <a:t>“the person understands why they have been searched and feels that they have been treated with respect”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Gotham"/>
              </a:rPr>
              <a:t>“the search was necessary and was the most proportionate method the police officer could use to establish whether the person has such an item”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91462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AE05-508A-577E-691B-255A968CD0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measures are in place to ensure that stop and search is ethical?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6E4F09-0518-E5AC-1649-10F0161D94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300000"/>
              </a:lnSpc>
            </a:pPr>
            <a:r>
              <a:rPr lang="en-GB" dirty="0"/>
              <a:t>Use of body worn cameras</a:t>
            </a:r>
          </a:p>
          <a:p>
            <a:pPr>
              <a:lnSpc>
                <a:spcPct val="300000"/>
              </a:lnSpc>
            </a:pPr>
            <a:r>
              <a:rPr lang="en-GB" dirty="0"/>
              <a:t>Equality Act 2010</a:t>
            </a:r>
          </a:p>
          <a:p>
            <a:pPr>
              <a:lnSpc>
                <a:spcPct val="300000"/>
              </a:lnSpc>
            </a:pPr>
            <a:r>
              <a:rPr lang="en-GB" dirty="0"/>
              <a:t>Code A of PACE</a:t>
            </a:r>
          </a:p>
        </p:txBody>
      </p:sp>
    </p:spTree>
    <p:extLst>
      <p:ext uri="{BB962C8B-B14F-4D97-AF65-F5344CB8AC3E}">
        <p14:creationId xmlns:p14="http://schemas.microsoft.com/office/powerpoint/2010/main" val="36588386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A7AFE-9012-4667-E92B-838F8C1AD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Racial inequality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2CB97C-B45C-ECFF-F659-97E739328D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People from BAME backgrounds are disproportionately affected by stop and search </a:t>
            </a:r>
          </a:p>
          <a:p>
            <a:pPr>
              <a:lnSpc>
                <a:spcPct val="150000"/>
              </a:lnSpc>
            </a:pPr>
            <a:r>
              <a:rPr lang="en-GB" dirty="0"/>
              <a:t>IOPC – Police unfairly use stop and search </a:t>
            </a:r>
          </a:p>
          <a:p>
            <a:pPr>
              <a:lnSpc>
                <a:spcPct val="150000"/>
              </a:lnSpc>
            </a:pPr>
            <a:r>
              <a:rPr lang="en-GB" dirty="0"/>
              <a:t>Geographical factor – 90% of all stops and searches carried out on black people took place in 8 police forces out of 43; 80% within the Metropolitan police</a:t>
            </a:r>
          </a:p>
        </p:txBody>
      </p:sp>
    </p:spTree>
    <p:extLst>
      <p:ext uri="{BB962C8B-B14F-4D97-AF65-F5344CB8AC3E}">
        <p14:creationId xmlns:p14="http://schemas.microsoft.com/office/powerpoint/2010/main" val="22696452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ABF8A2-974B-3F57-DB86-D46C21D6D6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Historical racial inequality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DD355-4E2D-9685-9A18-1087C4083F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Swamp 81</a:t>
            </a:r>
          </a:p>
          <a:p>
            <a:endParaRPr lang="en-GB" dirty="0"/>
          </a:p>
          <a:p>
            <a:r>
              <a:rPr lang="en-GB" dirty="0"/>
              <a:t>Resulted in the Brixton Riots</a:t>
            </a:r>
          </a:p>
          <a:p>
            <a:endParaRPr lang="en-GB" dirty="0"/>
          </a:p>
          <a:p>
            <a:r>
              <a:rPr lang="en-GB" dirty="0"/>
              <a:t>Carried out under the “sus” laws</a:t>
            </a:r>
          </a:p>
          <a:p>
            <a:endParaRPr lang="en-GB" dirty="0"/>
          </a:p>
          <a:p>
            <a:r>
              <a:rPr lang="en-GB" dirty="0"/>
              <a:t>Led to the reformation of stop and search laws </a:t>
            </a:r>
          </a:p>
        </p:txBody>
      </p:sp>
    </p:spTree>
    <p:extLst>
      <p:ext uri="{BB962C8B-B14F-4D97-AF65-F5344CB8AC3E}">
        <p14:creationId xmlns:p14="http://schemas.microsoft.com/office/powerpoint/2010/main" val="38160456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A6D55-F445-8B64-8B05-E5C0F97510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Macpherson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FDE7A8-6AF0-CAD2-16ED-357555580E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Highlighted issues</a:t>
            </a:r>
          </a:p>
          <a:p>
            <a:pPr>
              <a:lnSpc>
                <a:spcPct val="200000"/>
              </a:lnSpc>
            </a:pPr>
            <a:r>
              <a:rPr lang="en-GB" dirty="0"/>
              <a:t>Stop and search is useful</a:t>
            </a:r>
          </a:p>
          <a:p>
            <a:pPr>
              <a:lnSpc>
                <a:spcPct val="200000"/>
              </a:lnSpc>
            </a:pPr>
            <a:r>
              <a:rPr lang="en-GB" dirty="0"/>
              <a:t>Unjustified</a:t>
            </a:r>
          </a:p>
        </p:txBody>
      </p:sp>
    </p:spTree>
    <p:extLst>
      <p:ext uri="{BB962C8B-B14F-4D97-AF65-F5344CB8AC3E}">
        <p14:creationId xmlns:p14="http://schemas.microsoft.com/office/powerpoint/2010/main" val="3046331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298ED-73AC-A726-9993-EE817E1F10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misuse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2C1C0E-7145-A762-4FF3-30AEC5522D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50000"/>
              </a:lnSpc>
            </a:pPr>
            <a:r>
              <a:rPr lang="en-GB" dirty="0"/>
              <a:t>Alleged misuse against protesters </a:t>
            </a:r>
          </a:p>
          <a:p>
            <a:pPr>
              <a:lnSpc>
                <a:spcPct val="160000"/>
              </a:lnSpc>
            </a:pPr>
            <a:r>
              <a:rPr lang="en-GB" dirty="0"/>
              <a:t>Stop and search increases by over 20% when protests take place in London</a:t>
            </a:r>
          </a:p>
          <a:p>
            <a:pPr>
              <a:lnSpc>
                <a:spcPct val="250000"/>
              </a:lnSpc>
            </a:pPr>
            <a:r>
              <a:rPr lang="en-GB" dirty="0"/>
              <a:t>Public Order Bill – Potential for further misuse </a:t>
            </a:r>
          </a:p>
        </p:txBody>
      </p:sp>
    </p:spTree>
    <p:extLst>
      <p:ext uri="{BB962C8B-B14F-4D97-AF65-F5344CB8AC3E}">
        <p14:creationId xmlns:p14="http://schemas.microsoft.com/office/powerpoint/2010/main" val="33150371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07F7EE-D557-0949-FB2A-82AB28772B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of the misuse of stop and search powers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A125C1-9194-CB83-E01A-73A5B84AB9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50000"/>
              </a:lnSpc>
            </a:pPr>
            <a:r>
              <a:rPr lang="en-GB" dirty="0"/>
              <a:t>Loss of public confidence</a:t>
            </a:r>
          </a:p>
          <a:p>
            <a:pPr>
              <a:lnSpc>
                <a:spcPct val="250000"/>
              </a:lnSpc>
            </a:pPr>
            <a:r>
              <a:rPr lang="en-GB" dirty="0"/>
              <a:t>Stop and search when used correctly is a useful tactic</a:t>
            </a:r>
          </a:p>
          <a:p>
            <a:pPr>
              <a:lnSpc>
                <a:spcPct val="250000"/>
              </a:lnSpc>
            </a:pPr>
            <a:r>
              <a:rPr lang="en-GB" dirty="0"/>
              <a:t>Risk of escalation  </a:t>
            </a:r>
          </a:p>
        </p:txBody>
      </p:sp>
    </p:spTree>
    <p:extLst>
      <p:ext uri="{BB962C8B-B14F-4D97-AF65-F5344CB8AC3E}">
        <p14:creationId xmlns:p14="http://schemas.microsoft.com/office/powerpoint/2010/main" val="24242143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533427-B80F-4744-3822-8047EF1AF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66218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9126844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56D47-8467-75BD-7FEB-0015C383AD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9FB340-6A2F-EAF0-FB49-EB88F08F09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40613"/>
            <a:ext cx="10515600" cy="5321134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dirty="0"/>
              <a:t>Brenton, (2010), “BRIXTON RIOTS (APRIL 10-12, 1981)”, </a:t>
            </a:r>
            <a:r>
              <a:rPr lang="en-GB" i="1" dirty="0"/>
              <a:t>Black Past</a:t>
            </a:r>
            <a:r>
              <a:rPr lang="en-GB" dirty="0"/>
              <a:t>, Available at: https://www.blackpast.org/global-african-history/brixton-riots-april-10-12-1981/</a:t>
            </a:r>
          </a:p>
          <a:p>
            <a:pPr marL="0" indent="0">
              <a:buNone/>
            </a:pPr>
            <a:r>
              <a:rPr lang="en-GB" dirty="0"/>
              <a:t>College of Policing, (2017), </a:t>
            </a:r>
            <a:r>
              <a:rPr lang="en-GB" i="1" dirty="0"/>
              <a:t>Stop and Search</a:t>
            </a:r>
            <a:r>
              <a:rPr lang="en-GB" dirty="0"/>
              <a:t>, Available at: https://www.college.police.uk/app/stop-and-search/stop-and-search</a:t>
            </a:r>
          </a:p>
          <a:p>
            <a:pPr marL="0" indent="0">
              <a:buNone/>
            </a:pPr>
            <a:r>
              <a:rPr lang="en-GB" dirty="0"/>
              <a:t>CPS, (2022), </a:t>
            </a:r>
            <a:r>
              <a:rPr lang="en-GB" i="1" dirty="0"/>
              <a:t>Offensive Weapons, Knives, Bladed and Pointed Articles</a:t>
            </a:r>
            <a:r>
              <a:rPr lang="en-GB" dirty="0"/>
              <a:t>, Available at: https://www.cps.gov.uk/legal-guidance/offensive-weapons-knives-bladed-and-pointed-articles</a:t>
            </a:r>
          </a:p>
          <a:p>
            <a:pPr marL="0" indent="0">
              <a:buNone/>
            </a:pPr>
            <a:r>
              <a:rPr lang="en-GB" i="1" dirty="0"/>
              <a:t>Criminal Justice and Public Order Act 1994</a:t>
            </a:r>
            <a:r>
              <a:rPr lang="en-GB" dirty="0"/>
              <a:t>, Available at: https://www.legislation.gov.uk/ukpga/1994/33/section/60/enacted</a:t>
            </a:r>
          </a:p>
          <a:p>
            <a:pPr marL="0" indent="0">
              <a:buNone/>
            </a:pPr>
            <a:r>
              <a:rPr lang="en-GB" i="1" dirty="0"/>
              <a:t>Equality Act 2010</a:t>
            </a:r>
            <a:r>
              <a:rPr lang="en-GB" dirty="0"/>
              <a:t>, Available at: https://www.legislation.gov.uk/ukpga/2010/15/section/13</a:t>
            </a:r>
          </a:p>
          <a:p>
            <a:pPr marL="0" indent="0">
              <a:buNone/>
            </a:pPr>
            <a:r>
              <a:rPr lang="en-GB" dirty="0"/>
              <a:t>Gayle, (2022), “Police abuse stop and search powers to target protesters, suggests data”, </a:t>
            </a:r>
            <a:r>
              <a:rPr lang="en-GB" i="1" dirty="0"/>
              <a:t>The Guardian</a:t>
            </a:r>
            <a:r>
              <a:rPr lang="en-GB" dirty="0"/>
              <a:t>, Available at: https://www.theguardian.com/law/2022/aug/18/police-abuse-stop-and-search-powers-to-target-protesters-suggests-data</a:t>
            </a:r>
          </a:p>
          <a:p>
            <a:pPr marL="0" indent="0">
              <a:buNone/>
            </a:pPr>
            <a:r>
              <a:rPr lang="en-GB" dirty="0"/>
              <a:t>Gould, (2022), </a:t>
            </a:r>
            <a:r>
              <a:rPr lang="en-GB" i="1" dirty="0"/>
              <a:t>The GOWISELY Procedure and Unlawful Stop and Search</a:t>
            </a:r>
            <a:r>
              <a:rPr lang="en-GB" dirty="0"/>
              <a:t>, Available at: https://iaingould.co.uk/2020/09/14/the-gowisely-procedure-and-unlawful-stop-and-search/</a:t>
            </a:r>
          </a:p>
          <a:p>
            <a:pPr marL="0" indent="0">
              <a:buNone/>
            </a:pPr>
            <a:r>
              <a:rPr lang="en-GB" dirty="0"/>
              <a:t>GOV.UK, (2021), </a:t>
            </a:r>
            <a:r>
              <a:rPr lang="en-GB" i="1" dirty="0"/>
              <a:t>Confidence in the local police</a:t>
            </a:r>
            <a:r>
              <a:rPr lang="en-GB" dirty="0"/>
              <a:t>, Available at: https://www.ethnicity-facts-figures.service.gov.uk/crime-justice-and-the-law/policing/confidence-in-the-local-police/latest#by-ethnicity-over-time</a:t>
            </a:r>
          </a:p>
          <a:p>
            <a:pPr marL="0" indent="0">
              <a:buNone/>
            </a:pPr>
            <a:r>
              <a:rPr lang="en-GB" dirty="0"/>
              <a:t>GOV.UK, (2023), </a:t>
            </a:r>
            <a:r>
              <a:rPr lang="en-GB" i="1" dirty="0"/>
              <a:t>Police powers to stop and search: your rights</a:t>
            </a:r>
            <a:r>
              <a:rPr lang="en-GB" dirty="0"/>
              <a:t>, Available at: https://www.gov.uk/police-powers-to-stop-and-search-your-rights</a:t>
            </a:r>
          </a:p>
          <a:p>
            <a:pPr marL="0" indent="0">
              <a:buNone/>
            </a:pPr>
            <a:r>
              <a:rPr lang="en-GB" dirty="0"/>
              <a:t>His Majesty's Inspectorate of Constabulary and Fire &amp; Rescue Services, (2021), </a:t>
            </a:r>
            <a:r>
              <a:rPr lang="en-GB" i="1" dirty="0"/>
              <a:t>Disproportionate use of police powers a spotlight on stop and search and the use of force</a:t>
            </a:r>
            <a:r>
              <a:rPr lang="en-GB" dirty="0"/>
              <a:t>, Available at: https://assets-hmicfrs.justiceinspectorates.gov.uk/uploads/disproportionate-use-of-police-powers-spotlight-on-stop-search-and-use-of-force.pdf</a:t>
            </a:r>
          </a:p>
          <a:p>
            <a:pPr marL="0" indent="0">
              <a:buNone/>
            </a:pPr>
            <a:r>
              <a:rPr lang="en-GB" dirty="0"/>
              <a:t>Home office, (2023), </a:t>
            </a:r>
            <a:r>
              <a:rPr lang="en-GB" i="1" dirty="0"/>
              <a:t>Serious violence reduction orders: statutory guidance version 1 (accessible</a:t>
            </a:r>
            <a:r>
              <a:rPr lang="en-GB" dirty="0"/>
              <a:t>), Available at: https://www.gov.uk/government/publications/serious-violence-reduction-orders-svros/serious-violence-reduction-orders-statutory-guidance-version-1-accessible</a:t>
            </a:r>
          </a:p>
          <a:p>
            <a:pPr marL="0" indent="0">
              <a:buNone/>
            </a:pPr>
            <a:r>
              <a:rPr lang="en-GB" dirty="0"/>
              <a:t>Independent Office for Police Conduct, (2022), </a:t>
            </a:r>
            <a:r>
              <a:rPr lang="en-GB" i="1" dirty="0"/>
              <a:t>National stop and search learning report</a:t>
            </a:r>
            <a:r>
              <a:rPr lang="en-GB" dirty="0"/>
              <a:t>, Available at: https://www.policeconduct.gov.uk/sites/default/files/documents/OFFICIAL%20IOPC%20National%20stop%20and%20search%20learning%20report%2020%20April%202022_0.pdf</a:t>
            </a:r>
          </a:p>
          <a:p>
            <a:pPr marL="0" indent="0">
              <a:buNone/>
            </a:pPr>
            <a:r>
              <a:rPr lang="en-GB" dirty="0"/>
              <a:t>Lancashire Constabulary, (2023), </a:t>
            </a:r>
            <a:r>
              <a:rPr lang="en-GB" i="1" dirty="0"/>
              <a:t>Section 60 – ‘without suspicion searches’</a:t>
            </a:r>
            <a:r>
              <a:rPr lang="en-GB" dirty="0"/>
              <a:t>, Available at: https://www.lancashire.police.uk/help-advice/stop-and-search/section-60-without-suspicion-searches/</a:t>
            </a:r>
          </a:p>
          <a:p>
            <a:pPr marL="0" indent="0">
              <a:buNone/>
            </a:pPr>
            <a:r>
              <a:rPr lang="en-GB" dirty="0"/>
              <a:t>Metropolitan Police, (2023</a:t>
            </a:r>
            <a:r>
              <a:rPr lang="en-GB" i="1" dirty="0"/>
              <a:t>), How we use stop and search</a:t>
            </a:r>
            <a:r>
              <a:rPr lang="en-GB" dirty="0"/>
              <a:t>, Available at: https://www.met.police.uk/advice/advice-and-information/st-s/stop-and-search/how-we-use-stop-and-search/</a:t>
            </a:r>
          </a:p>
          <a:p>
            <a:pPr marL="0" indent="0">
              <a:buNone/>
            </a:pPr>
            <a:r>
              <a:rPr lang="en-GB" i="1" dirty="0"/>
              <a:t>Misuse of Drugs Act 1971</a:t>
            </a:r>
            <a:r>
              <a:rPr lang="en-GB" dirty="0"/>
              <a:t>, Available at: https://www.legislation.gov.uk/ukpga/1971/38/section/23</a:t>
            </a:r>
          </a:p>
          <a:p>
            <a:pPr marL="0" indent="0">
              <a:buNone/>
            </a:pPr>
            <a:r>
              <a:rPr lang="en-GB" dirty="0" err="1"/>
              <a:t>Modin</a:t>
            </a:r>
            <a:r>
              <a:rPr lang="en-GB" dirty="0"/>
              <a:t>, (2020), “Record ethnicity of drivers in traffic stops, say campaigners”, </a:t>
            </a:r>
            <a:r>
              <a:rPr lang="en-GB" i="1" dirty="0"/>
              <a:t>The Guardian</a:t>
            </a:r>
            <a:r>
              <a:rPr lang="en-GB" dirty="0"/>
              <a:t>, Available at: https://www.theguardian.com/uk-news/2020/aug/10/traffic-stops-should-face-same-scrutiny-as-stop-and-search-say-campaigners</a:t>
            </a:r>
          </a:p>
          <a:p>
            <a:pPr marL="0" indent="0">
              <a:buNone/>
            </a:pPr>
            <a:r>
              <a:rPr lang="en-GB" dirty="0" err="1"/>
              <a:t>Nickolls</a:t>
            </a:r>
            <a:r>
              <a:rPr lang="en-GB" dirty="0"/>
              <a:t> and Allen, (2022), “Police powers: stop and search”, </a:t>
            </a:r>
            <a:r>
              <a:rPr lang="en-GB" i="1" dirty="0"/>
              <a:t>House of Commons Library</a:t>
            </a:r>
            <a:r>
              <a:rPr lang="en-GB" dirty="0"/>
              <a:t>, Available at: https://commonslibrary.parliament.uk/research-briefings/sn03878/</a:t>
            </a:r>
          </a:p>
          <a:p>
            <a:pPr marL="0" indent="0">
              <a:buNone/>
            </a:pPr>
            <a:r>
              <a:rPr lang="en-GB" i="1" dirty="0"/>
              <a:t>Police and Criminal Evidence Act 1984</a:t>
            </a:r>
            <a:r>
              <a:rPr lang="en-GB" dirty="0"/>
              <a:t>, Available at: https://www.legislation.gov.uk/ukpga/1984/60/section/1</a:t>
            </a:r>
          </a:p>
          <a:p>
            <a:pPr marL="0" indent="0">
              <a:buNone/>
            </a:pPr>
            <a:r>
              <a:rPr lang="en-GB" dirty="0"/>
              <a:t>Race Disparity Unit, (2021), </a:t>
            </a:r>
            <a:r>
              <a:rPr lang="en-GB" i="1" dirty="0"/>
              <a:t>Stop and search data and the effect of geographical differences</a:t>
            </a:r>
            <a:r>
              <a:rPr lang="en-GB" dirty="0"/>
              <a:t>, Available at: https://www.gov.uk/government/publications/stop-and-search-data-and-the-effect-of-geographical-differences/stop-and-search-interpreting-and-describing-statistics</a:t>
            </a:r>
          </a:p>
          <a:p>
            <a:pPr marL="0" indent="0">
              <a:buNone/>
            </a:pPr>
            <a:r>
              <a:rPr lang="en-GB" dirty="0"/>
              <a:t>Rhoden-Paul, (2022), “Stop and search: Ethnic minorities unfairly targeted by police – watchdog”, </a:t>
            </a:r>
            <a:r>
              <a:rPr lang="en-GB" i="1" dirty="0"/>
              <a:t>BBC</a:t>
            </a:r>
            <a:r>
              <a:rPr lang="en-GB" dirty="0"/>
              <a:t>, Available at: https://www.bbc.co.uk/news/uk-61167875</a:t>
            </a:r>
          </a:p>
          <a:p>
            <a:pPr marL="0" indent="0">
              <a:buNone/>
            </a:pPr>
            <a:r>
              <a:rPr lang="en-GB" i="1" dirty="0"/>
              <a:t>Road Traffic Act 1988</a:t>
            </a:r>
            <a:r>
              <a:rPr lang="en-GB" dirty="0"/>
              <a:t>, Available at: https://www.legislation.gov.uk/ukpga/1988/52/section/163/enacted#:~:text=163Power%20of%20police%20to,by%20a%20constable%20in%20uniform.</a:t>
            </a:r>
          </a:p>
          <a:p>
            <a:pPr marL="0" indent="0">
              <a:buNone/>
            </a:pPr>
            <a:r>
              <a:rPr lang="en-GB" dirty="0"/>
              <a:t>Rowlands, (2010), </a:t>
            </a:r>
            <a:r>
              <a:rPr lang="en-GB" i="1" dirty="0"/>
              <a:t>UK: The Misuse of Section 44 stop and search powers continues despite European Court ruling</a:t>
            </a:r>
            <a:r>
              <a:rPr lang="en-GB" dirty="0"/>
              <a:t>, Available at: https://www.statewatch.org/media/documents/analyses/no-105-uk-section-44.pdf</a:t>
            </a:r>
          </a:p>
          <a:p>
            <a:pPr marL="0" indent="0">
              <a:buNone/>
            </a:pPr>
            <a:r>
              <a:rPr lang="en-GB" dirty="0"/>
              <a:t>Royal Borough of Greenwich, (2023), </a:t>
            </a:r>
            <a:r>
              <a:rPr lang="en-GB" i="1" dirty="0"/>
              <a:t>Stop and Search | Know your rights</a:t>
            </a:r>
            <a:r>
              <a:rPr lang="en-GB" dirty="0"/>
              <a:t>, Available at: https://www.royalgreenwich.gov.uk/info/200202/community_safety/2322/stop_and_search_know_your_rights</a:t>
            </a:r>
          </a:p>
          <a:p>
            <a:pPr marL="0" indent="0">
              <a:buNone/>
            </a:pPr>
            <a:r>
              <a:rPr lang="en-GB" i="1" dirty="0"/>
              <a:t>Terrorism Act 2000</a:t>
            </a:r>
            <a:r>
              <a:rPr lang="en-GB" dirty="0"/>
              <a:t>, Available at: https://www.legislation.gov.uk/ukpga/2000/11/section/47A/2012-07-10</a:t>
            </a:r>
          </a:p>
          <a:p>
            <a:pPr marL="0" indent="0">
              <a:buNone/>
            </a:pPr>
            <a:r>
              <a:rPr lang="en-GB" dirty="0"/>
              <a:t>Townsend, (2012), “Abuse of stop and search powers is a crime, says Lawrence inquiry adviser”, </a:t>
            </a:r>
            <a:r>
              <a:rPr lang="en-GB" i="1" dirty="0"/>
              <a:t>The Guardian</a:t>
            </a:r>
            <a:r>
              <a:rPr lang="en-GB" dirty="0"/>
              <a:t>, Available at: https://www.theguardian.com/law/2012/jan/07/abuse-stop-search-crime-police</a:t>
            </a:r>
          </a:p>
          <a:p>
            <a:pPr marL="0" indent="0">
              <a:buNone/>
            </a:pPr>
            <a:r>
              <a:rPr lang="en-GB" dirty="0"/>
              <a:t>Williams, (2021), “The Macpherson Report: Twenty-two years on”, </a:t>
            </a:r>
            <a:r>
              <a:rPr lang="en-GB" i="1" dirty="0"/>
              <a:t>WWW.Parliament.UK</a:t>
            </a:r>
            <a:r>
              <a:rPr lang="en-GB" dirty="0"/>
              <a:t>, Available at: https://publications.parliament.uk/pa/cm5802/cmselect/cmhaff/139/13909.htm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   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 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1050" dirty="0"/>
          </a:p>
          <a:p>
            <a:pPr marL="0" indent="0">
              <a:buNone/>
            </a:pPr>
            <a:r>
              <a:rPr lang="en-GB" sz="1050" dirty="0"/>
              <a:t> </a:t>
            </a:r>
          </a:p>
          <a:p>
            <a:pPr marL="0" indent="0">
              <a:buNone/>
            </a:pPr>
            <a:endParaRPr lang="en-GB" sz="1050" dirty="0"/>
          </a:p>
          <a:p>
            <a:pPr marL="0" indent="0">
              <a:buNone/>
            </a:pPr>
            <a:endParaRPr lang="en-GB" sz="105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dirty="0"/>
              <a:t>  </a:t>
            </a:r>
            <a:r>
              <a:rPr lang="en-GB" sz="1000" b="0" i="0" dirty="0">
                <a:solidFill>
                  <a:srgbClr val="FFFFFF"/>
                </a:solidFill>
                <a:effectLst/>
                <a:latin typeface="national"/>
              </a:rPr>
              <a:t>Police powers: stop and search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811399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9" ma:contentTypeDescription="Create a new document." ma:contentTypeScope="" ma:versionID="bbb13790b1ec9652a023c9a56801f9c0">
  <xsd:schema xmlns:xsd="http://www.w3.org/2001/XMLSchema" xmlns:xs="http://www.w3.org/2001/XMLSchema" xmlns:p="http://schemas.microsoft.com/office/2006/metadata/properties" xmlns:ns3="95817cb9-f0eb-4f4d-892c-47ab9f8957c0" targetNamespace="http://schemas.microsoft.com/office/2006/metadata/properties" ma:root="true" ma:fieldsID="998d9b872065b0315e93937305eef704" ns3:_="">
    <xsd:import namespace="95817cb9-f0eb-4f4d-892c-47ab9f8957c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LengthInSeconds" minOccurs="0"/>
                <xsd:element ref="ns3:MediaServiceAutoTags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94028C1-28BF-455C-88EE-34AAE04DACC6}">
  <ds:schemaRefs>
    <ds:schemaRef ds:uri="http://purl.org/dc/terms/"/>
    <ds:schemaRef ds:uri="http://purl.org/dc/dcmitype/"/>
    <ds:schemaRef ds:uri="95817cb9-f0eb-4f4d-892c-47ab9f8957c0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schemas.openxmlformats.org/package/2006/metadata/core-properties"/>
    <ds:schemaRef ds:uri="http://schemas.microsoft.com/office/infopath/2007/PartnerControls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6D94E04F-3334-4489-A195-49A1BFB2132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817cb9-f0eb-4f4d-892c-47ab9f8957c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6960F72-9010-43CE-B852-1F1C21348E2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387</TotalTime>
  <Words>1683</Words>
  <Application>Microsoft Office PowerPoint</Application>
  <PresentationFormat>Widescreen</PresentationFormat>
  <Paragraphs>134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Office Theme</vt:lpstr>
      <vt:lpstr>Stop and Search powers and the impact of when they are misused</vt:lpstr>
      <vt:lpstr>What is stop and Search?</vt:lpstr>
      <vt:lpstr>Stop and Search Laws</vt:lpstr>
      <vt:lpstr>PACE 1984</vt:lpstr>
      <vt:lpstr>What are reasonable grounds for a stop and search?</vt:lpstr>
      <vt:lpstr>Prohibited and stolen Articles and substances</vt:lpstr>
      <vt:lpstr>What happens during a stop and search?</vt:lpstr>
      <vt:lpstr>When is stop and search used?</vt:lpstr>
      <vt:lpstr>Section 60 Criminal Justice and Public Order Act 1994</vt:lpstr>
      <vt:lpstr>Terrorism Act 2000</vt:lpstr>
      <vt:lpstr>Road Traffic Act 1988</vt:lpstr>
      <vt:lpstr>Serious Violence Reduction Orders (SVROs)</vt:lpstr>
      <vt:lpstr>Misuse of stop and search</vt:lpstr>
      <vt:lpstr>What is a fair stop and search?</vt:lpstr>
      <vt:lpstr>What measures are in place to ensure that stop and search is ethical?</vt:lpstr>
      <vt:lpstr>Racial inequality</vt:lpstr>
      <vt:lpstr>Historical racial inequality</vt:lpstr>
      <vt:lpstr>The Macpherson report</vt:lpstr>
      <vt:lpstr>Other misuse</vt:lpstr>
      <vt:lpstr>Impact of the misuse of stop and search powers</vt:lpstr>
      <vt:lpstr>Thank you for listening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Stop and Search powers and the impact of when they are misused</dc:title>
  <dc:creator>Luke Thomas (2103571)</dc:creator>
  <cp:lastModifiedBy>Luke Thomas (2103571)</cp:lastModifiedBy>
  <cp:revision>2</cp:revision>
  <dcterms:created xsi:type="dcterms:W3CDTF">2023-11-01T15:53:18Z</dcterms:created>
  <dcterms:modified xsi:type="dcterms:W3CDTF">2023-11-02T19:20:40Z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