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sldIdLst>
    <p:sldId id="312" r:id="rId5"/>
    <p:sldId id="262" r:id="rId6"/>
    <p:sldId id="274" r:id="rId7"/>
    <p:sldId id="264" r:id="rId8"/>
    <p:sldId id="277" r:id="rId9"/>
    <p:sldId id="265" r:id="rId10"/>
    <p:sldId id="275" r:id="rId11"/>
    <p:sldId id="278" r:id="rId12"/>
    <p:sldId id="279" r:id="rId13"/>
    <p:sldId id="280" r:id="rId14"/>
    <p:sldId id="282" r:id="rId15"/>
    <p:sldId id="283" r:id="rId16"/>
    <p:sldId id="284" r:id="rId17"/>
    <p:sldId id="287" r:id="rId18"/>
    <p:sldId id="290" r:id="rId19"/>
    <p:sldId id="286" r:id="rId20"/>
    <p:sldId id="257" r:id="rId21"/>
    <p:sldId id="260" r:id="rId22"/>
    <p:sldId id="263" r:id="rId23"/>
    <p:sldId id="266" r:id="rId24"/>
    <p:sldId id="267" r:id="rId25"/>
    <p:sldId id="268" r:id="rId26"/>
    <p:sldId id="26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varScale="1">
        <p:scale>
          <a:sx n="83" d="100"/>
          <a:sy n="83" d="100"/>
        </p:scale>
        <p:origin x="45"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FC32FB24-3985-4FFE-974D-741F4B41D132}"/>
    <pc:docChg chg="modSld">
      <pc:chgData name="Sue Ainsworth" userId="888be70d-2e4c-4f55-baa0-638ca1ed17b4" providerId="ADAL" clId="{FC32FB24-3985-4FFE-974D-741F4B41D132}" dt="2025-08-24T06:13:14.213" v="49" actId="20577"/>
      <pc:docMkLst>
        <pc:docMk/>
      </pc:docMkLst>
      <pc:sldChg chg="modSp mod">
        <pc:chgData name="Sue Ainsworth" userId="888be70d-2e4c-4f55-baa0-638ca1ed17b4" providerId="ADAL" clId="{FC32FB24-3985-4FFE-974D-741F4B41D132}" dt="2025-08-24T06:13:14.213" v="49" actId="20577"/>
        <pc:sldMkLst>
          <pc:docMk/>
          <pc:sldMk cId="3636576839" sldId="263"/>
        </pc:sldMkLst>
        <pc:spChg chg="mod">
          <ac:chgData name="Sue Ainsworth" userId="888be70d-2e4c-4f55-baa0-638ca1ed17b4" providerId="ADAL" clId="{FC32FB24-3985-4FFE-974D-741F4B41D132}" dt="2025-08-24T06:13:14.213" v="49" actId="20577"/>
          <ac:spMkLst>
            <pc:docMk/>
            <pc:sldMk cId="3636576839" sldId="263"/>
            <ac:spMk id="3" creationId="{EF8C24CC-4175-448C-AF65-2420FAF8681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1572A6-5D4F-4D4A-B1D3-4FD65AFF3928}" type="datetimeFigureOut">
              <a:rPr lang="en-GB" smtClean="0"/>
              <a:t>24/08/2025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D1B-AC3A-4CC0-97F2-E44B0435EE50}" type="slidenum">
              <a:rPr lang="en-GB" smtClean="0"/>
              <a:t>‹#›</a:t>
            </a:fld>
            <a:endParaRPr lang="en-GB"/>
          </a:p>
        </p:txBody>
      </p:sp>
    </p:spTree>
    <p:extLst>
      <p:ext uri="{BB962C8B-B14F-4D97-AF65-F5344CB8AC3E}">
        <p14:creationId xmlns:p14="http://schemas.microsoft.com/office/powerpoint/2010/main" val="2848188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8D6AD8-D0DE-3C46-A8CC-7CE5706BFEAC}" type="slidenum">
              <a:rPr lang="en-GB" smtClean="0"/>
              <a:t>1</a:t>
            </a:fld>
            <a:endParaRPr lang="en-GB"/>
          </a:p>
        </p:txBody>
      </p:sp>
    </p:spTree>
    <p:extLst>
      <p:ext uri="{BB962C8B-B14F-4D97-AF65-F5344CB8AC3E}">
        <p14:creationId xmlns:p14="http://schemas.microsoft.com/office/powerpoint/2010/main" val="339925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8/24/2025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04349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8/24/2025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3145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8/24/2025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368718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232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8/24/2025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162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8/24/2025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1423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8/24/2025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7508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8/24/2025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8291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8/24/2025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26927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8/24/2025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96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8/24/2025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65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8/24/2025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0772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ainsworth@uwtsd.ac.uk"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mailto:S.ainsworth@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9333-148F-7867-A305-D3DD2D1F56F4}"/>
              </a:ext>
            </a:extLst>
          </p:cNvPr>
          <p:cNvSpPr>
            <a:spLocks noGrp="1"/>
          </p:cNvSpPr>
          <p:nvPr>
            <p:ph type="title"/>
          </p:nvPr>
        </p:nvSpPr>
        <p:spPr>
          <a:xfrm>
            <a:off x="701040" y="320040"/>
            <a:ext cx="10058400" cy="1371600"/>
          </a:xfrm>
        </p:spPr>
        <p:txBody>
          <a:bodyPr>
            <a:normAutofit fontScale="90000"/>
          </a:bodyPr>
          <a:lstStyle/>
          <a:p>
            <a:pPr algn="ctr"/>
            <a:br>
              <a:rPr lang="en-GB" sz="4400" cap="none" spc="0" dirty="0">
                <a:solidFill>
                  <a:srgbClr val="0070C0"/>
                </a:solidFill>
              </a:rPr>
            </a:br>
            <a:r>
              <a:rPr lang="en-GB" sz="4400" cap="none" spc="0" dirty="0">
                <a:solidFill>
                  <a:srgbClr val="0070C0"/>
                </a:solidFill>
              </a:rPr>
              <a:t>ECIE4012</a:t>
            </a:r>
            <a:br>
              <a:rPr lang="en-GB" sz="4400" cap="none" spc="0" dirty="0">
                <a:solidFill>
                  <a:srgbClr val="0070C0"/>
                </a:solidFill>
              </a:rPr>
            </a:br>
            <a:r>
              <a:rPr lang="en-GB" sz="4400" cap="none" spc="0" dirty="0" err="1">
                <a:solidFill>
                  <a:srgbClr val="0070C0"/>
                </a:solidFill>
              </a:rPr>
              <a:t>Egwyddorion</a:t>
            </a:r>
            <a:r>
              <a:rPr lang="en-GB" sz="4400" cap="none" spc="0" dirty="0">
                <a:solidFill>
                  <a:srgbClr val="0070C0"/>
                </a:solidFill>
              </a:rPr>
              <a:t> </a:t>
            </a:r>
            <a:r>
              <a:rPr lang="en-GB" sz="4400" cap="none" spc="0" dirty="0" err="1">
                <a:solidFill>
                  <a:srgbClr val="0070C0"/>
                </a:solidFill>
              </a:rPr>
              <a:t>Dysgu</a:t>
            </a:r>
            <a:r>
              <a:rPr lang="en-GB" sz="4400" cap="none" spc="0" dirty="0">
                <a:solidFill>
                  <a:srgbClr val="0070C0"/>
                </a:solidFill>
              </a:rPr>
              <a:t> ac </a:t>
            </a:r>
            <a:r>
              <a:rPr lang="en-GB" sz="4400" cap="none" spc="0" dirty="0" err="1">
                <a:solidFill>
                  <a:srgbClr val="0070C0"/>
                </a:solidFill>
              </a:rPr>
              <a:t>Addysgu</a:t>
            </a:r>
            <a:br>
              <a:rPr lang="en-GB" sz="4400" cap="none" spc="0" dirty="0"/>
            </a:br>
            <a:endParaRPr lang="en-GB" dirty="0"/>
          </a:p>
        </p:txBody>
      </p:sp>
      <p:sp>
        <p:nvSpPr>
          <p:cNvPr id="3" name="Content Placeholder 2">
            <a:extLst>
              <a:ext uri="{FF2B5EF4-FFF2-40B4-BE49-F238E27FC236}">
                <a16:creationId xmlns:a16="http://schemas.microsoft.com/office/drawing/2014/main" id="{840216FE-DAD2-2132-1E9A-7022A36DD516}"/>
              </a:ext>
            </a:extLst>
          </p:cNvPr>
          <p:cNvSpPr>
            <a:spLocks noGrp="1"/>
          </p:cNvSpPr>
          <p:nvPr>
            <p:ph sz="half" idx="1"/>
          </p:nvPr>
        </p:nvSpPr>
        <p:spPr/>
        <p:txBody>
          <a:bodyPr>
            <a:normAutofit/>
          </a:bodyPr>
          <a:lstStyle/>
          <a:p>
            <a:pPr algn="ctr"/>
            <a:r>
              <a:rPr lang="en-GB" sz="2800" dirty="0" err="1"/>
              <a:t>Sesiwn</a:t>
            </a:r>
            <a:r>
              <a:rPr lang="en-GB" sz="2800" dirty="0"/>
              <a:t> 4</a:t>
            </a:r>
          </a:p>
          <a:p>
            <a:pPr marL="0" indent="0" algn="ctr">
              <a:buNone/>
            </a:pPr>
            <a:endParaRPr lang="en-GB" sz="2800" dirty="0"/>
          </a:p>
          <a:p>
            <a:pPr marL="0" indent="0" algn="ctr">
              <a:buNone/>
            </a:pPr>
            <a:r>
              <a:rPr lang="en-GB" sz="2800" dirty="0"/>
              <a:t>Sue Ainsworth</a:t>
            </a:r>
          </a:p>
          <a:p>
            <a:pPr marL="0" indent="0" algn="ctr">
              <a:buNone/>
            </a:pPr>
            <a:r>
              <a:rPr lang="en-GB" sz="2800" dirty="0">
                <a:hlinkClick r:id="rId3"/>
              </a:rPr>
              <a:t>s.ainsworth@uwtsd.ac.uk</a:t>
            </a:r>
            <a:endParaRPr lang="en-GB" sz="2800" dirty="0"/>
          </a:p>
          <a:p>
            <a:pPr marL="0" indent="0" algn="ctr">
              <a:buNone/>
            </a:pPr>
            <a:r>
              <a:rPr lang="en-GB" sz="2800" dirty="0" err="1"/>
              <a:t>Croeso</a:t>
            </a:r>
            <a:r>
              <a:rPr lang="en-GB" sz="2800" dirty="0"/>
              <a:t>! </a:t>
            </a:r>
          </a:p>
          <a:p>
            <a:endParaRPr lang="en-GB" sz="2800" dirty="0"/>
          </a:p>
        </p:txBody>
      </p:sp>
      <p:sp>
        <p:nvSpPr>
          <p:cNvPr id="4" name="Content Placeholder 3">
            <a:extLst>
              <a:ext uri="{FF2B5EF4-FFF2-40B4-BE49-F238E27FC236}">
                <a16:creationId xmlns:a16="http://schemas.microsoft.com/office/drawing/2014/main" id="{8E53ABE4-78F0-F488-940A-45BC7DC49601}"/>
              </a:ext>
            </a:extLst>
          </p:cNvPr>
          <p:cNvSpPr>
            <a:spLocks noGrp="1"/>
          </p:cNvSpPr>
          <p:nvPr>
            <p:ph sz="half" idx="2"/>
          </p:nvPr>
        </p:nvSpPr>
        <p:spPr/>
        <p:txBody>
          <a:bodyPr>
            <a:normAutofit/>
          </a:bodyPr>
          <a:lstStyle/>
          <a:p>
            <a:pPr marL="0" indent="0" algn="ctr">
              <a:buNone/>
            </a:pPr>
            <a:r>
              <a:rPr lang="en-GB" sz="2800" cap="none" spc="0" dirty="0">
                <a:solidFill>
                  <a:srgbClr val="0070C0"/>
                </a:solidFill>
              </a:rPr>
              <a:t>Session 4</a:t>
            </a:r>
            <a:br>
              <a:rPr lang="en-GB" sz="2800" cap="none" spc="0" dirty="0">
                <a:solidFill>
                  <a:srgbClr val="0070C0"/>
                </a:solidFill>
              </a:rPr>
            </a:br>
            <a:endParaRPr lang="en-GB" sz="2800" cap="none" spc="0" dirty="0">
              <a:solidFill>
                <a:srgbClr val="0070C0"/>
              </a:solidFill>
            </a:endParaRPr>
          </a:p>
          <a:p>
            <a:pPr algn="ctr"/>
            <a:endParaRPr lang="en-GB" sz="2800" dirty="0">
              <a:solidFill>
                <a:srgbClr val="0070C0"/>
              </a:solidFill>
            </a:endParaRPr>
          </a:p>
          <a:p>
            <a:pPr marL="0" indent="0" algn="ctr">
              <a:buNone/>
            </a:pPr>
            <a:r>
              <a:rPr lang="en-GB" sz="2800" dirty="0">
                <a:solidFill>
                  <a:srgbClr val="0070C0"/>
                </a:solidFill>
              </a:rPr>
              <a:t>Sue Ainsworth</a:t>
            </a:r>
          </a:p>
          <a:p>
            <a:pPr marL="0" indent="0" algn="ctr">
              <a:buNone/>
            </a:pPr>
            <a:r>
              <a:rPr lang="en-GB" sz="2800" dirty="0">
                <a:solidFill>
                  <a:srgbClr val="0070C0"/>
                </a:solidFill>
                <a:hlinkClick r:id="rId4">
                  <a:extLst>
                    <a:ext uri="{A12FA001-AC4F-418D-AE19-62706E023703}">
                      <ahyp:hlinkClr xmlns:ahyp="http://schemas.microsoft.com/office/drawing/2018/hyperlinkcolor" val="tx"/>
                    </a:ext>
                  </a:extLst>
                </a:hlinkClick>
              </a:rPr>
              <a:t>s.ainsworth@uwtsd.ac.uk</a:t>
            </a:r>
            <a:r>
              <a:rPr lang="en-GB" sz="2800" dirty="0">
                <a:solidFill>
                  <a:srgbClr val="0070C0"/>
                </a:solidFill>
              </a:rPr>
              <a:t> </a:t>
            </a:r>
          </a:p>
          <a:p>
            <a:pPr marL="0" indent="0" algn="ctr">
              <a:buNone/>
            </a:pPr>
            <a:r>
              <a:rPr lang="en-GB" sz="2800" dirty="0">
                <a:solidFill>
                  <a:srgbClr val="0070C0"/>
                </a:solidFill>
              </a:rPr>
              <a:t>Welcome!</a:t>
            </a:r>
          </a:p>
        </p:txBody>
      </p:sp>
    </p:spTree>
    <p:extLst>
      <p:ext uri="{BB962C8B-B14F-4D97-AF65-F5344CB8AC3E}">
        <p14:creationId xmlns:p14="http://schemas.microsoft.com/office/powerpoint/2010/main" val="1700844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A5EB-7C60-4686-8557-90313C922DBB}"/>
              </a:ext>
            </a:extLst>
          </p:cNvPr>
          <p:cNvSpPr>
            <a:spLocks noGrp="1"/>
          </p:cNvSpPr>
          <p:nvPr>
            <p:ph type="title"/>
          </p:nvPr>
        </p:nvSpPr>
        <p:spPr/>
        <p:txBody>
          <a:bodyPr/>
          <a:lstStyle/>
          <a:p>
            <a:r>
              <a:rPr lang="en-GB" b="1" dirty="0" err="1">
                <a:solidFill>
                  <a:srgbClr val="0070C0"/>
                </a:solidFill>
              </a:rPr>
              <a:t>Ailadrodd</a:t>
            </a:r>
            <a:endParaRPr lang="en-GB" b="1" dirty="0">
              <a:solidFill>
                <a:srgbClr val="0070C0"/>
              </a:solidFill>
            </a:endParaRPr>
          </a:p>
        </p:txBody>
      </p:sp>
      <p:sp>
        <p:nvSpPr>
          <p:cNvPr id="3" name="Content Placeholder 2">
            <a:extLst>
              <a:ext uri="{FF2B5EF4-FFF2-40B4-BE49-F238E27FC236}">
                <a16:creationId xmlns:a16="http://schemas.microsoft.com/office/drawing/2014/main" id="{E55ADF29-BB4D-42E6-A4F5-2ED4C7042206}"/>
              </a:ext>
            </a:extLst>
          </p:cNvPr>
          <p:cNvSpPr>
            <a:spLocks noGrp="1"/>
          </p:cNvSpPr>
          <p:nvPr>
            <p:ph idx="1"/>
          </p:nvPr>
        </p:nvSpPr>
        <p:spPr/>
        <p:txBody>
          <a:bodyPr>
            <a:normAutofit/>
          </a:bodyPr>
          <a:lstStyle/>
          <a:p>
            <a:pPr marL="0" indent="0">
              <a:buNone/>
            </a:pPr>
            <a:r>
              <a:rPr lang="cy-GB" sz="2400" dirty="0">
                <a:solidFill>
                  <a:srgbClr val="0070C0"/>
                </a:solidFill>
              </a:rPr>
              <a:t>Rydym wedi bod yn edrych ar 5 damcaniaethwr addysgol yn ystod ein darlithoedd </a:t>
            </a:r>
          </a:p>
          <a:p>
            <a:pPr lvl="1">
              <a:buFont typeface="Wingdings" panose="05000000000000000000" pitchFamily="2" charset="2"/>
              <a:buChar char="§"/>
            </a:pPr>
            <a:r>
              <a:rPr lang="cy-GB" sz="2400" dirty="0">
                <a:solidFill>
                  <a:srgbClr val="0070C0"/>
                </a:solidFill>
              </a:rPr>
              <a:t>Skinner (Ymagwedd </a:t>
            </a:r>
            <a:r>
              <a:rPr lang="cy-GB" sz="2400" dirty="0" err="1">
                <a:solidFill>
                  <a:srgbClr val="0070C0"/>
                </a:solidFill>
              </a:rPr>
              <a:t>Ymddygiadwr</a:t>
            </a:r>
            <a:r>
              <a:rPr lang="cy-GB" sz="2400" dirty="0">
                <a:solidFill>
                  <a:srgbClr val="0070C0"/>
                </a:solidFill>
              </a:rPr>
              <a:t>)</a:t>
            </a:r>
          </a:p>
          <a:p>
            <a:pPr lvl="1">
              <a:buFont typeface="Wingdings" panose="05000000000000000000" pitchFamily="2" charset="2"/>
              <a:buChar char="§"/>
            </a:pPr>
            <a:r>
              <a:rPr lang="cy-GB" sz="2400" dirty="0" err="1">
                <a:solidFill>
                  <a:srgbClr val="0070C0"/>
                </a:solidFill>
              </a:rPr>
              <a:t>Piaget</a:t>
            </a:r>
            <a:r>
              <a:rPr lang="cy-GB" sz="2400" dirty="0">
                <a:solidFill>
                  <a:srgbClr val="0070C0"/>
                </a:solidFill>
              </a:rPr>
              <a:t> (Ymagwedd </a:t>
            </a:r>
            <a:r>
              <a:rPr lang="cy-GB" sz="2400" dirty="0" err="1">
                <a:solidFill>
                  <a:srgbClr val="0070C0"/>
                </a:solidFill>
              </a:rPr>
              <a:t>Lluniadaethwr</a:t>
            </a:r>
            <a:r>
              <a:rPr lang="cy-GB" sz="2400" dirty="0">
                <a:solidFill>
                  <a:srgbClr val="0070C0"/>
                </a:solidFill>
              </a:rPr>
              <a:t>)</a:t>
            </a:r>
          </a:p>
          <a:p>
            <a:pPr lvl="1">
              <a:buFont typeface="Wingdings" panose="05000000000000000000" pitchFamily="2" charset="2"/>
              <a:buChar char="§"/>
            </a:pPr>
            <a:r>
              <a:rPr lang="cy-GB" sz="2400" dirty="0" err="1">
                <a:solidFill>
                  <a:srgbClr val="0070C0"/>
                </a:solidFill>
              </a:rPr>
              <a:t>Froebel</a:t>
            </a:r>
            <a:r>
              <a:rPr lang="cy-GB" sz="2400" dirty="0">
                <a:solidFill>
                  <a:srgbClr val="0070C0"/>
                </a:solidFill>
              </a:rPr>
              <a:t> (Ymagwedd </a:t>
            </a:r>
            <a:r>
              <a:rPr lang="cy-GB" sz="2400" dirty="0" err="1">
                <a:solidFill>
                  <a:srgbClr val="0070C0"/>
                </a:solidFill>
              </a:rPr>
              <a:t>Lluniadaethwr</a:t>
            </a:r>
            <a:r>
              <a:rPr lang="cy-GB" sz="2400" dirty="0">
                <a:solidFill>
                  <a:srgbClr val="0070C0"/>
                </a:solidFill>
              </a:rPr>
              <a:t>)</a:t>
            </a:r>
          </a:p>
          <a:p>
            <a:pPr lvl="1">
              <a:buFont typeface="Wingdings" panose="05000000000000000000" pitchFamily="2" charset="2"/>
              <a:buChar char="§"/>
            </a:pPr>
            <a:r>
              <a:rPr lang="cy-GB" sz="2400" dirty="0" err="1">
                <a:solidFill>
                  <a:srgbClr val="0070C0"/>
                </a:solidFill>
              </a:rPr>
              <a:t>Bruner</a:t>
            </a:r>
            <a:r>
              <a:rPr lang="cy-GB" sz="2400" dirty="0">
                <a:solidFill>
                  <a:srgbClr val="0070C0"/>
                </a:solidFill>
              </a:rPr>
              <a:t> (Ymagwedd </a:t>
            </a:r>
            <a:r>
              <a:rPr lang="cy-GB" sz="2400" dirty="0" err="1">
                <a:solidFill>
                  <a:srgbClr val="0070C0"/>
                </a:solidFill>
              </a:rPr>
              <a:t>Lluniadaethwr</a:t>
            </a:r>
            <a:r>
              <a:rPr lang="cy-GB" sz="2400" dirty="0">
                <a:solidFill>
                  <a:srgbClr val="0070C0"/>
                </a:solidFill>
              </a:rPr>
              <a:t>)</a:t>
            </a:r>
          </a:p>
          <a:p>
            <a:pPr lvl="1">
              <a:buFont typeface="Wingdings" panose="05000000000000000000" pitchFamily="2" charset="2"/>
              <a:buChar char="§"/>
            </a:pPr>
            <a:r>
              <a:rPr lang="cy-GB" sz="2400" dirty="0" err="1">
                <a:solidFill>
                  <a:srgbClr val="0070C0"/>
                </a:solidFill>
              </a:rPr>
              <a:t>Vygotsky</a:t>
            </a:r>
            <a:r>
              <a:rPr lang="cy-GB" sz="2400" dirty="0">
                <a:solidFill>
                  <a:srgbClr val="0070C0"/>
                </a:solidFill>
              </a:rPr>
              <a:t> (Ymagwedd </a:t>
            </a:r>
            <a:r>
              <a:rPr lang="cy-GB" sz="2400" dirty="0" err="1">
                <a:solidFill>
                  <a:srgbClr val="0070C0"/>
                </a:solidFill>
              </a:rPr>
              <a:t>Lluniadaethwr</a:t>
            </a:r>
            <a:r>
              <a:rPr lang="cy-GB" sz="2400" dirty="0">
                <a:solidFill>
                  <a:srgbClr val="0070C0"/>
                </a:solidFill>
              </a:rPr>
              <a:t> Cymdeithasol)</a:t>
            </a:r>
          </a:p>
          <a:p>
            <a:pPr lvl="1">
              <a:buFont typeface="Wingdings" panose="05000000000000000000" pitchFamily="2" charset="2"/>
              <a:buChar char="§"/>
            </a:pPr>
            <a:endParaRPr lang="en-GB" sz="2400" dirty="0"/>
          </a:p>
          <a:p>
            <a:pPr lvl="1">
              <a:buFont typeface="Wingdings" panose="05000000000000000000" pitchFamily="2" charset="2"/>
              <a:buChar char="§"/>
            </a:pPr>
            <a:endParaRPr lang="en-GB" sz="2400" dirty="0"/>
          </a:p>
        </p:txBody>
      </p:sp>
    </p:spTree>
    <p:extLst>
      <p:ext uri="{BB962C8B-B14F-4D97-AF65-F5344CB8AC3E}">
        <p14:creationId xmlns:p14="http://schemas.microsoft.com/office/powerpoint/2010/main" val="32995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2C50-193F-4B08-A68E-ADC30D2673E1}"/>
              </a:ext>
            </a:extLst>
          </p:cNvPr>
          <p:cNvSpPr>
            <a:spLocks noGrp="1"/>
          </p:cNvSpPr>
          <p:nvPr>
            <p:ph type="title"/>
          </p:nvPr>
        </p:nvSpPr>
        <p:spPr/>
        <p:txBody>
          <a:bodyPr/>
          <a:lstStyle/>
          <a:p>
            <a:r>
              <a:rPr lang="en-GB" b="1" dirty="0" err="1">
                <a:solidFill>
                  <a:srgbClr val="0070C0"/>
                </a:solidFill>
              </a:rPr>
              <a:t>Darlith</a:t>
            </a:r>
            <a:r>
              <a:rPr lang="en-GB" b="1" dirty="0">
                <a:solidFill>
                  <a:srgbClr val="0070C0"/>
                </a:solidFill>
              </a:rPr>
              <a:t> Heddiw</a:t>
            </a:r>
          </a:p>
        </p:txBody>
      </p:sp>
      <p:sp>
        <p:nvSpPr>
          <p:cNvPr id="3" name="Content Placeholder 2">
            <a:extLst>
              <a:ext uri="{FF2B5EF4-FFF2-40B4-BE49-F238E27FC236}">
                <a16:creationId xmlns:a16="http://schemas.microsoft.com/office/drawing/2014/main" id="{8F0181F5-8159-49CD-AF25-8F4504FA1AD9}"/>
              </a:ext>
            </a:extLst>
          </p:cNvPr>
          <p:cNvSpPr>
            <a:spLocks noGrp="1"/>
          </p:cNvSpPr>
          <p:nvPr>
            <p:ph idx="1"/>
          </p:nvPr>
        </p:nvSpPr>
        <p:spPr/>
        <p:txBody>
          <a:bodyPr>
            <a:normAutofit/>
          </a:bodyPr>
          <a:lstStyle/>
          <a:p>
            <a:r>
              <a:rPr lang="en-GB" sz="2800" dirty="0" err="1">
                <a:solidFill>
                  <a:srgbClr val="0070C0"/>
                </a:solidFill>
              </a:rPr>
              <a:t>Ailadrodd</a:t>
            </a:r>
            <a:r>
              <a:rPr lang="en-GB" sz="2800" dirty="0">
                <a:solidFill>
                  <a:srgbClr val="0070C0"/>
                </a:solidFill>
              </a:rPr>
              <a:t> y </a:t>
            </a:r>
            <a:r>
              <a:rPr lang="en-GB" sz="2800" dirty="0" err="1">
                <a:solidFill>
                  <a:srgbClr val="0070C0"/>
                </a:solidFill>
              </a:rPr>
              <a:t>gwahanol</a:t>
            </a:r>
            <a:r>
              <a:rPr lang="en-GB" sz="2800" dirty="0">
                <a:solidFill>
                  <a:srgbClr val="0070C0"/>
                </a:solidFill>
              </a:rPr>
              <a:t> </a:t>
            </a:r>
            <a:r>
              <a:rPr lang="en-GB" sz="2800" dirty="0" err="1">
                <a:solidFill>
                  <a:srgbClr val="0070C0"/>
                </a:solidFill>
              </a:rPr>
              <a:t>ymagweddau</a:t>
            </a:r>
            <a:r>
              <a:rPr lang="en-GB" sz="2800" dirty="0">
                <a:solidFill>
                  <a:srgbClr val="0070C0"/>
                </a:solidFill>
              </a:rPr>
              <a:t> </a:t>
            </a:r>
            <a:r>
              <a:rPr lang="en-GB" sz="2800" dirty="0" err="1">
                <a:solidFill>
                  <a:srgbClr val="0070C0"/>
                </a:solidFill>
              </a:rPr>
              <a:t>damcaniaethol</a:t>
            </a:r>
            <a:r>
              <a:rPr lang="en-GB" sz="2800" dirty="0">
                <a:solidFill>
                  <a:srgbClr val="0070C0"/>
                </a:solidFill>
              </a:rPr>
              <a:t> at </a:t>
            </a:r>
            <a:r>
              <a:rPr lang="en-GB" sz="2800" dirty="0" err="1">
                <a:solidFill>
                  <a:srgbClr val="0070C0"/>
                </a:solidFill>
              </a:rPr>
              <a:t>ddysgu</a:t>
            </a:r>
            <a:r>
              <a:rPr lang="en-GB" sz="2800" dirty="0">
                <a:solidFill>
                  <a:srgbClr val="0070C0"/>
                </a:solidFill>
              </a:rPr>
              <a:t>. </a:t>
            </a:r>
          </a:p>
          <a:p>
            <a:r>
              <a:rPr lang="en-GB" sz="2800" dirty="0" err="1">
                <a:solidFill>
                  <a:srgbClr val="0070C0"/>
                </a:solidFill>
              </a:rPr>
              <a:t>Mynd</a:t>
            </a:r>
            <a:r>
              <a:rPr lang="en-GB" sz="2800" dirty="0">
                <a:solidFill>
                  <a:srgbClr val="0070C0"/>
                </a:solidFill>
              </a:rPr>
              <a:t> </a:t>
            </a:r>
            <a:r>
              <a:rPr lang="en-GB" sz="2800" dirty="0" err="1">
                <a:solidFill>
                  <a:srgbClr val="0070C0"/>
                </a:solidFill>
              </a:rPr>
              <a:t>dros</a:t>
            </a:r>
            <a:r>
              <a:rPr lang="en-GB" sz="2800" dirty="0">
                <a:solidFill>
                  <a:srgbClr val="0070C0"/>
                </a:solidFill>
              </a:rPr>
              <a:t> </a:t>
            </a:r>
            <a:r>
              <a:rPr lang="en-GB" sz="2800" dirty="0" err="1">
                <a:solidFill>
                  <a:srgbClr val="0070C0"/>
                </a:solidFill>
              </a:rPr>
              <a:t>yr</a:t>
            </a:r>
            <a:r>
              <a:rPr lang="en-GB" sz="2800" dirty="0">
                <a:solidFill>
                  <a:srgbClr val="0070C0"/>
                </a:solidFill>
              </a:rPr>
              <a:t> </a:t>
            </a:r>
            <a:r>
              <a:rPr lang="en-GB" sz="2800" dirty="0" err="1">
                <a:solidFill>
                  <a:srgbClr val="0070C0"/>
                </a:solidFill>
              </a:rPr>
              <a:t>asesiad</a:t>
            </a:r>
            <a:endParaRPr lang="en-GB" sz="2800" dirty="0">
              <a:solidFill>
                <a:srgbClr val="0070C0"/>
              </a:solidFill>
            </a:endParaRPr>
          </a:p>
          <a:p>
            <a:r>
              <a:rPr lang="en-GB" sz="2800" dirty="0" err="1">
                <a:solidFill>
                  <a:srgbClr val="0070C0"/>
                </a:solidFill>
              </a:rPr>
              <a:t>Canllawiau</a:t>
            </a:r>
            <a:r>
              <a:rPr lang="en-GB" sz="2800" dirty="0">
                <a:solidFill>
                  <a:srgbClr val="0070C0"/>
                </a:solidFill>
              </a:rPr>
              <a:t> </a:t>
            </a:r>
            <a:r>
              <a:rPr lang="en-GB" sz="2800" dirty="0" err="1">
                <a:solidFill>
                  <a:srgbClr val="0070C0"/>
                </a:solidFill>
              </a:rPr>
              <a:t>ar</a:t>
            </a:r>
            <a:r>
              <a:rPr lang="en-GB" sz="2800" dirty="0">
                <a:solidFill>
                  <a:srgbClr val="0070C0"/>
                </a:solidFill>
              </a:rPr>
              <a:t> </a:t>
            </a:r>
            <a:r>
              <a:rPr lang="en-GB" sz="2800" dirty="0" err="1">
                <a:solidFill>
                  <a:srgbClr val="0070C0"/>
                </a:solidFill>
              </a:rPr>
              <a:t>sut</a:t>
            </a:r>
            <a:r>
              <a:rPr lang="en-GB" sz="2800" dirty="0">
                <a:solidFill>
                  <a:srgbClr val="0070C0"/>
                </a:solidFill>
              </a:rPr>
              <a:t> i </a:t>
            </a:r>
            <a:r>
              <a:rPr lang="en-GB" sz="2800" dirty="0" err="1">
                <a:solidFill>
                  <a:srgbClr val="0070C0"/>
                </a:solidFill>
              </a:rPr>
              <a:t>greu</a:t>
            </a:r>
            <a:r>
              <a:rPr lang="en-GB" sz="2800" dirty="0">
                <a:solidFill>
                  <a:srgbClr val="0070C0"/>
                </a:solidFill>
              </a:rPr>
              <a:t> blog</a:t>
            </a:r>
          </a:p>
        </p:txBody>
      </p:sp>
    </p:spTree>
    <p:extLst>
      <p:ext uri="{BB962C8B-B14F-4D97-AF65-F5344CB8AC3E}">
        <p14:creationId xmlns:p14="http://schemas.microsoft.com/office/powerpoint/2010/main" val="1244885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6D61-3E89-40CC-9A30-0317DF694993}"/>
              </a:ext>
            </a:extLst>
          </p:cNvPr>
          <p:cNvSpPr>
            <a:spLocks noGrp="1"/>
          </p:cNvSpPr>
          <p:nvPr>
            <p:ph type="title"/>
          </p:nvPr>
        </p:nvSpPr>
        <p:spPr/>
        <p:txBody>
          <a:bodyPr/>
          <a:lstStyle/>
          <a:p>
            <a:r>
              <a:rPr lang="en-GB" b="1" dirty="0" err="1">
                <a:solidFill>
                  <a:srgbClr val="0070C0"/>
                </a:solidFill>
              </a:rPr>
              <a:t>Ymddygiadaeth</a:t>
            </a:r>
            <a:endParaRPr lang="en-GB" b="1" dirty="0">
              <a:solidFill>
                <a:srgbClr val="0070C0"/>
              </a:solidFill>
            </a:endParaRPr>
          </a:p>
        </p:txBody>
      </p:sp>
      <p:sp>
        <p:nvSpPr>
          <p:cNvPr id="3" name="Content Placeholder 2">
            <a:extLst>
              <a:ext uri="{FF2B5EF4-FFF2-40B4-BE49-F238E27FC236}">
                <a16:creationId xmlns:a16="http://schemas.microsoft.com/office/drawing/2014/main" id="{5B3CFC2B-0785-488E-B6BC-8D5B5BA151F9}"/>
              </a:ext>
            </a:extLst>
          </p:cNvPr>
          <p:cNvSpPr>
            <a:spLocks noGrp="1"/>
          </p:cNvSpPr>
          <p:nvPr>
            <p:ph idx="1"/>
          </p:nvPr>
        </p:nvSpPr>
        <p:spPr/>
        <p:txBody>
          <a:bodyPr>
            <a:normAutofit/>
          </a:bodyPr>
          <a:lstStyle/>
          <a:p>
            <a:r>
              <a:rPr lang="cy-GB" sz="2800" dirty="0">
                <a:solidFill>
                  <a:srgbClr val="0070C0"/>
                </a:solidFill>
              </a:rPr>
              <a:t>Datblygwyd yr ymagwedd </a:t>
            </a:r>
            <a:r>
              <a:rPr lang="cy-GB" sz="2800" dirty="0" err="1">
                <a:solidFill>
                  <a:srgbClr val="0070C0"/>
                </a:solidFill>
              </a:rPr>
              <a:t>ymddygiadolar</a:t>
            </a:r>
            <a:r>
              <a:rPr lang="cy-GB" sz="2800" dirty="0">
                <a:solidFill>
                  <a:srgbClr val="0070C0"/>
                </a:solidFill>
              </a:rPr>
              <a:t> ddechrau’r </a:t>
            </a:r>
            <a:r>
              <a:rPr lang="cy-GB" sz="2800" dirty="0" err="1">
                <a:solidFill>
                  <a:srgbClr val="0070C0"/>
                </a:solidFill>
              </a:rPr>
              <a:t>20</a:t>
            </a:r>
            <a:r>
              <a:rPr lang="cy-GB" sz="2800" baseline="30000" dirty="0" err="1">
                <a:solidFill>
                  <a:srgbClr val="0070C0"/>
                </a:solidFill>
              </a:rPr>
              <a:t>fed</a:t>
            </a:r>
            <a:r>
              <a:rPr lang="cy-GB" sz="2800" dirty="0">
                <a:solidFill>
                  <a:srgbClr val="0070C0"/>
                </a:solidFill>
              </a:rPr>
              <a:t> ganrif.</a:t>
            </a:r>
          </a:p>
          <a:p>
            <a:r>
              <a:rPr lang="cy-GB" sz="2800" dirty="0">
                <a:solidFill>
                  <a:srgbClr val="0070C0"/>
                </a:solidFill>
              </a:rPr>
              <a:t>Cafodd ymddygiadaeth ei enw gan bapur John Watson ‘</a:t>
            </a:r>
            <a:r>
              <a:rPr lang="cy-GB" sz="2800" dirty="0" err="1">
                <a:solidFill>
                  <a:srgbClr val="0070C0"/>
                </a:solidFill>
              </a:rPr>
              <a:t>Psychology</a:t>
            </a:r>
            <a:r>
              <a:rPr lang="cy-GB" sz="2800" dirty="0">
                <a:solidFill>
                  <a:srgbClr val="0070C0"/>
                </a:solidFill>
              </a:rPr>
              <a:t> as the </a:t>
            </a:r>
            <a:r>
              <a:rPr lang="cy-GB" sz="2800" dirty="0" err="1">
                <a:solidFill>
                  <a:srgbClr val="0070C0"/>
                </a:solidFill>
              </a:rPr>
              <a:t>Behaviourist</a:t>
            </a:r>
            <a:r>
              <a:rPr lang="cy-GB" sz="2800" dirty="0">
                <a:solidFill>
                  <a:srgbClr val="0070C0"/>
                </a:solidFill>
              </a:rPr>
              <a:t> </a:t>
            </a:r>
            <a:r>
              <a:rPr lang="cy-GB" sz="2800" dirty="0" err="1">
                <a:solidFill>
                  <a:srgbClr val="0070C0"/>
                </a:solidFill>
              </a:rPr>
              <a:t>Views</a:t>
            </a:r>
            <a:r>
              <a:rPr lang="cy-GB" sz="2800" dirty="0">
                <a:solidFill>
                  <a:srgbClr val="0070C0"/>
                </a:solidFill>
              </a:rPr>
              <a:t> it’ yn 1915 ac fe ddaeth yn ymagwedd annibynnol. </a:t>
            </a:r>
          </a:p>
          <a:p>
            <a:r>
              <a:rPr lang="cy-GB" sz="2800" dirty="0">
                <a:solidFill>
                  <a:srgbClr val="0070C0"/>
                </a:solidFill>
              </a:rPr>
              <a:t>Cawn ein geni’n llechen lân. </a:t>
            </a:r>
          </a:p>
          <a:p>
            <a:endParaRPr lang="en-GB" sz="2400" dirty="0"/>
          </a:p>
        </p:txBody>
      </p:sp>
    </p:spTree>
    <p:extLst>
      <p:ext uri="{BB962C8B-B14F-4D97-AF65-F5344CB8AC3E}">
        <p14:creationId xmlns:p14="http://schemas.microsoft.com/office/powerpoint/2010/main" val="2517711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6BAC8-E403-493A-90AA-976412EF097A}"/>
              </a:ext>
            </a:extLst>
          </p:cNvPr>
          <p:cNvSpPr>
            <a:spLocks noGrp="1"/>
          </p:cNvSpPr>
          <p:nvPr>
            <p:ph type="title"/>
          </p:nvPr>
        </p:nvSpPr>
        <p:spPr/>
        <p:txBody>
          <a:bodyPr/>
          <a:lstStyle/>
          <a:p>
            <a:r>
              <a:rPr lang="en-GB" b="1" dirty="0" err="1">
                <a:solidFill>
                  <a:srgbClr val="0070C0"/>
                </a:solidFill>
              </a:rPr>
              <a:t>Ymddygiadaeth</a:t>
            </a:r>
            <a:endParaRPr lang="en-GB" dirty="0">
              <a:solidFill>
                <a:srgbClr val="0070C0"/>
              </a:solidFill>
            </a:endParaRPr>
          </a:p>
        </p:txBody>
      </p:sp>
      <p:sp>
        <p:nvSpPr>
          <p:cNvPr id="3" name="Content Placeholder 2">
            <a:extLst>
              <a:ext uri="{FF2B5EF4-FFF2-40B4-BE49-F238E27FC236}">
                <a16:creationId xmlns:a16="http://schemas.microsoft.com/office/drawing/2014/main" id="{3EE90D2E-910C-4495-9951-A108A65022E8}"/>
              </a:ext>
            </a:extLst>
          </p:cNvPr>
          <p:cNvSpPr>
            <a:spLocks noGrp="1"/>
          </p:cNvSpPr>
          <p:nvPr>
            <p:ph idx="1"/>
          </p:nvPr>
        </p:nvSpPr>
        <p:spPr/>
        <p:txBody>
          <a:bodyPr>
            <a:normAutofit/>
          </a:bodyPr>
          <a:lstStyle/>
          <a:p>
            <a:r>
              <a:rPr lang="cy-GB" sz="2800" dirty="0">
                <a:solidFill>
                  <a:srgbClr val="0070C0"/>
                </a:solidFill>
                <a:ea typeface="Calibri" panose="020F0502020204030204" pitchFamily="34" charset="0"/>
                <a:cs typeface="Times New Roman" panose="02020603050405020304" pitchFamily="18" charset="0"/>
              </a:rPr>
              <a:t>Ffocws ar ymddygiadau gweladwy ac nid ar weithgarwch y meddwl.</a:t>
            </a:r>
            <a:endParaRPr lang="cy-GB" sz="2800" dirty="0">
              <a:solidFill>
                <a:srgbClr val="0070C0"/>
              </a:solidFill>
              <a:effectLst/>
              <a:ea typeface="Calibri" panose="020F0502020204030204" pitchFamily="34" charset="0"/>
              <a:cs typeface="Times New Roman" panose="02020603050405020304" pitchFamily="18" charset="0"/>
            </a:endParaRPr>
          </a:p>
          <a:p>
            <a:r>
              <a:rPr lang="cy-GB" sz="2800" dirty="0">
                <a:solidFill>
                  <a:srgbClr val="0070C0"/>
                </a:solidFill>
                <a:ea typeface="Calibri" panose="020F0502020204030204" pitchFamily="34" charset="0"/>
                <a:cs typeface="Times New Roman" panose="02020603050405020304" pitchFamily="18" charset="0"/>
              </a:rPr>
              <a:t>T</a:t>
            </a:r>
            <a:r>
              <a:rPr lang="cy-GB" sz="2800" dirty="0">
                <a:solidFill>
                  <a:srgbClr val="0070C0"/>
                </a:solidFill>
                <a:effectLst/>
                <a:ea typeface="Calibri" panose="020F0502020204030204" pitchFamily="34" charset="0"/>
                <a:cs typeface="Times New Roman" panose="02020603050405020304" pitchFamily="18" charset="0"/>
              </a:rPr>
              <a:t>heori dysgu sy’n ffocysu ar ymddygiad y dysgwr a’r newid mewn ymddygiad sy’n digwydd wrth ddysgu. </a:t>
            </a:r>
          </a:p>
          <a:p>
            <a:r>
              <a:rPr lang="cy-GB" sz="2800" dirty="0">
                <a:solidFill>
                  <a:srgbClr val="0070C0"/>
                </a:solidFill>
                <a:effectLst/>
                <a:ea typeface="Calibri" panose="020F0502020204030204" pitchFamily="34" charset="0"/>
                <a:cs typeface="Times New Roman" panose="02020603050405020304" pitchFamily="18" charset="0"/>
              </a:rPr>
              <a:t>Diffiniad dysgu yw caffaeliad ymddygiad newydd. </a:t>
            </a:r>
          </a:p>
          <a:p>
            <a:r>
              <a:rPr lang="cy-GB" sz="2800" dirty="0">
                <a:solidFill>
                  <a:srgbClr val="0070C0"/>
                </a:solidFill>
                <a:ea typeface="Calibri" panose="020F0502020204030204" pitchFamily="34" charset="0"/>
                <a:cs typeface="Times New Roman" panose="02020603050405020304" pitchFamily="18" charset="0"/>
              </a:rPr>
              <a:t>Mae </a:t>
            </a:r>
            <a:r>
              <a:rPr lang="cy-GB" sz="2800" dirty="0" err="1">
                <a:solidFill>
                  <a:srgbClr val="0070C0"/>
                </a:solidFill>
                <a:ea typeface="Calibri" panose="020F0502020204030204" pitchFamily="34" charset="0"/>
                <a:cs typeface="Times New Roman" panose="02020603050405020304" pitchFamily="18" charset="0"/>
              </a:rPr>
              <a:t>ymddygiadwyr</a:t>
            </a:r>
            <a:r>
              <a:rPr lang="cy-GB" sz="2800" dirty="0">
                <a:solidFill>
                  <a:srgbClr val="0070C0"/>
                </a:solidFill>
                <a:ea typeface="Calibri" panose="020F0502020204030204" pitchFamily="34" charset="0"/>
                <a:cs typeface="Times New Roman" panose="02020603050405020304" pitchFamily="18" charset="0"/>
              </a:rPr>
              <a:t> yn galw’r dull dysgu hwn yn ‘gyflyru’</a:t>
            </a:r>
            <a:r>
              <a:rPr lang="cy-GB" sz="2800" dirty="0">
                <a:solidFill>
                  <a:srgbClr val="0070C0"/>
                </a:solidFill>
                <a:effectLst/>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4212191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94C4-C0B1-4A0F-AD08-F9EE65E60C0A}"/>
              </a:ext>
            </a:extLst>
          </p:cNvPr>
          <p:cNvSpPr>
            <a:spLocks noGrp="1"/>
          </p:cNvSpPr>
          <p:nvPr>
            <p:ph type="title"/>
          </p:nvPr>
        </p:nvSpPr>
        <p:spPr/>
        <p:txBody>
          <a:bodyPr/>
          <a:lstStyle/>
          <a:p>
            <a:pPr algn="ctr"/>
            <a:r>
              <a:rPr lang="en-GB" b="1" dirty="0" err="1">
                <a:solidFill>
                  <a:srgbClr val="0070C0"/>
                </a:solidFill>
              </a:rPr>
              <a:t>Ymddygiadaeth</a:t>
            </a:r>
            <a:endParaRPr lang="en-GB" b="1" dirty="0">
              <a:solidFill>
                <a:srgbClr val="0070C0"/>
              </a:solidFill>
            </a:endParaRPr>
          </a:p>
        </p:txBody>
      </p:sp>
      <p:sp>
        <p:nvSpPr>
          <p:cNvPr id="3" name="Content Placeholder 2">
            <a:extLst>
              <a:ext uri="{FF2B5EF4-FFF2-40B4-BE49-F238E27FC236}">
                <a16:creationId xmlns:a16="http://schemas.microsoft.com/office/drawing/2014/main" id="{586A40D6-04E3-421D-B535-0538E36F1C70}"/>
              </a:ext>
            </a:extLst>
          </p:cNvPr>
          <p:cNvSpPr>
            <a:spLocks noGrp="1"/>
          </p:cNvSpPr>
          <p:nvPr>
            <p:ph idx="1"/>
          </p:nvPr>
        </p:nvSpPr>
        <p:spPr/>
        <p:txBody>
          <a:bodyPr>
            <a:normAutofit/>
          </a:bodyPr>
          <a:lstStyle/>
          <a:p>
            <a:r>
              <a:rPr lang="cy-GB" sz="2400" dirty="0">
                <a:solidFill>
                  <a:srgbClr val="0070C0"/>
                </a:solidFill>
              </a:rPr>
              <a:t>Cred </a:t>
            </a:r>
            <a:r>
              <a:rPr lang="cy-GB" sz="2400" dirty="0" err="1">
                <a:solidFill>
                  <a:srgbClr val="0070C0"/>
                </a:solidFill>
              </a:rPr>
              <a:t>ymddygiadwyr</a:t>
            </a:r>
            <a:r>
              <a:rPr lang="cy-GB" sz="2400" dirty="0">
                <a:solidFill>
                  <a:srgbClr val="0070C0"/>
                </a:solidFill>
              </a:rPr>
              <a:t> ein bod yn dysgu i weithredu yn ein byd trwy ffurfio cysylltiadau rhwng symbylydd penodol a’r ymateb ymddygiadol mwyaf addas, sy’n esbonio pam ein bod yn ymddwyn yn y ffordd rydym yn ymddwyn.</a:t>
            </a:r>
          </a:p>
          <a:p>
            <a:pPr marL="0" indent="0">
              <a:buNone/>
            </a:pPr>
            <a:endParaRPr lang="cy-GB" sz="2400" dirty="0">
              <a:solidFill>
                <a:srgbClr val="0070C0"/>
              </a:solidFill>
            </a:endParaRPr>
          </a:p>
          <a:p>
            <a:r>
              <a:rPr lang="cy-GB" sz="2400" dirty="0">
                <a:solidFill>
                  <a:srgbClr val="0070C0"/>
                </a:solidFill>
                <a:effectLst/>
                <a:ea typeface="Calibri" panose="020F0502020204030204" pitchFamily="34" charset="0"/>
                <a:cs typeface="Times New Roman" panose="02020603050405020304" pitchFamily="18" charset="0"/>
              </a:rPr>
              <a:t>Ar ei ffurf symlaf, gallwn wylio ymddygiad mewn ystod eang o sefyllfaoedd, y gallwn gyfeirio atynt fel ‘ymddygiad a ddysgwyd’ (‘</a:t>
            </a:r>
            <a:r>
              <a:rPr lang="cy-GB" sz="2400" i="1" dirty="0" err="1">
                <a:solidFill>
                  <a:srgbClr val="0070C0"/>
                </a:solidFill>
                <a:effectLst/>
                <a:ea typeface="Calibri" panose="020F0502020204030204" pitchFamily="34" charset="0"/>
                <a:cs typeface="Times New Roman" panose="02020603050405020304" pitchFamily="18" charset="0"/>
              </a:rPr>
              <a:t>learnt</a:t>
            </a:r>
            <a:r>
              <a:rPr lang="cy-GB" sz="2400" i="1" dirty="0">
                <a:solidFill>
                  <a:srgbClr val="0070C0"/>
                </a:solidFill>
                <a:effectLst/>
                <a:ea typeface="Calibri" panose="020F0502020204030204" pitchFamily="34" charset="0"/>
                <a:cs typeface="Times New Roman" panose="02020603050405020304" pitchFamily="18" charset="0"/>
              </a:rPr>
              <a:t> </a:t>
            </a:r>
            <a:r>
              <a:rPr lang="cy-GB" sz="2400" i="1" dirty="0" err="1">
                <a:solidFill>
                  <a:srgbClr val="0070C0"/>
                </a:solidFill>
                <a:effectLst/>
                <a:ea typeface="Calibri" panose="020F0502020204030204" pitchFamily="34" charset="0"/>
                <a:cs typeface="Times New Roman" panose="02020603050405020304" pitchFamily="18" charset="0"/>
              </a:rPr>
              <a:t>behaviour</a:t>
            </a:r>
            <a:r>
              <a:rPr lang="cy-GB" sz="2400" dirty="0">
                <a:solidFill>
                  <a:srgbClr val="0070C0"/>
                </a:solidFill>
                <a:effectLst/>
                <a:ea typeface="Calibri" panose="020F0502020204030204" pitchFamily="34" charset="0"/>
                <a:cs typeface="Times New Roman" panose="02020603050405020304" pitchFamily="18" charset="0"/>
              </a:rPr>
              <a:t>’).</a:t>
            </a:r>
          </a:p>
          <a:p>
            <a:endParaRPr lang="en-GB" sz="2400" dirty="0"/>
          </a:p>
        </p:txBody>
      </p:sp>
    </p:spTree>
    <p:extLst>
      <p:ext uri="{BB962C8B-B14F-4D97-AF65-F5344CB8AC3E}">
        <p14:creationId xmlns:p14="http://schemas.microsoft.com/office/powerpoint/2010/main" val="281183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B1897-8C30-4E30-8960-1E76D90E2118}"/>
              </a:ext>
            </a:extLst>
          </p:cNvPr>
          <p:cNvSpPr>
            <a:spLocks noGrp="1"/>
          </p:cNvSpPr>
          <p:nvPr>
            <p:ph type="title"/>
          </p:nvPr>
        </p:nvSpPr>
        <p:spPr>
          <a:xfrm>
            <a:off x="626853" y="642594"/>
            <a:ext cx="10498347" cy="1371600"/>
          </a:xfrm>
        </p:spPr>
        <p:txBody>
          <a:bodyPr/>
          <a:lstStyle/>
          <a:p>
            <a:r>
              <a:rPr lang="en-GB" b="1" dirty="0" err="1">
                <a:solidFill>
                  <a:srgbClr val="0070C0"/>
                </a:solidFill>
              </a:rPr>
              <a:t>Ymddygiadaeth</a:t>
            </a:r>
            <a:r>
              <a:rPr lang="en-GB" b="1" dirty="0">
                <a:solidFill>
                  <a:srgbClr val="0070C0"/>
                </a:solidFill>
              </a:rPr>
              <a:t> : </a:t>
            </a:r>
            <a:r>
              <a:rPr lang="en-GB" b="1" dirty="0" err="1">
                <a:solidFill>
                  <a:srgbClr val="0070C0"/>
                </a:solidFill>
              </a:rPr>
              <a:t>Ymateb</a:t>
            </a:r>
            <a:r>
              <a:rPr lang="en-GB" b="1" dirty="0">
                <a:solidFill>
                  <a:srgbClr val="0070C0"/>
                </a:solidFill>
              </a:rPr>
              <a:t> </a:t>
            </a:r>
            <a:r>
              <a:rPr lang="en-GB" b="1" dirty="0" err="1">
                <a:solidFill>
                  <a:srgbClr val="0070C0"/>
                </a:solidFill>
              </a:rPr>
              <a:t>Symbyliad</a:t>
            </a:r>
            <a:endParaRPr lang="en-GB" dirty="0">
              <a:solidFill>
                <a:srgbClr val="0070C0"/>
              </a:solidFill>
            </a:endParaRPr>
          </a:p>
        </p:txBody>
      </p:sp>
      <p:sp>
        <p:nvSpPr>
          <p:cNvPr id="3" name="Content Placeholder 2">
            <a:extLst>
              <a:ext uri="{FF2B5EF4-FFF2-40B4-BE49-F238E27FC236}">
                <a16:creationId xmlns:a16="http://schemas.microsoft.com/office/drawing/2014/main" id="{126256D7-736D-4833-9FAE-4B72F936790C}"/>
              </a:ext>
            </a:extLst>
          </p:cNvPr>
          <p:cNvSpPr>
            <a:spLocks noGrp="1"/>
          </p:cNvSpPr>
          <p:nvPr>
            <p:ph idx="1"/>
          </p:nvPr>
        </p:nvSpPr>
        <p:spPr/>
        <p:txBody>
          <a:bodyPr>
            <a:normAutofit lnSpcReduction="10000"/>
          </a:bodyPr>
          <a:lstStyle/>
          <a:p>
            <a:pPr marL="0" indent="0">
              <a:buNone/>
            </a:pPr>
            <a:endParaRPr lang="en-GB" sz="2400" dirty="0">
              <a:effectLst/>
              <a:ea typeface="Calibri" panose="020F0502020204030204" pitchFamily="34" charset="0"/>
              <a:cs typeface="Times New Roman" panose="02020603050405020304" pitchFamily="18" charset="0"/>
            </a:endParaRPr>
          </a:p>
          <a:p>
            <a:r>
              <a:rPr lang="en-GB" sz="3600" dirty="0" err="1">
                <a:solidFill>
                  <a:srgbClr val="0070C0"/>
                </a:solidFill>
                <a:ea typeface="Calibri" panose="020F0502020204030204" pitchFamily="34" charset="0"/>
                <a:cs typeface="Times New Roman" panose="02020603050405020304" pitchFamily="18" charset="0"/>
              </a:rPr>
              <a:t>Bydd</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dyn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tân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gwyliwr</a:t>
            </a:r>
            <a:r>
              <a:rPr lang="en-GB" sz="3600" dirty="0">
                <a:solidFill>
                  <a:srgbClr val="0070C0"/>
                </a:solidFill>
                <a:ea typeface="Calibri" panose="020F0502020204030204" pitchFamily="34" charset="0"/>
                <a:cs typeface="Times New Roman" panose="02020603050405020304" pitchFamily="18" charset="0"/>
              </a:rPr>
              <a:t> y </a:t>
            </a:r>
            <a:r>
              <a:rPr lang="en-GB" sz="3600" dirty="0" err="1">
                <a:solidFill>
                  <a:srgbClr val="0070C0"/>
                </a:solidFill>
                <a:ea typeface="Calibri" panose="020F0502020204030204" pitchFamily="34" charset="0"/>
                <a:cs typeface="Times New Roman" panose="02020603050405020304" pitchFamily="18" charset="0"/>
              </a:rPr>
              <a:t>glannau</a:t>
            </a:r>
            <a:r>
              <a:rPr lang="en-GB" sz="3600" dirty="0">
                <a:solidFill>
                  <a:srgbClr val="0070C0"/>
                </a:solidFill>
                <a:ea typeface="Calibri" panose="020F0502020204030204" pitchFamily="34" charset="0"/>
                <a:cs typeface="Times New Roman" panose="02020603050405020304" pitchFamily="18" charset="0"/>
              </a:rPr>
              <a:t>, neu </a:t>
            </a:r>
            <a:r>
              <a:rPr lang="en-GB" sz="3600" dirty="0" err="1">
                <a:solidFill>
                  <a:srgbClr val="0070C0"/>
                </a:solidFill>
                <a:ea typeface="Calibri" panose="020F0502020204030204" pitchFamily="34" charset="0"/>
                <a:cs typeface="Times New Roman" panose="02020603050405020304" pitchFamily="18" charset="0"/>
              </a:rPr>
              <a:t>beilot</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awyren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yn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gwneud</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yr</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ymatebion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achoub</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bywyd</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cywir</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mewn</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amgylchiadau</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penodol</a:t>
            </a:r>
            <a:r>
              <a:rPr lang="en-GB" sz="3600" dirty="0">
                <a:solidFill>
                  <a:srgbClr val="0070C0"/>
                </a:solidFill>
                <a:ea typeface="Calibri" panose="020F0502020204030204" pitchFamily="34" charset="0"/>
                <a:cs typeface="Times New Roman" panose="02020603050405020304" pitchFamily="18" charset="0"/>
              </a:rPr>
              <a:t>.</a:t>
            </a:r>
            <a:r>
              <a:rPr lang="en-GB" sz="3600" dirty="0">
                <a:solidFill>
                  <a:srgbClr val="0070C0"/>
                </a:solidFill>
                <a:effectLst/>
                <a:ea typeface="Calibri" panose="020F0502020204030204" pitchFamily="34" charset="0"/>
                <a:cs typeface="Times New Roman" panose="02020603050405020304" pitchFamily="18" charset="0"/>
              </a:rPr>
              <a:t> </a:t>
            </a:r>
          </a:p>
          <a:p>
            <a:r>
              <a:rPr lang="en-GB" sz="3600" dirty="0" err="1">
                <a:solidFill>
                  <a:srgbClr val="0070C0"/>
                </a:solidFill>
                <a:ea typeface="Calibri" panose="020F0502020204030204" pitchFamily="34" charset="0"/>
                <a:cs typeface="Times New Roman" panose="02020603050405020304" pitchFamily="18" charset="0"/>
              </a:rPr>
              <a:t>Atgyfnerthu</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arfer</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ymatebol</a:t>
            </a:r>
            <a:endParaRPr lang="en-GB" sz="3600" dirty="0">
              <a:solidFill>
                <a:srgbClr val="0070C0"/>
              </a:solidFill>
              <a:effectLst/>
              <a:ea typeface="Calibri" panose="020F0502020204030204" pitchFamily="34" charset="0"/>
              <a:cs typeface="Times New Roman" panose="02020603050405020304" pitchFamily="18" charset="0"/>
            </a:endParaRPr>
          </a:p>
          <a:p>
            <a:r>
              <a:rPr lang="en-GB" sz="3600" dirty="0" err="1">
                <a:solidFill>
                  <a:srgbClr val="0070C0"/>
                </a:solidFill>
                <a:ea typeface="Calibri" panose="020F0502020204030204" pitchFamily="34" charset="0"/>
                <a:cs typeface="Times New Roman" panose="02020603050405020304" pitchFamily="18" charset="0"/>
              </a:rPr>
              <a:t>Gwell</a:t>
            </a:r>
            <a:r>
              <a:rPr lang="en-GB" sz="3600" dirty="0">
                <a:solidFill>
                  <a:srgbClr val="0070C0"/>
                </a:solidFill>
                <a:ea typeface="Calibri" panose="020F0502020204030204" pitchFamily="34" charset="0"/>
                <a:cs typeface="Times New Roman" panose="02020603050405020304" pitchFamily="18" charset="0"/>
              </a:rPr>
              <a:t> nag </a:t>
            </a:r>
            <a:r>
              <a:rPr lang="en-GB" sz="3600" dirty="0" err="1">
                <a:solidFill>
                  <a:srgbClr val="0070C0"/>
                </a:solidFill>
                <a:ea typeface="Calibri" panose="020F0502020204030204" pitchFamily="34" charset="0"/>
                <a:cs typeface="Times New Roman" panose="02020603050405020304" pitchFamily="18" charset="0"/>
              </a:rPr>
              <a:t>arfer</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yw</a:t>
            </a:r>
            <a:r>
              <a:rPr lang="en-GB" sz="3600" dirty="0">
                <a:solidFill>
                  <a:srgbClr val="0070C0"/>
                </a:solidFill>
                <a:ea typeface="Calibri" panose="020F0502020204030204" pitchFamily="34" charset="0"/>
                <a:cs typeface="Times New Roman" panose="02020603050405020304" pitchFamily="18" charset="0"/>
              </a:rPr>
              <a:t> </a:t>
            </a:r>
            <a:r>
              <a:rPr lang="en-GB" sz="3600" dirty="0" err="1">
                <a:solidFill>
                  <a:srgbClr val="0070C0"/>
                </a:solidFill>
                <a:ea typeface="Calibri" panose="020F0502020204030204" pitchFamily="34" charset="0"/>
                <a:cs typeface="Times New Roman" panose="02020603050405020304" pitchFamily="18" charset="0"/>
              </a:rPr>
              <a:t>athro</a:t>
            </a:r>
            <a:endParaRPr lang="en-GB" sz="3600" dirty="0">
              <a:solidFill>
                <a:srgbClr val="0070C0"/>
              </a:solidFill>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7517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CEFBC-DAF2-43DB-B442-F19A3BAC4235}"/>
              </a:ext>
            </a:extLst>
          </p:cNvPr>
          <p:cNvSpPr>
            <a:spLocks noGrp="1"/>
          </p:cNvSpPr>
          <p:nvPr>
            <p:ph type="title"/>
          </p:nvPr>
        </p:nvSpPr>
        <p:spPr/>
        <p:txBody>
          <a:bodyPr/>
          <a:lstStyle/>
          <a:p>
            <a:r>
              <a:rPr lang="en-GB" b="1" dirty="0" err="1">
                <a:solidFill>
                  <a:srgbClr val="0070C0"/>
                </a:solidFill>
              </a:rPr>
              <a:t>Cyflyru</a:t>
            </a:r>
            <a:r>
              <a:rPr lang="en-GB" b="1" dirty="0">
                <a:solidFill>
                  <a:srgbClr val="0070C0"/>
                </a:solidFill>
              </a:rPr>
              <a:t> </a:t>
            </a:r>
            <a:r>
              <a:rPr lang="en-GB" b="1" dirty="0" err="1">
                <a:solidFill>
                  <a:srgbClr val="0070C0"/>
                </a:solidFill>
              </a:rPr>
              <a:t>Clasurol</a:t>
            </a:r>
            <a:endParaRPr lang="en-GB" dirty="0">
              <a:solidFill>
                <a:srgbClr val="0070C0"/>
              </a:solidFill>
            </a:endParaRPr>
          </a:p>
        </p:txBody>
      </p:sp>
      <p:sp>
        <p:nvSpPr>
          <p:cNvPr id="3" name="Content Placeholder 2">
            <a:extLst>
              <a:ext uri="{FF2B5EF4-FFF2-40B4-BE49-F238E27FC236}">
                <a16:creationId xmlns:a16="http://schemas.microsoft.com/office/drawing/2014/main" id="{17E129F1-435F-46E9-855D-C923243ED567}"/>
              </a:ext>
            </a:extLst>
          </p:cNvPr>
          <p:cNvSpPr>
            <a:spLocks noGrp="1"/>
          </p:cNvSpPr>
          <p:nvPr>
            <p:ph idx="1"/>
          </p:nvPr>
        </p:nvSpPr>
        <p:spPr/>
        <p:txBody>
          <a:bodyPr/>
          <a:lstStyle/>
          <a:p>
            <a:pPr marL="342900" lvl="0" indent="-342900">
              <a:lnSpc>
                <a:spcPct val="107000"/>
              </a:lnSpc>
              <a:buFont typeface="Symbol" panose="05050102010706020507" pitchFamily="18" charset="2"/>
              <a:buChar char=""/>
            </a:pPr>
            <a:r>
              <a:rPr lang="cy-GB" sz="2400" dirty="0">
                <a:solidFill>
                  <a:srgbClr val="0070C0"/>
                </a:solidFill>
                <a:ea typeface="Calibri" panose="020F0502020204030204" pitchFamily="34" charset="0"/>
                <a:cs typeface="Times New Roman" panose="02020603050405020304" pitchFamily="18" charset="0"/>
              </a:rPr>
              <a:t>Mae yna ddau fath o gyflyru. Cyflyru clasurol a gweithredol</a:t>
            </a:r>
            <a:r>
              <a:rPr lang="cy-GB" sz="2400" dirty="0">
                <a:solidFill>
                  <a:srgbClr val="0070C0"/>
                </a:solidFill>
                <a:effectLst/>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cy-GB" sz="2400" dirty="0">
                <a:solidFill>
                  <a:srgbClr val="0070C0"/>
                </a:solidFill>
                <a:ea typeface="Calibri" panose="020F0502020204030204" pitchFamily="34" charset="0"/>
                <a:cs typeface="Times New Roman" panose="02020603050405020304" pitchFamily="18" charset="0"/>
              </a:rPr>
              <a:t>Mae cyflyru clasurol yn cynnwys atgyfnerthu atblygiad naturiol neu ryw ymddygiad arall sy’n digwydd mewn ymateb i symbyliad penodol.</a:t>
            </a:r>
            <a:endParaRPr lang="en-GB" sz="2400" dirty="0">
              <a:solidFill>
                <a:srgbClr val="0070C0"/>
              </a:solidFill>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0828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08873-6A5E-4793-B275-2D619D18AB43}"/>
              </a:ext>
            </a:extLst>
          </p:cNvPr>
          <p:cNvSpPr>
            <a:spLocks noGrp="1"/>
          </p:cNvSpPr>
          <p:nvPr>
            <p:ph type="title"/>
          </p:nvPr>
        </p:nvSpPr>
        <p:spPr/>
        <p:txBody>
          <a:bodyPr/>
          <a:lstStyle/>
          <a:p>
            <a:r>
              <a:rPr lang="en-GB" b="1" dirty="0" err="1">
                <a:solidFill>
                  <a:srgbClr val="0070C0"/>
                </a:solidFill>
              </a:rPr>
              <a:t>Cyflyru</a:t>
            </a:r>
            <a:r>
              <a:rPr lang="en-GB" b="1" dirty="0">
                <a:solidFill>
                  <a:srgbClr val="0070C0"/>
                </a:solidFill>
              </a:rPr>
              <a:t> </a:t>
            </a:r>
            <a:r>
              <a:rPr lang="en-GB" b="1" dirty="0" err="1">
                <a:solidFill>
                  <a:srgbClr val="0070C0"/>
                </a:solidFill>
              </a:rPr>
              <a:t>Gweithredol</a:t>
            </a:r>
            <a:endParaRPr lang="en-GB" b="1" dirty="0">
              <a:solidFill>
                <a:srgbClr val="0070C0"/>
              </a:solidFill>
            </a:endParaRPr>
          </a:p>
        </p:txBody>
      </p:sp>
      <p:sp>
        <p:nvSpPr>
          <p:cNvPr id="3" name="Content Placeholder 2">
            <a:extLst>
              <a:ext uri="{FF2B5EF4-FFF2-40B4-BE49-F238E27FC236}">
                <a16:creationId xmlns:a16="http://schemas.microsoft.com/office/drawing/2014/main" id="{165C5D51-4F47-4B19-8E3B-8EE7EBB78C07}"/>
              </a:ext>
            </a:extLst>
          </p:cNvPr>
          <p:cNvSpPr>
            <a:spLocks noGrp="1"/>
          </p:cNvSpPr>
          <p:nvPr>
            <p:ph idx="1"/>
          </p:nvPr>
        </p:nvSpPr>
        <p:spPr/>
        <p:txBody>
          <a:bodyPr/>
          <a:lstStyle/>
          <a:p>
            <a:pPr>
              <a:lnSpc>
                <a:spcPct val="107000"/>
              </a:lnSpc>
              <a:spcAft>
                <a:spcPts val="800"/>
              </a:spcAft>
            </a:pPr>
            <a:r>
              <a:rPr lang="cy-GB" sz="2400" dirty="0">
                <a:solidFill>
                  <a:srgbClr val="0070C0"/>
                </a:solidFill>
                <a:effectLst/>
                <a:ea typeface="Calibri" panose="020F0502020204030204" pitchFamily="34" charset="0"/>
                <a:cs typeface="Times New Roman" panose="02020603050405020304" pitchFamily="18" charset="0"/>
              </a:rPr>
              <a:t>Y math pwysicaf o ddysgu ymddygiadol. Mae’n fwy hyblyg na chyflyru clasurol ac </a:t>
            </a:r>
            <a:r>
              <a:rPr lang="cy-GB" sz="2400" dirty="0">
                <a:solidFill>
                  <a:srgbClr val="0070C0"/>
                </a:solidFill>
                <a:ea typeface="Calibri" panose="020F0502020204030204" pitchFamily="34" charset="0"/>
                <a:cs typeface="Times New Roman" panose="02020603050405020304" pitchFamily="18" charset="0"/>
              </a:rPr>
              <a:t>ystyrir y gall fod yn fwy grymus. </a:t>
            </a:r>
            <a:endParaRPr lang="cy-GB" sz="2400" dirty="0">
              <a:solidFill>
                <a:srgbClr val="0070C0"/>
              </a:solidFill>
              <a:effectLst/>
              <a:ea typeface="Calibri" panose="020F0502020204030204" pitchFamily="34" charset="0"/>
              <a:cs typeface="Times New Roman" panose="02020603050405020304" pitchFamily="18" charset="0"/>
            </a:endParaRPr>
          </a:p>
          <a:p>
            <a:pPr>
              <a:lnSpc>
                <a:spcPct val="107000"/>
              </a:lnSpc>
              <a:spcAft>
                <a:spcPts val="800"/>
              </a:spcAft>
            </a:pPr>
            <a:r>
              <a:rPr lang="cy-GB" sz="2400" dirty="0">
                <a:solidFill>
                  <a:srgbClr val="0070C0"/>
                </a:solidFill>
                <a:effectLst/>
                <a:ea typeface="Calibri" panose="020F0502020204030204" pitchFamily="34" charset="0"/>
                <a:cs typeface="Times New Roman" panose="02020603050405020304" pitchFamily="18" charset="0"/>
              </a:rPr>
              <a:t>Mae’n cynnwys  atgyfnerthu ymddygiad trwy ei wobrwyo. </a:t>
            </a:r>
          </a:p>
          <a:p>
            <a:pPr>
              <a:lnSpc>
                <a:spcPct val="107000"/>
              </a:lnSpc>
              <a:spcAft>
                <a:spcPts val="800"/>
              </a:spcAft>
            </a:pPr>
            <a:r>
              <a:rPr lang="cy-GB" sz="2400" dirty="0">
                <a:solidFill>
                  <a:srgbClr val="0070C0"/>
                </a:solidFill>
                <a:ea typeface="Calibri" panose="020F0502020204030204" pitchFamily="34" charset="0"/>
                <a:cs typeface="Times New Roman" panose="02020603050405020304" pitchFamily="18" charset="0"/>
              </a:rPr>
              <a:t>Gall hefyd weithio mewn ffordd negyddol, trwy annog rywun i beidio ag ymddwyn mewn ffordd annymunol, trwy ei ddilyn gan gosb</a:t>
            </a:r>
            <a:r>
              <a:rPr lang="cy-GB" sz="2400" dirty="0">
                <a:solidFill>
                  <a:srgbClr val="0070C0"/>
                </a:solidFill>
                <a:effectLst/>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352329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EB9F-EF74-459D-876A-1D443A9A98D5}"/>
              </a:ext>
            </a:extLst>
          </p:cNvPr>
          <p:cNvSpPr>
            <a:spLocks noGrp="1"/>
          </p:cNvSpPr>
          <p:nvPr>
            <p:ph type="title"/>
          </p:nvPr>
        </p:nvSpPr>
        <p:spPr/>
        <p:txBody>
          <a:bodyPr>
            <a:normAutofit/>
          </a:bodyPr>
          <a:lstStyle/>
          <a:p>
            <a:r>
              <a:rPr lang="en-GB" b="1" dirty="0" err="1">
                <a:solidFill>
                  <a:srgbClr val="0070C0"/>
                </a:solidFill>
              </a:rPr>
              <a:t>Ymddygiadaeth</a:t>
            </a:r>
            <a:r>
              <a:rPr lang="en-GB" b="1" dirty="0">
                <a:solidFill>
                  <a:srgbClr val="0070C0"/>
                </a:solidFill>
              </a:rPr>
              <a:t> </a:t>
            </a:r>
            <a:r>
              <a:rPr lang="en-GB" b="1" dirty="0" err="1">
                <a:solidFill>
                  <a:srgbClr val="0070C0"/>
                </a:solidFill>
              </a:rPr>
              <a:t>mewn</a:t>
            </a:r>
            <a:r>
              <a:rPr lang="en-GB" b="1" dirty="0">
                <a:solidFill>
                  <a:srgbClr val="0070C0"/>
                </a:solidFill>
              </a:rPr>
              <a:t> </a:t>
            </a:r>
            <a:r>
              <a:rPr lang="en-GB" b="1" dirty="0" err="1">
                <a:solidFill>
                  <a:srgbClr val="0070C0"/>
                </a:solidFill>
              </a:rPr>
              <a:t>sefyllfaoedd</a:t>
            </a:r>
            <a:r>
              <a:rPr lang="en-GB" b="1" dirty="0">
                <a:solidFill>
                  <a:srgbClr val="0070C0"/>
                </a:solidFill>
              </a:rPr>
              <a:t> </a:t>
            </a:r>
            <a:r>
              <a:rPr lang="en-GB" b="1" dirty="0" err="1">
                <a:solidFill>
                  <a:srgbClr val="0070C0"/>
                </a:solidFill>
              </a:rPr>
              <a:t>dysgu</a:t>
            </a:r>
            <a:endParaRPr lang="en-GB" b="1" dirty="0">
              <a:solidFill>
                <a:srgbClr val="0070C0"/>
              </a:solidFill>
            </a:endParaRPr>
          </a:p>
        </p:txBody>
      </p:sp>
      <p:sp>
        <p:nvSpPr>
          <p:cNvPr id="3" name="Content Placeholder 2">
            <a:extLst>
              <a:ext uri="{FF2B5EF4-FFF2-40B4-BE49-F238E27FC236}">
                <a16:creationId xmlns:a16="http://schemas.microsoft.com/office/drawing/2014/main" id="{512EA59C-5515-4A68-ADF6-43530C8DC795}"/>
              </a:ext>
            </a:extLst>
          </p:cNvPr>
          <p:cNvSpPr>
            <a:spLocks noGrp="1"/>
          </p:cNvSpPr>
          <p:nvPr>
            <p:ph idx="1"/>
          </p:nvPr>
        </p:nvSpPr>
        <p:spPr/>
        <p:txBody>
          <a:bodyPr>
            <a:normAutofit/>
          </a:bodyPr>
          <a:lstStyle/>
          <a:p>
            <a:r>
              <a:rPr lang="cy-GB" sz="2400" dirty="0">
                <a:solidFill>
                  <a:srgbClr val="0070C0"/>
                </a:solidFill>
              </a:rPr>
              <a:t>Sefyllfaoedd rhwng rhieni a phlant</a:t>
            </a:r>
          </a:p>
          <a:p>
            <a:pPr marL="0" indent="0">
              <a:buNone/>
            </a:pPr>
            <a:endParaRPr lang="cy-GB" sz="2400" dirty="0">
              <a:solidFill>
                <a:srgbClr val="0070C0"/>
              </a:solidFill>
            </a:endParaRPr>
          </a:p>
          <a:p>
            <a:r>
              <a:rPr lang="cy-GB" sz="2400" dirty="0">
                <a:solidFill>
                  <a:srgbClr val="0070C0"/>
                </a:solidFill>
              </a:rPr>
              <a:t>Lleoliadau addysgol</a:t>
            </a:r>
            <a:endParaRPr lang="cy-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lvl="1"/>
            <a:r>
              <a:rPr lang="cy-GB" sz="2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Wrth </a:t>
            </a:r>
            <a:r>
              <a:rPr lang="cy-GB" sz="2200" dirty="0">
                <a:solidFill>
                  <a:srgbClr val="0070C0"/>
                </a:solidFill>
                <a:latin typeface="Calibri" panose="020F0502020204030204" pitchFamily="34" charset="0"/>
                <a:ea typeface="Calibri" panose="020F0502020204030204" pitchFamily="34" charset="0"/>
                <a:cs typeface="Times New Roman" panose="02020603050405020304" pitchFamily="18" charset="0"/>
              </a:rPr>
              <a:t>gymhwyso ymddygiadaeth yn yr ystafell ddosbarth mae’n rhaid meddu ar syniadau clir o’r ymddygiadau (gweithredol) sydd i’w hannog a’u hatgyfnerthu</a:t>
            </a:r>
            <a:r>
              <a:rPr lang="cy-GB" sz="2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p>
          <a:p>
            <a:pPr lvl="1">
              <a:lnSpc>
                <a:spcPct val="107000"/>
              </a:lnSpc>
              <a:spcAft>
                <a:spcPts val="800"/>
              </a:spcAft>
            </a:pPr>
            <a:r>
              <a:rPr lang="cy-GB" sz="2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Gallai’r ymddygiadau hyn berthnasu i ymddygiad cyffredinol (ymddygiad da/gwael) neu gynnwys addysgol cysylltiedig (sillafu, tablau ac ati).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412380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588D-238F-4C0F-B463-6A6C51181AD0}"/>
              </a:ext>
            </a:extLst>
          </p:cNvPr>
          <p:cNvSpPr>
            <a:spLocks noGrp="1"/>
          </p:cNvSpPr>
          <p:nvPr>
            <p:ph type="title"/>
          </p:nvPr>
        </p:nvSpPr>
        <p:spPr/>
        <p:txBody>
          <a:bodyPr/>
          <a:lstStyle/>
          <a:p>
            <a:r>
              <a:rPr lang="en-GB" b="1" dirty="0" err="1">
                <a:solidFill>
                  <a:srgbClr val="0070C0"/>
                </a:solidFill>
              </a:rPr>
              <a:t>Problemau</a:t>
            </a:r>
            <a:r>
              <a:rPr lang="en-GB" b="1" dirty="0">
                <a:solidFill>
                  <a:srgbClr val="0070C0"/>
                </a:solidFill>
              </a:rPr>
              <a:t> </a:t>
            </a:r>
            <a:r>
              <a:rPr lang="en-GB" b="1" dirty="0" err="1">
                <a:solidFill>
                  <a:srgbClr val="0070C0"/>
                </a:solidFill>
              </a:rPr>
              <a:t>gyda</a:t>
            </a:r>
            <a:r>
              <a:rPr lang="en-GB" b="1" dirty="0">
                <a:solidFill>
                  <a:srgbClr val="0070C0"/>
                </a:solidFill>
              </a:rPr>
              <a:t> </a:t>
            </a:r>
            <a:r>
              <a:rPr lang="en-GB" b="1" dirty="0" err="1">
                <a:solidFill>
                  <a:srgbClr val="0070C0"/>
                </a:solidFill>
              </a:rPr>
              <a:t>gwobrwyo</a:t>
            </a:r>
            <a:endParaRPr lang="en-GB" b="1" dirty="0">
              <a:solidFill>
                <a:srgbClr val="0070C0"/>
              </a:solidFill>
            </a:endParaRPr>
          </a:p>
        </p:txBody>
      </p:sp>
      <p:sp>
        <p:nvSpPr>
          <p:cNvPr id="3" name="Content Placeholder 2">
            <a:extLst>
              <a:ext uri="{FF2B5EF4-FFF2-40B4-BE49-F238E27FC236}">
                <a16:creationId xmlns:a16="http://schemas.microsoft.com/office/drawing/2014/main" id="{751FD38F-E158-48D0-8366-102F22727304}"/>
              </a:ext>
            </a:extLst>
          </p:cNvPr>
          <p:cNvSpPr>
            <a:spLocks noGrp="1"/>
          </p:cNvSpPr>
          <p:nvPr>
            <p:ph idx="1"/>
          </p:nvPr>
        </p:nvSpPr>
        <p:spPr/>
        <p:txBody>
          <a:bodyPr/>
          <a:lstStyle/>
          <a:p>
            <a:pPr>
              <a:lnSpc>
                <a:spcPct val="107000"/>
              </a:lnSpc>
              <a:spcAft>
                <a:spcPts val="800"/>
              </a:spcAft>
            </a:pPr>
            <a:r>
              <a:rPr lang="cy-GB" sz="2400" dirty="0">
                <a:solidFill>
                  <a:srgbClr val="0070C0"/>
                </a:solidFill>
                <a:effectLst/>
                <a:ea typeface="Calibri" panose="020F0502020204030204" pitchFamily="34" charset="0"/>
                <a:cs typeface="Times New Roman" panose="02020603050405020304" pitchFamily="18" charset="0"/>
              </a:rPr>
              <a:t>Bychanu neu ddifrïo’r profiad dysgu.</a:t>
            </a:r>
          </a:p>
          <a:p>
            <a:pPr>
              <a:lnSpc>
                <a:spcPct val="107000"/>
              </a:lnSpc>
              <a:spcAft>
                <a:spcPts val="800"/>
              </a:spcAft>
            </a:pPr>
            <a:r>
              <a:rPr lang="cy-GB" sz="2400" dirty="0">
                <a:solidFill>
                  <a:srgbClr val="0070C0"/>
                </a:solidFill>
                <a:ea typeface="Calibri" panose="020F0502020204030204" pitchFamily="34" charset="0"/>
                <a:cs typeface="Times New Roman" panose="02020603050405020304" pitchFamily="18" charset="0"/>
              </a:rPr>
              <a:t>Peri teimladau o annhegwch neu gystadlu.</a:t>
            </a:r>
            <a:endParaRPr lang="cy-GB" sz="2400" dirty="0">
              <a:solidFill>
                <a:srgbClr val="0070C0"/>
              </a:solidFill>
              <a:effectLst/>
              <a:ea typeface="Calibri" panose="020F0502020204030204" pitchFamily="34" charset="0"/>
              <a:cs typeface="Times New Roman" panose="02020603050405020304" pitchFamily="18" charset="0"/>
            </a:endParaRPr>
          </a:p>
          <a:p>
            <a:pPr>
              <a:lnSpc>
                <a:spcPct val="107000"/>
              </a:lnSpc>
              <a:spcAft>
                <a:spcPts val="800"/>
              </a:spcAft>
            </a:pPr>
            <a:r>
              <a:rPr lang="cy-GB" sz="2400" dirty="0">
                <a:solidFill>
                  <a:srgbClr val="0070C0"/>
                </a:solidFill>
                <a:ea typeface="Calibri" panose="020F0502020204030204" pitchFamily="34" charset="0"/>
                <a:cs typeface="Times New Roman" panose="02020603050405020304" pitchFamily="18" charset="0"/>
              </a:rPr>
              <a:t>Tynnu sylw oddi ar y gwir fater dan sylw wrth gwblhau tasgau</a:t>
            </a:r>
            <a:r>
              <a:rPr lang="cy-GB" sz="2400" dirty="0">
                <a:solidFill>
                  <a:srgbClr val="0070C0"/>
                </a:solidFill>
                <a:effectLst/>
                <a:ea typeface="Calibri" panose="020F0502020204030204" pitchFamily="34" charset="0"/>
                <a:cs typeface="Times New Roman" panose="02020603050405020304" pitchFamily="18" charset="0"/>
              </a:rPr>
              <a:t>.</a:t>
            </a:r>
          </a:p>
          <a:p>
            <a:pPr>
              <a:lnSpc>
                <a:spcPct val="107000"/>
              </a:lnSpc>
              <a:spcAft>
                <a:spcPts val="800"/>
              </a:spcAft>
            </a:pPr>
            <a:r>
              <a:rPr lang="cy-GB" sz="2400" dirty="0">
                <a:solidFill>
                  <a:srgbClr val="0070C0"/>
                </a:solidFill>
                <a:effectLst/>
                <a:ea typeface="Calibri" panose="020F0502020204030204" pitchFamily="34" charset="0"/>
                <a:cs typeface="Times New Roman" panose="02020603050405020304" pitchFamily="18" charset="0"/>
              </a:rPr>
              <a:t>Ddim bob tro’n arwain at waith o ansawdd uwch. </a:t>
            </a:r>
          </a:p>
          <a:p>
            <a:pPr>
              <a:lnSpc>
                <a:spcPct val="107000"/>
              </a:lnSpc>
              <a:spcAft>
                <a:spcPts val="800"/>
              </a:spcAft>
            </a:pPr>
            <a:r>
              <a:rPr lang="cy-GB" sz="2400" dirty="0">
                <a:solidFill>
                  <a:srgbClr val="0070C0"/>
                </a:solidFill>
                <a:effectLst/>
                <a:ea typeface="Calibri" panose="020F0502020204030204" pitchFamily="34" charset="0"/>
                <a:cs typeface="Times New Roman" panose="02020603050405020304" pitchFamily="18" charset="0"/>
              </a:rPr>
              <a:t>Gall ynysu rhai myfyrwyr sy’n teimlo nad oes ganddynt fawr ddim g</a:t>
            </a:r>
            <a:r>
              <a:rPr lang="cy-GB" sz="2400" dirty="0">
                <a:solidFill>
                  <a:srgbClr val="0070C0"/>
                </a:solidFill>
                <a:ea typeface="Calibri" panose="020F0502020204030204" pitchFamily="34" charset="0"/>
                <a:cs typeface="Times New Roman" panose="02020603050405020304" pitchFamily="18" charset="0"/>
              </a:rPr>
              <a:t>obaith cael gwobr. </a:t>
            </a:r>
            <a:endParaRPr lang="en-GB" dirty="0"/>
          </a:p>
        </p:txBody>
      </p:sp>
    </p:spTree>
    <p:extLst>
      <p:ext uri="{BB962C8B-B14F-4D97-AF65-F5344CB8AC3E}">
        <p14:creationId xmlns:p14="http://schemas.microsoft.com/office/powerpoint/2010/main" val="1640148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C75D7-71E0-462C-BB0D-E2FAC434A5D1}"/>
              </a:ext>
            </a:extLst>
          </p:cNvPr>
          <p:cNvSpPr>
            <a:spLocks noGrp="1"/>
          </p:cNvSpPr>
          <p:nvPr>
            <p:ph type="title"/>
          </p:nvPr>
        </p:nvSpPr>
        <p:spPr/>
        <p:txBody>
          <a:bodyPr/>
          <a:lstStyle/>
          <a:p>
            <a:r>
              <a:rPr lang="en-GB" b="1" dirty="0" err="1">
                <a:solidFill>
                  <a:srgbClr val="0070C0"/>
                </a:solidFill>
              </a:rPr>
              <a:t>Lluniadaeth</a:t>
            </a:r>
            <a:r>
              <a:rPr lang="en-GB" b="1" dirty="0">
                <a:solidFill>
                  <a:srgbClr val="0070C0"/>
                </a:solidFill>
              </a:rPr>
              <a:t> : Piaget</a:t>
            </a:r>
          </a:p>
        </p:txBody>
      </p:sp>
      <p:sp>
        <p:nvSpPr>
          <p:cNvPr id="3" name="Content Placeholder 2">
            <a:extLst>
              <a:ext uri="{FF2B5EF4-FFF2-40B4-BE49-F238E27FC236}">
                <a16:creationId xmlns:a16="http://schemas.microsoft.com/office/drawing/2014/main" id="{0D529EE7-8852-447E-ABF5-EE6A96AF34C8}"/>
              </a:ext>
            </a:extLst>
          </p:cNvPr>
          <p:cNvSpPr>
            <a:spLocks noGrp="1"/>
          </p:cNvSpPr>
          <p:nvPr>
            <p:ph idx="1"/>
          </p:nvPr>
        </p:nvSpPr>
        <p:spPr/>
        <p:txBody>
          <a:bodyPr>
            <a:normAutofit/>
          </a:bodyPr>
          <a:lstStyle/>
          <a:p>
            <a:r>
              <a:rPr lang="cy-GB" sz="3200" dirty="0">
                <a:solidFill>
                  <a:srgbClr val="0070C0"/>
                </a:solidFill>
                <a:ea typeface="Calibri" panose="020F0502020204030204" pitchFamily="34" charset="0"/>
                <a:cs typeface="Times New Roman" panose="02020603050405020304" pitchFamily="18" charset="0"/>
              </a:rPr>
              <a:t>Gwyddor wybyddol</a:t>
            </a:r>
          </a:p>
          <a:p>
            <a:r>
              <a:rPr lang="cy-GB" sz="3200" dirty="0">
                <a:solidFill>
                  <a:srgbClr val="0070C0"/>
                </a:solidFill>
                <a:ea typeface="Calibri" panose="020F0502020204030204" pitchFamily="34" charset="0"/>
                <a:cs typeface="Times New Roman" panose="02020603050405020304" pitchFamily="18" charset="0"/>
              </a:rPr>
              <a:t>Mae’r dysgu’n digwydd wrth i wybodaeth newydd gael ei hadeiladu ar wybodaeth, dealltwriaeth a sgiliau blaenorol. </a:t>
            </a:r>
            <a:endParaRPr lang="cy-GB" sz="3200" dirty="0">
              <a:solidFill>
                <a:srgbClr val="0070C0"/>
              </a:solidFill>
              <a:effectLst/>
              <a:ea typeface="Calibri" panose="020F0502020204030204" pitchFamily="34" charset="0"/>
              <a:cs typeface="Times New Roman" panose="02020603050405020304" pitchFamily="18" charset="0"/>
            </a:endParaRPr>
          </a:p>
          <a:p>
            <a:r>
              <a:rPr lang="cy-GB" sz="3200" dirty="0">
                <a:solidFill>
                  <a:srgbClr val="0070C0"/>
                </a:solidFill>
                <a:ea typeface="Calibri" panose="020F0502020204030204" pitchFamily="34" charset="0"/>
                <a:cs typeface="Times New Roman" panose="02020603050405020304" pitchFamily="18" charset="0"/>
              </a:rPr>
              <a:t>Y plentyn fel unig ddysgwr neu’r unig </a:t>
            </a:r>
            <a:r>
              <a:rPr lang="cy-GB" sz="3200" dirty="0" err="1">
                <a:solidFill>
                  <a:srgbClr val="0070C0"/>
                </a:solidFill>
                <a:ea typeface="Calibri" panose="020F0502020204030204" pitchFamily="34" charset="0"/>
                <a:cs typeface="Times New Roman" panose="02020603050405020304" pitchFamily="18" charset="0"/>
              </a:rPr>
              <a:t>wyddonnydd</a:t>
            </a:r>
            <a:r>
              <a:rPr lang="cy-GB" sz="3200" dirty="0">
                <a:solidFill>
                  <a:srgbClr val="0070C0"/>
                </a:solidFill>
                <a:ea typeface="Calibri" panose="020F0502020204030204" pitchFamily="34" charset="0"/>
                <a:cs typeface="Times New Roman" panose="02020603050405020304" pitchFamily="18" charset="0"/>
              </a:rPr>
              <a:t>.</a:t>
            </a:r>
            <a:r>
              <a:rPr lang="cy-GB" sz="3200" dirty="0">
                <a:solidFill>
                  <a:srgbClr val="0070C0"/>
                </a:solidFill>
                <a:effectLst/>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5769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96DEC-F148-4AF3-8293-862771B5DCD7}"/>
              </a:ext>
            </a:extLst>
          </p:cNvPr>
          <p:cNvSpPr>
            <a:spLocks noGrp="1"/>
          </p:cNvSpPr>
          <p:nvPr>
            <p:ph type="title"/>
          </p:nvPr>
        </p:nvSpPr>
        <p:spPr/>
        <p:txBody>
          <a:bodyPr/>
          <a:lstStyle/>
          <a:p>
            <a:r>
              <a:rPr lang="en-GB" b="1" dirty="0" err="1">
                <a:solidFill>
                  <a:srgbClr val="0070C0"/>
                </a:solidFill>
              </a:rPr>
              <a:t>Lluniadaeth</a:t>
            </a:r>
            <a:r>
              <a:rPr lang="en-GB" b="1" dirty="0">
                <a:solidFill>
                  <a:srgbClr val="0070C0"/>
                </a:solidFill>
              </a:rPr>
              <a:t>: Piaget</a:t>
            </a:r>
            <a:endParaRPr lang="en-GB" dirty="0">
              <a:solidFill>
                <a:srgbClr val="0070C0"/>
              </a:solidFill>
            </a:endParaRPr>
          </a:p>
        </p:txBody>
      </p:sp>
      <p:sp>
        <p:nvSpPr>
          <p:cNvPr id="3" name="Content Placeholder 2">
            <a:extLst>
              <a:ext uri="{FF2B5EF4-FFF2-40B4-BE49-F238E27FC236}">
                <a16:creationId xmlns:a16="http://schemas.microsoft.com/office/drawing/2014/main" id="{DB58BFD8-D49E-4685-8AAA-A093A63C231C}"/>
              </a:ext>
            </a:extLst>
          </p:cNvPr>
          <p:cNvSpPr>
            <a:spLocks noGrp="1"/>
          </p:cNvSpPr>
          <p:nvPr>
            <p:ph idx="1"/>
          </p:nvPr>
        </p:nvSpPr>
        <p:spPr/>
        <p:txBody>
          <a:bodyPr>
            <a:normAutofit/>
          </a:bodyPr>
          <a:lstStyle/>
          <a:p>
            <a:r>
              <a:rPr lang="cy-GB" sz="3200" dirty="0">
                <a:solidFill>
                  <a:srgbClr val="0070C0"/>
                </a:solidFill>
                <a:ea typeface="Calibri" panose="020F0502020204030204" pitchFamily="34" charset="0"/>
                <a:cs typeface="Times New Roman" panose="02020603050405020304" pitchFamily="18" charset="0"/>
              </a:rPr>
              <a:t>Cyfnodau datblygiad</a:t>
            </a:r>
            <a:endParaRPr lang="cy-GB" sz="3200" dirty="0">
              <a:solidFill>
                <a:srgbClr val="0070C0"/>
              </a:solidFill>
              <a:effectLst/>
              <a:ea typeface="Calibri" panose="020F0502020204030204" pitchFamily="34" charset="0"/>
              <a:cs typeface="Times New Roman" panose="02020603050405020304" pitchFamily="18" charset="0"/>
            </a:endParaRPr>
          </a:p>
          <a:p>
            <a:r>
              <a:rPr lang="cy-GB" sz="3200" dirty="0">
                <a:solidFill>
                  <a:srgbClr val="0070C0"/>
                </a:solidFill>
                <a:effectLst/>
                <a:ea typeface="Calibri" panose="020F0502020204030204" pitchFamily="34" charset="0"/>
                <a:cs typeface="Times New Roman" panose="02020603050405020304" pitchFamily="18" charset="0"/>
              </a:rPr>
              <a:t>Sgemâu -</a:t>
            </a:r>
          </a:p>
          <a:p>
            <a:pPr marL="182880" marR="0" lvl="0" indent="-182880" algn="l" defTabSz="914400" rtl="0" eaLnBrk="1" fontAlgn="auto" latinLnBrk="0" hangingPunct="1">
              <a:lnSpc>
                <a:spcPct val="110000"/>
              </a:lnSpc>
              <a:spcBef>
                <a:spcPts val="900"/>
              </a:spcBef>
              <a:spcAft>
                <a:spcPts val="0"/>
              </a:spcAft>
              <a:buClr>
                <a:srgbClr val="000000">
                  <a:lumMod val="85000"/>
                  <a:lumOff val="15000"/>
                </a:srgbClr>
              </a:buClr>
              <a:buSzTx/>
              <a:buFont typeface="Garamond" pitchFamily="18" charset="0"/>
              <a:buChar char="◦"/>
              <a:tabLst/>
              <a:defRPr/>
            </a:pPr>
            <a:r>
              <a:rPr lang="cy-GB" sz="24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Cymathu</a:t>
            </a:r>
            <a:r>
              <a:rPr kumimoji="0" lang="cy-GB" sz="2400" b="0" i="0" u="none" strike="noStrike" kern="1200" cap="none" spc="0" normalizeH="0" baseline="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 yw lle bydd y plentyn yn gallu addasu’r sgema presennol a gwneud synnwyr o’r profiad newydd.</a:t>
            </a:r>
          </a:p>
          <a:p>
            <a:pPr marL="182880" marR="0" lvl="0" indent="-182880" algn="l" defTabSz="914400" rtl="0" eaLnBrk="1" fontAlgn="auto" latinLnBrk="0" hangingPunct="1">
              <a:lnSpc>
                <a:spcPct val="110000"/>
              </a:lnSpc>
              <a:spcBef>
                <a:spcPts val="900"/>
              </a:spcBef>
              <a:spcAft>
                <a:spcPts val="0"/>
              </a:spcAft>
              <a:buClr>
                <a:srgbClr val="000000">
                  <a:lumMod val="85000"/>
                  <a:lumOff val="15000"/>
                </a:srgbClr>
              </a:buClr>
              <a:buSzTx/>
              <a:buFont typeface="Garamond" pitchFamily="18" charset="0"/>
              <a:buChar char="◦"/>
              <a:tabLst/>
              <a:defRPr/>
            </a:pPr>
            <a:r>
              <a:rPr lang="cy-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Ar y llaw arall, </a:t>
            </a:r>
            <a:r>
              <a:rPr lang="cy-GB" sz="24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Cyfaddasu</a:t>
            </a:r>
            <a:r>
              <a:rPr kumimoji="0" lang="cy-GB" sz="2400" b="0" i="0" u="none" strike="noStrike" kern="1200" cap="none" spc="0" normalizeH="0" baseline="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 yw lle nad yw’r profiad o bosibl yn ffitio i mewn i’r sgema presennol yn y lle cyntaf ac efallai na chaiff y sgema ei lunio. </a:t>
            </a:r>
          </a:p>
          <a:p>
            <a:pPr marL="0" indent="0" algn="ctr">
              <a:buNone/>
            </a:pPr>
            <a:endParaRPr lang="en-GB" sz="3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90609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dirty="0" err="1">
                <a:solidFill>
                  <a:srgbClr val="0070C0"/>
                </a:solidFill>
              </a:rPr>
              <a:t>Lluniadaeth</a:t>
            </a:r>
            <a:r>
              <a:rPr lang="en-GB" b="1" dirty="0">
                <a:solidFill>
                  <a:srgbClr val="0070C0"/>
                </a:solidFill>
              </a:rPr>
              <a:t> : Bruner</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a:normAutofit/>
          </a:bodyPr>
          <a:lstStyle/>
          <a:p>
            <a:r>
              <a:rPr lang="cy-GB" sz="3600" b="0" i="0" dirty="0">
                <a:solidFill>
                  <a:srgbClr val="0070C0"/>
                </a:solidFill>
                <a:effectLst/>
              </a:rPr>
              <a:t>Mae </a:t>
            </a:r>
            <a:r>
              <a:rPr lang="cy-GB" sz="3600" b="0" i="0" dirty="0" err="1">
                <a:solidFill>
                  <a:srgbClr val="0070C0"/>
                </a:solidFill>
                <a:effectLst/>
              </a:rPr>
              <a:t>thori</a:t>
            </a:r>
            <a:r>
              <a:rPr lang="cy-GB" sz="3600" b="0" i="0" dirty="0">
                <a:solidFill>
                  <a:srgbClr val="0070C0"/>
                </a:solidFill>
                <a:effectLst/>
              </a:rPr>
              <a:t> </a:t>
            </a:r>
            <a:r>
              <a:rPr lang="cy-GB" sz="3600" b="0" i="0" dirty="0" err="1">
                <a:solidFill>
                  <a:srgbClr val="0070C0"/>
                </a:solidFill>
                <a:effectLst/>
              </a:rPr>
              <a:t>Bruner</a:t>
            </a:r>
            <a:r>
              <a:rPr lang="cy-GB" sz="3600" b="0" i="0" dirty="0">
                <a:solidFill>
                  <a:srgbClr val="0070C0"/>
                </a:solidFill>
                <a:effectLst/>
              </a:rPr>
              <a:t> ar luniadaeth yn </a:t>
            </a:r>
            <a:r>
              <a:rPr lang="cy-GB" sz="3600" b="1" i="0" dirty="0">
                <a:solidFill>
                  <a:srgbClr val="0070C0"/>
                </a:solidFill>
                <a:effectLst/>
              </a:rPr>
              <a:t>cwmpasu’r syniad o ddysgu fel proses weithredol </a:t>
            </a:r>
            <a:r>
              <a:rPr lang="cy-GB" sz="3600" b="0" i="0" dirty="0">
                <a:solidFill>
                  <a:srgbClr val="0070C0"/>
                </a:solidFill>
                <a:effectLst/>
              </a:rPr>
              <a:t> </a:t>
            </a:r>
          </a:p>
          <a:p>
            <a:r>
              <a:rPr lang="cy-GB" sz="3600" dirty="0">
                <a:solidFill>
                  <a:srgbClr val="0070C0"/>
                </a:solidFill>
              </a:rPr>
              <a:t>Cwricwlwm sbiral</a:t>
            </a:r>
          </a:p>
        </p:txBody>
      </p:sp>
    </p:spTree>
    <p:extLst>
      <p:ext uri="{BB962C8B-B14F-4D97-AF65-F5344CB8AC3E}">
        <p14:creationId xmlns:p14="http://schemas.microsoft.com/office/powerpoint/2010/main" val="3089907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dirty="0" err="1">
                <a:solidFill>
                  <a:srgbClr val="0070C0"/>
                </a:solidFill>
              </a:rPr>
              <a:t>Lluniadaeth</a:t>
            </a:r>
            <a:r>
              <a:rPr lang="en-GB" b="1" dirty="0">
                <a:solidFill>
                  <a:srgbClr val="0070C0"/>
                </a:solidFill>
              </a:rPr>
              <a:t> : Froebel</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a:normAutofit/>
          </a:bodyPr>
          <a:lstStyle/>
          <a:p>
            <a:r>
              <a:rPr lang="en-GB" sz="3600" dirty="0">
                <a:solidFill>
                  <a:srgbClr val="0070C0"/>
                </a:solidFill>
              </a:rPr>
              <a:t>Mae theory </a:t>
            </a:r>
            <a:r>
              <a:rPr lang="en-GB" sz="3600" dirty="0" err="1">
                <a:solidFill>
                  <a:srgbClr val="0070C0"/>
                </a:solidFill>
              </a:rPr>
              <a:t>lluniadaeth</a:t>
            </a:r>
            <a:r>
              <a:rPr lang="en-GB" sz="3600" dirty="0">
                <a:solidFill>
                  <a:srgbClr val="0070C0"/>
                </a:solidFill>
              </a:rPr>
              <a:t> Froebel </a:t>
            </a:r>
            <a:r>
              <a:rPr lang="en-GB" sz="3600" dirty="0" err="1">
                <a:solidFill>
                  <a:srgbClr val="0070C0"/>
                </a:solidFill>
              </a:rPr>
              <a:t>yn</a:t>
            </a:r>
            <a:r>
              <a:rPr lang="en-GB" sz="3600" dirty="0">
                <a:solidFill>
                  <a:srgbClr val="0070C0"/>
                </a:solidFill>
              </a:rPr>
              <a:t> </a:t>
            </a:r>
            <a:r>
              <a:rPr lang="en-GB" sz="3600" b="1" dirty="0" err="1">
                <a:solidFill>
                  <a:srgbClr val="0070C0"/>
                </a:solidFill>
              </a:rPr>
              <a:t>cwmpasu’r</a:t>
            </a:r>
            <a:r>
              <a:rPr lang="en-GB" sz="3600" b="1" dirty="0">
                <a:solidFill>
                  <a:srgbClr val="0070C0"/>
                </a:solidFill>
              </a:rPr>
              <a:t> </a:t>
            </a:r>
            <a:r>
              <a:rPr lang="en-GB" sz="3600" b="1" dirty="0" err="1">
                <a:solidFill>
                  <a:srgbClr val="0070C0"/>
                </a:solidFill>
              </a:rPr>
              <a:t>syniad</a:t>
            </a:r>
            <a:r>
              <a:rPr lang="en-GB" sz="3600" b="1" dirty="0">
                <a:solidFill>
                  <a:srgbClr val="0070C0"/>
                </a:solidFill>
              </a:rPr>
              <a:t> o </a:t>
            </a:r>
            <a:r>
              <a:rPr lang="en-GB" sz="3600" b="1" dirty="0" err="1">
                <a:solidFill>
                  <a:srgbClr val="0070C0"/>
                </a:solidFill>
              </a:rPr>
              <a:t>ddysgu</a:t>
            </a:r>
            <a:r>
              <a:rPr lang="en-GB" sz="3600" b="1" dirty="0">
                <a:solidFill>
                  <a:srgbClr val="0070C0"/>
                </a:solidFill>
              </a:rPr>
              <a:t> </a:t>
            </a:r>
            <a:r>
              <a:rPr lang="en-GB" sz="3600" b="1" dirty="0" err="1">
                <a:solidFill>
                  <a:srgbClr val="0070C0"/>
                </a:solidFill>
              </a:rPr>
              <a:t>trwy</a:t>
            </a:r>
            <a:r>
              <a:rPr lang="en-GB" sz="3600" b="1" dirty="0">
                <a:solidFill>
                  <a:srgbClr val="0070C0"/>
                </a:solidFill>
              </a:rPr>
              <a:t> </a:t>
            </a:r>
            <a:r>
              <a:rPr lang="en-GB" sz="3600" b="1" dirty="0" err="1">
                <a:solidFill>
                  <a:srgbClr val="0070C0"/>
                </a:solidFill>
              </a:rPr>
              <a:t>chwarae</a:t>
            </a:r>
            <a:endParaRPr lang="en-GB" sz="3600" b="1" dirty="0">
              <a:solidFill>
                <a:srgbClr val="0070C0"/>
              </a:solidFill>
            </a:endParaRPr>
          </a:p>
          <a:p>
            <a:r>
              <a:rPr lang="en-GB" sz="3600" b="0" i="0" dirty="0">
                <a:solidFill>
                  <a:srgbClr val="0070C0"/>
                </a:solidFill>
                <a:effectLst/>
              </a:rPr>
              <a:t>Kindergarten</a:t>
            </a:r>
          </a:p>
          <a:p>
            <a:r>
              <a:rPr lang="en-GB" sz="3600" dirty="0" err="1">
                <a:solidFill>
                  <a:srgbClr val="0070C0"/>
                </a:solidFill>
              </a:rPr>
              <a:t>Amgylchedd</a:t>
            </a:r>
            <a:r>
              <a:rPr lang="en-GB" sz="3600" dirty="0">
                <a:solidFill>
                  <a:srgbClr val="0070C0"/>
                </a:solidFill>
              </a:rPr>
              <a:t> </a:t>
            </a:r>
            <a:r>
              <a:rPr lang="en-GB" sz="3600" dirty="0" err="1">
                <a:solidFill>
                  <a:srgbClr val="0070C0"/>
                </a:solidFill>
              </a:rPr>
              <a:t>dysgu</a:t>
            </a:r>
            <a:r>
              <a:rPr lang="en-GB" sz="3600" dirty="0">
                <a:solidFill>
                  <a:srgbClr val="0070C0"/>
                </a:solidFill>
              </a:rPr>
              <a:t> </a:t>
            </a:r>
            <a:r>
              <a:rPr lang="en-GB" sz="3600" dirty="0" err="1">
                <a:solidFill>
                  <a:srgbClr val="0070C0"/>
                </a:solidFill>
              </a:rPr>
              <a:t>awyr</a:t>
            </a:r>
            <a:r>
              <a:rPr lang="en-GB" sz="3600" dirty="0">
                <a:solidFill>
                  <a:srgbClr val="0070C0"/>
                </a:solidFill>
              </a:rPr>
              <a:t> </a:t>
            </a:r>
            <a:r>
              <a:rPr lang="en-GB" sz="3600" dirty="0" err="1">
                <a:solidFill>
                  <a:srgbClr val="0070C0"/>
                </a:solidFill>
              </a:rPr>
              <a:t>agored</a:t>
            </a:r>
            <a:endParaRPr lang="en-GB" sz="3600" b="0" i="0" dirty="0">
              <a:solidFill>
                <a:srgbClr val="0070C0"/>
              </a:solidFill>
              <a:effectLst/>
            </a:endParaRPr>
          </a:p>
        </p:txBody>
      </p:sp>
    </p:spTree>
    <p:extLst>
      <p:ext uri="{BB962C8B-B14F-4D97-AF65-F5344CB8AC3E}">
        <p14:creationId xmlns:p14="http://schemas.microsoft.com/office/powerpoint/2010/main" val="569292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470C-E796-41BE-B61A-9A074EAAEF4B}"/>
              </a:ext>
            </a:extLst>
          </p:cNvPr>
          <p:cNvSpPr>
            <a:spLocks noGrp="1"/>
          </p:cNvSpPr>
          <p:nvPr>
            <p:ph type="title"/>
          </p:nvPr>
        </p:nvSpPr>
        <p:spPr/>
        <p:txBody>
          <a:bodyPr>
            <a:normAutofit/>
          </a:bodyPr>
          <a:lstStyle/>
          <a:p>
            <a:r>
              <a:rPr lang="en-GB" sz="4000" b="1" dirty="0" err="1">
                <a:solidFill>
                  <a:srgbClr val="0070C0"/>
                </a:solidFill>
                <a:ea typeface="Calibri" panose="020F0502020204030204" pitchFamily="34" charset="0"/>
                <a:cs typeface="Times New Roman" panose="02020603050405020304" pitchFamily="18" charset="0"/>
              </a:rPr>
              <a:t>Lluniadaeth</a:t>
            </a:r>
            <a:r>
              <a:rPr lang="en-GB" sz="4000" b="1" dirty="0">
                <a:solidFill>
                  <a:srgbClr val="0070C0"/>
                </a:solidFill>
                <a:ea typeface="Calibri" panose="020F0502020204030204" pitchFamily="34" charset="0"/>
                <a:cs typeface="Times New Roman" panose="02020603050405020304" pitchFamily="18" charset="0"/>
              </a:rPr>
              <a:t> </a:t>
            </a:r>
            <a:r>
              <a:rPr lang="en-GB" sz="4000" b="1" dirty="0" err="1">
                <a:solidFill>
                  <a:srgbClr val="0070C0"/>
                </a:solidFill>
                <a:ea typeface="Calibri" panose="020F0502020204030204" pitchFamily="34" charset="0"/>
                <a:cs typeface="Times New Roman" panose="02020603050405020304" pitchFamily="18" charset="0"/>
              </a:rPr>
              <a:t>Gymdeithasol</a:t>
            </a:r>
            <a:r>
              <a:rPr lang="en-GB" sz="4000" b="1" dirty="0">
                <a:solidFill>
                  <a:srgbClr val="0070C0"/>
                </a:solidFill>
                <a:effectLst/>
                <a:ea typeface="Calibri" panose="020F0502020204030204" pitchFamily="34" charset="0"/>
                <a:cs typeface="Times New Roman" panose="02020603050405020304" pitchFamily="18" charset="0"/>
              </a:rPr>
              <a:t>: Vygotsky</a:t>
            </a:r>
            <a:endParaRPr lang="en-GB" sz="4000" b="1" dirty="0">
              <a:solidFill>
                <a:srgbClr val="0070C0"/>
              </a:solidFill>
            </a:endParaRPr>
          </a:p>
        </p:txBody>
      </p:sp>
      <p:sp>
        <p:nvSpPr>
          <p:cNvPr id="3" name="Content Placeholder 2">
            <a:extLst>
              <a:ext uri="{FF2B5EF4-FFF2-40B4-BE49-F238E27FC236}">
                <a16:creationId xmlns:a16="http://schemas.microsoft.com/office/drawing/2014/main" id="{245FD7E7-914D-4F18-875F-95231B38D655}"/>
              </a:ext>
            </a:extLst>
          </p:cNvPr>
          <p:cNvSpPr>
            <a:spLocks noGrp="1"/>
          </p:cNvSpPr>
          <p:nvPr>
            <p:ph idx="1"/>
          </p:nvPr>
        </p:nvSpPr>
        <p:spPr>
          <a:xfrm>
            <a:off x="1066800" y="2014194"/>
            <a:ext cx="10058400" cy="3849624"/>
          </a:xfrm>
        </p:spPr>
        <p:txBody>
          <a:bodyPr>
            <a:normAutofit/>
          </a:bodyPr>
          <a:lstStyle/>
          <a:p>
            <a:pPr>
              <a:lnSpc>
                <a:spcPct val="107000"/>
              </a:lnSpc>
              <a:spcAft>
                <a:spcPts val="800"/>
              </a:spcAft>
            </a:pPr>
            <a:r>
              <a:rPr lang="cy-GB" sz="3300" dirty="0">
                <a:solidFill>
                  <a:srgbClr val="0070C0"/>
                </a:solidFill>
                <a:effectLst/>
                <a:ea typeface="Calibri" panose="020F0502020204030204" pitchFamily="34" charset="0"/>
                <a:cs typeface="Times New Roman" panose="02020603050405020304" pitchFamily="18" charset="0"/>
              </a:rPr>
              <a:t>Rhoddir pwyslais ar ryngweithio cymdeithasol</a:t>
            </a:r>
          </a:p>
          <a:p>
            <a:r>
              <a:rPr lang="cy-GB" sz="3300" dirty="0">
                <a:solidFill>
                  <a:srgbClr val="0070C0"/>
                </a:solidFill>
                <a:effectLst/>
                <a:ea typeface="Calibri" panose="020F0502020204030204" pitchFamily="34" charset="0"/>
                <a:cs typeface="Times New Roman" panose="02020603050405020304" pitchFamily="18" charset="0"/>
              </a:rPr>
              <a:t>Deialog gydag arall mwy gwybodus (</a:t>
            </a:r>
            <a:r>
              <a:rPr lang="cy-GB" sz="3300" dirty="0" err="1">
                <a:solidFill>
                  <a:srgbClr val="0070C0"/>
                </a:solidFill>
                <a:effectLst/>
                <a:ea typeface="Calibri" panose="020F0502020204030204" pitchFamily="34" charset="0"/>
                <a:cs typeface="Times New Roman" panose="02020603050405020304" pitchFamily="18" charset="0"/>
              </a:rPr>
              <a:t>MKO</a:t>
            </a:r>
            <a:r>
              <a:rPr lang="cy-GB" sz="3300" dirty="0">
                <a:solidFill>
                  <a:srgbClr val="0070C0"/>
                </a:solidFill>
                <a:effectLst/>
                <a:ea typeface="Calibri" panose="020F0502020204030204" pitchFamily="34" charset="0"/>
                <a:cs typeface="Times New Roman" panose="02020603050405020304" pitchFamily="18" charset="0"/>
              </a:rPr>
              <a:t>). </a:t>
            </a:r>
          </a:p>
          <a:p>
            <a:r>
              <a:rPr lang="cy-GB" sz="3300" dirty="0" err="1">
                <a:solidFill>
                  <a:srgbClr val="0070C0"/>
                </a:solidFill>
                <a:ea typeface="Calibri" panose="020F0502020204030204" pitchFamily="34" charset="0"/>
                <a:cs typeface="Times New Roman" panose="02020603050405020304" pitchFamily="18" charset="0"/>
              </a:rPr>
              <a:t>Sgaffaldio</a:t>
            </a:r>
            <a:endParaRPr lang="cy-GB" sz="3300" dirty="0">
              <a:solidFill>
                <a:srgbClr val="0070C0"/>
              </a:solidFill>
              <a:effectLst/>
              <a:ea typeface="Calibri" panose="020F0502020204030204" pitchFamily="34" charset="0"/>
              <a:cs typeface="Times New Roman" panose="02020603050405020304" pitchFamily="18" charset="0"/>
            </a:endParaRPr>
          </a:p>
          <a:p>
            <a:r>
              <a:rPr lang="cy-GB" sz="3300" dirty="0">
                <a:solidFill>
                  <a:srgbClr val="0070C0"/>
                </a:solidFill>
                <a:ea typeface="Calibri" panose="020F0502020204030204" pitchFamily="34" charset="0"/>
                <a:cs typeface="Times New Roman" panose="02020603050405020304" pitchFamily="18" charset="0"/>
              </a:rPr>
              <a:t>Parth Datblygiad </a:t>
            </a:r>
            <a:r>
              <a:rPr lang="cy-GB" sz="3300" dirty="0" err="1">
                <a:solidFill>
                  <a:srgbClr val="0070C0"/>
                </a:solidFill>
                <a:ea typeface="Calibri" panose="020F0502020204030204" pitchFamily="34" charset="0"/>
                <a:cs typeface="Times New Roman" panose="02020603050405020304" pitchFamily="18" charset="0"/>
              </a:rPr>
              <a:t>Procsimal</a:t>
            </a:r>
            <a:endParaRPr lang="cy-GB" sz="3300" dirty="0">
              <a:solidFill>
                <a:srgbClr val="0070C0"/>
              </a:solidFill>
              <a:ea typeface="Calibri" panose="020F0502020204030204" pitchFamily="34" charset="0"/>
              <a:cs typeface="Times New Roman" panose="02020603050405020304" pitchFamily="18" charset="0"/>
            </a:endParaRPr>
          </a:p>
          <a:p>
            <a:pPr marL="0" indent="0">
              <a:buNone/>
            </a:pPr>
            <a:endParaRPr lang="en-GB" sz="33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26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6375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A121-6434-C540-8E2C-572FE9BD0541}"/>
              </a:ext>
            </a:extLst>
          </p:cNvPr>
          <p:cNvSpPr>
            <a:spLocks noGrp="1"/>
          </p:cNvSpPr>
          <p:nvPr>
            <p:ph type="title"/>
          </p:nvPr>
        </p:nvSpPr>
        <p:spPr/>
        <p:txBody>
          <a:bodyPr/>
          <a:lstStyle/>
          <a:p>
            <a:r>
              <a:rPr lang="en-GB" b="1" dirty="0" err="1">
                <a:solidFill>
                  <a:srgbClr val="0070C0"/>
                </a:solidFill>
              </a:rPr>
              <a:t>Deilliannau</a:t>
            </a:r>
            <a:r>
              <a:rPr lang="en-GB" b="1" dirty="0">
                <a:solidFill>
                  <a:srgbClr val="0070C0"/>
                </a:solidFill>
              </a:rPr>
              <a:t> </a:t>
            </a:r>
            <a:r>
              <a:rPr lang="en-GB" b="1" dirty="0" err="1">
                <a:solidFill>
                  <a:srgbClr val="0070C0"/>
                </a:solidFill>
              </a:rPr>
              <a:t>Dysgu</a:t>
            </a:r>
            <a:r>
              <a:rPr lang="en-GB" b="1" dirty="0">
                <a:solidFill>
                  <a:srgbClr val="0070C0"/>
                </a:solidFill>
              </a:rPr>
              <a:t> </a:t>
            </a:r>
            <a:r>
              <a:rPr lang="en-GB" b="1" dirty="0" err="1">
                <a:solidFill>
                  <a:srgbClr val="0070C0"/>
                </a:solidFill>
              </a:rPr>
              <a:t>Modwl</a:t>
            </a:r>
            <a:endParaRPr lang="en-GB" b="1" dirty="0">
              <a:solidFill>
                <a:srgbClr val="0070C0"/>
              </a:solidFill>
            </a:endParaRPr>
          </a:p>
        </p:txBody>
      </p:sp>
      <p:sp>
        <p:nvSpPr>
          <p:cNvPr id="3" name="Content Placeholder 2">
            <a:extLst>
              <a:ext uri="{FF2B5EF4-FFF2-40B4-BE49-F238E27FC236}">
                <a16:creationId xmlns:a16="http://schemas.microsoft.com/office/drawing/2014/main" id="{5C1322F2-B2F1-9141-87D6-1D1AB46B785D}"/>
              </a:ext>
            </a:extLst>
          </p:cNvPr>
          <p:cNvSpPr>
            <a:spLocks noGrp="1"/>
          </p:cNvSpPr>
          <p:nvPr>
            <p:ph idx="1"/>
          </p:nvPr>
        </p:nvSpPr>
        <p:spPr>
          <a:xfrm>
            <a:off x="1066800" y="2113630"/>
            <a:ext cx="10058400" cy="3849624"/>
          </a:xfrm>
        </p:spPr>
        <p:txBody>
          <a:bodyPr>
            <a:normAutofit/>
          </a:bodyPr>
          <a:lstStyle/>
          <a:p>
            <a:pPr>
              <a:buFont typeface="Wingdings" pitchFamily="2" charset="2"/>
              <a:buChar char="§"/>
              <a:defRPr/>
            </a:pPr>
            <a:r>
              <a:rPr lang="cy-GB" sz="2400" dirty="0">
                <a:solidFill>
                  <a:srgbClr val="0070C0"/>
                </a:solidFill>
              </a:rPr>
              <a:t>Cynhwyso gwybodaeth o rai damcaniaethau dysgu i’r arfer ysgol </a:t>
            </a:r>
          </a:p>
          <a:p>
            <a:pPr>
              <a:buFont typeface="Wingdings" pitchFamily="2" charset="2"/>
              <a:buChar char="§"/>
              <a:defRPr/>
            </a:pPr>
            <a:r>
              <a:rPr lang="cy-GB" sz="2400" dirty="0">
                <a:solidFill>
                  <a:srgbClr val="0070C0"/>
                </a:solidFill>
              </a:rPr>
              <a:t>Adfyfyrio ar effaith addysgeg plentyn-ganolog a chynhwysol ar addysgu a dysgu</a:t>
            </a:r>
          </a:p>
          <a:p>
            <a:pPr>
              <a:buFont typeface="Wingdings" pitchFamily="2" charset="2"/>
              <a:buChar char="§"/>
              <a:defRPr/>
            </a:pPr>
            <a:r>
              <a:rPr lang="cy-GB" sz="2400" dirty="0">
                <a:solidFill>
                  <a:srgbClr val="0070C0"/>
                </a:solidFill>
              </a:rPr>
              <a:t>Adnabod adnoddau a strategaethau sy’n gallu cefnogi addysgu a dysgu effeithiol</a:t>
            </a:r>
          </a:p>
          <a:p>
            <a:pPr>
              <a:buFont typeface="Wingdings" pitchFamily="2" charset="2"/>
              <a:buChar char="§"/>
              <a:defRPr/>
            </a:pPr>
            <a:r>
              <a:rPr lang="cy-GB" sz="2400" dirty="0">
                <a:solidFill>
                  <a:srgbClr val="0070C0"/>
                </a:solidFill>
              </a:rPr>
              <a:t>Trefnu eu gwybodaeth a’u dysgu trwy ddefnyddio ystod o ffynonellau gwybodaeth, gan gynnwys TGCh, a chyflwyno’u gwaith ar y lefel briodol. </a:t>
            </a:r>
          </a:p>
          <a:p>
            <a:endParaRPr lang="en-GB" dirty="0"/>
          </a:p>
        </p:txBody>
      </p:sp>
    </p:spTree>
    <p:extLst>
      <p:ext uri="{BB962C8B-B14F-4D97-AF65-F5344CB8AC3E}">
        <p14:creationId xmlns:p14="http://schemas.microsoft.com/office/powerpoint/2010/main" val="3988097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8B75-0909-4047-A66E-025AF4B9DC1B}"/>
              </a:ext>
            </a:extLst>
          </p:cNvPr>
          <p:cNvSpPr>
            <a:spLocks noGrp="1"/>
          </p:cNvSpPr>
          <p:nvPr>
            <p:ph type="title"/>
          </p:nvPr>
        </p:nvSpPr>
        <p:spPr/>
        <p:txBody>
          <a:bodyPr/>
          <a:lstStyle/>
          <a:p>
            <a:r>
              <a:rPr lang="en-GB" b="1" dirty="0" err="1">
                <a:solidFill>
                  <a:srgbClr val="0070C0"/>
                </a:solidFill>
              </a:rPr>
              <a:t>Asesu</a:t>
            </a:r>
            <a:r>
              <a:rPr lang="en-GB" b="1" dirty="0">
                <a:solidFill>
                  <a:srgbClr val="0070C0"/>
                </a:solidFill>
              </a:rPr>
              <a:t>  </a:t>
            </a:r>
          </a:p>
        </p:txBody>
      </p:sp>
      <p:sp>
        <p:nvSpPr>
          <p:cNvPr id="3" name="Content Placeholder 2">
            <a:extLst>
              <a:ext uri="{FF2B5EF4-FFF2-40B4-BE49-F238E27FC236}">
                <a16:creationId xmlns:a16="http://schemas.microsoft.com/office/drawing/2014/main" id="{C208FF6F-7B9E-214A-970A-54FD8C24CBA4}"/>
              </a:ext>
            </a:extLst>
          </p:cNvPr>
          <p:cNvSpPr>
            <a:spLocks noGrp="1"/>
          </p:cNvSpPr>
          <p:nvPr>
            <p:ph idx="1"/>
          </p:nvPr>
        </p:nvSpPr>
        <p:spPr>
          <a:xfrm>
            <a:off x="1066800" y="1721224"/>
            <a:ext cx="10617200" cy="4673600"/>
          </a:xfrm>
        </p:spPr>
        <p:txBody>
          <a:bodyPr>
            <a:normAutofit fontScale="70000" lnSpcReduction="20000"/>
          </a:bodyPr>
          <a:lstStyle/>
          <a:p>
            <a:pPr marL="0" indent="0">
              <a:buNone/>
              <a:defRPr/>
            </a:pPr>
            <a:r>
              <a:rPr lang="en-GB" sz="2600" b="1" dirty="0">
                <a:solidFill>
                  <a:srgbClr val="0070C0"/>
                </a:solidFill>
              </a:rPr>
              <a:t>Blog – 4 </a:t>
            </a:r>
            <a:r>
              <a:rPr lang="en-GB" sz="2600" b="1" dirty="0" err="1">
                <a:solidFill>
                  <a:srgbClr val="0070C0"/>
                </a:solidFill>
              </a:rPr>
              <a:t>Elfen</a:t>
            </a:r>
            <a:r>
              <a:rPr lang="en-GB" sz="2600" b="1" dirty="0">
                <a:solidFill>
                  <a:srgbClr val="0070C0"/>
                </a:solidFill>
              </a:rPr>
              <a:t>/Post (</a:t>
            </a:r>
            <a:r>
              <a:rPr lang="en-GB" sz="2600" b="1" dirty="0" err="1">
                <a:solidFill>
                  <a:srgbClr val="0070C0"/>
                </a:solidFill>
              </a:rPr>
              <a:t>Cyfwerth</a:t>
            </a:r>
            <a:r>
              <a:rPr lang="en-GB" sz="2600" b="1" dirty="0">
                <a:solidFill>
                  <a:srgbClr val="0070C0"/>
                </a:solidFill>
              </a:rPr>
              <a:t> â 3000 o </a:t>
            </a:r>
            <a:r>
              <a:rPr lang="en-GB" sz="2600" b="1" dirty="0" err="1">
                <a:solidFill>
                  <a:srgbClr val="0070C0"/>
                </a:solidFill>
              </a:rPr>
              <a:t>eiriau</a:t>
            </a:r>
            <a:r>
              <a:rPr lang="en-GB" sz="2600" b="1" dirty="0">
                <a:solidFill>
                  <a:srgbClr val="0070C0"/>
                </a:solidFill>
              </a:rPr>
              <a:t>)</a:t>
            </a:r>
          </a:p>
          <a:p>
            <a:pPr marL="0" indent="0">
              <a:buNone/>
              <a:defRPr/>
            </a:pPr>
            <a:endParaRPr lang="en-GB" sz="2400" dirty="0">
              <a:solidFill>
                <a:srgbClr val="0070C0"/>
              </a:solidFill>
            </a:endParaRPr>
          </a:p>
          <a:p>
            <a:pPr lvl="1" fontAlgn="base">
              <a:lnSpc>
                <a:spcPct val="120000"/>
              </a:lnSpc>
            </a:pPr>
            <a:r>
              <a:rPr lang="cy-GB" sz="2200" b="1" i="0" dirty="0">
                <a:solidFill>
                  <a:srgbClr val="0070C0"/>
                </a:solidFill>
                <a:effectLst/>
              </a:rPr>
              <a:t>Elfen/Post 1 -  </a:t>
            </a:r>
            <a:r>
              <a:rPr lang="cy-GB" sz="2200" b="1" dirty="0">
                <a:solidFill>
                  <a:srgbClr val="0070C0"/>
                </a:solidFill>
              </a:rPr>
              <a:t>D</a:t>
            </a:r>
            <a:r>
              <a:rPr lang="cy-GB" sz="2200" i="0" dirty="0">
                <a:solidFill>
                  <a:srgbClr val="0070C0"/>
                </a:solidFill>
                <a:effectLst/>
              </a:rPr>
              <a:t>angoswch eich dealltwriaeth o theori dysgu o blith y rhestr a ganlyn (</a:t>
            </a:r>
            <a:r>
              <a:rPr lang="cy-GB" sz="2200" b="0" i="0" dirty="0" err="1">
                <a:solidFill>
                  <a:srgbClr val="0070C0"/>
                </a:solidFill>
                <a:effectLst/>
              </a:rPr>
              <a:t>Bruner</a:t>
            </a:r>
            <a:r>
              <a:rPr lang="cy-GB" sz="2200" b="0" i="0" dirty="0">
                <a:solidFill>
                  <a:srgbClr val="0070C0"/>
                </a:solidFill>
                <a:effectLst/>
              </a:rPr>
              <a:t>, </a:t>
            </a:r>
            <a:r>
              <a:rPr lang="cy-GB" sz="2200" b="0" i="0" dirty="0" err="1">
                <a:solidFill>
                  <a:srgbClr val="0070C0"/>
                </a:solidFill>
                <a:effectLst/>
              </a:rPr>
              <a:t>Dewey</a:t>
            </a:r>
            <a:r>
              <a:rPr lang="cy-GB" sz="2200" b="0" i="0" dirty="0">
                <a:solidFill>
                  <a:srgbClr val="0070C0"/>
                </a:solidFill>
                <a:effectLst/>
              </a:rPr>
              <a:t>, Skinner, </a:t>
            </a:r>
            <a:r>
              <a:rPr lang="cy-GB" sz="2200" b="0" i="0" dirty="0" err="1">
                <a:solidFill>
                  <a:srgbClr val="0070C0"/>
                </a:solidFill>
                <a:effectLst/>
              </a:rPr>
              <a:t>Piaget</a:t>
            </a:r>
            <a:r>
              <a:rPr lang="cy-GB" sz="2200" b="0" i="0" dirty="0">
                <a:solidFill>
                  <a:srgbClr val="0070C0"/>
                </a:solidFill>
                <a:effectLst/>
              </a:rPr>
              <a:t>, </a:t>
            </a:r>
            <a:r>
              <a:rPr lang="cy-GB" sz="2200" b="0" i="0" dirty="0" err="1">
                <a:solidFill>
                  <a:srgbClr val="0070C0"/>
                </a:solidFill>
                <a:effectLst/>
              </a:rPr>
              <a:t>Vygotsky</a:t>
            </a:r>
            <a:r>
              <a:rPr lang="cy-GB" sz="2200" b="0" i="0" dirty="0">
                <a:solidFill>
                  <a:srgbClr val="0070C0"/>
                </a:solidFill>
                <a:effectLst/>
              </a:rPr>
              <a:t> a </a:t>
            </a:r>
            <a:r>
              <a:rPr lang="cy-GB" sz="2200" b="0" i="0" dirty="0" err="1">
                <a:solidFill>
                  <a:srgbClr val="0070C0"/>
                </a:solidFill>
                <a:effectLst/>
              </a:rPr>
              <a:t>Froebel</a:t>
            </a:r>
            <a:r>
              <a:rPr lang="cy-GB" sz="2200" b="0" i="0" dirty="0">
                <a:solidFill>
                  <a:srgbClr val="0070C0"/>
                </a:solidFill>
                <a:effectLst/>
              </a:rPr>
              <a:t>) </a:t>
            </a:r>
          </a:p>
          <a:p>
            <a:pPr marL="274320" lvl="1" indent="0" fontAlgn="base">
              <a:lnSpc>
                <a:spcPct val="120000"/>
              </a:lnSpc>
              <a:buNone/>
            </a:pPr>
            <a:endParaRPr lang="cy-GB" sz="2200" b="0" i="0" dirty="0">
              <a:solidFill>
                <a:srgbClr val="0070C0"/>
              </a:solidFill>
              <a:effectLst/>
            </a:endParaRPr>
          </a:p>
          <a:p>
            <a:pPr lvl="1" fontAlgn="base">
              <a:lnSpc>
                <a:spcPct val="120000"/>
              </a:lnSpc>
            </a:pPr>
            <a:r>
              <a:rPr lang="cy-GB" sz="2200" b="1" i="0" dirty="0">
                <a:solidFill>
                  <a:srgbClr val="0070C0"/>
                </a:solidFill>
                <a:effectLst/>
              </a:rPr>
              <a:t>Elfen/Post 2 -</a:t>
            </a:r>
            <a:r>
              <a:rPr lang="cy-GB" sz="2200" b="0" i="0" dirty="0">
                <a:solidFill>
                  <a:srgbClr val="0070C0"/>
                </a:solidFill>
                <a:effectLst/>
              </a:rPr>
              <a:t> D</a:t>
            </a:r>
            <a:r>
              <a:rPr lang="cy-GB" sz="2200" dirty="0">
                <a:solidFill>
                  <a:srgbClr val="0070C0"/>
                </a:solidFill>
              </a:rPr>
              <a:t>angoswch eich dealltwriaeth o theori dysgu ychwanegol o blith y rhestr a ganlyn</a:t>
            </a:r>
            <a:r>
              <a:rPr lang="cy-GB" sz="2200" b="0" i="0" dirty="0">
                <a:solidFill>
                  <a:srgbClr val="0070C0"/>
                </a:solidFill>
                <a:effectLst/>
              </a:rPr>
              <a:t> (</a:t>
            </a:r>
            <a:r>
              <a:rPr lang="cy-GB" sz="2200" b="0" i="0" dirty="0" err="1">
                <a:solidFill>
                  <a:srgbClr val="0070C0"/>
                </a:solidFill>
                <a:effectLst/>
              </a:rPr>
              <a:t>Bruner</a:t>
            </a:r>
            <a:r>
              <a:rPr lang="cy-GB" sz="2200" b="0" i="0" dirty="0">
                <a:solidFill>
                  <a:srgbClr val="0070C0"/>
                </a:solidFill>
                <a:effectLst/>
              </a:rPr>
              <a:t>, </a:t>
            </a:r>
            <a:r>
              <a:rPr lang="cy-GB" sz="2200" b="0" i="0" dirty="0" err="1">
                <a:solidFill>
                  <a:srgbClr val="0070C0"/>
                </a:solidFill>
                <a:effectLst/>
              </a:rPr>
              <a:t>Dewey</a:t>
            </a:r>
            <a:r>
              <a:rPr lang="cy-GB" sz="2200" b="0" i="0" dirty="0">
                <a:solidFill>
                  <a:srgbClr val="0070C0"/>
                </a:solidFill>
                <a:effectLst/>
              </a:rPr>
              <a:t>, Skinner, </a:t>
            </a:r>
            <a:r>
              <a:rPr lang="cy-GB" sz="2200" b="0" i="0" dirty="0" err="1">
                <a:solidFill>
                  <a:srgbClr val="0070C0"/>
                </a:solidFill>
                <a:effectLst/>
              </a:rPr>
              <a:t>Piaget</a:t>
            </a:r>
            <a:r>
              <a:rPr lang="cy-GB" sz="2200" b="0" i="0" dirty="0">
                <a:solidFill>
                  <a:srgbClr val="0070C0"/>
                </a:solidFill>
                <a:effectLst/>
              </a:rPr>
              <a:t>, </a:t>
            </a:r>
            <a:r>
              <a:rPr lang="cy-GB" sz="2200" b="0" i="0" dirty="0" err="1">
                <a:solidFill>
                  <a:srgbClr val="0070C0"/>
                </a:solidFill>
                <a:effectLst/>
              </a:rPr>
              <a:t>Vygotsky</a:t>
            </a:r>
            <a:r>
              <a:rPr lang="cy-GB" sz="2200" b="0" i="0" dirty="0">
                <a:solidFill>
                  <a:srgbClr val="0070C0"/>
                </a:solidFill>
                <a:effectLst/>
              </a:rPr>
              <a:t> a </a:t>
            </a:r>
            <a:r>
              <a:rPr lang="cy-GB" sz="2200" b="0" i="0" dirty="0" err="1">
                <a:solidFill>
                  <a:srgbClr val="0070C0"/>
                </a:solidFill>
                <a:effectLst/>
              </a:rPr>
              <a:t>Froebel</a:t>
            </a:r>
            <a:r>
              <a:rPr lang="cy-GB" sz="2200" b="0" i="0" dirty="0">
                <a:solidFill>
                  <a:srgbClr val="0070C0"/>
                </a:solidFill>
                <a:effectLst/>
              </a:rPr>
              <a:t>). </a:t>
            </a:r>
            <a:r>
              <a:rPr lang="cy-GB" sz="2200" dirty="0">
                <a:solidFill>
                  <a:srgbClr val="0070C0"/>
                </a:solidFill>
              </a:rPr>
              <a:t>Rhaid i’r theori fod yn wahanol i elfen</a:t>
            </a:r>
            <a:r>
              <a:rPr lang="cy-GB" sz="2200" b="0" i="0" dirty="0">
                <a:solidFill>
                  <a:srgbClr val="0070C0"/>
                </a:solidFill>
                <a:effectLst/>
              </a:rPr>
              <a:t> 1. </a:t>
            </a:r>
          </a:p>
          <a:p>
            <a:pPr marL="274320" lvl="1" indent="0" fontAlgn="base">
              <a:lnSpc>
                <a:spcPct val="120000"/>
              </a:lnSpc>
              <a:buNone/>
            </a:pPr>
            <a:endParaRPr lang="cy-GB" sz="2200" b="0" i="0" dirty="0">
              <a:solidFill>
                <a:srgbClr val="0070C0"/>
              </a:solidFill>
              <a:effectLst/>
            </a:endParaRPr>
          </a:p>
          <a:p>
            <a:pPr lvl="1" fontAlgn="base">
              <a:lnSpc>
                <a:spcPct val="120000"/>
              </a:lnSpc>
            </a:pPr>
            <a:r>
              <a:rPr lang="cy-GB" sz="2200" b="1" dirty="0">
                <a:solidFill>
                  <a:srgbClr val="0070C0"/>
                </a:solidFill>
              </a:rPr>
              <a:t>Elfen/ Post</a:t>
            </a:r>
            <a:r>
              <a:rPr lang="cy-GB" sz="2200" b="1" i="0" dirty="0">
                <a:solidFill>
                  <a:srgbClr val="0070C0"/>
                </a:solidFill>
                <a:effectLst/>
              </a:rPr>
              <a:t> 3 -</a:t>
            </a:r>
            <a:r>
              <a:rPr lang="cy-GB" sz="2200" b="0" i="0" dirty="0">
                <a:solidFill>
                  <a:srgbClr val="0070C0"/>
                </a:solidFill>
                <a:effectLst/>
              </a:rPr>
              <a:t> </a:t>
            </a:r>
            <a:r>
              <a:rPr lang="cy-GB" sz="2200" dirty="0">
                <a:solidFill>
                  <a:srgbClr val="0070C0"/>
                </a:solidFill>
              </a:rPr>
              <a:t>Nodwch, trafodwch a gwerthuswch yr ymagweddau damcaniaethol at ddysgu sy’n gysylltiedig â’ch theorïau o elfen 1 a 2.</a:t>
            </a:r>
            <a:r>
              <a:rPr lang="cy-GB" sz="2200" b="0" i="0" dirty="0">
                <a:solidFill>
                  <a:srgbClr val="0070C0"/>
                </a:solidFill>
                <a:effectLst/>
              </a:rPr>
              <a:t> </a:t>
            </a:r>
          </a:p>
          <a:p>
            <a:pPr marL="274320" lvl="1" indent="0" fontAlgn="base">
              <a:lnSpc>
                <a:spcPct val="120000"/>
              </a:lnSpc>
              <a:buNone/>
            </a:pPr>
            <a:endParaRPr lang="cy-GB" sz="2200" b="0" i="0" dirty="0">
              <a:solidFill>
                <a:srgbClr val="0070C0"/>
              </a:solidFill>
              <a:effectLst/>
            </a:endParaRPr>
          </a:p>
          <a:p>
            <a:pPr lvl="1" fontAlgn="base">
              <a:lnSpc>
                <a:spcPct val="120000"/>
              </a:lnSpc>
            </a:pPr>
            <a:r>
              <a:rPr lang="cy-GB" sz="2200" b="1" i="0" dirty="0">
                <a:solidFill>
                  <a:srgbClr val="0070C0"/>
                </a:solidFill>
                <a:effectLst/>
              </a:rPr>
              <a:t>Elfen/Post 4 – </a:t>
            </a:r>
            <a:r>
              <a:rPr lang="cy-GB" sz="2200" i="0" dirty="0">
                <a:solidFill>
                  <a:srgbClr val="0070C0"/>
                </a:solidFill>
                <a:effectLst/>
              </a:rPr>
              <a:t>Defnyddiwch brofiadau o’ch l</a:t>
            </a:r>
            <a:r>
              <a:rPr lang="cy-GB" sz="2200" dirty="0">
                <a:solidFill>
                  <a:srgbClr val="0070C0"/>
                </a:solidFill>
              </a:rPr>
              <a:t>leoliad eich hun i nodi adnoddau a strategaethau a ddefnyddir i gefnogi addysgu a dysgu effeithiol</a:t>
            </a:r>
            <a:r>
              <a:rPr lang="cy-GB" sz="2200" b="0" i="0" dirty="0">
                <a:solidFill>
                  <a:srgbClr val="0070C0"/>
                </a:solidFill>
                <a:effectLst/>
              </a:rPr>
              <a:t>, gan gyfeirio’n ôl at y theorïau a </a:t>
            </a:r>
            <a:r>
              <a:rPr lang="cy-GB" sz="2200" b="0" i="0" dirty="0" err="1">
                <a:solidFill>
                  <a:srgbClr val="0070C0"/>
                </a:solidFill>
                <a:effectLst/>
              </a:rPr>
              <a:t>ddewisiwyd</a:t>
            </a:r>
            <a:r>
              <a:rPr lang="cy-GB" sz="2200" b="0" i="0" dirty="0">
                <a:solidFill>
                  <a:srgbClr val="0070C0"/>
                </a:solidFill>
                <a:effectLst/>
              </a:rPr>
              <a:t> gennych yn elfen 1 a 2.  </a:t>
            </a:r>
            <a:endParaRPr lang="cy-GB" sz="2400" dirty="0">
              <a:solidFill>
                <a:srgbClr val="0070C0"/>
              </a:solidFill>
            </a:endParaRPr>
          </a:p>
          <a:p>
            <a:pPr lvl="1" fontAlgn="base">
              <a:lnSpc>
                <a:spcPct val="120000"/>
              </a:lnSpc>
            </a:pPr>
            <a:r>
              <a:rPr lang="en-GB" sz="2200" b="0" i="0" dirty="0">
                <a:solidFill>
                  <a:srgbClr val="0070C0"/>
                </a:solidFill>
                <a:effectLst/>
              </a:rPr>
              <a:t>. </a:t>
            </a:r>
            <a:endParaRPr lang="en-GB" sz="2400" dirty="0">
              <a:solidFill>
                <a:srgbClr val="0070C0"/>
              </a:solidFill>
            </a:endParaRPr>
          </a:p>
          <a:p>
            <a:pPr marL="0" indent="0" algn="ctr">
              <a:buFont typeface="Wingdings" pitchFamily="2" charset="2"/>
              <a:buNone/>
              <a:defRPr/>
            </a:pPr>
            <a:r>
              <a:rPr lang="en-GB" sz="2800" b="1" dirty="0" err="1">
                <a:solidFill>
                  <a:srgbClr val="0070C0"/>
                </a:solidFill>
              </a:rPr>
              <a:t>Dyddiad</a:t>
            </a:r>
            <a:r>
              <a:rPr lang="en-GB" sz="2800" b="1" dirty="0">
                <a:solidFill>
                  <a:srgbClr val="0070C0"/>
                </a:solidFill>
              </a:rPr>
              <a:t> </a:t>
            </a:r>
            <a:r>
              <a:rPr lang="en-GB" sz="2800" b="1" dirty="0" err="1">
                <a:solidFill>
                  <a:srgbClr val="0070C0"/>
                </a:solidFill>
              </a:rPr>
              <a:t>Cyflwyno</a:t>
            </a:r>
            <a:r>
              <a:rPr lang="en-GB" sz="2800" b="1" dirty="0">
                <a:solidFill>
                  <a:srgbClr val="0070C0"/>
                </a:solidFill>
              </a:rPr>
              <a:t>: 05 </a:t>
            </a:r>
            <a:r>
              <a:rPr lang="en-GB" sz="2800" b="1" dirty="0" err="1">
                <a:solidFill>
                  <a:srgbClr val="0070C0"/>
                </a:solidFill>
              </a:rPr>
              <a:t>Ionawr</a:t>
            </a:r>
            <a:r>
              <a:rPr lang="en-GB" sz="2800" b="1">
                <a:solidFill>
                  <a:srgbClr val="0070C0"/>
                </a:solidFill>
              </a:rPr>
              <a:t> 2025 </a:t>
            </a:r>
            <a:r>
              <a:rPr lang="en-GB" sz="2800" b="1" dirty="0">
                <a:solidFill>
                  <a:srgbClr val="0070C0"/>
                </a:solidFill>
              </a:rPr>
              <a:t>23:59</a:t>
            </a:r>
            <a:endParaRPr lang="en-GB" dirty="0">
              <a:solidFill>
                <a:srgbClr val="0070C0"/>
              </a:solidFill>
            </a:endParaRPr>
          </a:p>
        </p:txBody>
      </p:sp>
    </p:spTree>
    <p:extLst>
      <p:ext uri="{BB962C8B-B14F-4D97-AF65-F5344CB8AC3E}">
        <p14:creationId xmlns:p14="http://schemas.microsoft.com/office/powerpoint/2010/main" val="1482853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39FE-78D7-4876-968E-AB602FF80956}"/>
              </a:ext>
            </a:extLst>
          </p:cNvPr>
          <p:cNvSpPr>
            <a:spLocks noGrp="1"/>
          </p:cNvSpPr>
          <p:nvPr>
            <p:ph type="title"/>
          </p:nvPr>
        </p:nvSpPr>
        <p:spPr/>
        <p:txBody>
          <a:bodyPr/>
          <a:lstStyle/>
          <a:p>
            <a:r>
              <a:rPr lang="en-GB" b="1" dirty="0" err="1">
                <a:solidFill>
                  <a:srgbClr val="0070C0"/>
                </a:solidFill>
              </a:rPr>
              <a:t>Disgrifiad</a:t>
            </a:r>
            <a:r>
              <a:rPr lang="en-GB" b="1" dirty="0">
                <a:solidFill>
                  <a:srgbClr val="0070C0"/>
                </a:solidFill>
              </a:rPr>
              <a:t> </a:t>
            </a:r>
            <a:r>
              <a:rPr lang="en-GB" b="1" dirty="0" err="1">
                <a:solidFill>
                  <a:srgbClr val="0070C0"/>
                </a:solidFill>
              </a:rPr>
              <a:t>o’r</a:t>
            </a:r>
            <a:r>
              <a:rPr lang="en-GB" b="1" dirty="0">
                <a:solidFill>
                  <a:srgbClr val="0070C0"/>
                </a:solidFill>
              </a:rPr>
              <a:t> </a:t>
            </a:r>
            <a:r>
              <a:rPr lang="en-GB" b="1" dirty="0" err="1">
                <a:solidFill>
                  <a:srgbClr val="0070C0"/>
                </a:solidFill>
              </a:rPr>
              <a:t>Dasg</a:t>
            </a:r>
            <a:endParaRPr lang="en-GB" b="1" dirty="0">
              <a:solidFill>
                <a:srgbClr val="0070C0"/>
              </a:solidFill>
            </a:endParaRPr>
          </a:p>
        </p:txBody>
      </p:sp>
      <p:sp>
        <p:nvSpPr>
          <p:cNvPr id="3" name="Content Placeholder 2">
            <a:extLst>
              <a:ext uri="{FF2B5EF4-FFF2-40B4-BE49-F238E27FC236}">
                <a16:creationId xmlns:a16="http://schemas.microsoft.com/office/drawing/2014/main" id="{EF8C24CC-4175-448C-AF65-2420FAF8681F}"/>
              </a:ext>
            </a:extLst>
          </p:cNvPr>
          <p:cNvSpPr>
            <a:spLocks noGrp="1"/>
          </p:cNvSpPr>
          <p:nvPr>
            <p:ph idx="1"/>
          </p:nvPr>
        </p:nvSpPr>
        <p:spPr/>
        <p:txBody>
          <a:bodyPr/>
          <a:lstStyle/>
          <a:p>
            <a:pPr>
              <a:spcBef>
                <a:spcPts val="500"/>
              </a:spcBef>
              <a:spcAft>
                <a:spcPts val="500"/>
              </a:spcAft>
            </a:pPr>
            <a:r>
              <a:rPr lang="cy-GB" sz="1800" b="1" dirty="0" err="1">
                <a:solidFill>
                  <a:srgbClr val="0070C0"/>
                </a:solidFill>
                <a:effectLst/>
                <a:latin typeface="Arial" panose="020B0604020202020204" pitchFamily="34" charset="0"/>
                <a:ea typeface="Times New Roman" panose="02020603050405020304" pitchFamily="18" charset="0"/>
              </a:rPr>
              <a:t>Cynhygrchu</a:t>
            </a:r>
            <a:r>
              <a:rPr lang="cy-GB" sz="1800" b="1" dirty="0">
                <a:solidFill>
                  <a:srgbClr val="0070C0"/>
                </a:solidFill>
                <a:effectLst/>
                <a:latin typeface="Arial" panose="020B0604020202020204" pitchFamily="34" charset="0"/>
                <a:ea typeface="Times New Roman" panose="02020603050405020304" pitchFamily="18" charset="0"/>
              </a:rPr>
              <a:t> blog (3000 o eiriau neu gyfwerth) sy’n ymdrin â’r dasg a ganlyn:</a:t>
            </a:r>
            <a:endParaRPr lang="cy-GB" sz="1800" dirty="0">
              <a:solidFill>
                <a:srgbClr val="0070C0"/>
              </a:solidFill>
              <a:effectLst/>
              <a:latin typeface="Times New Roman" panose="02020603050405020304" pitchFamily="18" charset="0"/>
              <a:ea typeface="Times New Roman" panose="02020603050405020304" pitchFamily="18" charset="0"/>
            </a:endParaRPr>
          </a:p>
          <a:p>
            <a:pPr algn="just">
              <a:lnSpc>
                <a:spcPct val="115000"/>
              </a:lnSpc>
              <a:spcBef>
                <a:spcPts val="500"/>
              </a:spcBef>
              <a:spcAft>
                <a:spcPts val="500"/>
              </a:spcAft>
            </a:pPr>
            <a:endParaRPr lang="cy-GB" sz="1800" dirty="0">
              <a:solidFill>
                <a:srgbClr val="0070C0"/>
              </a:solidFill>
              <a:effectLst/>
              <a:latin typeface="Arial" panose="020B0604020202020204" pitchFamily="34" charset="0"/>
              <a:ea typeface="Times New Roman" panose="02020603050405020304" pitchFamily="18" charset="0"/>
            </a:endParaRPr>
          </a:p>
          <a:p>
            <a:pPr algn="just">
              <a:lnSpc>
                <a:spcPct val="115000"/>
              </a:lnSpc>
              <a:spcBef>
                <a:spcPts val="500"/>
              </a:spcBef>
              <a:spcAft>
                <a:spcPts val="500"/>
              </a:spcAft>
            </a:pPr>
            <a:r>
              <a:rPr lang="cy-GB" sz="1800" dirty="0">
                <a:solidFill>
                  <a:srgbClr val="0070C0"/>
                </a:solidFill>
                <a:effectLst/>
                <a:latin typeface="Arial" panose="020B0604020202020204" pitchFamily="34" charset="0"/>
                <a:ea typeface="Times New Roman" panose="02020603050405020304" pitchFamily="18" charset="0"/>
              </a:rPr>
              <a:t>Byddwch yn creu blog gyda phedwar post (tua 650-750 o eiriau’r un).  Disgwylir i chi greu blog proffesiynol, felly ystyriwch ei </a:t>
            </a:r>
            <a:r>
              <a:rPr lang="cy-GB" sz="1800" dirty="0">
                <a:solidFill>
                  <a:srgbClr val="0070C0"/>
                </a:solidFill>
                <a:latin typeface="Arial" panose="020B0604020202020204" pitchFamily="34" charset="0"/>
                <a:ea typeface="Times New Roman" panose="02020603050405020304" pitchFamily="18" charset="0"/>
              </a:rPr>
              <a:t>gynllun a’i gyflwyniad (mae ysgrifennu yn y person cyntaf yn dderbyniol). Bydd unrhyw elfennau gweledol a ddefnyddiwch i gefnogi eich post yn cael eu hystyried yn gyfwerth â chyfanswm o 300 o eiriau. </a:t>
            </a:r>
            <a:endParaRPr lang="cy-GB" sz="1800" dirty="0">
              <a:solidFill>
                <a:srgbClr val="0070C0"/>
              </a:solidFill>
              <a:effectLst/>
              <a:latin typeface="Arial" panose="020B0604020202020204" pitchFamily="34" charset="0"/>
              <a:ea typeface="Times New Roman" panose="02020603050405020304" pitchFamily="18" charset="0"/>
            </a:endParaRPr>
          </a:p>
          <a:p>
            <a:pPr algn="just">
              <a:lnSpc>
                <a:spcPct val="115000"/>
              </a:lnSpc>
              <a:spcBef>
                <a:spcPts val="500"/>
              </a:spcBef>
              <a:spcAft>
                <a:spcPts val="500"/>
              </a:spcAft>
            </a:pPr>
            <a:r>
              <a:rPr lang="cy-GB" sz="1800" dirty="0">
                <a:solidFill>
                  <a:srgbClr val="0070C0"/>
                </a:solidFill>
                <a:latin typeface="Arial" panose="020B0604020202020204" pitchFamily="34" charset="0"/>
                <a:ea typeface="Times New Roman" panose="02020603050405020304" pitchFamily="18" charset="0"/>
              </a:rPr>
              <a:t>Cyflwynwch bob un o’r</a:t>
            </a:r>
            <a:r>
              <a:rPr lang="cy-GB" sz="1800" dirty="0">
                <a:solidFill>
                  <a:srgbClr val="0070C0"/>
                </a:solidFill>
                <a:effectLst/>
                <a:latin typeface="Arial" panose="020B0604020202020204" pitchFamily="34" charset="0"/>
                <a:ea typeface="Times New Roman" panose="02020603050405020304" pitchFamily="18" charset="0"/>
              </a:rPr>
              <a:t> 4 post fel un ddogfen Word</a:t>
            </a:r>
          </a:p>
          <a:p>
            <a:pPr algn="just">
              <a:lnSpc>
                <a:spcPct val="115000"/>
              </a:lnSpc>
              <a:spcBef>
                <a:spcPts val="500"/>
              </a:spcBef>
              <a:spcAft>
                <a:spcPts val="500"/>
              </a:spcAft>
            </a:pPr>
            <a:r>
              <a:rPr lang="cy-GB" sz="1800" b="1" dirty="0">
                <a:solidFill>
                  <a:srgbClr val="0070C0"/>
                </a:solidFill>
                <a:latin typeface="Arial" panose="020B0604020202020204" pitchFamily="34" charset="0"/>
                <a:ea typeface="Times New Roman" panose="02020603050405020304" pitchFamily="18" charset="0"/>
              </a:rPr>
              <a:t>Mae templed ar gyfer y blogiau ar </a:t>
            </a:r>
            <a:r>
              <a:rPr lang="cy-GB" sz="1800" b="1" dirty="0" err="1">
                <a:solidFill>
                  <a:srgbClr val="0070C0"/>
                </a:solidFill>
                <a:latin typeface="Arial" panose="020B0604020202020204" pitchFamily="34" charset="0"/>
                <a:ea typeface="Times New Roman" panose="02020603050405020304" pitchFamily="18" charset="0"/>
              </a:rPr>
              <a:t>Teams</a:t>
            </a:r>
            <a:r>
              <a:rPr lang="cy-GB" sz="1800" b="1" dirty="0">
                <a:solidFill>
                  <a:srgbClr val="0070C0"/>
                </a:solidFill>
                <a:latin typeface="Arial" panose="020B0604020202020204" pitchFamily="34" charset="0"/>
                <a:ea typeface="Times New Roman" panose="02020603050405020304" pitchFamily="18" charset="0"/>
              </a:rPr>
              <a:t> a </a:t>
            </a:r>
            <a:r>
              <a:rPr lang="cy-GB" sz="1800" b="1">
                <a:solidFill>
                  <a:srgbClr val="0070C0"/>
                </a:solidFill>
                <a:latin typeface="Arial" panose="020B0604020202020204" pitchFamily="34" charset="0"/>
                <a:ea typeface="Times New Roman" panose="02020603050405020304" pitchFamily="18" charset="0"/>
              </a:rPr>
              <a:t>Moodle</a:t>
            </a:r>
            <a:endParaRPr lang="cy-GB" sz="1800" b="1"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36576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CF57-AF74-4D37-9242-9BB124DA8EA7}"/>
              </a:ext>
            </a:extLst>
          </p:cNvPr>
          <p:cNvSpPr>
            <a:spLocks noGrp="1"/>
          </p:cNvSpPr>
          <p:nvPr>
            <p:ph type="title"/>
          </p:nvPr>
        </p:nvSpPr>
        <p:spPr/>
        <p:txBody>
          <a:bodyPr/>
          <a:lstStyle/>
          <a:p>
            <a:r>
              <a:rPr lang="en-GB" b="1" dirty="0" err="1">
                <a:solidFill>
                  <a:srgbClr val="0070C0"/>
                </a:solidFill>
              </a:rPr>
              <a:t>Canllawiau</a:t>
            </a:r>
            <a:endParaRPr lang="en-GB" b="1" dirty="0">
              <a:solidFill>
                <a:srgbClr val="0070C0"/>
              </a:solidFill>
            </a:endParaRPr>
          </a:p>
        </p:txBody>
      </p:sp>
      <p:sp>
        <p:nvSpPr>
          <p:cNvPr id="3" name="Content Placeholder 2">
            <a:extLst>
              <a:ext uri="{FF2B5EF4-FFF2-40B4-BE49-F238E27FC236}">
                <a16:creationId xmlns:a16="http://schemas.microsoft.com/office/drawing/2014/main" id="{579A85A9-8886-4AAA-9254-FD0B1F37BC12}"/>
              </a:ext>
            </a:extLst>
          </p:cNvPr>
          <p:cNvSpPr>
            <a:spLocks noGrp="1"/>
          </p:cNvSpPr>
          <p:nvPr>
            <p:ph idx="1"/>
          </p:nvPr>
        </p:nvSpPr>
        <p:spPr/>
        <p:txBody>
          <a:bodyPr/>
          <a:lstStyle/>
          <a:p>
            <a:r>
              <a:rPr lang="cy-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Dewiswch deitl bacho</a:t>
            </a:r>
            <a:r>
              <a:rPr lang="cy-GB" sz="24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g ar gyfer eich</a:t>
            </a:r>
            <a:r>
              <a:rPr lang="cy-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blog </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Bydd hyn yn dangos i’ch cynulleidfa bod eich cynnwys yr un mor ddiddorol â chyfryngau cymdeithasol neu lyfr da. Gwnewch yn siŵr bod eich teitl yn datgelu thema’r pwnc, mae ar y darllenydd angen gwybod am beth y byddant yn darllen. </a:t>
            </a:r>
          </a:p>
          <a:p>
            <a:r>
              <a:rPr lang="cy-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Peidiwch â phrofocio’ch cynulleidfa trwy aros i ddweud wrthynt beth yn union y byddant yn ei ddarllen, esboniwch hynny o’r cychwyn. Gallech ddefnyddio penawdau i gyflawni </a:t>
            </a:r>
            <a:r>
              <a:rPr lang="cy-GB" sz="2400" dirty="0" err="1">
                <a:solidFill>
                  <a:srgbClr val="0070C0"/>
                </a:solidFill>
                <a:latin typeface="Calibri" panose="020F0502020204030204" pitchFamily="34" charset="0"/>
                <a:ea typeface="Calibri" panose="020F0502020204030204" pitchFamily="34" charset="0"/>
                <a:cs typeface="Times New Roman" panose="02020603050405020304" pitchFamily="18" charset="0"/>
              </a:rPr>
              <a:t>hyn.</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on’t</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tease</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audience</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and</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wait</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to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tell</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them</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exactly</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what</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they’ll</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be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reading</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about</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explain</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from</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the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beginning</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You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may</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want to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use</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headlines</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for</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this</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687810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92EA-2009-4695-A0D8-81ED8418634A}"/>
              </a:ext>
            </a:extLst>
          </p:cNvPr>
          <p:cNvSpPr>
            <a:spLocks noGrp="1"/>
          </p:cNvSpPr>
          <p:nvPr>
            <p:ph type="title"/>
          </p:nvPr>
        </p:nvSpPr>
        <p:spPr/>
        <p:txBody>
          <a:bodyPr/>
          <a:lstStyle/>
          <a:p>
            <a:r>
              <a:rPr lang="en-GB" b="1" dirty="0" err="1">
                <a:solidFill>
                  <a:srgbClr val="0070C0"/>
                </a:solidFill>
              </a:rPr>
              <a:t>Canllawiau</a:t>
            </a:r>
            <a:endParaRPr lang="en-GB" b="1" dirty="0">
              <a:solidFill>
                <a:srgbClr val="0070C0"/>
              </a:solidFill>
            </a:endParaRPr>
          </a:p>
        </p:txBody>
      </p:sp>
      <p:sp>
        <p:nvSpPr>
          <p:cNvPr id="3" name="Content Placeholder 2">
            <a:extLst>
              <a:ext uri="{FF2B5EF4-FFF2-40B4-BE49-F238E27FC236}">
                <a16:creationId xmlns:a16="http://schemas.microsoft.com/office/drawing/2014/main" id="{393FFD72-B1E5-4F28-98C7-89DDA7C73605}"/>
              </a:ext>
            </a:extLst>
          </p:cNvPr>
          <p:cNvSpPr>
            <a:spLocks noGrp="1"/>
          </p:cNvSpPr>
          <p:nvPr>
            <p:ph idx="1"/>
          </p:nvPr>
        </p:nvSpPr>
        <p:spPr/>
        <p:txBody>
          <a:bodyPr>
            <a:normAutofit/>
          </a:bodyPr>
          <a:lstStyle/>
          <a:p>
            <a:r>
              <a:rPr lang="cy-GB" sz="24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Penderfynwch ar dôn eich blog - </a:t>
            </a:r>
            <a:r>
              <a:rPr lang="cy-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Mae’n wir nad yw ysgrifennu blog academaidd </a:t>
            </a:r>
            <a:r>
              <a:rPr lang="cy-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yr un peth ag ysgrifennu traethawd, ond nid yw hynny’n golygu ei fod yr un fath ag ysgrifennu dyfyniad ar luniau gwyliau a roddwch ar </a:t>
            </a:r>
            <a:r>
              <a:rPr lang="cy-GB" sz="2400" dirty="0" err="1">
                <a:solidFill>
                  <a:srgbClr val="0070C0"/>
                </a:solidFill>
                <a:latin typeface="Calibri" panose="020F0502020204030204" pitchFamily="34" charset="0"/>
                <a:ea typeface="Calibri" panose="020F0502020204030204" pitchFamily="34" charset="0"/>
                <a:cs typeface="Times New Roman" panose="02020603050405020304" pitchFamily="18" charset="0"/>
              </a:rPr>
              <a:t>Instagram</a:t>
            </a:r>
            <a:r>
              <a:rPr lang="cy-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 neu Facebook</a:t>
            </a:r>
            <a:r>
              <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p>
          <a:p>
            <a:r>
              <a:rPr lang="cy-GB" sz="24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Adfyfyriwch ar bwy fydd eich cynulleidfa </a:t>
            </a:r>
            <a:r>
              <a:rPr lang="cy-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ac addasu’ch tôn i gyd-fynd â hynny. Gwnewch yn sicr bod y pyst yn berthnasol i’ch cynulleidfa, os yw pobl yn darllen blog am theori addysgol, mae angen iddynt gael ymdeimlad o’r awdur hefyd. Cofiwch fod yn chi </a:t>
            </a:r>
            <a:r>
              <a:rPr lang="cy-GB" sz="2400">
                <a:solidFill>
                  <a:srgbClr val="0070C0"/>
                </a:solidFill>
                <a:latin typeface="Calibri" panose="020F0502020204030204" pitchFamily="34" charset="0"/>
                <a:ea typeface="Calibri" panose="020F0502020204030204" pitchFamily="34" charset="0"/>
                <a:cs typeface="Times New Roman" panose="02020603050405020304" pitchFamily="18" charset="0"/>
              </a:rPr>
              <a:t>eich hun</a:t>
            </a:r>
            <a:r>
              <a:rPr lang="cy-GB" sz="240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endParaRPr lang="cy-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76378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B4F9-5088-4240-AA6B-9442964D5FA0}"/>
              </a:ext>
            </a:extLst>
          </p:cNvPr>
          <p:cNvSpPr>
            <a:spLocks noGrp="1"/>
          </p:cNvSpPr>
          <p:nvPr>
            <p:ph type="title"/>
          </p:nvPr>
        </p:nvSpPr>
        <p:spPr/>
        <p:txBody>
          <a:bodyPr/>
          <a:lstStyle/>
          <a:p>
            <a:r>
              <a:rPr lang="en-GB" b="1" dirty="0">
                <a:solidFill>
                  <a:srgbClr val="0070C0"/>
                </a:solidFill>
              </a:rPr>
              <a:t>Guidelines</a:t>
            </a:r>
          </a:p>
        </p:txBody>
      </p:sp>
      <p:sp>
        <p:nvSpPr>
          <p:cNvPr id="3" name="Content Placeholder 2">
            <a:extLst>
              <a:ext uri="{FF2B5EF4-FFF2-40B4-BE49-F238E27FC236}">
                <a16:creationId xmlns:a16="http://schemas.microsoft.com/office/drawing/2014/main" id="{93264946-654B-460E-9C3F-A34E1F20D2EC}"/>
              </a:ext>
            </a:extLst>
          </p:cNvPr>
          <p:cNvSpPr>
            <a:spLocks noGrp="1"/>
          </p:cNvSpPr>
          <p:nvPr>
            <p:ph idx="1"/>
          </p:nvPr>
        </p:nvSpPr>
        <p:spPr/>
        <p:txBody>
          <a:bodyPr/>
          <a:lstStyle/>
          <a:p>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There are many ways to blog - </a:t>
            </a:r>
            <a:r>
              <a:rPr lang="en-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Some might directly address the audience and mimic speech whilst others might want to narrate in a reflective manner. This is your decision. A key point to structuring and formatting your blog is to make it scannable, people tend to scan a blog before they start reading it.</a:t>
            </a:r>
          </a:p>
          <a:p>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Keep your paragraphs and sentences short. </a:t>
            </a:r>
            <a:r>
              <a:rPr lang="en-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Most people only read 20% of a page. Having fun with language can be fantastic, but simpler writing will help people relate to what you are telling them. Use headings to break up your page so it is easier to scan. </a:t>
            </a:r>
          </a:p>
          <a:p>
            <a:endParaRPr lang="en-GB" dirty="0"/>
          </a:p>
        </p:txBody>
      </p:sp>
    </p:spTree>
    <p:extLst>
      <p:ext uri="{BB962C8B-B14F-4D97-AF65-F5344CB8AC3E}">
        <p14:creationId xmlns:p14="http://schemas.microsoft.com/office/powerpoint/2010/main" val="1499580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81D1-FCB9-4BC7-9D9F-6A884172324F}"/>
              </a:ext>
            </a:extLst>
          </p:cNvPr>
          <p:cNvSpPr>
            <a:spLocks noGrp="1"/>
          </p:cNvSpPr>
          <p:nvPr>
            <p:ph type="title"/>
          </p:nvPr>
        </p:nvSpPr>
        <p:spPr/>
        <p:txBody>
          <a:bodyPr/>
          <a:lstStyle/>
          <a:p>
            <a:r>
              <a:rPr lang="en-GB" b="1" dirty="0">
                <a:solidFill>
                  <a:srgbClr val="0070C0"/>
                </a:solidFill>
              </a:rPr>
              <a:t>Guidelines</a:t>
            </a:r>
          </a:p>
        </p:txBody>
      </p:sp>
      <p:sp>
        <p:nvSpPr>
          <p:cNvPr id="3" name="Content Placeholder 2">
            <a:extLst>
              <a:ext uri="{FF2B5EF4-FFF2-40B4-BE49-F238E27FC236}">
                <a16:creationId xmlns:a16="http://schemas.microsoft.com/office/drawing/2014/main" id="{582367F6-E151-4C52-8FAA-C0791A388940}"/>
              </a:ext>
            </a:extLst>
          </p:cNvPr>
          <p:cNvSpPr>
            <a:spLocks noGrp="1"/>
          </p:cNvSpPr>
          <p:nvPr>
            <p:ph idx="1"/>
          </p:nvPr>
        </p:nvSpPr>
        <p:spPr/>
        <p:txBody>
          <a:bodyPr/>
          <a:lstStyle/>
          <a:p>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Ask your readers questions. </a:t>
            </a:r>
            <a:r>
              <a:rPr lang="en-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This is a great way of involving them. When writing, ask yourself ‘why should the reader care?’ </a:t>
            </a:r>
          </a:p>
          <a:p>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Make it visual! </a:t>
            </a:r>
            <a:r>
              <a:rPr lang="en-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Add media to your blog. This is a great way to involve the reader and feel part of the experience. Images and links to videos or websites let the reader see what you’re describing.</a:t>
            </a:r>
          </a:p>
          <a:p>
            <a:endParaRPr lang="en-GB" dirty="0"/>
          </a:p>
        </p:txBody>
      </p:sp>
    </p:spTree>
    <p:extLst>
      <p:ext uri="{BB962C8B-B14F-4D97-AF65-F5344CB8AC3E}">
        <p14:creationId xmlns:p14="http://schemas.microsoft.com/office/powerpoint/2010/main" val="2328609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JIE 4006 Lecture 1 2020" id="{0F07322B-7CFB-4FD5-A898-8B70E85EC17D}" vid="{8CC0E5DE-FFDF-47D6-BFB7-B5C5CD63BD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370997116D1BB43B27ACFE2B8F6B4E4" ma:contentTypeVersion="8" ma:contentTypeDescription="Create a new document." ma:contentTypeScope="" ma:versionID="f3ea94276801c4ef7185d3abf3cc3b6f">
  <xsd:schema xmlns:xsd="http://www.w3.org/2001/XMLSchema" xmlns:xs="http://www.w3.org/2001/XMLSchema" xmlns:p="http://schemas.microsoft.com/office/2006/metadata/properties" xmlns:ns2="6e4ac974-0a14-4f1f-b9d7-885e590f70b9" targetNamespace="http://schemas.microsoft.com/office/2006/metadata/properties" ma:root="true" ma:fieldsID="295be1dbeae27dc8d71e53ddd50e91b8" ns2:_="">
    <xsd:import namespace="6e4ac974-0a14-4f1f-b9d7-885e590f70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4ac974-0a14-4f1f-b9d7-885e590f70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502AE9-7843-4E9A-BA70-1C3AB84355E2}">
  <ds:schemaRefs>
    <ds:schemaRef ds:uri="http://schemas.microsoft.com/sharepoint/v3/contenttype/forms"/>
  </ds:schemaRefs>
</ds:datastoreItem>
</file>

<file path=customXml/itemProps2.xml><?xml version="1.0" encoding="utf-8"?>
<ds:datastoreItem xmlns:ds="http://schemas.openxmlformats.org/officeDocument/2006/customXml" ds:itemID="{ED83CDA4-2886-4432-AAB3-1FD3CDF6FD0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7346DFA-A0D9-40D9-AB53-AD17E3BBFA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4ac974-0a14-4f1f-b9d7-885e590f70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1343</Words>
  <Application>Microsoft Office PowerPoint</Application>
  <PresentationFormat>Widescreen</PresentationFormat>
  <Paragraphs>117</Paragraphs>
  <Slides>23</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Calibri</vt:lpstr>
      <vt:lpstr>Century Schoolbook</vt:lpstr>
      <vt:lpstr>Franklin Gothic Book</vt:lpstr>
      <vt:lpstr>Garamond</vt:lpstr>
      <vt:lpstr>Symbol</vt:lpstr>
      <vt:lpstr>Times New Roman</vt:lpstr>
      <vt:lpstr>Wingdings</vt:lpstr>
      <vt:lpstr>SavonVTI</vt:lpstr>
      <vt:lpstr> ECIE4012 Egwyddorion Dysgu ac Addysgu </vt:lpstr>
      <vt:lpstr>Ailadrodd</vt:lpstr>
      <vt:lpstr>Darlith Heddiw</vt:lpstr>
      <vt:lpstr>Ymddygiadaeth</vt:lpstr>
      <vt:lpstr>Ymddygiadaeth</vt:lpstr>
      <vt:lpstr>Ymddygiadaeth</vt:lpstr>
      <vt:lpstr>Ymddygiadaeth : Ymateb Symbyliad</vt:lpstr>
      <vt:lpstr>Cyflyru Clasurol</vt:lpstr>
      <vt:lpstr>Cyflyru Gweithredol</vt:lpstr>
      <vt:lpstr>Ymddygiadaeth mewn sefyllfaoedd dysgu</vt:lpstr>
      <vt:lpstr>Problemau gyda gwobrwyo</vt:lpstr>
      <vt:lpstr>Lluniadaeth : Piaget</vt:lpstr>
      <vt:lpstr>Lluniadaeth: Piaget</vt:lpstr>
      <vt:lpstr>Lluniadaeth : Bruner</vt:lpstr>
      <vt:lpstr>Lluniadaeth : Froebel</vt:lpstr>
      <vt:lpstr>Lluniadaeth Gymdeithasol: Vygotsky</vt:lpstr>
      <vt:lpstr>Deilliannau Dysgu Modwl</vt:lpstr>
      <vt:lpstr>Asesu  </vt:lpstr>
      <vt:lpstr>Disgrifiad o’r Dasg</vt:lpstr>
      <vt:lpstr>Canllawiau</vt:lpstr>
      <vt:lpstr>Canllawiau</vt:lpstr>
      <vt:lpstr>Guidelines</vt:lpstr>
      <vt:lpstr>Guidelines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Lianne Bowen</dc:creator>
  <cp:lastModifiedBy>Sue Ainsworth</cp:lastModifiedBy>
  <cp:revision>43</cp:revision>
  <dcterms:created xsi:type="dcterms:W3CDTF">2020-10-05T17:12:45Z</dcterms:created>
  <dcterms:modified xsi:type="dcterms:W3CDTF">2025-08-24T06:13:20Z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0x0101005370997116D1BB43B27ACFE2B8F6B4E4</vt:lpwstr>
  </property>
</Properties>
</file>