
<file path=[Content_Types].xml><?xml version="1.0" encoding="utf-8"?>
<ns0:Types xmlns:ns0="http://schemas.openxmlformats.org/package/2006/content-types">
  <ns0:Default Extension="bin" ContentType="application/vnd.openxmlformats-officedocument.presentationml.printerSettings"/>
  <ns0:Default Extension="jpeg" ContentType="image/jpeg"/>
  <ns0:Default Extension="png" ContentType="image/png"/>
  <ns0:Default Extension="rels" ContentType="application/vnd.openxmlformats-package.relationships+xml"/>
  <ns0:Default Extension="xml" ContentType="application/xml"/>
  <ns0:Override PartName="/docProps/app.xml" ContentType="application/vnd.openxmlformats-officedocument.extended-properties+xml"/>
  <ns0:Override PartName="/docProps/core.xml" ContentType="application/vnd.openxmlformats-package.core-properties+xml"/>
  <ns0:Override PartName="/ppt/presProps.xml" ContentType="application/vnd.openxmlformats-officedocument.presentationml.presProps+xml"/>
  <ns0:Override PartName="/ppt/presentation.xml" ContentType="application/vnd.openxmlformats-officedocument.presentationml.presentation.main+xml"/>
  <ns0:Override PartName="/ppt/slideLayouts/slideLayout1.xml" ContentType="application/vnd.openxmlformats-officedocument.presentationml.slideLayout+xml"/>
  <ns0:Override PartName="/ppt/slideLayouts/slideLayout10.xml" ContentType="application/vnd.openxmlformats-officedocument.presentationml.slideLayout+xml"/>
  <ns0:Override PartName="/ppt/slideLayouts/slideLayout11.xml" ContentType="application/vnd.openxmlformats-officedocument.presentationml.slideLayout+xml"/>
  <ns0:Override PartName="/ppt/slideLayouts/slideLayout2.xml" ContentType="application/vnd.openxmlformats-officedocument.presentationml.slideLayout+xml"/>
  <ns0:Override PartName="/ppt/slideLayouts/slideLayout3.xml" ContentType="application/vnd.openxmlformats-officedocument.presentationml.slideLayout+xml"/>
  <ns0:Override PartName="/ppt/slideLayouts/slideLayout4.xml" ContentType="application/vnd.openxmlformats-officedocument.presentationml.slideLayout+xml"/>
  <ns0:Override PartName="/ppt/slideLayouts/slideLayout5.xml" ContentType="application/vnd.openxmlformats-officedocument.presentationml.slideLayout+xml"/>
  <ns0:Override PartName="/ppt/slideLayouts/slideLayout6.xml" ContentType="application/vnd.openxmlformats-officedocument.presentationml.slideLayout+xml"/>
  <ns0:Override PartName="/ppt/slideLayouts/slideLayout7.xml" ContentType="application/vnd.openxmlformats-officedocument.presentationml.slideLayout+xml"/>
  <ns0:Override PartName="/ppt/slideLayouts/slideLayout8.xml" ContentType="application/vnd.openxmlformats-officedocument.presentationml.slideLayout+xml"/>
  <ns0:Override PartName="/ppt/slideLayouts/slideLayout9.xml" ContentType="application/vnd.openxmlformats-officedocument.presentationml.slideLayout+xml"/>
  <ns0:Override PartName="/ppt/slideMasters/slideMaster1.xml" ContentType="application/vnd.openxmlformats-officedocument.presentationml.slideMaster+xml"/>
  <ns0:Override PartName="/ppt/slides/slide1.xml" ContentType="application/vnd.openxmlformats-officedocument.presentationml.slide+xml"/>
  <ns0:Override PartName="/ppt/slides/slide10.xml" ContentType="application/vnd.openxmlformats-officedocument.presentationml.slide+xml"/>
  <ns0:Override PartName="/ppt/slides/slide11.xml" ContentType="application/vnd.openxmlformats-officedocument.presentationml.slide+xml"/>
  <ns0:Override PartName="/ppt/slides/slide2.xml" ContentType="application/vnd.openxmlformats-officedocument.presentationml.slide+xml"/>
  <ns0:Override PartName="/ppt/slides/slide3.xml" ContentType="application/vnd.openxmlformats-officedocument.presentationml.slide+xml"/>
  <ns0:Override PartName="/ppt/slides/slide4.xml" ContentType="application/vnd.openxmlformats-officedocument.presentationml.slide+xml"/>
  <ns0:Override PartName="/ppt/slides/slide5.xml" ContentType="application/vnd.openxmlformats-officedocument.presentationml.slide+xml"/>
  <ns0:Override PartName="/ppt/slides/slide6.xml" ContentType="application/vnd.openxmlformats-officedocument.presentationml.slide+xml"/>
  <ns0:Override PartName="/ppt/slides/slide7.xml" ContentType="application/vnd.openxmlformats-officedocument.presentationml.slide+xml"/>
  <ns0:Override PartName="/ppt/slides/slide8.xml" ContentType="application/vnd.openxmlformats-officedocument.presentationml.slide+xml"/>
  <ns0:Override PartName="/ppt/slides/slide9.xml" ContentType="application/vnd.openxmlformats-officedocument.presentationml.slide+xml"/>
  <ns0:Override PartName="/ppt/tableStyles.xml" ContentType="application/vnd.openxmlformats-officedocument.presentationml.tableStyles+xml"/>
  <ns0:Override PartName="/ppt/theme/theme1.xml" ContentType="application/vnd.openxmlformats-officedocument.theme+xml"/>
  <ns0:Override PartName="/ppt/viewProps.xml" ContentType="application/vnd.openxmlformats-officedocument.presentationml.viewProps+xml"/>
  <ns0:Default Extension="fntdata" ContentType="application/x-fontdata"/>
</ns0: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ns0:presentation xmlns:ns0="http://schemas.openxmlformats.org/presentationml/2006/main" xmlns:ns1="http://schemas.openxmlformats.org/officeDocument/2006/relationships" xmlns:ns2="http://schemas.openxmlformats.org/drawingml/2006/main" saveSubsetFonts="1" autoCompressPictures="0" embedTrueTypeFonts="1">
  <ns0:sldMasterIdLst>
    <ns0:sldMasterId id="2147483648" ns1:id="rId1"/>
  </ns0:sldMasterIdLst>
  <ns0:sldIdLst>
    <ns0:sldId id="256" ns1:id="rId7"/>
    <ns0:sldId id="257" ns1:id="rId8"/>
    <ns0:sldId id="258" ns1:id="rId9"/>
    <ns0:sldId id="259" ns1:id="rId10"/>
    <ns0:sldId id="260" ns1:id="rId11"/>
    <ns0:sldId id="261" ns1:id="rId12"/>
    <ns0:sldId id="262" ns1:id="rId13"/>
    <ns0:sldId id="263" ns1:id="rId14"/>
    <ns0:sldId id="264" ns1:id="rId15"/>
    <ns0:sldId id="265" ns1:id="rId16"/>
    <ns0:sldId id="266" ns1:id="rId17"/>
  </ns0:sldIdLst>
  <ns0:sldSz cx="12192000" cy="6858000" type="screen4x3"/>
  <ns0:notesSz cx="6858000" cy="9144000"/>
  <ns0:embeddedFontLst>
    <ns0:embeddedFont>
      <ns0:font typeface="DM Serif Display"/>
      <ns0:bold ns1:id="rIdFont18"/>
      <ns0:boldItalic ns1:id="rIdFont19"/>
    </ns0:embeddedFont>
    <ns0:embeddedFont>
      <ns0:font typeface="Plus Jakarta Sans"/>
      <ns0:bold ns1:id="rIdFont20"/>
      <ns0:italic ns1:id="rIdFont21"/>
      <ns0:regular ns1:id="rIdFont22"/>
    </ns0:embeddedFont>
  </ns0:embeddedFontLst>
  <ns0:defaultTextStyle>
    <ns2:defPPr>
      <ns2:defRPr lang="en-US"/>
    </ns2:defPPr>
    <ns2:lvl1pPr marL="0" algn="l" defTabSz="457200" rtl="0" eaLnBrk="1" latinLnBrk="0" hangingPunct="1">
      <ns2:defRPr sz="1800" kern="1200">
        <ns2:solidFill>
          <ns2:schemeClr val="tx1"/>
        </ns2:solidFill>
        <ns2:latin typeface="+mn-lt"/>
        <ns2:ea typeface="+mn-ea"/>
        <ns2:cs typeface="+mn-cs"/>
      </ns2:defRPr>
    </ns2:lvl1pPr>
    <ns2:lvl2pPr marL="457200" algn="l" defTabSz="457200" rtl="0" eaLnBrk="1" latinLnBrk="0" hangingPunct="1">
      <ns2:defRPr sz="1800" kern="1200">
        <ns2:solidFill>
          <ns2:schemeClr val="tx1"/>
        </ns2:solidFill>
        <ns2:latin typeface="+mn-lt"/>
        <ns2:ea typeface="+mn-ea"/>
        <ns2:cs typeface="+mn-cs"/>
      </ns2:defRPr>
    </ns2:lvl2pPr>
    <ns2:lvl3pPr marL="914400" algn="l" defTabSz="457200" rtl="0" eaLnBrk="1" latinLnBrk="0" hangingPunct="1">
      <ns2:defRPr sz="1800" kern="1200">
        <ns2:solidFill>
          <ns2:schemeClr val="tx1"/>
        </ns2:solidFill>
        <ns2:latin typeface="+mn-lt"/>
        <ns2:ea typeface="+mn-ea"/>
        <ns2:cs typeface="+mn-cs"/>
      </ns2:defRPr>
    </ns2:lvl3pPr>
    <ns2:lvl4pPr marL="1371600" algn="l" defTabSz="457200" rtl="0" eaLnBrk="1" latinLnBrk="0" hangingPunct="1">
      <ns2:defRPr sz="1800" kern="1200">
        <ns2:solidFill>
          <ns2:schemeClr val="tx1"/>
        </ns2:solidFill>
        <ns2:latin typeface="+mn-lt"/>
        <ns2:ea typeface="+mn-ea"/>
        <ns2:cs typeface="+mn-cs"/>
      </ns2:defRPr>
    </ns2:lvl4pPr>
    <ns2:lvl5pPr marL="1828800" algn="l" defTabSz="457200" rtl="0" eaLnBrk="1" latinLnBrk="0" hangingPunct="1">
      <ns2:defRPr sz="1800" kern="1200">
        <ns2:solidFill>
          <ns2:schemeClr val="tx1"/>
        </ns2:solidFill>
        <ns2:latin typeface="+mn-lt"/>
        <ns2:ea typeface="+mn-ea"/>
        <ns2:cs typeface="+mn-cs"/>
      </ns2:defRPr>
    </ns2:lvl5pPr>
    <ns2:lvl6pPr marL="2286000" algn="l" defTabSz="457200" rtl="0" eaLnBrk="1" latinLnBrk="0" hangingPunct="1">
      <ns2:defRPr sz="1800" kern="1200">
        <ns2:solidFill>
          <ns2:schemeClr val="tx1"/>
        </ns2:solidFill>
        <ns2:latin typeface="+mn-lt"/>
        <ns2:ea typeface="+mn-ea"/>
        <ns2:cs typeface="+mn-cs"/>
      </ns2:defRPr>
    </ns2:lvl6pPr>
    <ns2:lvl7pPr marL="2743200" algn="l" defTabSz="457200" rtl="0" eaLnBrk="1" latinLnBrk="0" hangingPunct="1">
      <ns2:defRPr sz="1800" kern="1200">
        <ns2:solidFill>
          <ns2:schemeClr val="tx1"/>
        </ns2:solidFill>
        <ns2:latin typeface="+mn-lt"/>
        <ns2:ea typeface="+mn-ea"/>
        <ns2:cs typeface="+mn-cs"/>
      </ns2:defRPr>
    </ns2:lvl7pPr>
    <ns2:lvl8pPr marL="3200400" algn="l" defTabSz="457200" rtl="0" eaLnBrk="1" latinLnBrk="0" hangingPunct="1">
      <ns2:defRPr sz="1800" kern="1200">
        <ns2:solidFill>
          <ns2:schemeClr val="tx1"/>
        </ns2:solidFill>
        <ns2:latin typeface="+mn-lt"/>
        <ns2:ea typeface="+mn-ea"/>
        <ns2:cs typeface="+mn-cs"/>
      </ns2:defRPr>
    </ns2:lvl8pPr>
    <ns2:lvl9pPr marL="3657600" algn="l" defTabSz="457200" rtl="0" eaLnBrk="1" latinLnBrk="0" hangingPunct="1">
      <ns2:defRPr sz="1800" kern="1200">
        <ns2:solidFill>
          <ns2:schemeClr val="tx1"/>
        </ns2:solidFill>
        <ns2:latin typeface="+mn-lt"/>
        <ns2:ea typeface="+mn-ea"/>
        <ns2:cs typeface="+mn-cs"/>
      </ns2:defRPr>
    </ns2:lvl9pPr>
  </ns0:defaultTextStyle>
</ns0: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ns0:Relationships xmlns:ns0="http://schemas.openxmlformats.org/package/2006/relationships"><ns0:Relationship Id="rId1" Type="http://schemas.openxmlformats.org/officeDocument/2006/relationships/slideMaster" Target="slideMasters/slideMaster1.xml" /><ns0:Relationship Id="rId2" Type="http://schemas.openxmlformats.org/officeDocument/2006/relationships/printerSettings" Target="printerSettings/printerSettings1.bin" /><ns0:Relationship Id="rId3" Type="http://schemas.openxmlformats.org/officeDocument/2006/relationships/presProps" Target="presProps.xml" /><ns0:Relationship Id="rId4" Type="http://schemas.openxmlformats.org/officeDocument/2006/relationships/viewProps" Target="viewProps.xml" /><ns0:Relationship Id="rId5" Type="http://schemas.openxmlformats.org/officeDocument/2006/relationships/theme" Target="theme/theme1.xml" /><ns0:Relationship Id="rId6" Type="http://schemas.openxmlformats.org/officeDocument/2006/relationships/tableStyles" Target="tableStyles.xml" /><ns0:Relationship Id="rId7" Type="http://schemas.openxmlformats.org/officeDocument/2006/relationships/slide" Target="slides/slide1.xml" /><ns0:Relationship Id="rId8" Type="http://schemas.openxmlformats.org/officeDocument/2006/relationships/slide" Target="slides/slide2.xml" /><ns0:Relationship Id="rId9" Type="http://schemas.openxmlformats.org/officeDocument/2006/relationships/slide" Target="slides/slide3.xml" /><ns0:Relationship Id="rId10" Type="http://schemas.openxmlformats.org/officeDocument/2006/relationships/slide" Target="slides/slide4.xml" /><ns0:Relationship Id="rId11" Type="http://schemas.openxmlformats.org/officeDocument/2006/relationships/slide" Target="slides/slide5.xml" /><ns0:Relationship Id="rId12" Type="http://schemas.openxmlformats.org/officeDocument/2006/relationships/slide" Target="slides/slide6.xml" /><ns0:Relationship Id="rId13" Type="http://schemas.openxmlformats.org/officeDocument/2006/relationships/slide" Target="slides/slide7.xml" /><ns0:Relationship Id="rId14" Type="http://schemas.openxmlformats.org/officeDocument/2006/relationships/slide" Target="slides/slide8.xml" /><ns0:Relationship Id="rId15" Type="http://schemas.openxmlformats.org/officeDocument/2006/relationships/slide" Target="slides/slide9.xml" /><ns0:Relationship Id="rId16" Type="http://schemas.openxmlformats.org/officeDocument/2006/relationships/slide" Target="slides/slide10.xml" /><ns0:Relationship Id="rId17" Type="http://schemas.openxmlformats.org/officeDocument/2006/relationships/slide" Target="slides/slide11.xml" /><ns0:Relationship Id="rIdFont18" Type="http://schemas.openxmlformats.org/officeDocument/2006/relationships/font" Target="fonts/5a6c6193-aa9d-4a67-95bb-1bcd1e05905f.fntdata" /><ns0:Relationship Id="rIdFont19" Type="http://schemas.openxmlformats.org/officeDocument/2006/relationships/font" Target="fonts/06811fae-2015-42a9-b9d0-e13483e3da6e.fntdata" /><ns0:Relationship Id="rIdFont20" Type="http://schemas.openxmlformats.org/officeDocument/2006/relationships/font" Target="fonts/51adcf93-4cc0-4f84-ae9c-df597884a103.fntdata" /><ns0:Relationship Id="rIdFont21" Type="http://schemas.openxmlformats.org/officeDocument/2006/relationships/font" Target="fonts/9c18f0fe-3943-4be9-afcf-3054a1e9e747.fntdata" /><ns0:Relationship Id="rIdFont22" Type="http://schemas.openxmlformats.org/officeDocument/2006/relationships/font" Target="fonts/cf7b9ebf-620a-4e73-b167-e80f0be3523e.fntdata" /></ns0: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 Id="rId7" Type="http://schemas.openxmlformats.org/officeDocument/2006/relationships/image" Target="../media/image9.png"/><Relationship Id="rId8"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6" Type="http://schemas.openxmlformats.org/officeDocument/2006/relationships/image" Target="../media/image14.png"/><Relationship Id="rId7" Type="http://schemas.openxmlformats.org/officeDocument/2006/relationships/image" Target="../media/image15.png"/><Relationship Id="rId8" Type="http://schemas.openxmlformats.org/officeDocument/2006/relationships/image" Target="../media/image1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17.png"/><Relationship Id="rId5" Type="http://schemas.openxmlformats.org/officeDocument/2006/relationships/image" Target="../media/image1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19.png"/><Relationship Id="rId4" Type="http://schemas.openxmlformats.org/officeDocument/2006/relationships/image" Target="../media/image20.png"/><Relationship Id="rId5" Type="http://schemas.openxmlformats.org/officeDocument/2006/relationships/image" Target="../media/image21.png"/><Relationship Id="rId6" Type="http://schemas.openxmlformats.org/officeDocument/2006/relationships/image" Target="../media/image5.png"/><Relationship Id="rId7" Type="http://schemas.openxmlformats.org/officeDocument/2006/relationships/image" Target="../media/image22.png"/><Relationship Id="rId8" Type="http://schemas.openxmlformats.org/officeDocument/2006/relationships/image" Target="../media/image23.png"/><Relationship Id="rId9" Type="http://schemas.openxmlformats.org/officeDocument/2006/relationships/image" Target="../media/image2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19.png"/><Relationship Id="rId4" Type="http://schemas.openxmlformats.org/officeDocument/2006/relationships/image" Target="../media/image25.png"/><Relationship Id="rId5" Type="http://schemas.openxmlformats.org/officeDocument/2006/relationships/image" Target="../media/image21.png"/><Relationship Id="rId6" Type="http://schemas.openxmlformats.org/officeDocument/2006/relationships/image" Target="../media/image5.png"/><Relationship Id="rId7" Type="http://schemas.openxmlformats.org/officeDocument/2006/relationships/image" Target="../media/image26.png"/><Relationship Id="rId8" Type="http://schemas.openxmlformats.org/officeDocument/2006/relationships/image" Target="../media/image27.png"/><Relationship Id="rId9" Type="http://schemas.openxmlformats.org/officeDocument/2006/relationships/image" Target="../media/image2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28.png"/><Relationship Id="rId4" Type="http://schemas.openxmlformats.org/officeDocument/2006/relationships/image" Target="../media/image29.png"/><Relationship Id="rId5" Type="http://schemas.openxmlformats.org/officeDocument/2006/relationships/image" Target="../media/image30.png"/><Relationship Id="rId6" Type="http://schemas.openxmlformats.org/officeDocument/2006/relationships/image" Target="../media/image5.png"/><Relationship Id="rId7" Type="http://schemas.openxmlformats.org/officeDocument/2006/relationships/image" Target="../media/image31.png"/><Relationship Id="rId8" Type="http://schemas.openxmlformats.org/officeDocument/2006/relationships/image" Target="../media/image32.png"/><Relationship Id="rId9" Type="http://schemas.openxmlformats.org/officeDocument/2006/relationships/image" Target="../media/image3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 Id="rId3" Type="http://schemas.openxmlformats.org/officeDocument/2006/relationships/image" Target="../media/image35.png"/><Relationship Id="rId4" Type="http://schemas.openxmlformats.org/officeDocument/2006/relationships/image" Target="../media/image36.png"/></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1E1A16"/>
        </a:solidFill>
        <a:effectLst/>
      </p:bgPr>
    </p:bg>
    <p:spTree>
      <p:nvGrpSpPr>
        <p:cNvPr id="1" name=""/>
        <p:cNvGrpSpPr/>
        <p:nvPr/>
      </p:nvGrpSpPr>
      <p:grpSpPr/>
      <p:pic>
        <p:nvPicPr>
          <p:cNvPr id="2" name="Picture 1" descr="image.png"/>
          <p:cNvPicPr>
            <a:picLocks noChangeAspect="1"/>
          </p:cNvPicPr>
          <p:nvPr/>
        </p:nvPicPr>
        <p:blipFill>
          <a:blip r:embed="rId2"/>
          <a:stretch>
            <a:fillRect/>
          </a:stretch>
        </p:blipFill>
        <p:spPr>
          <a:xfrm>
            <a:off x="0" y="0"/>
            <a:ext cx="12192000" cy="6858000"/>
          </a:xfrm>
          <a:prstGeom prst="rect">
            <a:avLst/>
          </a:prstGeom>
        </p:spPr>
      </p:pic>
      <p:sp>
        <p:nvSpPr>
          <p:cNvPr id="3" name="Rectangle 2"/>
          <p:cNvSpPr/>
          <p:nvPr/>
        </p:nvSpPr>
        <p:spPr>
          <a:xfrm>
            <a:off x="0" y="6819900"/>
            <a:ext cx="12192000" cy="38100"/>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5806678"/>
            <a:ext cx="10972800" cy="556021"/>
          </a:xfrm>
          <a:prstGeom prst="roundRect">
            <a:avLst>
              <a:gd name="adj" fmla="val 13704"/>
            </a:avLst>
          </a:prstGeom>
          <a:solidFill>
            <a:srgbClr val="362115"/>
          </a:solidFill>
          <a:ln w="9525">
            <a:solidFill>
              <a:srgbClr val="5B2D13"/>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9420225" y="557212"/>
            <a:ext cx="2162175" cy="276225"/>
          </a:xfrm>
          <a:prstGeom prst="roundRect">
            <a:avLst>
              <a:gd name="adj" fmla="val 50000"/>
            </a:avLst>
          </a:prstGeom>
          <a:solidFill>
            <a:srgbClr val="3D2315"/>
          </a:solidFill>
          <a:ln w="9525">
            <a:solidFill>
              <a:srgbClr val="703312"/>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609600" y="4330005"/>
            <a:ext cx="3555950" cy="561975"/>
          </a:xfrm>
          <a:prstGeom prst="roundRect">
            <a:avLst>
              <a:gd name="adj" fmla="val 16949"/>
            </a:avLst>
          </a:prstGeom>
          <a:solidFill>
            <a:srgbClr val="27231F"/>
          </a:solidFill>
          <a:ln w="9525">
            <a:solidFill>
              <a:srgbClr val="35312D"/>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4317950" y="4330005"/>
            <a:ext cx="3555950" cy="561975"/>
          </a:xfrm>
          <a:prstGeom prst="roundRect">
            <a:avLst>
              <a:gd name="adj" fmla="val 16949"/>
            </a:avLst>
          </a:prstGeom>
          <a:solidFill>
            <a:srgbClr val="27231F"/>
          </a:solidFill>
          <a:ln w="9525">
            <a:solidFill>
              <a:srgbClr val="35312D"/>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8026300" y="4330005"/>
            <a:ext cx="3555950" cy="561975"/>
          </a:xfrm>
          <a:prstGeom prst="roundRect">
            <a:avLst>
              <a:gd name="adj" fmla="val 16949"/>
            </a:avLst>
          </a:prstGeom>
          <a:solidFill>
            <a:srgbClr val="27231F"/>
          </a:solidFill>
          <a:ln w="9525">
            <a:solidFill>
              <a:srgbClr val="35312D"/>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9" name="Picture 8" descr="image.png"/>
          <p:cNvPicPr>
            <a:picLocks noChangeAspect="1"/>
          </p:cNvPicPr>
          <p:nvPr/>
        </p:nvPicPr>
        <p:blipFill>
          <a:blip r:embed="rId3"/>
          <a:stretch>
            <a:fillRect/>
          </a:stretch>
        </p:blipFill>
        <p:spPr>
          <a:xfrm>
            <a:off x="609600" y="457200"/>
            <a:ext cx="714375" cy="476250"/>
          </a:xfrm>
          <a:prstGeom prst="rect">
            <a:avLst/>
          </a:prstGeom>
        </p:spPr>
      </p:pic>
      <p:pic>
        <p:nvPicPr>
          <p:cNvPr id="10" name="Picture 9" descr="image.png"/>
          <p:cNvPicPr>
            <a:picLocks noChangeAspect="1"/>
          </p:cNvPicPr>
          <p:nvPr/>
        </p:nvPicPr>
        <p:blipFill>
          <a:blip r:embed="rId4"/>
          <a:stretch>
            <a:fillRect/>
          </a:stretch>
        </p:blipFill>
        <p:spPr>
          <a:xfrm>
            <a:off x="771525" y="6041826"/>
            <a:ext cx="85725" cy="104775"/>
          </a:xfrm>
          <a:prstGeom prst="rect">
            <a:avLst/>
          </a:prstGeom>
        </p:spPr>
      </p:pic>
      <p:sp>
        <p:nvSpPr>
          <p:cNvPr id="11" name="TextBox 10"/>
          <p:cNvSpPr txBox="1"/>
          <p:nvPr/>
        </p:nvSpPr>
        <p:spPr>
          <a:xfrm>
            <a:off x="9572625" y="614362"/>
            <a:ext cx="1952625" cy="161925"/>
          </a:xfrm>
          <a:prstGeom prst="rect">
            <a:avLst/>
          </a:prstGeom>
          <a:noFill/>
        </p:spPr>
        <p:txBody>
          <a:bodyPr wrap="square" lIns="0" rIns="0" tIns="0" bIns="0" anchor="t">
            <a:spAutoFit/>
          </a:bodyPr>
          <a:lstStyle/>
          <a:p>
            <a:pPr algn="l"/>
            <a:r>
              <a:rPr b="1" sz="900" i="0" u="none">
                <a:solidFill>
                  <a:srgbClr val="FB923C"/>
                </a:solidFill>
                <a:latin typeface="Plus Jakarta Sans"/>
              </a:rPr>
              <a:t>Component 1 — Individual Project</a:t>
            </a:r>
          </a:p>
        </p:txBody>
      </p:sp>
      <p:sp>
        <p:nvSpPr>
          <p:cNvPr id="12" name="TextBox 11"/>
          <p:cNvSpPr txBox="1"/>
          <p:nvPr/>
        </p:nvSpPr>
        <p:spPr>
          <a:xfrm>
            <a:off x="609600" y="1962447"/>
            <a:ext cx="9701212" cy="981372"/>
          </a:xfrm>
          <a:prstGeom prst="rect">
            <a:avLst/>
          </a:prstGeom>
          <a:noFill/>
        </p:spPr>
        <p:txBody>
          <a:bodyPr wrap="square" lIns="0" rIns="0" tIns="0" bIns="0" anchor="t">
            <a:spAutoFit/>
          </a:bodyPr>
          <a:lstStyle/>
          <a:p>
            <a:pPr algn="l">
              <a:lnSpc>
                <a:spcPts val="3864"/>
              </a:lnSpc>
              <a:defRPr/>
            </a:pPr>
            <a:r>
              <a:rPr b="1" sz="3450" i="0" u="none">
                <a:solidFill>
                  <a:srgbClr val="FFFFFF"/>
                </a:solidFill>
                <a:latin typeface="DM Serif Display"/>
              </a:rPr>
              <a:t>Operational Reorganisation &amp; Decision Models: </a:t>
            </a:r>
            <a:r>
              <a:rPr b="1" sz="3450" i="1" u="none">
                <a:solidFill>
                  <a:srgbClr val="EA580C"/>
                </a:solidFill>
                <a:latin typeface="DM Serif Display"/>
              </a:rPr>
              <a:t>Basil’s Bakery</a:t>
            </a:r>
          </a:p>
        </p:txBody>
      </p:sp>
      <p:sp>
        <p:nvSpPr>
          <p:cNvPr id="13" name="TextBox 12"/>
          <p:cNvSpPr txBox="1"/>
          <p:nvPr/>
        </p:nvSpPr>
        <p:spPr>
          <a:xfrm>
            <a:off x="609600" y="3058120"/>
            <a:ext cx="9763125" cy="242887"/>
          </a:xfrm>
          <a:prstGeom prst="rect">
            <a:avLst/>
          </a:prstGeom>
          <a:noFill/>
        </p:spPr>
        <p:txBody>
          <a:bodyPr wrap="none" lIns="0" rIns="0" tIns="0" bIns="0" anchor="t">
            <a:spAutoFit/>
          </a:bodyPr>
          <a:lstStyle/>
          <a:p>
            <a:pPr algn="l">
              <a:lnSpc>
                <a:spcPts val="1912"/>
              </a:lnSpc>
            </a:pPr>
            <a:r>
              <a:rPr b="0" sz="1275" i="0" u="none">
                <a:solidFill>
                  <a:srgbClr val="A8A29E"/>
                </a:solidFill>
                <a:latin typeface="Plus Jakarta Sans"/>
              </a:rPr>
              <a:t>Diagnosing Internal Vulnerabilities &amp; Macroeconomic Pressures in the Artisan Sector</a:t>
            </a:r>
          </a:p>
        </p:txBody>
      </p:sp>
      <p:sp>
        <p:nvSpPr>
          <p:cNvPr id="14" name="TextBox 13"/>
          <p:cNvSpPr txBox="1"/>
          <p:nvPr/>
        </p:nvSpPr>
        <p:spPr>
          <a:xfrm>
            <a:off x="771525" y="6022776"/>
            <a:ext cx="1500187" cy="123825"/>
          </a:xfrm>
          <a:prstGeom prst="rect">
            <a:avLst/>
          </a:prstGeom>
          <a:noFill/>
        </p:spPr>
        <p:txBody>
          <a:bodyPr wrap="none" lIns="142875" rIns="0" tIns="0" bIns="0" anchor="t">
            <a:spAutoFit/>
          </a:bodyPr>
          <a:lstStyle/>
          <a:p>
            <a:pPr algn="l"/>
            <a:r>
              <a:rPr b="1" sz="825" i="0" u="none">
                <a:solidFill>
                  <a:srgbClr val="FB923C"/>
                </a:solidFill>
                <a:latin typeface="Plus Jakarta Sans"/>
              </a:rPr>
              <a:t>SPEAKER SCRIPT:</a:t>
            </a:r>
          </a:p>
        </p:txBody>
      </p:sp>
      <p:sp>
        <p:nvSpPr>
          <p:cNvPr id="15" name="TextBox 14"/>
          <p:cNvSpPr txBox="1"/>
          <p:nvPr/>
        </p:nvSpPr>
        <p:spPr>
          <a:xfrm>
            <a:off x="2085975" y="5911453"/>
            <a:ext cx="9429750" cy="346471"/>
          </a:xfrm>
          <a:prstGeom prst="rect">
            <a:avLst/>
          </a:prstGeom>
          <a:noFill/>
        </p:spPr>
        <p:txBody>
          <a:bodyPr wrap="square" lIns="0" rIns="0" tIns="0" bIns="0" anchor="t">
            <a:spAutoFit/>
          </a:bodyPr>
          <a:lstStyle/>
          <a:p>
            <a:pPr algn="l">
              <a:lnSpc>
                <a:spcPts val="1364"/>
              </a:lnSpc>
            </a:pPr>
            <a:r>
              <a:rPr b="0" sz="975" i="0" u="none">
                <a:solidFill>
                  <a:srgbClr val="E7E5E4"/>
                </a:solidFill>
                <a:latin typeface="Plus Jakarta Sans"/>
              </a:rPr>
              <a:t>"Good day everyone, and welcome to my strategic operational audit presentation for Basil's Bakery. My name is Claudiu Nicusor Costache, student ID 2537724, submitted under the guidance of our module leader, Sharin McDowall-Emefiele for Problem Solving and Decision Making."</a:t>
            </a:r>
          </a:p>
        </p:txBody>
      </p:sp>
      <p:sp>
        <p:nvSpPr>
          <p:cNvPr id="16" name="TextBox 15"/>
          <p:cNvSpPr txBox="1"/>
          <p:nvPr/>
        </p:nvSpPr>
        <p:spPr>
          <a:xfrm>
            <a:off x="1476375" y="533400"/>
            <a:ext cx="2943225" cy="323850"/>
          </a:xfrm>
          <a:prstGeom prst="rect">
            <a:avLst/>
          </a:prstGeom>
          <a:noFill/>
        </p:spPr>
        <p:txBody>
          <a:bodyPr wrap="square" lIns="0" rIns="0" tIns="0" bIns="0" anchor="t">
            <a:spAutoFit/>
          </a:bodyPr>
          <a:lstStyle/>
          <a:p>
            <a:pPr algn="l"/>
            <a:r>
              <a:rPr b="1" sz="825" i="0" u="none">
                <a:solidFill>
                  <a:srgbClr val="EA580C"/>
                </a:solidFill>
                <a:latin typeface="Plus Jakarta Sans"/>
              </a:rPr>
              <a:t>Academic Strategic Report</a:t>
            </a:r>
            <a:r>
              <a:rPr b="1" sz="825" i="0" u="none">
                <a:solidFill>
                  <a:srgbClr val="EA580C"/>
                </a:solidFill>
                <a:latin typeface="Plus Jakarta Sans"/>
              </a:rPr>
              <a:t> </a:t>
            </a:r>
            <a:r>
              <a:rPr b="1" sz="975" i="0" u="none">
                <a:solidFill>
                  <a:srgbClr val="D6D3D1"/>
                </a:solidFill>
                <a:latin typeface="Plus Jakarta Sans"/>
              </a:rPr>
              <a:t>Problem Solving &amp; Decision Making (LCLM4004)</a:t>
            </a:r>
          </a:p>
        </p:txBody>
      </p:sp>
      <p:sp>
        <p:nvSpPr>
          <p:cNvPr id="17" name="TextBox 16"/>
          <p:cNvSpPr txBox="1"/>
          <p:nvPr/>
        </p:nvSpPr>
        <p:spPr>
          <a:xfrm>
            <a:off x="790575" y="4453830"/>
            <a:ext cx="3992500" cy="114300"/>
          </a:xfrm>
          <a:prstGeom prst="rect">
            <a:avLst/>
          </a:prstGeom>
          <a:noFill/>
        </p:spPr>
        <p:txBody>
          <a:bodyPr wrap="none" lIns="0" rIns="0" tIns="0" bIns="0" anchor="t">
            <a:spAutoFit/>
          </a:bodyPr>
          <a:lstStyle/>
          <a:p>
            <a:pPr algn="l"/>
            <a:r>
              <a:rPr b="1" sz="750" i="0" u="none">
                <a:solidFill>
                  <a:srgbClr val="EA580C"/>
                </a:solidFill>
                <a:latin typeface="Plus Jakarta Sans"/>
              </a:rPr>
              <a:t>CANDIDATE</a:t>
            </a:r>
          </a:p>
        </p:txBody>
      </p:sp>
      <p:sp>
        <p:nvSpPr>
          <p:cNvPr id="18" name="TextBox 17"/>
          <p:cNvSpPr txBox="1"/>
          <p:nvPr/>
        </p:nvSpPr>
        <p:spPr>
          <a:xfrm>
            <a:off x="790575" y="4587180"/>
            <a:ext cx="3992500" cy="180975"/>
          </a:xfrm>
          <a:prstGeom prst="rect">
            <a:avLst/>
          </a:prstGeom>
          <a:noFill/>
        </p:spPr>
        <p:txBody>
          <a:bodyPr wrap="none" lIns="0" rIns="0" tIns="0" bIns="0" anchor="t">
            <a:spAutoFit/>
          </a:bodyPr>
          <a:lstStyle/>
          <a:p>
            <a:pPr algn="l"/>
            <a:r>
              <a:rPr b="1" sz="1125" i="0" u="none">
                <a:solidFill>
                  <a:srgbClr val="FFFFFF"/>
                </a:solidFill>
                <a:latin typeface="Plus Jakarta Sans"/>
              </a:rPr>
              <a:t>Claudiu Nicusor Costache</a:t>
            </a:r>
          </a:p>
        </p:txBody>
      </p:sp>
      <p:sp>
        <p:nvSpPr>
          <p:cNvPr id="19" name="TextBox 18"/>
          <p:cNvSpPr txBox="1"/>
          <p:nvPr/>
        </p:nvSpPr>
        <p:spPr>
          <a:xfrm>
            <a:off x="4498925" y="4453830"/>
            <a:ext cx="3992500" cy="114300"/>
          </a:xfrm>
          <a:prstGeom prst="rect">
            <a:avLst/>
          </a:prstGeom>
          <a:noFill/>
        </p:spPr>
        <p:txBody>
          <a:bodyPr wrap="none" lIns="0" rIns="0" tIns="0" bIns="0" anchor="t">
            <a:spAutoFit/>
          </a:bodyPr>
          <a:lstStyle/>
          <a:p>
            <a:pPr algn="l"/>
            <a:r>
              <a:rPr b="1" sz="750" i="0" u="none">
                <a:solidFill>
                  <a:srgbClr val="EA580C"/>
                </a:solidFill>
                <a:latin typeface="Plus Jakarta Sans"/>
              </a:rPr>
              <a:t>STUDENT ID</a:t>
            </a:r>
          </a:p>
        </p:txBody>
      </p:sp>
      <p:sp>
        <p:nvSpPr>
          <p:cNvPr id="20" name="TextBox 19"/>
          <p:cNvSpPr txBox="1"/>
          <p:nvPr/>
        </p:nvSpPr>
        <p:spPr>
          <a:xfrm>
            <a:off x="4498925" y="4587180"/>
            <a:ext cx="3992500" cy="180975"/>
          </a:xfrm>
          <a:prstGeom prst="rect">
            <a:avLst/>
          </a:prstGeom>
          <a:noFill/>
        </p:spPr>
        <p:txBody>
          <a:bodyPr wrap="none" lIns="0" rIns="0" tIns="0" bIns="0" anchor="t">
            <a:spAutoFit/>
          </a:bodyPr>
          <a:lstStyle/>
          <a:p>
            <a:pPr algn="l"/>
            <a:r>
              <a:rPr b="1" sz="1125" i="0" u="none">
                <a:solidFill>
                  <a:srgbClr val="FFFFFF"/>
                </a:solidFill>
                <a:latin typeface="Plus Jakarta Sans"/>
              </a:rPr>
              <a:t>2537724</a:t>
            </a:r>
          </a:p>
        </p:txBody>
      </p:sp>
      <p:sp>
        <p:nvSpPr>
          <p:cNvPr id="21" name="TextBox 20"/>
          <p:cNvSpPr txBox="1"/>
          <p:nvPr/>
        </p:nvSpPr>
        <p:spPr>
          <a:xfrm>
            <a:off x="8207275" y="4453830"/>
            <a:ext cx="3984724" cy="114300"/>
          </a:xfrm>
          <a:prstGeom prst="rect">
            <a:avLst/>
          </a:prstGeom>
          <a:noFill/>
        </p:spPr>
        <p:txBody>
          <a:bodyPr wrap="none" lIns="0" rIns="0" tIns="0" bIns="0" anchor="t">
            <a:spAutoFit/>
          </a:bodyPr>
          <a:lstStyle/>
          <a:p>
            <a:pPr algn="l"/>
            <a:r>
              <a:rPr b="1" sz="750" i="0" u="none">
                <a:solidFill>
                  <a:srgbClr val="EA580C"/>
                </a:solidFill>
                <a:latin typeface="Plus Jakarta Sans"/>
              </a:rPr>
              <a:t>MODULE LEADER</a:t>
            </a:r>
          </a:p>
        </p:txBody>
      </p:sp>
      <p:sp>
        <p:nvSpPr>
          <p:cNvPr id="22" name="TextBox 21"/>
          <p:cNvSpPr txBox="1"/>
          <p:nvPr/>
        </p:nvSpPr>
        <p:spPr>
          <a:xfrm>
            <a:off x="8207275" y="4587180"/>
            <a:ext cx="3984724" cy="180975"/>
          </a:xfrm>
          <a:prstGeom prst="rect">
            <a:avLst/>
          </a:prstGeom>
          <a:noFill/>
        </p:spPr>
        <p:txBody>
          <a:bodyPr wrap="none" lIns="0" rIns="0" tIns="0" bIns="0" anchor="t">
            <a:spAutoFit/>
          </a:bodyPr>
          <a:lstStyle/>
          <a:p>
            <a:pPr algn="l"/>
            <a:r>
              <a:rPr b="1" sz="1125" i="0" u="none">
                <a:solidFill>
                  <a:srgbClr val="FFFFFF"/>
                </a:solidFill>
                <a:latin typeface="Plus Jakarta Sans"/>
              </a:rPr>
              <a:t>Sharin McDowall-Emefiele</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4677370"/>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1902"/>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2014835"/>
            <a:ext cx="3530649" cy="1724025"/>
          </a:xfrm>
          <a:prstGeom prst="roundRect">
            <a:avLst>
              <a:gd name="adj" fmla="val 7734"/>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330749" y="2014835"/>
            <a:ext cx="3530649" cy="1724025"/>
          </a:xfrm>
          <a:prstGeom prst="roundRect">
            <a:avLst>
              <a:gd name="adj" fmla="val 7734"/>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8051899" y="2014835"/>
            <a:ext cx="3530649" cy="1724025"/>
          </a:xfrm>
          <a:prstGeom prst="roundRect">
            <a:avLst>
              <a:gd name="adj" fmla="val 7734"/>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09600" y="6171902"/>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8" name="Picture 7" descr="image.png"/>
          <p:cNvPicPr>
            <a:picLocks noChangeAspect="1"/>
          </p:cNvPicPr>
          <p:nvPr/>
        </p:nvPicPr>
        <p:blipFill>
          <a:blip r:embed="rId2"/>
          <a:stretch>
            <a:fillRect/>
          </a:stretch>
        </p:blipFill>
        <p:spPr>
          <a:xfrm>
            <a:off x="11010900" y="557212"/>
            <a:ext cx="571500" cy="381000"/>
          </a:xfrm>
          <a:prstGeom prst="rect">
            <a:avLst/>
          </a:prstGeom>
        </p:spPr>
      </p:pic>
      <p:pic>
        <p:nvPicPr>
          <p:cNvPr id="9" name="Picture 8" descr="image.png"/>
          <p:cNvPicPr>
            <a:picLocks noChangeAspect="1"/>
          </p:cNvPicPr>
          <p:nvPr/>
        </p:nvPicPr>
        <p:blipFill>
          <a:blip r:embed="rId3"/>
          <a:stretch>
            <a:fillRect/>
          </a:stretch>
        </p:blipFill>
        <p:spPr>
          <a:xfrm>
            <a:off x="771525" y="4912518"/>
            <a:ext cx="85725" cy="104775"/>
          </a:xfrm>
          <a:prstGeom prst="rect">
            <a:avLst/>
          </a:prstGeom>
        </p:spPr>
      </p:pic>
      <p:pic>
        <p:nvPicPr>
          <p:cNvPr id="10" name="Picture 9" descr="image.png"/>
          <p:cNvPicPr>
            <a:picLocks noChangeAspect="1"/>
          </p:cNvPicPr>
          <p:nvPr/>
        </p:nvPicPr>
        <p:blipFill>
          <a:blip r:embed="rId4"/>
          <a:stretch>
            <a:fillRect/>
          </a:stretch>
        </p:blipFill>
        <p:spPr>
          <a:xfrm>
            <a:off x="3559224" y="2300585"/>
            <a:ext cx="342900" cy="342900"/>
          </a:xfrm>
          <a:prstGeom prst="rect">
            <a:avLst/>
          </a:prstGeom>
        </p:spPr>
      </p:pic>
      <p:pic>
        <p:nvPicPr>
          <p:cNvPr id="11" name="Picture 10" descr="image.png"/>
          <p:cNvPicPr>
            <a:picLocks noChangeAspect="1"/>
          </p:cNvPicPr>
          <p:nvPr/>
        </p:nvPicPr>
        <p:blipFill>
          <a:blip r:embed="rId5"/>
          <a:stretch>
            <a:fillRect/>
          </a:stretch>
        </p:blipFill>
        <p:spPr>
          <a:xfrm>
            <a:off x="7280374" y="2300585"/>
            <a:ext cx="342900" cy="342900"/>
          </a:xfrm>
          <a:prstGeom prst="rect">
            <a:avLst/>
          </a:prstGeom>
        </p:spPr>
      </p:pic>
      <p:pic>
        <p:nvPicPr>
          <p:cNvPr id="12" name="Picture 11" descr="image.png"/>
          <p:cNvPicPr>
            <a:picLocks noChangeAspect="1"/>
          </p:cNvPicPr>
          <p:nvPr/>
        </p:nvPicPr>
        <p:blipFill>
          <a:blip r:embed="rId5"/>
          <a:stretch>
            <a:fillRect/>
          </a:stretch>
        </p:blipFill>
        <p:spPr>
          <a:xfrm>
            <a:off x="11001523" y="2300585"/>
            <a:ext cx="342900" cy="342900"/>
          </a:xfrm>
          <a:prstGeom prst="rect">
            <a:avLst/>
          </a:prstGeom>
        </p:spPr>
      </p:pic>
      <p:pic>
        <p:nvPicPr>
          <p:cNvPr id="13" name="Picture 12" descr="image.png"/>
          <p:cNvPicPr>
            <a:picLocks noChangeAspect="1"/>
          </p:cNvPicPr>
          <p:nvPr/>
        </p:nvPicPr>
        <p:blipFill>
          <a:blip r:embed="rId6"/>
          <a:stretch>
            <a:fillRect/>
          </a:stretch>
        </p:blipFill>
        <p:spPr>
          <a:xfrm>
            <a:off x="3654474" y="2395835"/>
            <a:ext cx="152400" cy="152400"/>
          </a:xfrm>
          <a:prstGeom prst="rect">
            <a:avLst/>
          </a:prstGeom>
        </p:spPr>
      </p:pic>
      <p:pic>
        <p:nvPicPr>
          <p:cNvPr id="14" name="Picture 13" descr="image.png"/>
          <p:cNvPicPr>
            <a:picLocks noChangeAspect="1"/>
          </p:cNvPicPr>
          <p:nvPr/>
        </p:nvPicPr>
        <p:blipFill>
          <a:blip r:embed="rId7"/>
          <a:stretch>
            <a:fillRect/>
          </a:stretch>
        </p:blipFill>
        <p:spPr>
          <a:xfrm>
            <a:off x="7366099" y="2395835"/>
            <a:ext cx="171450" cy="152400"/>
          </a:xfrm>
          <a:prstGeom prst="rect">
            <a:avLst/>
          </a:prstGeom>
        </p:spPr>
      </p:pic>
      <p:pic>
        <p:nvPicPr>
          <p:cNvPr id="15" name="Picture 14" descr="image.png"/>
          <p:cNvPicPr>
            <a:picLocks noChangeAspect="1"/>
          </p:cNvPicPr>
          <p:nvPr/>
        </p:nvPicPr>
        <p:blipFill>
          <a:blip r:embed="rId8"/>
          <a:stretch>
            <a:fillRect/>
          </a:stretch>
        </p:blipFill>
        <p:spPr>
          <a:xfrm>
            <a:off x="11115823" y="2395835"/>
            <a:ext cx="114300" cy="152400"/>
          </a:xfrm>
          <a:prstGeom prst="rect">
            <a:avLst/>
          </a:prstGeom>
        </p:spPr>
      </p:pic>
      <p:sp>
        <p:nvSpPr>
          <p:cNvPr id="16" name="TextBox 15"/>
          <p:cNvSpPr txBox="1"/>
          <p:nvPr/>
        </p:nvSpPr>
        <p:spPr>
          <a:xfrm>
            <a:off x="609600" y="419100"/>
            <a:ext cx="3009900" cy="657225"/>
          </a:xfrm>
          <a:prstGeom prst="rect">
            <a:avLst/>
          </a:prstGeom>
          <a:noFill/>
        </p:spPr>
        <p:txBody>
          <a:bodyPr wrap="square" lIns="0" rIns="0" tIns="0" bIns="0" anchor="t">
            <a:spAutoFit/>
          </a:bodyPr>
          <a:lstStyle/>
          <a:p>
            <a:pPr algn="l"/>
            <a:r>
              <a:rPr b="1" sz="900" i="0" u="none">
                <a:solidFill>
                  <a:srgbClr val="EA580C"/>
                </a:solidFill>
                <a:latin typeface="Plus Jakarta Sans"/>
              </a:rPr>
              <a:t>Executive Overview</a:t>
            </a:r>
          </a:p>
        </p:txBody>
      </p:sp>
      <p:sp>
        <p:nvSpPr>
          <p:cNvPr id="17" name="TextBox 16"/>
          <p:cNvSpPr txBox="1"/>
          <p:nvPr/>
        </p:nvSpPr>
        <p:spPr>
          <a:xfrm>
            <a:off x="771525" y="4893468"/>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18" name="TextBox 17"/>
          <p:cNvSpPr txBox="1"/>
          <p:nvPr/>
        </p:nvSpPr>
        <p:spPr>
          <a:xfrm>
            <a:off x="2085975" y="4782145"/>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"To outline our analytical agenda today: we will first examine Basil's business context and dissect internal versus external pressures. Second, we will critically evaluate PESTEL and Ishikawa frameworks. Finally, we conclude with evidence-based strategic takeaways."</a:t>
            </a:r>
          </a:p>
        </p:txBody>
      </p:sp>
      <p:sp>
        <p:nvSpPr>
          <p:cNvPr id="19" name="TextBox 18"/>
          <p:cNvSpPr txBox="1"/>
          <p:nvPr/>
        </p:nvSpPr>
        <p:spPr>
          <a:xfrm>
            <a:off x="609600" y="6295727"/>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20" name="TextBox 19"/>
          <p:cNvSpPr txBox="1"/>
          <p:nvPr/>
        </p:nvSpPr>
        <p:spPr>
          <a:xfrm>
            <a:off x="11134725" y="6295727"/>
            <a:ext cx="733425" cy="142875"/>
          </a:xfrm>
          <a:prstGeom prst="rect">
            <a:avLst/>
          </a:prstGeom>
          <a:noFill/>
        </p:spPr>
        <p:txBody>
          <a:bodyPr wrap="none" lIns="0" rIns="0" tIns="0" bIns="0" anchor="t">
            <a:spAutoFit/>
          </a:bodyPr>
          <a:lstStyle/>
          <a:p>
            <a:pPr algn="l"/>
            <a:r>
              <a:rPr b="1" sz="900" i="0" u="none">
                <a:solidFill>
                  <a:srgbClr val="EA580C"/>
                </a:solidFill>
                <a:latin typeface="Plus Jakarta Sans"/>
              </a:rPr>
              <a:t>Slide 02</a:t>
            </a:r>
          </a:p>
        </p:txBody>
      </p:sp>
      <p:sp>
        <p:nvSpPr>
          <p:cNvPr id="21" name="TextBox 20"/>
          <p:cNvSpPr txBox="1"/>
          <p:nvPr/>
        </p:nvSpPr>
        <p:spPr>
          <a:xfrm>
            <a:off x="609600" y="638175"/>
            <a:ext cx="3825478" cy="438150"/>
          </a:xfrm>
          <a:prstGeom prst="rect">
            <a:avLst/>
          </a:prstGeom>
          <a:noFill/>
        </p:spPr>
        <p:txBody>
          <a:bodyPr wrap="none" lIns="0" rIns="0" tIns="0" bIns="0" anchor="t">
            <a:spAutoFit/>
          </a:bodyPr>
          <a:lstStyle/>
          <a:p>
            <a:pPr algn="l"/>
            <a:r>
              <a:rPr b="1" sz="2550" i="0" u="none">
                <a:solidFill>
                  <a:srgbClr val="1C1917"/>
                </a:solidFill>
                <a:latin typeface="DM Serif Display"/>
              </a:rPr>
              <a:t>Analytical Roadmap</a:t>
            </a:r>
          </a:p>
        </p:txBody>
      </p:sp>
      <p:sp>
        <p:nvSpPr>
          <p:cNvPr id="22" name="TextBox 21"/>
          <p:cNvSpPr txBox="1"/>
          <p:nvPr/>
        </p:nvSpPr>
        <p:spPr>
          <a:xfrm>
            <a:off x="847725" y="2786360"/>
            <a:ext cx="4008899" cy="219075"/>
          </a:xfrm>
          <a:prstGeom prst="rect">
            <a:avLst/>
          </a:prstGeom>
          <a:noFill/>
        </p:spPr>
        <p:txBody>
          <a:bodyPr wrap="none" lIns="0" rIns="0" tIns="0" bIns="0" anchor="t">
            <a:spAutoFit/>
          </a:bodyPr>
          <a:lstStyle/>
          <a:p>
            <a:pPr algn="l"/>
            <a:r>
              <a:rPr b="1" sz="1350" i="0" u="none">
                <a:solidFill>
                  <a:srgbClr val="1C1917"/>
                </a:solidFill>
                <a:latin typeface="Plus Jakarta Sans"/>
              </a:rPr>
              <a:t>Context &amp; Pressures</a:t>
            </a:r>
          </a:p>
        </p:txBody>
      </p:sp>
      <p:sp>
        <p:nvSpPr>
          <p:cNvPr id="23" name="TextBox 22"/>
          <p:cNvSpPr txBox="1"/>
          <p:nvPr/>
        </p:nvSpPr>
        <p:spPr>
          <a:xfrm>
            <a:off x="847725" y="3062585"/>
            <a:ext cx="3149649" cy="400050"/>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Distinguishing internal operational execution flaws from macroeconomic volatility.</a:t>
            </a:r>
          </a:p>
        </p:txBody>
      </p:sp>
      <p:sp>
        <p:nvSpPr>
          <p:cNvPr id="24" name="TextBox 23"/>
          <p:cNvSpPr txBox="1"/>
          <p:nvPr/>
        </p:nvSpPr>
        <p:spPr>
          <a:xfrm>
            <a:off x="4568874" y="2786360"/>
            <a:ext cx="4008899" cy="219075"/>
          </a:xfrm>
          <a:prstGeom prst="rect">
            <a:avLst/>
          </a:prstGeom>
          <a:noFill/>
        </p:spPr>
        <p:txBody>
          <a:bodyPr wrap="none" lIns="0" rIns="0" tIns="0" bIns="0" anchor="t">
            <a:spAutoFit/>
          </a:bodyPr>
          <a:lstStyle/>
          <a:p>
            <a:pPr algn="l"/>
            <a:r>
              <a:rPr b="1" sz="1350" i="0" u="none">
                <a:solidFill>
                  <a:srgbClr val="1C1917"/>
                </a:solidFill>
                <a:latin typeface="Plus Jakarta Sans"/>
              </a:rPr>
              <a:t>Framework Evaluation</a:t>
            </a:r>
          </a:p>
        </p:txBody>
      </p:sp>
      <p:sp>
        <p:nvSpPr>
          <p:cNvPr id="25" name="TextBox 24"/>
          <p:cNvSpPr txBox="1"/>
          <p:nvPr/>
        </p:nvSpPr>
        <p:spPr>
          <a:xfrm>
            <a:off x="4568874" y="3062585"/>
            <a:ext cx="3149649" cy="400050"/>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Critical appraisal of PESTEL and Ishikawa (Cause-and-Effect) diagnostic tools.</a:t>
            </a:r>
          </a:p>
        </p:txBody>
      </p:sp>
      <p:sp>
        <p:nvSpPr>
          <p:cNvPr id="26" name="TextBox 25"/>
          <p:cNvSpPr txBox="1"/>
          <p:nvPr/>
        </p:nvSpPr>
        <p:spPr>
          <a:xfrm>
            <a:off x="8290024" y="2786360"/>
            <a:ext cx="3901975" cy="219075"/>
          </a:xfrm>
          <a:prstGeom prst="rect">
            <a:avLst/>
          </a:prstGeom>
          <a:noFill/>
        </p:spPr>
        <p:txBody>
          <a:bodyPr wrap="none" lIns="0" rIns="0" tIns="0" bIns="0" anchor="t">
            <a:spAutoFit/>
          </a:bodyPr>
          <a:lstStyle/>
          <a:p>
            <a:pPr algn="l"/>
            <a:r>
              <a:rPr b="1" sz="1350" i="0" u="none">
                <a:solidFill>
                  <a:srgbClr val="1C1917"/>
                </a:solidFill>
                <a:latin typeface="Plus Jakarta Sans"/>
              </a:rPr>
              <a:t>Synthesis &amp; Evidence</a:t>
            </a:r>
          </a:p>
        </p:txBody>
      </p:sp>
      <p:sp>
        <p:nvSpPr>
          <p:cNvPr id="27" name="TextBox 26"/>
          <p:cNvSpPr txBox="1"/>
          <p:nvPr/>
        </p:nvSpPr>
        <p:spPr>
          <a:xfrm>
            <a:off x="8290024" y="3062585"/>
            <a:ext cx="3149649" cy="400050"/>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Strategic recommendations grounded in peer-reviewed academic literature.</a:t>
            </a:r>
          </a:p>
        </p:txBody>
      </p:sp>
      <p:sp>
        <p:nvSpPr>
          <p:cNvPr id="28" name="TextBox 27"/>
          <p:cNvSpPr txBox="1"/>
          <p:nvPr/>
        </p:nvSpPr>
        <p:spPr>
          <a:xfrm>
            <a:off x="847725" y="2291060"/>
            <a:ext cx="600075" cy="361950"/>
          </a:xfrm>
          <a:prstGeom prst="rect">
            <a:avLst/>
          </a:prstGeom>
          <a:noFill/>
        </p:spPr>
        <p:txBody>
          <a:bodyPr wrap="none" lIns="0" rIns="0" tIns="0" bIns="0" anchor="t">
            <a:spAutoFit/>
          </a:bodyPr>
          <a:lstStyle/>
          <a:p>
            <a:pPr algn="l"/>
            <a:r>
              <a:rPr b="1" sz="2250" i="0" u="none">
                <a:solidFill>
                  <a:srgbClr val="EA580C"/>
                </a:solidFill>
                <a:latin typeface="Plus Jakarta Sans"/>
              </a:rPr>
              <a:t>01</a:t>
            </a:r>
          </a:p>
        </p:txBody>
      </p:sp>
      <p:sp>
        <p:nvSpPr>
          <p:cNvPr id="29" name="TextBox 28"/>
          <p:cNvSpPr txBox="1"/>
          <p:nvPr/>
        </p:nvSpPr>
        <p:spPr>
          <a:xfrm>
            <a:off x="4568874" y="2291060"/>
            <a:ext cx="657225" cy="361950"/>
          </a:xfrm>
          <a:prstGeom prst="rect">
            <a:avLst/>
          </a:prstGeom>
          <a:noFill/>
        </p:spPr>
        <p:txBody>
          <a:bodyPr wrap="none" lIns="0" rIns="0" tIns="0" bIns="0" anchor="t">
            <a:spAutoFit/>
          </a:bodyPr>
          <a:lstStyle/>
          <a:p>
            <a:pPr algn="l"/>
            <a:r>
              <a:rPr b="1" sz="2250" i="0" u="none">
                <a:solidFill>
                  <a:srgbClr val="EA580C"/>
                </a:solidFill>
                <a:latin typeface="Plus Jakarta Sans"/>
              </a:rPr>
              <a:t>02</a:t>
            </a:r>
          </a:p>
        </p:txBody>
      </p:sp>
      <p:sp>
        <p:nvSpPr>
          <p:cNvPr id="30" name="TextBox 29"/>
          <p:cNvSpPr txBox="1"/>
          <p:nvPr/>
        </p:nvSpPr>
        <p:spPr>
          <a:xfrm>
            <a:off x="8290024" y="2291060"/>
            <a:ext cx="657225" cy="361950"/>
          </a:xfrm>
          <a:prstGeom prst="rect">
            <a:avLst/>
          </a:prstGeom>
          <a:noFill/>
        </p:spPr>
        <p:txBody>
          <a:bodyPr wrap="none" lIns="0" rIns="0" tIns="0" bIns="0" anchor="t">
            <a:spAutoFit/>
          </a:bodyPr>
          <a:lstStyle/>
          <a:p>
            <a:pPr algn="l"/>
            <a:r>
              <a:rPr b="1" sz="2250" i="0" u="none">
                <a:solidFill>
                  <a:srgbClr val="EA580C"/>
                </a:solidFill>
                <a:latin typeface="Plus Jakarta Sans"/>
              </a:rPr>
              <a:t>03</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4923234"/>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2200"/>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1899642"/>
            <a:ext cx="6667500" cy="2200275"/>
          </a:xfrm>
          <a:prstGeom prst="roundRect">
            <a:avLst>
              <a:gd name="adj" fmla="val 6060"/>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ectangle 4"/>
          <p:cNvSpPr/>
          <p:nvPr/>
        </p:nvSpPr>
        <p:spPr>
          <a:xfrm>
            <a:off x="609600" y="6172200"/>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885825" y="3214092"/>
            <a:ext cx="6115050" cy="609600"/>
          </a:xfrm>
          <a:prstGeom prst="roundRect">
            <a:avLst>
              <a:gd name="adj" fmla="val 15625"/>
            </a:avLst>
          </a:prstGeom>
          <a:solidFill>
            <a:srgbClr val="FFF2E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7505700" y="1845468"/>
            <a:ext cx="4076700" cy="1078110"/>
          </a:xfrm>
          <a:prstGeom prst="roundRect">
            <a:avLst>
              <a:gd name="adj" fmla="val 12368"/>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7505700" y="3075979"/>
            <a:ext cx="4076700" cy="1078110"/>
          </a:xfrm>
          <a:prstGeom prst="roundRect">
            <a:avLst>
              <a:gd name="adj" fmla="val 12368"/>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885825" y="3214092"/>
            <a:ext cx="38100" cy="609600"/>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0" name="Picture 9" descr="image.png"/>
          <p:cNvPicPr>
            <a:picLocks noChangeAspect="1"/>
          </p:cNvPicPr>
          <p:nvPr/>
        </p:nvPicPr>
        <p:blipFill>
          <a:blip r:embed="rId2"/>
          <a:stretch>
            <a:fillRect/>
          </a:stretch>
        </p:blipFill>
        <p:spPr>
          <a:xfrm>
            <a:off x="11010900" y="557212"/>
            <a:ext cx="571500" cy="381000"/>
          </a:xfrm>
          <a:prstGeom prst="rect">
            <a:avLst/>
          </a:prstGeom>
        </p:spPr>
      </p:pic>
      <p:pic>
        <p:nvPicPr>
          <p:cNvPr id="11" name="Picture 10" descr="image.png"/>
          <p:cNvPicPr>
            <a:picLocks noChangeAspect="1"/>
          </p:cNvPicPr>
          <p:nvPr/>
        </p:nvPicPr>
        <p:blipFill>
          <a:blip r:embed="rId3"/>
          <a:stretch>
            <a:fillRect/>
          </a:stretch>
        </p:blipFill>
        <p:spPr>
          <a:xfrm>
            <a:off x="771525" y="5158382"/>
            <a:ext cx="85725" cy="104775"/>
          </a:xfrm>
          <a:prstGeom prst="rect">
            <a:avLst/>
          </a:prstGeom>
        </p:spPr>
      </p:pic>
      <p:pic>
        <p:nvPicPr>
          <p:cNvPr id="12" name="Picture 11" descr="image.png"/>
          <p:cNvPicPr>
            <a:picLocks noChangeAspect="1"/>
          </p:cNvPicPr>
          <p:nvPr/>
        </p:nvPicPr>
        <p:blipFill>
          <a:blip r:embed="rId4"/>
          <a:stretch>
            <a:fillRect/>
          </a:stretch>
        </p:blipFill>
        <p:spPr>
          <a:xfrm>
            <a:off x="885825" y="2175867"/>
            <a:ext cx="342900" cy="342900"/>
          </a:xfrm>
          <a:prstGeom prst="rect">
            <a:avLst/>
          </a:prstGeom>
        </p:spPr>
      </p:pic>
      <p:pic>
        <p:nvPicPr>
          <p:cNvPr id="13" name="Picture 12" descr="image.png"/>
          <p:cNvPicPr>
            <a:picLocks noChangeAspect="1"/>
          </p:cNvPicPr>
          <p:nvPr/>
        </p:nvPicPr>
        <p:blipFill>
          <a:blip r:embed="rId5"/>
          <a:stretch>
            <a:fillRect/>
          </a:stretch>
        </p:blipFill>
        <p:spPr>
          <a:xfrm>
            <a:off x="971550" y="2271117"/>
            <a:ext cx="171450" cy="152400"/>
          </a:xfrm>
          <a:prstGeom prst="rect">
            <a:avLst/>
          </a:prstGeom>
        </p:spPr>
      </p:pic>
      <p:pic>
        <p:nvPicPr>
          <p:cNvPr id="14" name="Picture 13" descr="image.png"/>
          <p:cNvPicPr>
            <a:picLocks noChangeAspect="1"/>
          </p:cNvPicPr>
          <p:nvPr/>
        </p:nvPicPr>
        <p:blipFill>
          <a:blip r:embed="rId6"/>
          <a:stretch>
            <a:fillRect/>
          </a:stretch>
        </p:blipFill>
        <p:spPr>
          <a:xfrm>
            <a:off x="1095375" y="3376017"/>
            <a:ext cx="133350" cy="133350"/>
          </a:xfrm>
          <a:prstGeom prst="rect">
            <a:avLst/>
          </a:prstGeom>
        </p:spPr>
      </p:pic>
      <p:pic>
        <p:nvPicPr>
          <p:cNvPr id="15" name="Picture 14" descr="image.png"/>
          <p:cNvPicPr>
            <a:picLocks noChangeAspect="1"/>
          </p:cNvPicPr>
          <p:nvPr/>
        </p:nvPicPr>
        <p:blipFill>
          <a:blip r:embed="rId7"/>
          <a:stretch>
            <a:fillRect/>
          </a:stretch>
        </p:blipFill>
        <p:spPr>
          <a:xfrm>
            <a:off x="7743825" y="2083593"/>
            <a:ext cx="171450" cy="171450"/>
          </a:xfrm>
          <a:prstGeom prst="rect">
            <a:avLst/>
          </a:prstGeom>
        </p:spPr>
      </p:pic>
      <p:pic>
        <p:nvPicPr>
          <p:cNvPr id="16" name="Picture 15" descr="image.png"/>
          <p:cNvPicPr>
            <a:picLocks noChangeAspect="1"/>
          </p:cNvPicPr>
          <p:nvPr/>
        </p:nvPicPr>
        <p:blipFill>
          <a:blip r:embed="rId8"/>
          <a:stretch>
            <a:fillRect/>
          </a:stretch>
        </p:blipFill>
        <p:spPr>
          <a:xfrm>
            <a:off x="7743825" y="3314104"/>
            <a:ext cx="219075" cy="171450"/>
          </a:xfrm>
          <a:prstGeom prst="rect">
            <a:avLst/>
          </a:prstGeom>
        </p:spPr>
      </p:pic>
      <p:sp>
        <p:nvSpPr>
          <p:cNvPr id="17" name="TextBox 16"/>
          <p:cNvSpPr txBox="1"/>
          <p:nvPr/>
        </p:nvSpPr>
        <p:spPr>
          <a:xfrm>
            <a:off x="609600" y="419100"/>
            <a:ext cx="5629275" cy="657225"/>
          </a:xfrm>
          <a:prstGeom prst="rect">
            <a:avLst/>
          </a:prstGeom>
          <a:noFill/>
        </p:spPr>
        <p:txBody>
          <a:bodyPr wrap="square" lIns="0" rIns="0" tIns="0" bIns="0" anchor="t">
            <a:spAutoFit/>
          </a:bodyPr>
          <a:lstStyle/>
          <a:p>
            <a:pPr algn="l"/>
            <a:r>
              <a:rPr b="1" sz="900" i="0" u="none">
                <a:solidFill>
                  <a:srgbClr val="EA580C"/>
                </a:solidFill>
                <a:latin typeface="Plus Jakarta Sans"/>
              </a:rPr>
              <a:t>Business Profile</a:t>
            </a:r>
          </a:p>
        </p:txBody>
      </p:sp>
      <p:sp>
        <p:nvSpPr>
          <p:cNvPr id="18" name="TextBox 17"/>
          <p:cNvSpPr txBox="1"/>
          <p:nvPr/>
        </p:nvSpPr>
        <p:spPr>
          <a:xfrm>
            <a:off x="771525" y="5139332"/>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19" name="TextBox 18"/>
          <p:cNvSpPr txBox="1"/>
          <p:nvPr/>
        </p:nvSpPr>
        <p:spPr>
          <a:xfrm>
            <a:off x="2085975" y="5028009"/>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"Basil's Bakery boasts exceptional customer loyalty and community goodwill. However, it faces intense friction: manual paper-based stock tracking and rigid batch scheduling lead directly to daily product wastage and margin compression."</a:t>
            </a:r>
          </a:p>
        </p:txBody>
      </p:sp>
      <p:sp>
        <p:nvSpPr>
          <p:cNvPr id="20" name="TextBox 19"/>
          <p:cNvSpPr txBox="1"/>
          <p:nvPr/>
        </p:nvSpPr>
        <p:spPr>
          <a:xfrm>
            <a:off x="609600" y="6296025"/>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21" name="TextBox 20"/>
          <p:cNvSpPr txBox="1"/>
          <p:nvPr/>
        </p:nvSpPr>
        <p:spPr>
          <a:xfrm>
            <a:off x="11134725" y="6296025"/>
            <a:ext cx="733425" cy="142875"/>
          </a:xfrm>
          <a:prstGeom prst="rect">
            <a:avLst/>
          </a:prstGeom>
          <a:noFill/>
        </p:spPr>
        <p:txBody>
          <a:bodyPr wrap="none" lIns="0" rIns="0" tIns="0" bIns="0" anchor="t">
            <a:spAutoFit/>
          </a:bodyPr>
          <a:lstStyle/>
          <a:p>
            <a:pPr algn="l"/>
            <a:r>
              <a:rPr b="1" sz="900" i="0" u="none">
                <a:solidFill>
                  <a:srgbClr val="EA580C"/>
                </a:solidFill>
                <a:latin typeface="Plus Jakarta Sans"/>
              </a:rPr>
              <a:t>Slide 03</a:t>
            </a:r>
          </a:p>
        </p:txBody>
      </p:sp>
      <p:sp>
        <p:nvSpPr>
          <p:cNvPr id="22" name="TextBox 21"/>
          <p:cNvSpPr txBox="1"/>
          <p:nvPr/>
        </p:nvSpPr>
        <p:spPr>
          <a:xfrm>
            <a:off x="609600" y="638175"/>
            <a:ext cx="7263407" cy="438150"/>
          </a:xfrm>
          <a:prstGeom prst="rect">
            <a:avLst/>
          </a:prstGeom>
          <a:noFill/>
        </p:spPr>
        <p:txBody>
          <a:bodyPr wrap="none" lIns="0" rIns="0" tIns="0" bIns="0" anchor="t">
            <a:spAutoFit/>
          </a:bodyPr>
          <a:lstStyle/>
          <a:p>
            <a:pPr algn="l"/>
            <a:r>
              <a:rPr b="1" sz="2550" i="0" u="none">
                <a:solidFill>
                  <a:srgbClr val="1C1917"/>
                </a:solidFill>
                <a:latin typeface="DM Serif Display"/>
              </a:rPr>
              <a:t>Commercial Positioning &amp; Bottlenecks</a:t>
            </a:r>
          </a:p>
        </p:txBody>
      </p:sp>
      <p:sp>
        <p:nvSpPr>
          <p:cNvPr id="23" name="TextBox 22"/>
          <p:cNvSpPr txBox="1"/>
          <p:nvPr/>
        </p:nvSpPr>
        <p:spPr>
          <a:xfrm>
            <a:off x="885825" y="2633067"/>
            <a:ext cx="6210300" cy="428625"/>
          </a:xfrm>
          <a:prstGeom prst="rect">
            <a:avLst/>
          </a:prstGeom>
          <a:noFill/>
        </p:spPr>
        <p:txBody>
          <a:bodyPr wrap="square" lIns="0" rIns="0" tIns="0" bIns="0" anchor="t">
            <a:spAutoFit/>
          </a:bodyPr>
          <a:lstStyle/>
          <a:p>
            <a:pPr algn="l">
              <a:lnSpc>
                <a:spcPts val="1687"/>
              </a:lnSpc>
            </a:pPr>
            <a:r>
              <a:rPr b="0" sz="1125" i="0" u="none">
                <a:solidFill>
                  <a:srgbClr val="57534E"/>
                </a:solidFill>
                <a:latin typeface="Plus Jakarta Sans"/>
              </a:rPr>
              <a:t>Community-focused independent bakery experiencing severe operational friction due to escalating raw ingredient prices and reliance on legacy paper workflows.</a:t>
            </a:r>
          </a:p>
        </p:txBody>
      </p:sp>
      <p:sp>
        <p:nvSpPr>
          <p:cNvPr id="24" name="TextBox 23"/>
          <p:cNvSpPr txBox="1"/>
          <p:nvPr/>
        </p:nvSpPr>
        <p:spPr>
          <a:xfrm>
            <a:off x="1343025" y="2228254"/>
            <a:ext cx="2575321" cy="238125"/>
          </a:xfrm>
          <a:prstGeom prst="rect">
            <a:avLst/>
          </a:prstGeom>
          <a:noFill/>
        </p:spPr>
        <p:txBody>
          <a:bodyPr wrap="none" lIns="0" rIns="0" tIns="0" bIns="0" anchor="t">
            <a:spAutoFit/>
          </a:bodyPr>
          <a:lstStyle/>
          <a:p>
            <a:pPr algn="l"/>
            <a:r>
              <a:rPr b="1" sz="1500" i="0" u="none">
                <a:solidFill>
                  <a:srgbClr val="1C1917"/>
                </a:solidFill>
                <a:latin typeface="Plus Jakarta Sans"/>
              </a:rPr>
              <a:t>Artisan Bakery Model</a:t>
            </a:r>
          </a:p>
        </p:txBody>
      </p:sp>
      <p:sp>
        <p:nvSpPr>
          <p:cNvPr id="25" name="TextBox 24"/>
          <p:cNvSpPr txBox="1"/>
          <p:nvPr/>
        </p:nvSpPr>
        <p:spPr>
          <a:xfrm>
            <a:off x="1095375" y="3347442"/>
            <a:ext cx="5829300" cy="342900"/>
          </a:xfrm>
          <a:prstGeom prst="rect">
            <a:avLst/>
          </a:prstGeom>
          <a:noFill/>
        </p:spPr>
        <p:txBody>
          <a:bodyPr wrap="square" lIns="190500" rIns="0" tIns="0" bIns="0" anchor="t">
            <a:spAutoFit/>
          </a:bodyPr>
          <a:lstStyle/>
          <a:p>
            <a:pPr algn="l"/>
            <a:r>
              <a:rPr b="1" sz="1050" i="0" u="none">
                <a:solidFill>
                  <a:srgbClr val="9A3412"/>
                </a:solidFill>
                <a:latin typeface="Plus Jakarta Sans"/>
              </a:rPr>
              <a:t>Critical Flaw: Manual batch scheduling drives high daily wastage and erodes net margins.</a:t>
            </a:r>
          </a:p>
        </p:txBody>
      </p:sp>
      <p:sp>
        <p:nvSpPr>
          <p:cNvPr id="26" name="TextBox 25"/>
          <p:cNvSpPr txBox="1"/>
          <p:nvPr/>
        </p:nvSpPr>
        <p:spPr>
          <a:xfrm>
            <a:off x="7743825" y="2331243"/>
            <a:ext cx="3695700" cy="373260"/>
          </a:xfrm>
          <a:prstGeom prst="rect">
            <a:avLst/>
          </a:prstGeom>
          <a:noFill/>
        </p:spPr>
        <p:txBody>
          <a:bodyPr wrap="square" lIns="0" rIns="0" tIns="0" bIns="0" anchor="t">
            <a:spAutoFit/>
          </a:bodyPr>
          <a:lstStyle/>
          <a:p>
            <a:pPr algn="l">
              <a:lnSpc>
                <a:spcPts val="1470"/>
              </a:lnSpc>
            </a:pPr>
            <a:r>
              <a:rPr b="0" sz="1050" i="0" u="none">
                <a:solidFill>
                  <a:srgbClr val="57534E"/>
                </a:solidFill>
                <a:latin typeface="Plus Jakarta Sans"/>
              </a:rPr>
              <a:t>High customer retention and strong regional community reputation.</a:t>
            </a:r>
          </a:p>
        </p:txBody>
      </p:sp>
      <p:sp>
        <p:nvSpPr>
          <p:cNvPr id="27" name="TextBox 26"/>
          <p:cNvSpPr txBox="1"/>
          <p:nvPr/>
        </p:nvSpPr>
        <p:spPr>
          <a:xfrm>
            <a:off x="7743825" y="3561754"/>
            <a:ext cx="3695700" cy="373260"/>
          </a:xfrm>
          <a:prstGeom prst="rect">
            <a:avLst/>
          </a:prstGeom>
          <a:noFill/>
        </p:spPr>
        <p:txBody>
          <a:bodyPr wrap="square" lIns="0" rIns="0" tIns="0" bIns="0" anchor="t">
            <a:spAutoFit/>
          </a:bodyPr>
          <a:lstStyle/>
          <a:p>
            <a:pPr algn="l">
              <a:lnSpc>
                <a:spcPts val="1470"/>
              </a:lnSpc>
            </a:pPr>
            <a:r>
              <a:rPr b="0" sz="1050" i="0" u="none">
                <a:solidFill>
                  <a:srgbClr val="57534E"/>
                </a:solidFill>
                <a:latin typeface="Plus Jakarta Sans"/>
              </a:rPr>
              <a:t>Total absence of pre-order platforms and POS forecasting software.</a:t>
            </a:r>
          </a:p>
        </p:txBody>
      </p:sp>
      <p:sp>
        <p:nvSpPr>
          <p:cNvPr id="28" name="TextBox 27"/>
          <p:cNvSpPr txBox="1"/>
          <p:nvPr/>
        </p:nvSpPr>
        <p:spPr>
          <a:xfrm>
            <a:off x="8010525" y="2064543"/>
            <a:ext cx="1575196" cy="209550"/>
          </a:xfrm>
          <a:prstGeom prst="rect">
            <a:avLst/>
          </a:prstGeom>
          <a:noFill/>
        </p:spPr>
        <p:txBody>
          <a:bodyPr wrap="none" lIns="0" rIns="0" tIns="0" bIns="0" anchor="t">
            <a:spAutoFit/>
          </a:bodyPr>
          <a:lstStyle/>
          <a:p>
            <a:pPr algn="l"/>
            <a:r>
              <a:rPr b="1" sz="1275" i="0" u="none">
                <a:solidFill>
                  <a:srgbClr val="1C1917"/>
                </a:solidFill>
                <a:latin typeface="Plus Jakarta Sans"/>
              </a:rPr>
              <a:t>Brand Goodwill</a:t>
            </a:r>
          </a:p>
        </p:txBody>
      </p:sp>
      <p:sp>
        <p:nvSpPr>
          <p:cNvPr id="29" name="TextBox 28"/>
          <p:cNvSpPr txBox="1"/>
          <p:nvPr/>
        </p:nvSpPr>
        <p:spPr>
          <a:xfrm>
            <a:off x="8058150" y="3295054"/>
            <a:ext cx="1470183" cy="209550"/>
          </a:xfrm>
          <a:prstGeom prst="rect">
            <a:avLst/>
          </a:prstGeom>
          <a:noFill/>
        </p:spPr>
        <p:txBody>
          <a:bodyPr wrap="none" lIns="0" rIns="0" tIns="0" bIns="0" anchor="t">
            <a:spAutoFit/>
          </a:bodyPr>
          <a:lstStyle/>
          <a:p>
            <a:pPr algn="l"/>
            <a:r>
              <a:rPr b="1" sz="1275" i="0" u="none">
                <a:solidFill>
                  <a:srgbClr val="1C1917"/>
                </a:solidFill>
                <a:latin typeface="Plus Jakarta Sans"/>
              </a:rPr>
              <a:t>Digital Friction</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5071169"/>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2051"/>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1697384"/>
            <a:ext cx="5372100" cy="2752725"/>
          </a:xfrm>
          <a:prstGeom prst="roundRect">
            <a:avLst>
              <a:gd name="adj" fmla="val 4844"/>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6210300" y="1697384"/>
            <a:ext cx="5372100" cy="2752725"/>
          </a:xfrm>
          <a:prstGeom prst="roundRect">
            <a:avLst>
              <a:gd name="adj" fmla="val 4844"/>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ectangle 5"/>
          <p:cNvSpPr/>
          <p:nvPr/>
        </p:nvSpPr>
        <p:spPr>
          <a:xfrm>
            <a:off x="609600" y="6172051"/>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09600" y="1697384"/>
            <a:ext cx="5372100" cy="38100"/>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6210300" y="1697384"/>
            <a:ext cx="5372100" cy="38100"/>
          </a:xfrm>
          <a:prstGeom prst="rect">
            <a:avLst/>
          </a:prstGeom>
          <a:solidFill>
            <a:srgbClr val="44403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ounded Rectangle 8"/>
          <p:cNvSpPr/>
          <p:nvPr/>
        </p:nvSpPr>
        <p:spPr>
          <a:xfrm>
            <a:off x="838200" y="2316509"/>
            <a:ext cx="4914900" cy="571500"/>
          </a:xfrm>
          <a:prstGeom prst="roundRect">
            <a:avLst>
              <a:gd name="adj" fmla="val 13333"/>
            </a:avLst>
          </a:prstGeom>
          <a:solidFill>
            <a:srgbClr val="FAF8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ounded Rectangle 9"/>
          <p:cNvSpPr/>
          <p:nvPr/>
        </p:nvSpPr>
        <p:spPr>
          <a:xfrm>
            <a:off x="838200" y="2983259"/>
            <a:ext cx="4914900" cy="571500"/>
          </a:xfrm>
          <a:prstGeom prst="roundRect">
            <a:avLst>
              <a:gd name="adj" fmla="val 13333"/>
            </a:avLst>
          </a:prstGeom>
          <a:solidFill>
            <a:srgbClr val="FAF8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ounded Rectangle 10"/>
          <p:cNvSpPr/>
          <p:nvPr/>
        </p:nvSpPr>
        <p:spPr>
          <a:xfrm>
            <a:off x="838200" y="3650009"/>
            <a:ext cx="4914900" cy="571500"/>
          </a:xfrm>
          <a:prstGeom prst="roundRect">
            <a:avLst>
              <a:gd name="adj" fmla="val 13333"/>
            </a:avLst>
          </a:prstGeom>
          <a:solidFill>
            <a:srgbClr val="FAF8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Rounded Rectangle 11"/>
          <p:cNvSpPr/>
          <p:nvPr/>
        </p:nvSpPr>
        <p:spPr>
          <a:xfrm>
            <a:off x="6438900" y="2316509"/>
            <a:ext cx="4914900" cy="571500"/>
          </a:xfrm>
          <a:prstGeom prst="roundRect">
            <a:avLst>
              <a:gd name="adj" fmla="val 13333"/>
            </a:avLst>
          </a:prstGeom>
          <a:solidFill>
            <a:srgbClr val="FAF8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ounded Rectangle 12"/>
          <p:cNvSpPr/>
          <p:nvPr/>
        </p:nvSpPr>
        <p:spPr>
          <a:xfrm>
            <a:off x="6438900" y="2983259"/>
            <a:ext cx="4914900" cy="571500"/>
          </a:xfrm>
          <a:prstGeom prst="roundRect">
            <a:avLst>
              <a:gd name="adj" fmla="val 13333"/>
            </a:avLst>
          </a:prstGeom>
          <a:solidFill>
            <a:srgbClr val="FAF8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Rounded Rectangle 13"/>
          <p:cNvSpPr/>
          <p:nvPr/>
        </p:nvSpPr>
        <p:spPr>
          <a:xfrm>
            <a:off x="6438900" y="3650009"/>
            <a:ext cx="4914900" cy="571500"/>
          </a:xfrm>
          <a:prstGeom prst="roundRect">
            <a:avLst>
              <a:gd name="adj" fmla="val 13333"/>
            </a:avLst>
          </a:prstGeom>
          <a:solidFill>
            <a:srgbClr val="FAF8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5" name="Picture 14" descr="image.png"/>
          <p:cNvPicPr>
            <a:picLocks noChangeAspect="1"/>
          </p:cNvPicPr>
          <p:nvPr/>
        </p:nvPicPr>
        <p:blipFill>
          <a:blip r:embed="rId2"/>
          <a:stretch>
            <a:fillRect/>
          </a:stretch>
        </p:blipFill>
        <p:spPr>
          <a:xfrm>
            <a:off x="11010900" y="557212"/>
            <a:ext cx="571500" cy="381000"/>
          </a:xfrm>
          <a:prstGeom prst="rect">
            <a:avLst/>
          </a:prstGeom>
        </p:spPr>
      </p:pic>
      <p:pic>
        <p:nvPicPr>
          <p:cNvPr id="16" name="Picture 15" descr="image.png"/>
          <p:cNvPicPr>
            <a:picLocks noChangeAspect="1"/>
          </p:cNvPicPr>
          <p:nvPr/>
        </p:nvPicPr>
        <p:blipFill>
          <a:blip r:embed="rId3"/>
          <a:stretch>
            <a:fillRect/>
          </a:stretch>
        </p:blipFill>
        <p:spPr>
          <a:xfrm>
            <a:off x="771525" y="5306317"/>
            <a:ext cx="85725" cy="104775"/>
          </a:xfrm>
          <a:prstGeom prst="rect">
            <a:avLst/>
          </a:prstGeom>
        </p:spPr>
      </p:pic>
      <p:pic>
        <p:nvPicPr>
          <p:cNvPr id="17" name="Picture 16" descr="image.png"/>
          <p:cNvPicPr>
            <a:picLocks noChangeAspect="1"/>
          </p:cNvPicPr>
          <p:nvPr/>
        </p:nvPicPr>
        <p:blipFill>
          <a:blip r:embed="rId4"/>
          <a:stretch>
            <a:fillRect/>
          </a:stretch>
        </p:blipFill>
        <p:spPr>
          <a:xfrm>
            <a:off x="838200" y="1978372"/>
            <a:ext cx="190500" cy="190500"/>
          </a:xfrm>
          <a:prstGeom prst="rect">
            <a:avLst/>
          </a:prstGeom>
        </p:spPr>
      </p:pic>
      <p:pic>
        <p:nvPicPr>
          <p:cNvPr id="18" name="Picture 17" descr="image.png"/>
          <p:cNvPicPr>
            <a:picLocks noChangeAspect="1"/>
          </p:cNvPicPr>
          <p:nvPr/>
        </p:nvPicPr>
        <p:blipFill>
          <a:blip r:embed="rId5"/>
          <a:stretch>
            <a:fillRect/>
          </a:stretch>
        </p:blipFill>
        <p:spPr>
          <a:xfrm>
            <a:off x="6438900" y="1978372"/>
            <a:ext cx="190500" cy="190500"/>
          </a:xfrm>
          <a:prstGeom prst="rect">
            <a:avLst/>
          </a:prstGeom>
        </p:spPr>
      </p:pic>
      <p:sp>
        <p:nvSpPr>
          <p:cNvPr id="19" name="TextBox 18"/>
          <p:cNvSpPr txBox="1"/>
          <p:nvPr/>
        </p:nvSpPr>
        <p:spPr>
          <a:xfrm>
            <a:off x="609600" y="419100"/>
            <a:ext cx="5010150" cy="657225"/>
          </a:xfrm>
          <a:prstGeom prst="rect">
            <a:avLst/>
          </a:prstGeom>
          <a:noFill/>
        </p:spPr>
        <p:txBody>
          <a:bodyPr wrap="square" lIns="0" rIns="0" tIns="0" bIns="0" anchor="t">
            <a:spAutoFit/>
          </a:bodyPr>
          <a:lstStyle/>
          <a:p>
            <a:pPr algn="l"/>
            <a:r>
              <a:rPr b="1" sz="900" i="0" u="none">
                <a:solidFill>
                  <a:srgbClr val="EA580C"/>
                </a:solidFill>
                <a:latin typeface="Plus Jakarta Sans"/>
              </a:rPr>
              <a:t>Problem Decomposition</a:t>
            </a:r>
          </a:p>
        </p:txBody>
      </p:sp>
      <p:sp>
        <p:nvSpPr>
          <p:cNvPr id="20" name="TextBox 19"/>
          <p:cNvSpPr txBox="1"/>
          <p:nvPr/>
        </p:nvSpPr>
        <p:spPr>
          <a:xfrm>
            <a:off x="771525" y="5287267"/>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21" name="TextBox 20"/>
          <p:cNvSpPr txBox="1"/>
          <p:nvPr/>
        </p:nvSpPr>
        <p:spPr>
          <a:xfrm>
            <a:off x="2085975" y="5175944"/>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"It is vital to distinguish what Basil can fix internally versus external shocks. While energy inflation and supermarket pricing are beyond their control, paper-based stock tracking and rigid batch scheduling are internal operational flaws requiring immediate reorganisation."</a:t>
            </a:r>
          </a:p>
        </p:txBody>
      </p:sp>
      <p:sp>
        <p:nvSpPr>
          <p:cNvPr id="22" name="TextBox 21"/>
          <p:cNvSpPr txBox="1"/>
          <p:nvPr/>
        </p:nvSpPr>
        <p:spPr>
          <a:xfrm>
            <a:off x="609600" y="6295876"/>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23" name="TextBox 22"/>
          <p:cNvSpPr txBox="1"/>
          <p:nvPr/>
        </p:nvSpPr>
        <p:spPr>
          <a:xfrm>
            <a:off x="11125200" y="6295876"/>
            <a:ext cx="742950" cy="142875"/>
          </a:xfrm>
          <a:prstGeom prst="rect">
            <a:avLst/>
          </a:prstGeom>
          <a:noFill/>
        </p:spPr>
        <p:txBody>
          <a:bodyPr wrap="none" lIns="0" rIns="0" tIns="0" bIns="0" anchor="t">
            <a:spAutoFit/>
          </a:bodyPr>
          <a:lstStyle/>
          <a:p>
            <a:pPr algn="l"/>
            <a:r>
              <a:rPr b="1" sz="900" i="0" u="none">
                <a:solidFill>
                  <a:srgbClr val="EA580C"/>
                </a:solidFill>
                <a:latin typeface="Plus Jakarta Sans"/>
              </a:rPr>
              <a:t>Slide 04</a:t>
            </a:r>
          </a:p>
        </p:txBody>
      </p:sp>
      <p:sp>
        <p:nvSpPr>
          <p:cNvPr id="24" name="TextBox 23"/>
          <p:cNvSpPr txBox="1"/>
          <p:nvPr/>
        </p:nvSpPr>
        <p:spPr>
          <a:xfrm>
            <a:off x="609600" y="638175"/>
            <a:ext cx="6450806" cy="438150"/>
          </a:xfrm>
          <a:prstGeom prst="rect">
            <a:avLst/>
          </a:prstGeom>
          <a:noFill/>
        </p:spPr>
        <p:txBody>
          <a:bodyPr wrap="none" lIns="0" rIns="0" tIns="0" bIns="0" anchor="t">
            <a:spAutoFit/>
          </a:bodyPr>
          <a:lstStyle/>
          <a:p>
            <a:pPr algn="l"/>
            <a:r>
              <a:rPr b="1" sz="2550" i="0" u="none">
                <a:solidFill>
                  <a:srgbClr val="1C1917"/>
                </a:solidFill>
                <a:latin typeface="DM Serif Display"/>
              </a:rPr>
              <a:t>Internal Flaws vs. External Shocks</a:t>
            </a:r>
          </a:p>
        </p:txBody>
      </p:sp>
      <p:sp>
        <p:nvSpPr>
          <p:cNvPr id="25" name="TextBox 24"/>
          <p:cNvSpPr txBox="1"/>
          <p:nvPr/>
        </p:nvSpPr>
        <p:spPr>
          <a:xfrm>
            <a:off x="1123950" y="1964084"/>
            <a:ext cx="3150393" cy="219075"/>
          </a:xfrm>
          <a:prstGeom prst="rect">
            <a:avLst/>
          </a:prstGeom>
          <a:noFill/>
        </p:spPr>
        <p:txBody>
          <a:bodyPr wrap="none" lIns="0" rIns="0" tIns="0" bIns="0" anchor="t">
            <a:spAutoFit/>
          </a:bodyPr>
          <a:lstStyle/>
          <a:p>
            <a:pPr algn="l"/>
            <a:r>
              <a:rPr b="1" sz="1350" i="0" u="none">
                <a:solidFill>
                  <a:srgbClr val="1C1917"/>
                </a:solidFill>
                <a:latin typeface="Plus Jakarta Sans"/>
              </a:rPr>
              <a:t>Internal Controllable Domain</a:t>
            </a:r>
          </a:p>
        </p:txBody>
      </p:sp>
      <p:sp>
        <p:nvSpPr>
          <p:cNvPr id="26" name="TextBox 25"/>
          <p:cNvSpPr txBox="1"/>
          <p:nvPr/>
        </p:nvSpPr>
        <p:spPr>
          <a:xfrm>
            <a:off x="6724650" y="1964084"/>
            <a:ext cx="3400425" cy="219075"/>
          </a:xfrm>
          <a:prstGeom prst="rect">
            <a:avLst/>
          </a:prstGeom>
          <a:noFill/>
        </p:spPr>
        <p:txBody>
          <a:bodyPr wrap="none" lIns="0" rIns="0" tIns="0" bIns="0" anchor="t">
            <a:spAutoFit/>
          </a:bodyPr>
          <a:lstStyle/>
          <a:p>
            <a:pPr algn="l"/>
            <a:r>
              <a:rPr b="1" sz="1350" i="0" u="none">
                <a:solidFill>
                  <a:srgbClr val="1C1917"/>
                </a:solidFill>
                <a:latin typeface="Plus Jakarta Sans"/>
              </a:rPr>
              <a:t>External Uncontrollable Drivers</a:t>
            </a:r>
          </a:p>
        </p:txBody>
      </p:sp>
      <p:sp>
        <p:nvSpPr>
          <p:cNvPr id="27" name="TextBox 26"/>
          <p:cNvSpPr txBox="1"/>
          <p:nvPr/>
        </p:nvSpPr>
        <p:spPr>
          <a:xfrm>
            <a:off x="971550" y="2430809"/>
            <a:ext cx="6100762" cy="171450"/>
          </a:xfrm>
          <a:prstGeom prst="rect">
            <a:avLst/>
          </a:prstGeom>
          <a:noFill/>
        </p:spPr>
        <p:txBody>
          <a:bodyPr wrap="none" lIns="0" rIns="0" tIns="0" bIns="0" anchor="t">
            <a:spAutoFit/>
          </a:bodyPr>
          <a:lstStyle/>
          <a:p>
            <a:pPr algn="l"/>
            <a:r>
              <a:rPr b="1" sz="1050" i="0" u="none">
                <a:solidFill>
                  <a:srgbClr val="1C1917"/>
                </a:solidFill>
                <a:latin typeface="Plus Jakarta Sans"/>
              </a:rPr>
              <a:t>Paper-Based Stock Tracking</a:t>
            </a:r>
          </a:p>
        </p:txBody>
      </p:sp>
      <p:sp>
        <p:nvSpPr>
          <p:cNvPr id="28" name="TextBox 27"/>
          <p:cNvSpPr txBox="1"/>
          <p:nvPr/>
        </p:nvSpPr>
        <p:spPr>
          <a:xfrm>
            <a:off x="971550" y="2621309"/>
            <a:ext cx="5810250" cy="152400"/>
          </a:xfrm>
          <a:prstGeom prst="rect">
            <a:avLst/>
          </a:prstGeom>
          <a:noFill/>
        </p:spPr>
        <p:txBody>
          <a:bodyPr wrap="none" lIns="0" rIns="0" tIns="0" bIns="0" anchor="t">
            <a:spAutoFit/>
          </a:bodyPr>
          <a:lstStyle/>
          <a:p>
            <a:pPr algn="l"/>
            <a:r>
              <a:rPr b="0" sz="975" i="0" u="none">
                <a:solidFill>
                  <a:srgbClr val="57534E"/>
                </a:solidFill>
                <a:latin typeface="Plus Jakarta Sans"/>
              </a:rPr>
              <a:t>Inaccurate raw material reordering leading to spoilages.</a:t>
            </a:r>
          </a:p>
        </p:txBody>
      </p:sp>
      <p:sp>
        <p:nvSpPr>
          <p:cNvPr id="29" name="TextBox 28"/>
          <p:cNvSpPr txBox="1"/>
          <p:nvPr/>
        </p:nvSpPr>
        <p:spPr>
          <a:xfrm>
            <a:off x="971550" y="3097559"/>
            <a:ext cx="6100762" cy="171450"/>
          </a:xfrm>
          <a:prstGeom prst="rect">
            <a:avLst/>
          </a:prstGeom>
          <a:noFill/>
        </p:spPr>
        <p:txBody>
          <a:bodyPr wrap="none" lIns="0" rIns="0" tIns="0" bIns="0" anchor="t">
            <a:spAutoFit/>
          </a:bodyPr>
          <a:lstStyle/>
          <a:p>
            <a:pPr algn="l"/>
            <a:r>
              <a:rPr b="1" sz="1050" i="0" u="none">
                <a:solidFill>
                  <a:srgbClr val="1C1917"/>
                </a:solidFill>
                <a:latin typeface="Plus Jakarta Sans"/>
              </a:rPr>
              <a:t>Rigid Baking Schedules</a:t>
            </a:r>
          </a:p>
        </p:txBody>
      </p:sp>
      <p:sp>
        <p:nvSpPr>
          <p:cNvPr id="30" name="TextBox 29"/>
          <p:cNvSpPr txBox="1"/>
          <p:nvPr/>
        </p:nvSpPr>
        <p:spPr>
          <a:xfrm>
            <a:off x="971550" y="3288059"/>
            <a:ext cx="5810250" cy="152400"/>
          </a:xfrm>
          <a:prstGeom prst="rect">
            <a:avLst/>
          </a:prstGeom>
          <a:noFill/>
        </p:spPr>
        <p:txBody>
          <a:bodyPr wrap="none" lIns="0" rIns="0" tIns="0" bIns="0" anchor="t">
            <a:spAutoFit/>
          </a:bodyPr>
          <a:lstStyle/>
          <a:p>
            <a:pPr algn="l"/>
            <a:r>
              <a:rPr b="0" sz="975" i="0" u="none">
                <a:solidFill>
                  <a:srgbClr val="57534E"/>
                </a:solidFill>
                <a:latin typeface="Plus Jakarta Sans"/>
              </a:rPr>
              <a:t>Surplus production unaligned with hourly store footfall.</a:t>
            </a:r>
          </a:p>
        </p:txBody>
      </p:sp>
      <p:sp>
        <p:nvSpPr>
          <p:cNvPr id="31" name="TextBox 30"/>
          <p:cNvSpPr txBox="1"/>
          <p:nvPr/>
        </p:nvSpPr>
        <p:spPr>
          <a:xfrm>
            <a:off x="971550" y="3764309"/>
            <a:ext cx="6100762" cy="171450"/>
          </a:xfrm>
          <a:prstGeom prst="rect">
            <a:avLst/>
          </a:prstGeom>
          <a:noFill/>
        </p:spPr>
        <p:txBody>
          <a:bodyPr wrap="none" lIns="0" rIns="0" tIns="0" bIns="0" anchor="t">
            <a:spAutoFit/>
          </a:bodyPr>
          <a:lstStyle/>
          <a:p>
            <a:pPr algn="l"/>
            <a:r>
              <a:rPr b="1" sz="1050" i="0" u="none">
                <a:solidFill>
                  <a:srgbClr val="1C1917"/>
                </a:solidFill>
                <a:latin typeface="Plus Jakarta Sans"/>
              </a:rPr>
              <a:t>Zero Online Channel</a:t>
            </a:r>
          </a:p>
        </p:txBody>
      </p:sp>
      <p:sp>
        <p:nvSpPr>
          <p:cNvPr id="32" name="TextBox 31"/>
          <p:cNvSpPr txBox="1"/>
          <p:nvPr/>
        </p:nvSpPr>
        <p:spPr>
          <a:xfrm>
            <a:off x="971550" y="3954809"/>
            <a:ext cx="5810250" cy="152400"/>
          </a:xfrm>
          <a:prstGeom prst="rect">
            <a:avLst/>
          </a:prstGeom>
          <a:noFill/>
        </p:spPr>
        <p:txBody>
          <a:bodyPr wrap="none" lIns="0" rIns="0" tIns="0" bIns="0" anchor="t">
            <a:spAutoFit/>
          </a:bodyPr>
          <a:lstStyle/>
          <a:p>
            <a:pPr algn="l"/>
            <a:r>
              <a:rPr b="0" sz="975" i="0" u="none">
                <a:solidFill>
                  <a:srgbClr val="57534E"/>
                </a:solidFill>
                <a:latin typeface="Plus Jakarta Sans"/>
              </a:rPr>
              <a:t>Inability to capture predictable corporate pre-orders.</a:t>
            </a:r>
          </a:p>
        </p:txBody>
      </p:sp>
      <p:sp>
        <p:nvSpPr>
          <p:cNvPr id="33" name="TextBox 32"/>
          <p:cNvSpPr txBox="1"/>
          <p:nvPr/>
        </p:nvSpPr>
        <p:spPr>
          <a:xfrm>
            <a:off x="6572250" y="2430809"/>
            <a:ext cx="5619750" cy="171450"/>
          </a:xfrm>
          <a:prstGeom prst="rect">
            <a:avLst/>
          </a:prstGeom>
          <a:noFill/>
        </p:spPr>
        <p:txBody>
          <a:bodyPr wrap="none" lIns="0" rIns="0" tIns="0" bIns="0" anchor="t">
            <a:spAutoFit/>
          </a:bodyPr>
          <a:lstStyle/>
          <a:p>
            <a:pPr algn="l"/>
            <a:r>
              <a:rPr b="1" sz="1050" i="0" u="none">
                <a:solidFill>
                  <a:srgbClr val="1C1917"/>
                </a:solidFill>
                <a:latin typeface="Plus Jakarta Sans"/>
              </a:rPr>
              <a:t>Input Price Inflation</a:t>
            </a:r>
          </a:p>
        </p:txBody>
      </p:sp>
      <p:sp>
        <p:nvSpPr>
          <p:cNvPr id="34" name="TextBox 33"/>
          <p:cNvSpPr txBox="1"/>
          <p:nvPr/>
        </p:nvSpPr>
        <p:spPr>
          <a:xfrm>
            <a:off x="6572250" y="2621309"/>
            <a:ext cx="5619750" cy="152400"/>
          </a:xfrm>
          <a:prstGeom prst="rect">
            <a:avLst/>
          </a:prstGeom>
          <a:noFill/>
        </p:spPr>
        <p:txBody>
          <a:bodyPr wrap="none" lIns="0" rIns="0" tIns="0" bIns="0" anchor="t">
            <a:spAutoFit/>
          </a:bodyPr>
          <a:lstStyle/>
          <a:p>
            <a:pPr algn="l"/>
            <a:r>
              <a:rPr b="0" sz="975" i="0" u="none">
                <a:solidFill>
                  <a:srgbClr val="57534E"/>
                </a:solidFill>
                <a:latin typeface="Plus Jakarta Sans"/>
              </a:rPr>
              <a:t>Flour, butter, and energy tariff surges squeezing margins.</a:t>
            </a:r>
          </a:p>
        </p:txBody>
      </p:sp>
      <p:sp>
        <p:nvSpPr>
          <p:cNvPr id="35" name="TextBox 34"/>
          <p:cNvSpPr txBox="1"/>
          <p:nvPr/>
        </p:nvSpPr>
        <p:spPr>
          <a:xfrm>
            <a:off x="6572250" y="3097559"/>
            <a:ext cx="5619750" cy="171450"/>
          </a:xfrm>
          <a:prstGeom prst="rect">
            <a:avLst/>
          </a:prstGeom>
          <a:noFill/>
        </p:spPr>
        <p:txBody>
          <a:bodyPr wrap="none" lIns="0" rIns="0" tIns="0" bIns="0" anchor="t">
            <a:spAutoFit/>
          </a:bodyPr>
          <a:lstStyle/>
          <a:p>
            <a:pPr algn="l"/>
            <a:r>
              <a:rPr b="1" sz="1050" i="0" u="none">
                <a:solidFill>
                  <a:srgbClr val="1C1917"/>
                </a:solidFill>
                <a:latin typeface="Plus Jakarta Sans"/>
              </a:rPr>
              <a:t>Supermarket Price Aggression</a:t>
            </a:r>
          </a:p>
        </p:txBody>
      </p:sp>
      <p:sp>
        <p:nvSpPr>
          <p:cNvPr id="36" name="TextBox 35"/>
          <p:cNvSpPr txBox="1"/>
          <p:nvPr/>
        </p:nvSpPr>
        <p:spPr>
          <a:xfrm>
            <a:off x="6572250" y="3288059"/>
            <a:ext cx="5619750" cy="152400"/>
          </a:xfrm>
          <a:prstGeom prst="rect">
            <a:avLst/>
          </a:prstGeom>
          <a:noFill/>
        </p:spPr>
        <p:txBody>
          <a:bodyPr wrap="none" lIns="0" rIns="0" tIns="0" bIns="0" anchor="t">
            <a:spAutoFit/>
          </a:bodyPr>
          <a:lstStyle/>
          <a:p>
            <a:pPr algn="l"/>
            <a:r>
              <a:rPr b="0" sz="975" i="0" u="none">
                <a:solidFill>
                  <a:srgbClr val="57534E"/>
                </a:solidFill>
                <a:latin typeface="Plus Jakarta Sans"/>
              </a:rPr>
              <a:t>Mass-produced industrial bakeries undercutting prices.</a:t>
            </a:r>
          </a:p>
        </p:txBody>
      </p:sp>
      <p:sp>
        <p:nvSpPr>
          <p:cNvPr id="37" name="TextBox 36"/>
          <p:cNvSpPr txBox="1"/>
          <p:nvPr/>
        </p:nvSpPr>
        <p:spPr>
          <a:xfrm>
            <a:off x="6572250" y="3764309"/>
            <a:ext cx="5619750" cy="171450"/>
          </a:xfrm>
          <a:prstGeom prst="rect">
            <a:avLst/>
          </a:prstGeom>
          <a:noFill/>
        </p:spPr>
        <p:txBody>
          <a:bodyPr wrap="none" lIns="0" rIns="0" tIns="0" bIns="0" anchor="t">
            <a:spAutoFit/>
          </a:bodyPr>
          <a:lstStyle/>
          <a:p>
            <a:pPr algn="l"/>
            <a:r>
              <a:rPr b="1" sz="1050" i="0" u="none">
                <a:solidFill>
                  <a:srgbClr val="1C1917"/>
                </a:solidFill>
                <a:latin typeface="Plus Jakarta Sans"/>
              </a:rPr>
              <a:t>Shifting Consumer Preferences</a:t>
            </a:r>
          </a:p>
        </p:txBody>
      </p:sp>
      <p:sp>
        <p:nvSpPr>
          <p:cNvPr id="38" name="TextBox 37"/>
          <p:cNvSpPr txBox="1"/>
          <p:nvPr/>
        </p:nvSpPr>
        <p:spPr>
          <a:xfrm>
            <a:off x="6572250" y="3954809"/>
            <a:ext cx="5619750" cy="152400"/>
          </a:xfrm>
          <a:prstGeom prst="rect">
            <a:avLst/>
          </a:prstGeom>
          <a:noFill/>
        </p:spPr>
        <p:txBody>
          <a:bodyPr wrap="none" lIns="0" rIns="0" tIns="0" bIns="0" anchor="t">
            <a:spAutoFit/>
          </a:bodyPr>
          <a:lstStyle/>
          <a:p>
            <a:pPr algn="l"/>
            <a:r>
              <a:rPr b="0" sz="975" i="0" u="none">
                <a:solidFill>
                  <a:srgbClr val="57534E"/>
                </a:solidFill>
                <a:latin typeface="Plus Jakarta Sans"/>
              </a:rPr>
              <a:t>Accelerating demand for gluten-free and low-carb items.</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4791670"/>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1902"/>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1976735"/>
            <a:ext cx="3530649" cy="1914525"/>
          </a:xfrm>
          <a:prstGeom prst="roundRect">
            <a:avLst>
              <a:gd name="adj" fmla="val 6965"/>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330749" y="1976735"/>
            <a:ext cx="3530649" cy="1914525"/>
          </a:xfrm>
          <a:prstGeom prst="roundRect">
            <a:avLst>
              <a:gd name="adj" fmla="val 6965"/>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8051899" y="1976735"/>
            <a:ext cx="3530649" cy="1914525"/>
          </a:xfrm>
          <a:prstGeom prst="roundRect">
            <a:avLst>
              <a:gd name="adj" fmla="val 6965"/>
            </a:avLst>
          </a:prstGeom>
          <a:solidFill>
            <a:srgbClr val="FFF7ED"/>
          </a:solidFill>
          <a:ln w="9525">
            <a:solidFill>
              <a:srgbClr val="FFEDD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09600" y="6171902"/>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8" name="Picture 7" descr="image.png"/>
          <p:cNvPicPr>
            <a:picLocks noChangeAspect="1"/>
          </p:cNvPicPr>
          <p:nvPr/>
        </p:nvPicPr>
        <p:blipFill>
          <a:blip r:embed="rId2"/>
          <a:stretch>
            <a:fillRect/>
          </a:stretch>
        </p:blipFill>
        <p:spPr>
          <a:xfrm>
            <a:off x="11010900" y="557212"/>
            <a:ext cx="571500" cy="381000"/>
          </a:xfrm>
          <a:prstGeom prst="rect">
            <a:avLst/>
          </a:prstGeom>
        </p:spPr>
      </p:pic>
      <p:pic>
        <p:nvPicPr>
          <p:cNvPr id="9" name="Picture 8" descr="image.png"/>
          <p:cNvPicPr>
            <a:picLocks noChangeAspect="1"/>
          </p:cNvPicPr>
          <p:nvPr/>
        </p:nvPicPr>
        <p:blipFill>
          <a:blip r:embed="rId3"/>
          <a:stretch>
            <a:fillRect/>
          </a:stretch>
        </p:blipFill>
        <p:spPr>
          <a:xfrm>
            <a:off x="828675" y="2252960"/>
            <a:ext cx="323850" cy="323850"/>
          </a:xfrm>
          <a:prstGeom prst="rect">
            <a:avLst/>
          </a:prstGeom>
        </p:spPr>
      </p:pic>
      <p:pic>
        <p:nvPicPr>
          <p:cNvPr id="10" name="Picture 9" descr="image.png"/>
          <p:cNvPicPr>
            <a:picLocks noChangeAspect="1"/>
          </p:cNvPicPr>
          <p:nvPr/>
        </p:nvPicPr>
        <p:blipFill>
          <a:blip r:embed="rId4"/>
          <a:stretch>
            <a:fillRect/>
          </a:stretch>
        </p:blipFill>
        <p:spPr>
          <a:xfrm>
            <a:off x="4549824" y="2252960"/>
            <a:ext cx="323850" cy="323850"/>
          </a:xfrm>
          <a:prstGeom prst="rect">
            <a:avLst/>
          </a:prstGeom>
        </p:spPr>
      </p:pic>
      <p:pic>
        <p:nvPicPr>
          <p:cNvPr id="11" name="Picture 10" descr="image.png"/>
          <p:cNvPicPr>
            <a:picLocks noChangeAspect="1"/>
          </p:cNvPicPr>
          <p:nvPr/>
        </p:nvPicPr>
        <p:blipFill>
          <a:blip r:embed="rId5"/>
          <a:stretch>
            <a:fillRect/>
          </a:stretch>
        </p:blipFill>
        <p:spPr>
          <a:xfrm>
            <a:off x="8270974" y="2252960"/>
            <a:ext cx="323850" cy="323850"/>
          </a:xfrm>
          <a:prstGeom prst="rect">
            <a:avLst/>
          </a:prstGeom>
        </p:spPr>
      </p:pic>
      <p:pic>
        <p:nvPicPr>
          <p:cNvPr id="12" name="Picture 11" descr="image.png"/>
          <p:cNvPicPr>
            <a:picLocks noChangeAspect="1"/>
          </p:cNvPicPr>
          <p:nvPr/>
        </p:nvPicPr>
        <p:blipFill>
          <a:blip r:embed="rId6"/>
          <a:stretch>
            <a:fillRect/>
          </a:stretch>
        </p:blipFill>
        <p:spPr>
          <a:xfrm>
            <a:off x="771525" y="5026818"/>
            <a:ext cx="85725" cy="104775"/>
          </a:xfrm>
          <a:prstGeom prst="rect">
            <a:avLst/>
          </a:prstGeom>
        </p:spPr>
      </p:pic>
      <p:pic>
        <p:nvPicPr>
          <p:cNvPr id="13" name="Picture 12" descr="image.png"/>
          <p:cNvPicPr>
            <a:picLocks noChangeAspect="1"/>
          </p:cNvPicPr>
          <p:nvPr/>
        </p:nvPicPr>
        <p:blipFill>
          <a:blip r:embed="rId7"/>
          <a:stretch>
            <a:fillRect/>
          </a:stretch>
        </p:blipFill>
        <p:spPr>
          <a:xfrm>
            <a:off x="923925" y="2338685"/>
            <a:ext cx="133350" cy="152400"/>
          </a:xfrm>
          <a:prstGeom prst="rect">
            <a:avLst/>
          </a:prstGeom>
        </p:spPr>
      </p:pic>
      <p:pic>
        <p:nvPicPr>
          <p:cNvPr id="14" name="Picture 13" descr="image.png"/>
          <p:cNvPicPr>
            <a:picLocks noChangeAspect="1"/>
          </p:cNvPicPr>
          <p:nvPr/>
        </p:nvPicPr>
        <p:blipFill>
          <a:blip r:embed="rId8"/>
          <a:stretch>
            <a:fillRect/>
          </a:stretch>
        </p:blipFill>
        <p:spPr>
          <a:xfrm>
            <a:off x="4635549" y="2338685"/>
            <a:ext cx="152400" cy="152400"/>
          </a:xfrm>
          <a:prstGeom prst="rect">
            <a:avLst/>
          </a:prstGeom>
        </p:spPr>
      </p:pic>
      <p:pic>
        <p:nvPicPr>
          <p:cNvPr id="15" name="Picture 14" descr="image.png"/>
          <p:cNvPicPr>
            <a:picLocks noChangeAspect="1"/>
          </p:cNvPicPr>
          <p:nvPr/>
        </p:nvPicPr>
        <p:blipFill>
          <a:blip r:embed="rId9"/>
          <a:stretch>
            <a:fillRect/>
          </a:stretch>
        </p:blipFill>
        <p:spPr>
          <a:xfrm>
            <a:off x="8356699" y="2338685"/>
            <a:ext cx="152400" cy="152400"/>
          </a:xfrm>
          <a:prstGeom prst="rect">
            <a:avLst/>
          </a:prstGeom>
        </p:spPr>
      </p:pic>
      <p:sp>
        <p:nvSpPr>
          <p:cNvPr id="16" name="TextBox 15"/>
          <p:cNvSpPr txBox="1"/>
          <p:nvPr/>
        </p:nvSpPr>
        <p:spPr>
          <a:xfrm>
            <a:off x="609600" y="419100"/>
            <a:ext cx="5286375" cy="657225"/>
          </a:xfrm>
          <a:prstGeom prst="rect">
            <a:avLst/>
          </a:prstGeom>
          <a:noFill/>
        </p:spPr>
        <p:txBody>
          <a:bodyPr wrap="square" lIns="0" rIns="0" tIns="0" bIns="0" anchor="t">
            <a:spAutoFit/>
          </a:bodyPr>
          <a:lstStyle/>
          <a:p>
            <a:pPr algn="l"/>
            <a:r>
              <a:rPr b="1" sz="900" i="0" u="none">
                <a:solidFill>
                  <a:srgbClr val="EA580C"/>
                </a:solidFill>
                <a:latin typeface="Plus Jakarta Sans"/>
              </a:rPr>
              <a:t>Theoretical Framework</a:t>
            </a:r>
          </a:p>
        </p:txBody>
      </p:sp>
      <p:sp>
        <p:nvSpPr>
          <p:cNvPr id="17" name="TextBox 16"/>
          <p:cNvSpPr txBox="1"/>
          <p:nvPr/>
        </p:nvSpPr>
        <p:spPr>
          <a:xfrm>
            <a:off x="771525" y="5007768"/>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18" name="TextBox 17"/>
          <p:cNvSpPr txBox="1"/>
          <p:nvPr/>
        </p:nvSpPr>
        <p:spPr>
          <a:xfrm>
            <a:off x="2085975" y="4896445"/>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"Turning to theoretical frameworks, Johnson et al. (2020) note PESTEL's strength in mapping macro-environmental risks. However, its major limitation is that while it flags external trends, it offers zero internal operational guidance on how to fix daily floor waste."</a:t>
            </a:r>
          </a:p>
        </p:txBody>
      </p:sp>
      <p:sp>
        <p:nvSpPr>
          <p:cNvPr id="19" name="TextBox 18"/>
          <p:cNvSpPr txBox="1"/>
          <p:nvPr/>
        </p:nvSpPr>
        <p:spPr>
          <a:xfrm>
            <a:off x="609600" y="6295727"/>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20" name="TextBox 19"/>
          <p:cNvSpPr txBox="1"/>
          <p:nvPr/>
        </p:nvSpPr>
        <p:spPr>
          <a:xfrm>
            <a:off x="11134725" y="6295727"/>
            <a:ext cx="733425" cy="142875"/>
          </a:xfrm>
          <a:prstGeom prst="rect">
            <a:avLst/>
          </a:prstGeom>
          <a:noFill/>
        </p:spPr>
        <p:txBody>
          <a:bodyPr wrap="none" lIns="0" rIns="0" tIns="0" bIns="0" anchor="t">
            <a:spAutoFit/>
          </a:bodyPr>
          <a:lstStyle/>
          <a:p>
            <a:pPr algn="l"/>
            <a:r>
              <a:rPr b="1" sz="900" i="0" u="none">
                <a:solidFill>
                  <a:srgbClr val="EA580C"/>
                </a:solidFill>
                <a:latin typeface="Plus Jakarta Sans"/>
              </a:rPr>
              <a:t>Slide 05</a:t>
            </a:r>
          </a:p>
        </p:txBody>
      </p:sp>
      <p:sp>
        <p:nvSpPr>
          <p:cNvPr id="21" name="TextBox 20"/>
          <p:cNvSpPr txBox="1"/>
          <p:nvPr/>
        </p:nvSpPr>
        <p:spPr>
          <a:xfrm>
            <a:off x="609600" y="638175"/>
            <a:ext cx="6813351" cy="438150"/>
          </a:xfrm>
          <a:prstGeom prst="rect">
            <a:avLst/>
          </a:prstGeom>
          <a:noFill/>
        </p:spPr>
        <p:txBody>
          <a:bodyPr wrap="none" lIns="0" rIns="0" tIns="0" bIns="0" anchor="t">
            <a:spAutoFit/>
          </a:bodyPr>
          <a:lstStyle/>
          <a:p>
            <a:pPr algn="l"/>
            <a:r>
              <a:rPr b="1" sz="2550" i="0" u="none">
                <a:solidFill>
                  <a:srgbClr val="1C1917"/>
                </a:solidFill>
                <a:latin typeface="DM Serif Display"/>
              </a:rPr>
              <a:t>Critical Evaluation: PESTEL Analysis</a:t>
            </a:r>
          </a:p>
        </p:txBody>
      </p:sp>
      <p:sp>
        <p:nvSpPr>
          <p:cNvPr id="22" name="TextBox 21"/>
          <p:cNvSpPr txBox="1"/>
          <p:nvPr/>
        </p:nvSpPr>
        <p:spPr>
          <a:xfrm>
            <a:off x="828675" y="2710160"/>
            <a:ext cx="4058905" cy="209550"/>
          </a:xfrm>
          <a:prstGeom prst="rect">
            <a:avLst/>
          </a:prstGeom>
          <a:noFill/>
        </p:spPr>
        <p:txBody>
          <a:bodyPr wrap="none" lIns="0" rIns="0" tIns="0" bIns="0" anchor="t">
            <a:spAutoFit/>
          </a:bodyPr>
          <a:lstStyle/>
          <a:p>
            <a:pPr algn="l"/>
            <a:r>
              <a:rPr b="1" sz="1275" i="0" u="none">
                <a:solidFill>
                  <a:srgbClr val="1C1917"/>
                </a:solidFill>
                <a:latin typeface="Plus Jakarta Sans"/>
              </a:rPr>
              <a:t>Theoretical Scope</a:t>
            </a:r>
          </a:p>
        </p:txBody>
      </p:sp>
      <p:sp>
        <p:nvSpPr>
          <p:cNvPr id="23" name="TextBox 22"/>
          <p:cNvSpPr txBox="1"/>
          <p:nvPr/>
        </p:nvSpPr>
        <p:spPr>
          <a:xfrm>
            <a:off x="828675" y="3014960"/>
            <a:ext cx="3187749" cy="600075"/>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Provides a macro-level diagnostic structure to identify environmental risks before they manifest (Johnson et al., 2020).</a:t>
            </a:r>
          </a:p>
        </p:txBody>
      </p:sp>
      <p:sp>
        <p:nvSpPr>
          <p:cNvPr id="24" name="TextBox 23"/>
          <p:cNvSpPr txBox="1"/>
          <p:nvPr/>
        </p:nvSpPr>
        <p:spPr>
          <a:xfrm>
            <a:off x="4549824" y="2710160"/>
            <a:ext cx="4058905" cy="209550"/>
          </a:xfrm>
          <a:prstGeom prst="rect">
            <a:avLst/>
          </a:prstGeom>
          <a:noFill/>
        </p:spPr>
        <p:txBody>
          <a:bodyPr wrap="none" lIns="0" rIns="0" tIns="0" bIns="0" anchor="t">
            <a:spAutoFit/>
          </a:bodyPr>
          <a:lstStyle/>
          <a:p>
            <a:pPr algn="l"/>
            <a:r>
              <a:rPr b="1" sz="1275" i="0" u="none">
                <a:solidFill>
                  <a:srgbClr val="1C1917"/>
                </a:solidFill>
                <a:latin typeface="Plus Jakarta Sans"/>
              </a:rPr>
              <a:t>Practical Utility</a:t>
            </a:r>
          </a:p>
        </p:txBody>
      </p:sp>
      <p:sp>
        <p:nvSpPr>
          <p:cNvPr id="25" name="TextBox 24"/>
          <p:cNvSpPr txBox="1"/>
          <p:nvPr/>
        </p:nvSpPr>
        <p:spPr>
          <a:xfrm>
            <a:off x="4549824" y="3014960"/>
            <a:ext cx="3187749" cy="600075"/>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Enables small business owners to anticipate regulatory, inflationary, and demographic trends proactively.</a:t>
            </a:r>
          </a:p>
        </p:txBody>
      </p:sp>
      <p:sp>
        <p:nvSpPr>
          <p:cNvPr id="26" name="TextBox 25"/>
          <p:cNvSpPr txBox="1"/>
          <p:nvPr/>
        </p:nvSpPr>
        <p:spPr>
          <a:xfrm>
            <a:off x="8270974" y="2710160"/>
            <a:ext cx="3921025" cy="209550"/>
          </a:xfrm>
          <a:prstGeom prst="rect">
            <a:avLst/>
          </a:prstGeom>
          <a:noFill/>
        </p:spPr>
        <p:txBody>
          <a:bodyPr wrap="none" lIns="0" rIns="0" tIns="0" bIns="0" anchor="t">
            <a:spAutoFit/>
          </a:bodyPr>
          <a:lstStyle/>
          <a:p>
            <a:pPr algn="l"/>
            <a:r>
              <a:rPr b="1" sz="1275" i="0" u="none">
                <a:solidFill>
                  <a:srgbClr val="C2410C"/>
                </a:solidFill>
                <a:latin typeface="Plus Jakarta Sans"/>
              </a:rPr>
              <a:t>Key Limitation</a:t>
            </a:r>
          </a:p>
        </p:txBody>
      </p:sp>
      <p:sp>
        <p:nvSpPr>
          <p:cNvPr id="27" name="TextBox 26"/>
          <p:cNvSpPr txBox="1"/>
          <p:nvPr/>
        </p:nvSpPr>
        <p:spPr>
          <a:xfrm>
            <a:off x="8270974" y="3014960"/>
            <a:ext cx="3187749" cy="600075"/>
          </a:xfrm>
          <a:prstGeom prst="rect">
            <a:avLst/>
          </a:prstGeom>
          <a:noFill/>
        </p:spPr>
        <p:txBody>
          <a:bodyPr wrap="square" lIns="0" rIns="0" tIns="0" bIns="0" anchor="t">
            <a:spAutoFit/>
          </a:bodyPr>
          <a:lstStyle/>
          <a:p>
            <a:pPr algn="l">
              <a:lnSpc>
                <a:spcPts val="1575"/>
              </a:lnSpc>
            </a:pPr>
            <a:r>
              <a:rPr b="0" sz="1050" i="0" u="none">
                <a:solidFill>
                  <a:srgbClr val="9A3412"/>
                </a:solidFill>
                <a:latin typeface="Plus Jakarta Sans"/>
              </a:rPr>
              <a:t>Offers a static snapshot of external threats but fails to provide micro-level operational remedies inside the shop.</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4955381"/>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1902"/>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1813024"/>
            <a:ext cx="5410200" cy="1040010"/>
          </a:xfrm>
          <a:prstGeom prst="roundRect">
            <a:avLst>
              <a:gd name="adj" fmla="val 1099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ectangle 4"/>
          <p:cNvSpPr/>
          <p:nvPr/>
        </p:nvSpPr>
        <p:spPr>
          <a:xfrm>
            <a:off x="609600" y="1813024"/>
            <a:ext cx="38100" cy="1040010"/>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6172200" y="1813024"/>
            <a:ext cx="5410200" cy="1040010"/>
          </a:xfrm>
          <a:prstGeom prst="roundRect">
            <a:avLst>
              <a:gd name="adj" fmla="val 10990"/>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172200" y="1813024"/>
            <a:ext cx="38100" cy="1040010"/>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609600" y="3005435"/>
            <a:ext cx="5410200" cy="1213246"/>
          </a:xfrm>
          <a:prstGeom prst="roundRect">
            <a:avLst>
              <a:gd name="adj" fmla="val 9421"/>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609600" y="3005435"/>
            <a:ext cx="38100" cy="1213246"/>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ounded Rectangle 9"/>
          <p:cNvSpPr/>
          <p:nvPr/>
        </p:nvSpPr>
        <p:spPr>
          <a:xfrm>
            <a:off x="6172200" y="3005435"/>
            <a:ext cx="5410200" cy="1213246"/>
          </a:xfrm>
          <a:prstGeom prst="roundRect">
            <a:avLst>
              <a:gd name="adj" fmla="val 9421"/>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ectangle 10"/>
          <p:cNvSpPr/>
          <p:nvPr/>
        </p:nvSpPr>
        <p:spPr>
          <a:xfrm>
            <a:off x="6172200" y="3005435"/>
            <a:ext cx="38100" cy="1213246"/>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Rectangle 11"/>
          <p:cNvSpPr/>
          <p:nvPr/>
        </p:nvSpPr>
        <p:spPr>
          <a:xfrm>
            <a:off x="609600" y="6171902"/>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3" name="Picture 12" descr="image.png"/>
          <p:cNvPicPr>
            <a:picLocks noChangeAspect="1"/>
          </p:cNvPicPr>
          <p:nvPr/>
        </p:nvPicPr>
        <p:blipFill>
          <a:blip r:embed="rId2"/>
          <a:stretch>
            <a:fillRect/>
          </a:stretch>
        </p:blipFill>
        <p:spPr>
          <a:xfrm>
            <a:off x="11010900" y="557212"/>
            <a:ext cx="571500" cy="381000"/>
          </a:xfrm>
          <a:prstGeom prst="rect">
            <a:avLst/>
          </a:prstGeom>
        </p:spPr>
      </p:pic>
      <p:pic>
        <p:nvPicPr>
          <p:cNvPr id="14" name="Picture 13" descr="image.png"/>
          <p:cNvPicPr>
            <a:picLocks noChangeAspect="1"/>
          </p:cNvPicPr>
          <p:nvPr/>
        </p:nvPicPr>
        <p:blipFill>
          <a:blip r:embed="rId3"/>
          <a:stretch>
            <a:fillRect/>
          </a:stretch>
        </p:blipFill>
        <p:spPr>
          <a:xfrm>
            <a:off x="771525" y="5190529"/>
            <a:ext cx="85725" cy="104775"/>
          </a:xfrm>
          <a:prstGeom prst="rect">
            <a:avLst/>
          </a:prstGeom>
        </p:spPr>
      </p:pic>
      <p:sp>
        <p:nvSpPr>
          <p:cNvPr id="15" name="TextBox 14"/>
          <p:cNvSpPr txBox="1"/>
          <p:nvPr/>
        </p:nvSpPr>
        <p:spPr>
          <a:xfrm>
            <a:off x="609600" y="419100"/>
            <a:ext cx="6057900" cy="657225"/>
          </a:xfrm>
          <a:prstGeom prst="rect">
            <a:avLst/>
          </a:prstGeom>
          <a:noFill/>
        </p:spPr>
        <p:txBody>
          <a:bodyPr wrap="square" lIns="0" rIns="0" tIns="0" bIns="0" anchor="t">
            <a:spAutoFit/>
          </a:bodyPr>
          <a:lstStyle/>
          <a:p>
            <a:pPr algn="l"/>
            <a:r>
              <a:rPr b="1" sz="900" i="0" u="none">
                <a:solidFill>
                  <a:srgbClr val="EA580C"/>
                </a:solidFill>
                <a:latin typeface="Plus Jakarta Sans"/>
              </a:rPr>
              <a:t>Macro Diagnostic</a:t>
            </a:r>
          </a:p>
        </p:txBody>
      </p:sp>
      <p:sp>
        <p:nvSpPr>
          <p:cNvPr id="16" name="TextBox 15"/>
          <p:cNvSpPr txBox="1"/>
          <p:nvPr/>
        </p:nvSpPr>
        <p:spPr>
          <a:xfrm>
            <a:off x="819150" y="2003524"/>
            <a:ext cx="5086350" cy="659010"/>
          </a:xfrm>
          <a:prstGeom prst="rect">
            <a:avLst/>
          </a:prstGeom>
          <a:noFill/>
        </p:spPr>
        <p:txBody>
          <a:bodyPr wrap="square" lIns="0" rIns="0" tIns="0" bIns="0" anchor="t">
            <a:spAutoFit/>
          </a:bodyPr>
          <a:lstStyle/>
          <a:p>
            <a:pPr algn="l"/>
            <a:r>
              <a:rPr b="1" sz="825" i="0" u="none">
                <a:solidFill>
                  <a:srgbClr val="EA580C"/>
                </a:solidFill>
                <a:latin typeface="Plus Jakarta Sans"/>
              </a:rPr>
              <a:t>Economic Force</a:t>
            </a:r>
          </a:p>
        </p:txBody>
      </p:sp>
      <p:sp>
        <p:nvSpPr>
          <p:cNvPr id="17" name="TextBox 16"/>
          <p:cNvSpPr txBox="1"/>
          <p:nvPr/>
        </p:nvSpPr>
        <p:spPr>
          <a:xfrm>
            <a:off x="6381750" y="2003524"/>
            <a:ext cx="5086350" cy="659010"/>
          </a:xfrm>
          <a:prstGeom prst="rect">
            <a:avLst/>
          </a:prstGeom>
          <a:noFill/>
        </p:spPr>
        <p:txBody>
          <a:bodyPr wrap="square" lIns="0" rIns="0" tIns="0" bIns="0" anchor="t">
            <a:spAutoFit/>
          </a:bodyPr>
          <a:lstStyle/>
          <a:p>
            <a:pPr algn="l"/>
            <a:r>
              <a:rPr b="1" sz="825" i="0" u="none">
                <a:solidFill>
                  <a:srgbClr val="EA580C"/>
                </a:solidFill>
                <a:latin typeface="Plus Jakarta Sans"/>
              </a:rPr>
              <a:t>Socio-Cultural Shift</a:t>
            </a:r>
          </a:p>
        </p:txBody>
      </p:sp>
      <p:sp>
        <p:nvSpPr>
          <p:cNvPr id="18" name="TextBox 17"/>
          <p:cNvSpPr txBox="1"/>
          <p:nvPr/>
        </p:nvSpPr>
        <p:spPr>
          <a:xfrm>
            <a:off x="819150" y="3195935"/>
            <a:ext cx="5086350" cy="832246"/>
          </a:xfrm>
          <a:prstGeom prst="rect">
            <a:avLst/>
          </a:prstGeom>
          <a:noFill/>
        </p:spPr>
        <p:txBody>
          <a:bodyPr wrap="square" lIns="0" rIns="0" tIns="0" bIns="0" anchor="t">
            <a:spAutoFit/>
          </a:bodyPr>
          <a:lstStyle/>
          <a:p>
            <a:pPr algn="l"/>
            <a:r>
              <a:rPr b="1" sz="825" i="0" u="none">
                <a:solidFill>
                  <a:srgbClr val="EA580C"/>
                </a:solidFill>
                <a:latin typeface="Plus Jakarta Sans"/>
              </a:rPr>
              <a:t>Technological Trend</a:t>
            </a:r>
          </a:p>
        </p:txBody>
      </p:sp>
      <p:sp>
        <p:nvSpPr>
          <p:cNvPr id="19" name="TextBox 18"/>
          <p:cNvSpPr txBox="1"/>
          <p:nvPr/>
        </p:nvSpPr>
        <p:spPr>
          <a:xfrm>
            <a:off x="6381750" y="3195935"/>
            <a:ext cx="5086350" cy="832246"/>
          </a:xfrm>
          <a:prstGeom prst="rect">
            <a:avLst/>
          </a:prstGeom>
          <a:noFill/>
        </p:spPr>
        <p:txBody>
          <a:bodyPr wrap="square" lIns="0" rIns="0" tIns="0" bIns="0" anchor="t">
            <a:spAutoFit/>
          </a:bodyPr>
          <a:lstStyle/>
          <a:p>
            <a:pPr algn="l"/>
            <a:r>
              <a:rPr b="1" sz="825" i="0" u="none">
                <a:solidFill>
                  <a:srgbClr val="EA580C"/>
                </a:solidFill>
                <a:latin typeface="Plus Jakarta Sans"/>
              </a:rPr>
              <a:t>Ecological Factor</a:t>
            </a:r>
          </a:p>
        </p:txBody>
      </p:sp>
      <p:sp>
        <p:nvSpPr>
          <p:cNvPr id="20" name="TextBox 19"/>
          <p:cNvSpPr txBox="1"/>
          <p:nvPr/>
        </p:nvSpPr>
        <p:spPr>
          <a:xfrm>
            <a:off x="771525" y="5171479"/>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21" name="TextBox 20"/>
          <p:cNvSpPr txBox="1"/>
          <p:nvPr/>
        </p:nvSpPr>
        <p:spPr>
          <a:xfrm>
            <a:off x="2085975" y="5060156"/>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"Applying PESTEL specifically to Basil's Bakery highlights four main pressures: economic inflation on butter and flour, shifting dietary preferences toward specialty items, competitor app adoption, and tighter municipal waste regulations."</a:t>
            </a:r>
          </a:p>
        </p:txBody>
      </p:sp>
      <p:sp>
        <p:nvSpPr>
          <p:cNvPr id="22" name="TextBox 21"/>
          <p:cNvSpPr txBox="1"/>
          <p:nvPr/>
        </p:nvSpPr>
        <p:spPr>
          <a:xfrm>
            <a:off x="609600" y="6295727"/>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23" name="TextBox 22"/>
          <p:cNvSpPr txBox="1"/>
          <p:nvPr/>
        </p:nvSpPr>
        <p:spPr>
          <a:xfrm>
            <a:off x="11134725" y="6295727"/>
            <a:ext cx="733425" cy="142875"/>
          </a:xfrm>
          <a:prstGeom prst="rect">
            <a:avLst/>
          </a:prstGeom>
          <a:noFill/>
        </p:spPr>
        <p:txBody>
          <a:bodyPr wrap="none" lIns="0" rIns="0" tIns="0" bIns="0" anchor="t">
            <a:spAutoFit/>
          </a:bodyPr>
          <a:lstStyle/>
          <a:p>
            <a:pPr algn="l"/>
            <a:r>
              <a:rPr b="1" sz="900" i="0" u="none">
                <a:solidFill>
                  <a:srgbClr val="EA580C"/>
                </a:solidFill>
                <a:latin typeface="Plus Jakarta Sans"/>
              </a:rPr>
              <a:t>Slide 06</a:t>
            </a:r>
          </a:p>
        </p:txBody>
      </p:sp>
      <p:sp>
        <p:nvSpPr>
          <p:cNvPr id="24" name="TextBox 23"/>
          <p:cNvSpPr txBox="1"/>
          <p:nvPr/>
        </p:nvSpPr>
        <p:spPr>
          <a:xfrm>
            <a:off x="609600" y="638175"/>
            <a:ext cx="7825978" cy="438150"/>
          </a:xfrm>
          <a:prstGeom prst="rect">
            <a:avLst/>
          </a:prstGeom>
          <a:noFill/>
        </p:spPr>
        <p:txBody>
          <a:bodyPr wrap="none" lIns="0" rIns="0" tIns="0" bIns="0" anchor="t">
            <a:spAutoFit/>
          </a:bodyPr>
          <a:lstStyle/>
          <a:p>
            <a:pPr algn="l"/>
            <a:r>
              <a:rPr b="1" sz="2550" i="0" u="none">
                <a:solidFill>
                  <a:srgbClr val="1C1917"/>
                </a:solidFill>
                <a:latin typeface="DM Serif Display"/>
              </a:rPr>
              <a:t>PESTEL Analysis Applied to Basil's Bakery</a:t>
            </a:r>
          </a:p>
        </p:txBody>
      </p:sp>
      <p:sp>
        <p:nvSpPr>
          <p:cNvPr id="25" name="TextBox 24"/>
          <p:cNvSpPr txBox="1"/>
          <p:nvPr/>
        </p:nvSpPr>
        <p:spPr>
          <a:xfrm>
            <a:off x="857250" y="2241649"/>
            <a:ext cx="6500812" cy="209550"/>
          </a:xfrm>
          <a:prstGeom prst="rect">
            <a:avLst/>
          </a:prstGeom>
          <a:noFill/>
        </p:spPr>
        <p:txBody>
          <a:bodyPr wrap="none" lIns="0" rIns="0" tIns="0" bIns="0" anchor="t">
            <a:spAutoFit/>
          </a:bodyPr>
          <a:lstStyle/>
          <a:p>
            <a:pPr algn="l"/>
            <a:r>
              <a:rPr b="1" sz="1275" i="0" u="none">
                <a:solidFill>
                  <a:srgbClr val="1C1917"/>
                </a:solidFill>
                <a:latin typeface="Plus Jakarta Sans"/>
              </a:rPr>
              <a:t>Inflationary Cost Pressures</a:t>
            </a:r>
          </a:p>
        </p:txBody>
      </p:sp>
      <p:sp>
        <p:nvSpPr>
          <p:cNvPr id="26" name="TextBox 25"/>
          <p:cNvSpPr txBox="1"/>
          <p:nvPr/>
        </p:nvSpPr>
        <p:spPr>
          <a:xfrm>
            <a:off x="857250" y="2489299"/>
            <a:ext cx="6191250" cy="173235"/>
          </a:xfrm>
          <a:prstGeom prst="rect">
            <a:avLst/>
          </a:prstGeom>
          <a:noFill/>
        </p:spPr>
        <p:txBody>
          <a:bodyPr wrap="none" lIns="0" rIns="0" tIns="0" bIns="0" anchor="t">
            <a:spAutoFit/>
          </a:bodyPr>
          <a:lstStyle/>
          <a:p>
            <a:pPr algn="l">
              <a:lnSpc>
                <a:spcPts val="1364"/>
              </a:lnSpc>
            </a:pPr>
            <a:r>
              <a:rPr b="0" sz="975" i="0" u="none">
                <a:solidFill>
                  <a:srgbClr val="57534E"/>
                </a:solidFill>
                <a:latin typeface="Plus Jakarta Sans"/>
              </a:rPr>
              <a:t>Surging electricity tariffs and dairy prices directly compress net profit margins.</a:t>
            </a:r>
          </a:p>
        </p:txBody>
      </p:sp>
      <p:sp>
        <p:nvSpPr>
          <p:cNvPr id="27" name="TextBox 26"/>
          <p:cNvSpPr txBox="1"/>
          <p:nvPr/>
        </p:nvSpPr>
        <p:spPr>
          <a:xfrm>
            <a:off x="6419850" y="2241649"/>
            <a:ext cx="5772150" cy="209550"/>
          </a:xfrm>
          <a:prstGeom prst="rect">
            <a:avLst/>
          </a:prstGeom>
          <a:noFill/>
        </p:spPr>
        <p:txBody>
          <a:bodyPr wrap="none" lIns="0" rIns="0" tIns="0" bIns="0" anchor="t">
            <a:spAutoFit/>
          </a:bodyPr>
          <a:lstStyle/>
          <a:p>
            <a:pPr algn="l"/>
            <a:r>
              <a:rPr b="1" sz="1275" i="0" u="none">
                <a:solidFill>
                  <a:srgbClr val="1C1917"/>
                </a:solidFill>
                <a:latin typeface="Plus Jakarta Sans"/>
              </a:rPr>
              <a:t>Specialist Dietary Demand</a:t>
            </a:r>
          </a:p>
        </p:txBody>
      </p:sp>
      <p:sp>
        <p:nvSpPr>
          <p:cNvPr id="28" name="TextBox 27"/>
          <p:cNvSpPr txBox="1"/>
          <p:nvPr/>
        </p:nvSpPr>
        <p:spPr>
          <a:xfrm>
            <a:off x="6419850" y="2489299"/>
            <a:ext cx="5772150" cy="173235"/>
          </a:xfrm>
          <a:prstGeom prst="rect">
            <a:avLst/>
          </a:prstGeom>
          <a:noFill/>
        </p:spPr>
        <p:txBody>
          <a:bodyPr wrap="none" lIns="0" rIns="0" tIns="0" bIns="0" anchor="t">
            <a:spAutoFit/>
          </a:bodyPr>
          <a:lstStyle/>
          <a:p>
            <a:pPr algn="l">
              <a:lnSpc>
                <a:spcPts val="1364"/>
              </a:lnSpc>
            </a:pPr>
            <a:r>
              <a:rPr b="0" sz="975" i="0" u="none">
                <a:solidFill>
                  <a:srgbClr val="57534E"/>
                </a:solidFill>
                <a:latin typeface="Plus Jakarta Sans"/>
              </a:rPr>
              <a:t>Expanding consumer preference for sourdough, vegan, and gluten-free goods.</a:t>
            </a:r>
          </a:p>
        </p:txBody>
      </p:sp>
      <p:sp>
        <p:nvSpPr>
          <p:cNvPr id="29" name="TextBox 28"/>
          <p:cNvSpPr txBox="1"/>
          <p:nvPr/>
        </p:nvSpPr>
        <p:spPr>
          <a:xfrm>
            <a:off x="857250" y="3434060"/>
            <a:ext cx="6500812" cy="209550"/>
          </a:xfrm>
          <a:prstGeom prst="rect">
            <a:avLst/>
          </a:prstGeom>
          <a:noFill/>
        </p:spPr>
        <p:txBody>
          <a:bodyPr wrap="none" lIns="0" rIns="0" tIns="0" bIns="0" anchor="t">
            <a:spAutoFit/>
          </a:bodyPr>
          <a:lstStyle/>
          <a:p>
            <a:pPr algn="l"/>
            <a:r>
              <a:rPr b="1" sz="1275" i="0" u="none">
                <a:solidFill>
                  <a:srgbClr val="1C1917"/>
                </a:solidFill>
                <a:latin typeface="Plus Jakarta Sans"/>
              </a:rPr>
              <a:t>POS &amp; Pre-Order Automation</a:t>
            </a:r>
          </a:p>
        </p:txBody>
      </p:sp>
      <p:sp>
        <p:nvSpPr>
          <p:cNvPr id="30" name="TextBox 29"/>
          <p:cNvSpPr txBox="1"/>
          <p:nvPr/>
        </p:nvSpPr>
        <p:spPr>
          <a:xfrm>
            <a:off x="857250" y="3681710"/>
            <a:ext cx="6191250" cy="173235"/>
          </a:xfrm>
          <a:prstGeom prst="rect">
            <a:avLst/>
          </a:prstGeom>
          <a:noFill/>
        </p:spPr>
        <p:txBody>
          <a:bodyPr wrap="none" lIns="0" rIns="0" tIns="0" bIns="0" anchor="t">
            <a:spAutoFit/>
          </a:bodyPr>
          <a:lstStyle/>
          <a:p>
            <a:pPr algn="l">
              <a:lnSpc>
                <a:spcPts val="1364"/>
              </a:lnSpc>
            </a:pPr>
            <a:r>
              <a:rPr b="0" sz="975" i="0" u="none">
                <a:solidFill>
                  <a:srgbClr val="57534E"/>
                </a:solidFill>
                <a:latin typeface="Plus Jakarta Sans"/>
              </a:rPr>
              <a:t>Standardisation of app-based click-and-collect platforms across local competitors.</a:t>
            </a:r>
          </a:p>
        </p:txBody>
      </p:sp>
      <p:sp>
        <p:nvSpPr>
          <p:cNvPr id="31" name="TextBox 30"/>
          <p:cNvSpPr txBox="1"/>
          <p:nvPr/>
        </p:nvSpPr>
        <p:spPr>
          <a:xfrm>
            <a:off x="6419850" y="3434060"/>
            <a:ext cx="5772150" cy="209550"/>
          </a:xfrm>
          <a:prstGeom prst="rect">
            <a:avLst/>
          </a:prstGeom>
          <a:noFill/>
        </p:spPr>
        <p:txBody>
          <a:bodyPr wrap="none" lIns="0" rIns="0" tIns="0" bIns="0" anchor="t">
            <a:spAutoFit/>
          </a:bodyPr>
          <a:lstStyle/>
          <a:p>
            <a:pPr algn="l"/>
            <a:r>
              <a:rPr b="1" sz="1275" i="0" u="none">
                <a:solidFill>
                  <a:srgbClr val="1C1917"/>
                </a:solidFill>
                <a:latin typeface="Plus Jakarta Sans"/>
              </a:rPr>
              <a:t>Food Waste Regulations</a:t>
            </a:r>
          </a:p>
        </p:txBody>
      </p:sp>
      <p:sp>
        <p:nvSpPr>
          <p:cNvPr id="32" name="TextBox 31"/>
          <p:cNvSpPr txBox="1"/>
          <p:nvPr/>
        </p:nvSpPr>
        <p:spPr>
          <a:xfrm>
            <a:off x="6419850" y="3681710"/>
            <a:ext cx="5048250" cy="346471"/>
          </a:xfrm>
          <a:prstGeom prst="rect">
            <a:avLst/>
          </a:prstGeom>
          <a:noFill/>
        </p:spPr>
        <p:txBody>
          <a:bodyPr wrap="square" lIns="0" rIns="0" tIns="0" bIns="0" anchor="t">
            <a:spAutoFit/>
          </a:bodyPr>
          <a:lstStyle/>
          <a:p>
            <a:pPr algn="l">
              <a:lnSpc>
                <a:spcPts val="1364"/>
              </a:lnSpc>
            </a:pPr>
            <a:r>
              <a:rPr b="0" sz="975" i="0" u="none">
                <a:solidFill>
                  <a:srgbClr val="57534E"/>
                </a:solidFill>
                <a:latin typeface="Plus Jakarta Sans"/>
              </a:rPr>
              <a:t>Tightening municipal legislation surrounding food disposal and single-use packaging.</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4791670"/>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1902"/>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1976735"/>
            <a:ext cx="3530649" cy="1914525"/>
          </a:xfrm>
          <a:prstGeom prst="roundRect">
            <a:avLst>
              <a:gd name="adj" fmla="val 6965"/>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330749" y="1976735"/>
            <a:ext cx="3530649" cy="1914525"/>
          </a:xfrm>
          <a:prstGeom prst="roundRect">
            <a:avLst>
              <a:gd name="adj" fmla="val 6965"/>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8051899" y="1976735"/>
            <a:ext cx="3530649" cy="1914525"/>
          </a:xfrm>
          <a:prstGeom prst="roundRect">
            <a:avLst>
              <a:gd name="adj" fmla="val 6965"/>
            </a:avLst>
          </a:prstGeom>
          <a:solidFill>
            <a:srgbClr val="FFF7ED"/>
          </a:solidFill>
          <a:ln w="9525">
            <a:solidFill>
              <a:srgbClr val="FFEDD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09600" y="6171902"/>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8" name="Picture 7" descr="image.png"/>
          <p:cNvPicPr>
            <a:picLocks noChangeAspect="1"/>
          </p:cNvPicPr>
          <p:nvPr/>
        </p:nvPicPr>
        <p:blipFill>
          <a:blip r:embed="rId2"/>
          <a:stretch>
            <a:fillRect/>
          </a:stretch>
        </p:blipFill>
        <p:spPr>
          <a:xfrm>
            <a:off x="11010900" y="557212"/>
            <a:ext cx="571500" cy="381000"/>
          </a:xfrm>
          <a:prstGeom prst="rect">
            <a:avLst/>
          </a:prstGeom>
        </p:spPr>
      </p:pic>
      <p:pic>
        <p:nvPicPr>
          <p:cNvPr id="9" name="Picture 8" descr="image.png"/>
          <p:cNvPicPr>
            <a:picLocks noChangeAspect="1"/>
          </p:cNvPicPr>
          <p:nvPr/>
        </p:nvPicPr>
        <p:blipFill>
          <a:blip r:embed="rId3"/>
          <a:stretch>
            <a:fillRect/>
          </a:stretch>
        </p:blipFill>
        <p:spPr>
          <a:xfrm>
            <a:off x="828675" y="2252960"/>
            <a:ext cx="323850" cy="323850"/>
          </a:xfrm>
          <a:prstGeom prst="rect">
            <a:avLst/>
          </a:prstGeom>
        </p:spPr>
      </p:pic>
      <p:pic>
        <p:nvPicPr>
          <p:cNvPr id="10" name="Picture 9" descr="image.png"/>
          <p:cNvPicPr>
            <a:picLocks noChangeAspect="1"/>
          </p:cNvPicPr>
          <p:nvPr/>
        </p:nvPicPr>
        <p:blipFill>
          <a:blip r:embed="rId4"/>
          <a:stretch>
            <a:fillRect/>
          </a:stretch>
        </p:blipFill>
        <p:spPr>
          <a:xfrm>
            <a:off x="4549824" y="2252960"/>
            <a:ext cx="323850" cy="323850"/>
          </a:xfrm>
          <a:prstGeom prst="rect">
            <a:avLst/>
          </a:prstGeom>
        </p:spPr>
      </p:pic>
      <p:pic>
        <p:nvPicPr>
          <p:cNvPr id="11" name="Picture 10" descr="image.png"/>
          <p:cNvPicPr>
            <a:picLocks noChangeAspect="1"/>
          </p:cNvPicPr>
          <p:nvPr/>
        </p:nvPicPr>
        <p:blipFill>
          <a:blip r:embed="rId5"/>
          <a:stretch>
            <a:fillRect/>
          </a:stretch>
        </p:blipFill>
        <p:spPr>
          <a:xfrm>
            <a:off x="8270974" y="2252960"/>
            <a:ext cx="323850" cy="323850"/>
          </a:xfrm>
          <a:prstGeom prst="rect">
            <a:avLst/>
          </a:prstGeom>
        </p:spPr>
      </p:pic>
      <p:pic>
        <p:nvPicPr>
          <p:cNvPr id="12" name="Picture 11" descr="image.png"/>
          <p:cNvPicPr>
            <a:picLocks noChangeAspect="1"/>
          </p:cNvPicPr>
          <p:nvPr/>
        </p:nvPicPr>
        <p:blipFill>
          <a:blip r:embed="rId6"/>
          <a:stretch>
            <a:fillRect/>
          </a:stretch>
        </p:blipFill>
        <p:spPr>
          <a:xfrm>
            <a:off x="771525" y="5026818"/>
            <a:ext cx="85725" cy="104775"/>
          </a:xfrm>
          <a:prstGeom prst="rect">
            <a:avLst/>
          </a:prstGeom>
        </p:spPr>
      </p:pic>
      <p:pic>
        <p:nvPicPr>
          <p:cNvPr id="13" name="Picture 12" descr="image.png"/>
          <p:cNvPicPr>
            <a:picLocks noChangeAspect="1"/>
          </p:cNvPicPr>
          <p:nvPr/>
        </p:nvPicPr>
        <p:blipFill>
          <a:blip r:embed="rId7"/>
          <a:stretch>
            <a:fillRect/>
          </a:stretch>
        </p:blipFill>
        <p:spPr>
          <a:xfrm>
            <a:off x="914400" y="2338685"/>
            <a:ext cx="152400" cy="152400"/>
          </a:xfrm>
          <a:prstGeom prst="rect">
            <a:avLst/>
          </a:prstGeom>
        </p:spPr>
      </p:pic>
      <p:pic>
        <p:nvPicPr>
          <p:cNvPr id="14" name="Picture 13" descr="image.png"/>
          <p:cNvPicPr>
            <a:picLocks noChangeAspect="1"/>
          </p:cNvPicPr>
          <p:nvPr/>
        </p:nvPicPr>
        <p:blipFill>
          <a:blip r:embed="rId8"/>
          <a:stretch>
            <a:fillRect/>
          </a:stretch>
        </p:blipFill>
        <p:spPr>
          <a:xfrm>
            <a:off x="4626024" y="2338685"/>
            <a:ext cx="171450" cy="152400"/>
          </a:xfrm>
          <a:prstGeom prst="rect">
            <a:avLst/>
          </a:prstGeom>
        </p:spPr>
      </p:pic>
      <p:pic>
        <p:nvPicPr>
          <p:cNvPr id="15" name="Picture 14" descr="image.png"/>
          <p:cNvPicPr>
            <a:picLocks noChangeAspect="1"/>
          </p:cNvPicPr>
          <p:nvPr/>
        </p:nvPicPr>
        <p:blipFill>
          <a:blip r:embed="rId9"/>
          <a:stretch>
            <a:fillRect/>
          </a:stretch>
        </p:blipFill>
        <p:spPr>
          <a:xfrm>
            <a:off x="8356699" y="2338685"/>
            <a:ext cx="152400" cy="152400"/>
          </a:xfrm>
          <a:prstGeom prst="rect">
            <a:avLst/>
          </a:prstGeom>
        </p:spPr>
      </p:pic>
      <p:sp>
        <p:nvSpPr>
          <p:cNvPr id="16" name="TextBox 15"/>
          <p:cNvSpPr txBox="1"/>
          <p:nvPr/>
        </p:nvSpPr>
        <p:spPr>
          <a:xfrm>
            <a:off x="609600" y="419100"/>
            <a:ext cx="6696075" cy="657225"/>
          </a:xfrm>
          <a:prstGeom prst="rect">
            <a:avLst/>
          </a:prstGeom>
          <a:noFill/>
        </p:spPr>
        <p:txBody>
          <a:bodyPr wrap="square" lIns="0" rIns="0" tIns="0" bIns="0" anchor="t">
            <a:spAutoFit/>
          </a:bodyPr>
          <a:lstStyle/>
          <a:p>
            <a:pPr algn="l"/>
            <a:r>
              <a:rPr b="1" sz="900" i="0" u="none">
                <a:solidFill>
                  <a:srgbClr val="EA580C"/>
                </a:solidFill>
                <a:latin typeface="Plus Jakarta Sans"/>
              </a:rPr>
              <a:t>Theoretical Framework</a:t>
            </a:r>
          </a:p>
        </p:txBody>
      </p:sp>
      <p:sp>
        <p:nvSpPr>
          <p:cNvPr id="17" name="TextBox 16"/>
          <p:cNvSpPr txBox="1"/>
          <p:nvPr/>
        </p:nvSpPr>
        <p:spPr>
          <a:xfrm>
            <a:off x="771525" y="5007768"/>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18" name="TextBox 17"/>
          <p:cNvSpPr txBox="1"/>
          <p:nvPr/>
        </p:nvSpPr>
        <p:spPr>
          <a:xfrm>
            <a:off x="2085975" y="4896445"/>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"Following Ishikawa (1982), the Cause-and-Effect diagram helps isolate operational failures into methods and machinery. However, its limitation is that it relies on qualitative team consensus without quantitative weighting."</a:t>
            </a:r>
          </a:p>
        </p:txBody>
      </p:sp>
      <p:sp>
        <p:nvSpPr>
          <p:cNvPr id="19" name="TextBox 18"/>
          <p:cNvSpPr txBox="1"/>
          <p:nvPr/>
        </p:nvSpPr>
        <p:spPr>
          <a:xfrm>
            <a:off x="609600" y="6295727"/>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20" name="TextBox 19"/>
          <p:cNvSpPr txBox="1"/>
          <p:nvPr/>
        </p:nvSpPr>
        <p:spPr>
          <a:xfrm>
            <a:off x="11134725" y="6295727"/>
            <a:ext cx="733425" cy="142875"/>
          </a:xfrm>
          <a:prstGeom prst="rect">
            <a:avLst/>
          </a:prstGeom>
          <a:noFill/>
        </p:spPr>
        <p:txBody>
          <a:bodyPr wrap="none" lIns="0" rIns="0" tIns="0" bIns="0" anchor="t">
            <a:spAutoFit/>
          </a:bodyPr>
          <a:lstStyle/>
          <a:p>
            <a:pPr algn="l"/>
            <a:r>
              <a:rPr b="1" sz="900" i="0" u="none">
                <a:solidFill>
                  <a:srgbClr val="EA580C"/>
                </a:solidFill>
                <a:latin typeface="Plus Jakarta Sans"/>
              </a:rPr>
              <a:t>Slide 07</a:t>
            </a:r>
          </a:p>
        </p:txBody>
      </p:sp>
      <p:sp>
        <p:nvSpPr>
          <p:cNvPr id="21" name="TextBox 20"/>
          <p:cNvSpPr txBox="1"/>
          <p:nvPr/>
        </p:nvSpPr>
        <p:spPr>
          <a:xfrm>
            <a:off x="609600" y="638175"/>
            <a:ext cx="8663582" cy="438150"/>
          </a:xfrm>
          <a:prstGeom prst="rect">
            <a:avLst/>
          </a:prstGeom>
          <a:noFill/>
        </p:spPr>
        <p:txBody>
          <a:bodyPr wrap="none" lIns="0" rIns="0" tIns="0" bIns="0" anchor="t">
            <a:spAutoFit/>
          </a:bodyPr>
          <a:lstStyle/>
          <a:p>
            <a:pPr algn="l"/>
            <a:r>
              <a:rPr b="1" sz="2550" i="0" u="none">
                <a:solidFill>
                  <a:srgbClr val="1C1917"/>
                </a:solidFill>
                <a:latin typeface="DM Serif Display"/>
              </a:rPr>
              <a:t>Critical Evaluation: Cause-and-Effect Diagram</a:t>
            </a:r>
          </a:p>
        </p:txBody>
      </p:sp>
      <p:sp>
        <p:nvSpPr>
          <p:cNvPr id="22" name="TextBox 21"/>
          <p:cNvSpPr txBox="1"/>
          <p:nvPr/>
        </p:nvSpPr>
        <p:spPr>
          <a:xfrm>
            <a:off x="828675" y="2710160"/>
            <a:ext cx="4058905" cy="209550"/>
          </a:xfrm>
          <a:prstGeom prst="rect">
            <a:avLst/>
          </a:prstGeom>
          <a:noFill/>
        </p:spPr>
        <p:txBody>
          <a:bodyPr wrap="none" lIns="0" rIns="0" tIns="0" bIns="0" anchor="t">
            <a:spAutoFit/>
          </a:bodyPr>
          <a:lstStyle/>
          <a:p>
            <a:pPr algn="l"/>
            <a:r>
              <a:rPr b="1" sz="1275" i="0" u="none">
                <a:solidFill>
                  <a:srgbClr val="1C1917"/>
                </a:solidFill>
                <a:latin typeface="Plus Jakarta Sans"/>
              </a:rPr>
              <a:t>Root Cause Focus</a:t>
            </a:r>
          </a:p>
        </p:txBody>
      </p:sp>
      <p:sp>
        <p:nvSpPr>
          <p:cNvPr id="23" name="TextBox 22"/>
          <p:cNvSpPr txBox="1"/>
          <p:nvPr/>
        </p:nvSpPr>
        <p:spPr>
          <a:xfrm>
            <a:off x="828675" y="3014960"/>
            <a:ext cx="3187749" cy="600075"/>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Directs executive attention beyond superficial symptoms down to structural root causes (Ishikawa, 1982).</a:t>
            </a:r>
          </a:p>
        </p:txBody>
      </p:sp>
      <p:sp>
        <p:nvSpPr>
          <p:cNvPr id="24" name="TextBox 23"/>
          <p:cNvSpPr txBox="1"/>
          <p:nvPr/>
        </p:nvSpPr>
        <p:spPr>
          <a:xfrm>
            <a:off x="4549824" y="2710160"/>
            <a:ext cx="4058905" cy="209550"/>
          </a:xfrm>
          <a:prstGeom prst="rect">
            <a:avLst/>
          </a:prstGeom>
          <a:noFill/>
        </p:spPr>
        <p:txBody>
          <a:bodyPr wrap="none" lIns="0" rIns="0" tIns="0" bIns="0" anchor="t">
            <a:spAutoFit/>
          </a:bodyPr>
          <a:lstStyle/>
          <a:p>
            <a:pPr algn="l"/>
            <a:r>
              <a:rPr b="1" sz="1275" i="0" u="none">
                <a:solidFill>
                  <a:srgbClr val="1C1917"/>
                </a:solidFill>
                <a:latin typeface="Plus Jakarta Sans"/>
              </a:rPr>
              <a:t>Structured Categorisation</a:t>
            </a:r>
          </a:p>
        </p:txBody>
      </p:sp>
      <p:sp>
        <p:nvSpPr>
          <p:cNvPr id="25" name="TextBox 24"/>
          <p:cNvSpPr txBox="1"/>
          <p:nvPr/>
        </p:nvSpPr>
        <p:spPr>
          <a:xfrm>
            <a:off x="4549824" y="3014960"/>
            <a:ext cx="3187749" cy="600075"/>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Systematically isolates operational failures across Machinery, Methods, Manpower, and Materials.</a:t>
            </a:r>
          </a:p>
        </p:txBody>
      </p:sp>
      <p:sp>
        <p:nvSpPr>
          <p:cNvPr id="26" name="TextBox 25"/>
          <p:cNvSpPr txBox="1"/>
          <p:nvPr/>
        </p:nvSpPr>
        <p:spPr>
          <a:xfrm>
            <a:off x="8270974" y="2710160"/>
            <a:ext cx="3921025" cy="209550"/>
          </a:xfrm>
          <a:prstGeom prst="rect">
            <a:avLst/>
          </a:prstGeom>
          <a:noFill/>
        </p:spPr>
        <p:txBody>
          <a:bodyPr wrap="none" lIns="0" rIns="0" tIns="0" bIns="0" anchor="t">
            <a:spAutoFit/>
          </a:bodyPr>
          <a:lstStyle/>
          <a:p>
            <a:pPr algn="l"/>
            <a:r>
              <a:rPr b="1" sz="1275" i="0" u="none">
                <a:solidFill>
                  <a:srgbClr val="C2410C"/>
                </a:solidFill>
                <a:latin typeface="Plus Jakarta Sans"/>
              </a:rPr>
              <a:t>Key Limitation</a:t>
            </a:r>
          </a:p>
        </p:txBody>
      </p:sp>
      <p:sp>
        <p:nvSpPr>
          <p:cNvPr id="27" name="TextBox 26"/>
          <p:cNvSpPr txBox="1"/>
          <p:nvPr/>
        </p:nvSpPr>
        <p:spPr>
          <a:xfrm>
            <a:off x="8270974" y="3014960"/>
            <a:ext cx="3187749" cy="600075"/>
          </a:xfrm>
          <a:prstGeom prst="rect">
            <a:avLst/>
          </a:prstGeom>
          <a:noFill/>
        </p:spPr>
        <p:txBody>
          <a:bodyPr wrap="square" lIns="0" rIns="0" tIns="0" bIns="0" anchor="t">
            <a:spAutoFit/>
          </a:bodyPr>
          <a:lstStyle/>
          <a:p>
            <a:pPr algn="l">
              <a:lnSpc>
                <a:spcPts val="1575"/>
              </a:lnSpc>
            </a:pPr>
            <a:r>
              <a:rPr b="0" sz="1050" i="0" u="none">
                <a:solidFill>
                  <a:srgbClr val="9A3412"/>
                </a:solidFill>
                <a:latin typeface="Plus Jakarta Sans"/>
              </a:rPr>
              <a:t>Relies heavily on qualitative team perception and lacks quantitative weighting for relative root cause impact.</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4737794"/>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2051"/>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2030759"/>
            <a:ext cx="3530649" cy="1752600"/>
          </a:xfrm>
          <a:prstGeom prst="roundRect">
            <a:avLst>
              <a:gd name="adj" fmla="val 7608"/>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330749" y="2030759"/>
            <a:ext cx="3530649" cy="1752600"/>
          </a:xfrm>
          <a:prstGeom prst="roundRect">
            <a:avLst>
              <a:gd name="adj" fmla="val 7608"/>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8051899" y="2030759"/>
            <a:ext cx="3530649" cy="1752600"/>
          </a:xfrm>
          <a:prstGeom prst="roundRect">
            <a:avLst>
              <a:gd name="adj" fmla="val 7608"/>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09600" y="6172051"/>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8" name="Picture 7" descr="image.png"/>
          <p:cNvPicPr>
            <a:picLocks noChangeAspect="1"/>
          </p:cNvPicPr>
          <p:nvPr/>
        </p:nvPicPr>
        <p:blipFill>
          <a:blip r:embed="rId2"/>
          <a:stretch>
            <a:fillRect/>
          </a:stretch>
        </p:blipFill>
        <p:spPr>
          <a:xfrm>
            <a:off x="11010900" y="557212"/>
            <a:ext cx="571500" cy="381000"/>
          </a:xfrm>
          <a:prstGeom prst="rect">
            <a:avLst/>
          </a:prstGeom>
        </p:spPr>
      </p:pic>
      <p:pic>
        <p:nvPicPr>
          <p:cNvPr id="9" name="Picture 8" descr="image.png"/>
          <p:cNvPicPr>
            <a:picLocks noChangeAspect="1"/>
          </p:cNvPicPr>
          <p:nvPr/>
        </p:nvPicPr>
        <p:blipFill>
          <a:blip r:embed="rId3"/>
          <a:stretch>
            <a:fillRect/>
          </a:stretch>
        </p:blipFill>
        <p:spPr>
          <a:xfrm>
            <a:off x="847725" y="2306984"/>
            <a:ext cx="381000" cy="381000"/>
          </a:xfrm>
          <a:prstGeom prst="rect">
            <a:avLst/>
          </a:prstGeom>
        </p:spPr>
      </p:pic>
      <p:pic>
        <p:nvPicPr>
          <p:cNvPr id="10" name="Picture 9" descr="image.png"/>
          <p:cNvPicPr>
            <a:picLocks noChangeAspect="1"/>
          </p:cNvPicPr>
          <p:nvPr/>
        </p:nvPicPr>
        <p:blipFill>
          <a:blip r:embed="rId4"/>
          <a:stretch>
            <a:fillRect/>
          </a:stretch>
        </p:blipFill>
        <p:spPr>
          <a:xfrm>
            <a:off x="4568874" y="2306984"/>
            <a:ext cx="381000" cy="381000"/>
          </a:xfrm>
          <a:prstGeom prst="rect">
            <a:avLst/>
          </a:prstGeom>
        </p:spPr>
      </p:pic>
      <p:pic>
        <p:nvPicPr>
          <p:cNvPr id="11" name="Picture 10" descr="image.png"/>
          <p:cNvPicPr>
            <a:picLocks noChangeAspect="1"/>
          </p:cNvPicPr>
          <p:nvPr/>
        </p:nvPicPr>
        <p:blipFill>
          <a:blip r:embed="rId5"/>
          <a:stretch>
            <a:fillRect/>
          </a:stretch>
        </p:blipFill>
        <p:spPr>
          <a:xfrm>
            <a:off x="8290024" y="2306984"/>
            <a:ext cx="381000" cy="381000"/>
          </a:xfrm>
          <a:prstGeom prst="rect">
            <a:avLst/>
          </a:prstGeom>
        </p:spPr>
      </p:pic>
      <p:pic>
        <p:nvPicPr>
          <p:cNvPr id="12" name="Picture 11" descr="image.png"/>
          <p:cNvPicPr>
            <a:picLocks noChangeAspect="1"/>
          </p:cNvPicPr>
          <p:nvPr/>
        </p:nvPicPr>
        <p:blipFill>
          <a:blip r:embed="rId6"/>
          <a:stretch>
            <a:fillRect/>
          </a:stretch>
        </p:blipFill>
        <p:spPr>
          <a:xfrm>
            <a:off x="771525" y="4972942"/>
            <a:ext cx="85725" cy="104775"/>
          </a:xfrm>
          <a:prstGeom prst="rect">
            <a:avLst/>
          </a:prstGeom>
        </p:spPr>
      </p:pic>
      <p:pic>
        <p:nvPicPr>
          <p:cNvPr id="13" name="Picture 12" descr="image.png"/>
          <p:cNvPicPr>
            <a:picLocks noChangeAspect="1"/>
          </p:cNvPicPr>
          <p:nvPr/>
        </p:nvPicPr>
        <p:blipFill>
          <a:blip r:embed="rId7"/>
          <a:stretch>
            <a:fillRect/>
          </a:stretch>
        </p:blipFill>
        <p:spPr>
          <a:xfrm>
            <a:off x="928687" y="2411759"/>
            <a:ext cx="219075" cy="171450"/>
          </a:xfrm>
          <a:prstGeom prst="rect">
            <a:avLst/>
          </a:prstGeom>
        </p:spPr>
      </p:pic>
      <p:pic>
        <p:nvPicPr>
          <p:cNvPr id="14" name="Picture 13" descr="image.png"/>
          <p:cNvPicPr>
            <a:picLocks noChangeAspect="1"/>
          </p:cNvPicPr>
          <p:nvPr/>
        </p:nvPicPr>
        <p:blipFill>
          <a:blip r:embed="rId8"/>
          <a:stretch>
            <a:fillRect/>
          </a:stretch>
        </p:blipFill>
        <p:spPr>
          <a:xfrm>
            <a:off x="4649837" y="2411759"/>
            <a:ext cx="219075" cy="171450"/>
          </a:xfrm>
          <a:prstGeom prst="rect">
            <a:avLst/>
          </a:prstGeom>
        </p:spPr>
      </p:pic>
      <p:pic>
        <p:nvPicPr>
          <p:cNvPr id="15" name="Picture 14" descr="image.png"/>
          <p:cNvPicPr>
            <a:picLocks noChangeAspect="1"/>
          </p:cNvPicPr>
          <p:nvPr/>
        </p:nvPicPr>
        <p:blipFill>
          <a:blip r:embed="rId9"/>
          <a:stretch>
            <a:fillRect/>
          </a:stretch>
        </p:blipFill>
        <p:spPr>
          <a:xfrm>
            <a:off x="8370986" y="2411759"/>
            <a:ext cx="219075" cy="171450"/>
          </a:xfrm>
          <a:prstGeom prst="rect">
            <a:avLst/>
          </a:prstGeom>
        </p:spPr>
      </p:pic>
      <p:sp>
        <p:nvSpPr>
          <p:cNvPr id="16" name="TextBox 15"/>
          <p:cNvSpPr txBox="1"/>
          <p:nvPr/>
        </p:nvSpPr>
        <p:spPr>
          <a:xfrm>
            <a:off x="609600" y="419100"/>
            <a:ext cx="6362700" cy="657225"/>
          </a:xfrm>
          <a:prstGeom prst="rect">
            <a:avLst/>
          </a:prstGeom>
          <a:noFill/>
        </p:spPr>
        <p:txBody>
          <a:bodyPr wrap="square" lIns="0" rIns="0" tIns="0" bIns="0" anchor="t">
            <a:spAutoFit/>
          </a:bodyPr>
          <a:lstStyle/>
          <a:p>
            <a:pPr algn="l"/>
            <a:r>
              <a:rPr b="1" sz="900" i="0" u="none">
                <a:solidFill>
                  <a:srgbClr val="EA580C"/>
                </a:solidFill>
                <a:latin typeface="Plus Jakarta Sans"/>
              </a:rPr>
              <a:t>Root Cause Mapping</a:t>
            </a:r>
          </a:p>
        </p:txBody>
      </p:sp>
      <p:sp>
        <p:nvSpPr>
          <p:cNvPr id="17" name="TextBox 16"/>
          <p:cNvSpPr txBox="1"/>
          <p:nvPr/>
        </p:nvSpPr>
        <p:spPr>
          <a:xfrm>
            <a:off x="771525" y="4953892"/>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18" name="TextBox 17"/>
          <p:cNvSpPr txBox="1"/>
          <p:nvPr/>
        </p:nvSpPr>
        <p:spPr>
          <a:xfrm>
            <a:off x="2085975" y="4842569"/>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"Applying the fishbone model reveals three key root causes of waste: methods relying on guesswork instead of POS data, aging deck ovens causing baking fluctuations, and staff untrained in digital stock forecasting."</a:t>
            </a:r>
          </a:p>
        </p:txBody>
      </p:sp>
      <p:sp>
        <p:nvSpPr>
          <p:cNvPr id="19" name="TextBox 18"/>
          <p:cNvSpPr txBox="1"/>
          <p:nvPr/>
        </p:nvSpPr>
        <p:spPr>
          <a:xfrm>
            <a:off x="609600" y="6295876"/>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20" name="TextBox 19"/>
          <p:cNvSpPr txBox="1"/>
          <p:nvPr/>
        </p:nvSpPr>
        <p:spPr>
          <a:xfrm>
            <a:off x="11125200" y="6295876"/>
            <a:ext cx="742950" cy="142875"/>
          </a:xfrm>
          <a:prstGeom prst="rect">
            <a:avLst/>
          </a:prstGeom>
          <a:noFill/>
        </p:spPr>
        <p:txBody>
          <a:bodyPr wrap="none" lIns="0" rIns="0" tIns="0" bIns="0" anchor="t">
            <a:spAutoFit/>
          </a:bodyPr>
          <a:lstStyle/>
          <a:p>
            <a:pPr algn="l"/>
            <a:r>
              <a:rPr b="1" sz="900" i="0" u="none">
                <a:solidFill>
                  <a:srgbClr val="EA580C"/>
                </a:solidFill>
                <a:latin typeface="Plus Jakarta Sans"/>
              </a:rPr>
              <a:t>Slide 08</a:t>
            </a:r>
          </a:p>
        </p:txBody>
      </p:sp>
      <p:sp>
        <p:nvSpPr>
          <p:cNvPr id="21" name="TextBox 20"/>
          <p:cNvSpPr txBox="1"/>
          <p:nvPr/>
        </p:nvSpPr>
        <p:spPr>
          <a:xfrm>
            <a:off x="609600" y="638175"/>
            <a:ext cx="8226028" cy="438150"/>
          </a:xfrm>
          <a:prstGeom prst="rect">
            <a:avLst/>
          </a:prstGeom>
          <a:noFill/>
        </p:spPr>
        <p:txBody>
          <a:bodyPr wrap="none" lIns="0" rIns="0" tIns="0" bIns="0" anchor="t">
            <a:spAutoFit/>
          </a:bodyPr>
          <a:lstStyle/>
          <a:p>
            <a:pPr algn="l"/>
            <a:r>
              <a:rPr b="1" sz="2550" i="0" u="none">
                <a:solidFill>
                  <a:srgbClr val="1C1917"/>
                </a:solidFill>
                <a:latin typeface="DM Serif Display"/>
              </a:rPr>
              <a:t>Diagnosing Operational Wastage (Fishbone)</a:t>
            </a:r>
          </a:p>
        </p:txBody>
      </p:sp>
      <p:sp>
        <p:nvSpPr>
          <p:cNvPr id="22" name="TextBox 21"/>
          <p:cNvSpPr txBox="1"/>
          <p:nvPr/>
        </p:nvSpPr>
        <p:spPr>
          <a:xfrm>
            <a:off x="847725" y="2840384"/>
            <a:ext cx="4008899" cy="209550"/>
          </a:xfrm>
          <a:prstGeom prst="rect">
            <a:avLst/>
          </a:prstGeom>
          <a:noFill/>
        </p:spPr>
        <p:txBody>
          <a:bodyPr wrap="none" lIns="0" rIns="0" tIns="0" bIns="0" anchor="t">
            <a:spAutoFit/>
          </a:bodyPr>
          <a:lstStyle/>
          <a:p>
            <a:pPr algn="l"/>
            <a:r>
              <a:rPr b="1" sz="1275" i="0" u="none">
                <a:solidFill>
                  <a:srgbClr val="1C1917"/>
                </a:solidFill>
                <a:latin typeface="Plus Jakarta Sans"/>
              </a:rPr>
              <a:t>Methods</a:t>
            </a:r>
          </a:p>
        </p:txBody>
      </p:sp>
      <p:sp>
        <p:nvSpPr>
          <p:cNvPr id="23" name="TextBox 22"/>
          <p:cNvSpPr txBox="1"/>
          <p:nvPr/>
        </p:nvSpPr>
        <p:spPr>
          <a:xfrm>
            <a:off x="847725" y="3107084"/>
            <a:ext cx="3149649" cy="400050"/>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Fixed production batches calculated on historical guesses rather than live point-of-sale data.</a:t>
            </a:r>
          </a:p>
        </p:txBody>
      </p:sp>
      <p:sp>
        <p:nvSpPr>
          <p:cNvPr id="24" name="TextBox 23"/>
          <p:cNvSpPr txBox="1"/>
          <p:nvPr/>
        </p:nvSpPr>
        <p:spPr>
          <a:xfrm>
            <a:off x="4568874" y="2840384"/>
            <a:ext cx="4008899" cy="209550"/>
          </a:xfrm>
          <a:prstGeom prst="rect">
            <a:avLst/>
          </a:prstGeom>
          <a:noFill/>
        </p:spPr>
        <p:txBody>
          <a:bodyPr wrap="none" lIns="0" rIns="0" tIns="0" bIns="0" anchor="t">
            <a:spAutoFit/>
          </a:bodyPr>
          <a:lstStyle/>
          <a:p>
            <a:pPr algn="l"/>
            <a:r>
              <a:rPr b="1" sz="1275" i="0" u="none">
                <a:solidFill>
                  <a:srgbClr val="1C1917"/>
                </a:solidFill>
                <a:latin typeface="Plus Jakarta Sans"/>
              </a:rPr>
              <a:t>Machinery</a:t>
            </a:r>
          </a:p>
        </p:txBody>
      </p:sp>
      <p:sp>
        <p:nvSpPr>
          <p:cNvPr id="25" name="TextBox 24"/>
          <p:cNvSpPr txBox="1"/>
          <p:nvPr/>
        </p:nvSpPr>
        <p:spPr>
          <a:xfrm>
            <a:off x="4568874" y="3107084"/>
            <a:ext cx="3149649" cy="400050"/>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Aging deck ovens causing heat fluctuations, resulting in avoidable baking spoilage.</a:t>
            </a:r>
          </a:p>
        </p:txBody>
      </p:sp>
      <p:sp>
        <p:nvSpPr>
          <p:cNvPr id="26" name="TextBox 25"/>
          <p:cNvSpPr txBox="1"/>
          <p:nvPr/>
        </p:nvSpPr>
        <p:spPr>
          <a:xfrm>
            <a:off x="8290024" y="2840384"/>
            <a:ext cx="3901975" cy="209550"/>
          </a:xfrm>
          <a:prstGeom prst="rect">
            <a:avLst/>
          </a:prstGeom>
          <a:noFill/>
        </p:spPr>
        <p:txBody>
          <a:bodyPr wrap="none" lIns="0" rIns="0" tIns="0" bIns="0" anchor="t">
            <a:spAutoFit/>
          </a:bodyPr>
          <a:lstStyle/>
          <a:p>
            <a:pPr algn="l"/>
            <a:r>
              <a:rPr b="1" sz="1275" i="0" u="none">
                <a:solidFill>
                  <a:srgbClr val="1C1917"/>
                </a:solidFill>
                <a:latin typeface="Plus Jakarta Sans"/>
              </a:rPr>
              <a:t>Skills / Staff</a:t>
            </a:r>
          </a:p>
        </p:txBody>
      </p:sp>
      <p:sp>
        <p:nvSpPr>
          <p:cNvPr id="27" name="TextBox 26"/>
          <p:cNvSpPr txBox="1"/>
          <p:nvPr/>
        </p:nvSpPr>
        <p:spPr>
          <a:xfrm>
            <a:off x="8290024" y="3107084"/>
            <a:ext cx="3149649" cy="400050"/>
          </a:xfrm>
          <a:prstGeom prst="rect">
            <a:avLst/>
          </a:prstGeom>
          <a:noFill/>
        </p:spPr>
        <p:txBody>
          <a:bodyPr wrap="square" lIns="0" rIns="0" tIns="0" bIns="0" anchor="t">
            <a:spAutoFit/>
          </a:bodyPr>
          <a:lstStyle/>
          <a:p>
            <a:pPr algn="l">
              <a:lnSpc>
                <a:spcPts val="1575"/>
              </a:lnSpc>
            </a:pPr>
            <a:r>
              <a:rPr b="0" sz="1050" i="0" u="none">
                <a:solidFill>
                  <a:srgbClr val="57534E"/>
                </a:solidFill>
                <a:latin typeface="Plus Jakarta Sans"/>
              </a:rPr>
              <a:t>Staff lack formal training on inventory forecasting tools and digital stock tracking.</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4982170"/>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1902"/>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1786235"/>
            <a:ext cx="10972800" cy="752475"/>
          </a:xfrm>
          <a:prstGeom prst="roundRect">
            <a:avLst>
              <a:gd name="adj" fmla="val 15189"/>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609600" y="2653010"/>
            <a:ext cx="10972800" cy="752475"/>
          </a:xfrm>
          <a:prstGeom prst="roundRect">
            <a:avLst>
              <a:gd name="adj" fmla="val 15189"/>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609600" y="3519785"/>
            <a:ext cx="10972800" cy="752475"/>
          </a:xfrm>
          <a:prstGeom prst="roundRect">
            <a:avLst>
              <a:gd name="adj" fmla="val 15189"/>
            </a:avLst>
          </a:prstGeom>
          <a:solidFill>
            <a:srgbClr val="FFFFFF"/>
          </a:solidFill>
          <a:ln w="9525">
            <a:solidFill>
              <a:srgbClr val="E7E5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09600" y="6171902"/>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847725" y="1971972"/>
            <a:ext cx="381000" cy="381000"/>
          </a:xfrm>
          <a:prstGeom prst="roundRect">
            <a:avLst>
              <a:gd name="adj" fmla="val 25000"/>
            </a:avLst>
          </a:prstGeom>
          <a:solidFill>
            <a:srgbClr val="FFF7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ounded Rectangle 8"/>
          <p:cNvSpPr/>
          <p:nvPr/>
        </p:nvSpPr>
        <p:spPr>
          <a:xfrm>
            <a:off x="847725" y="2838747"/>
            <a:ext cx="381000" cy="381000"/>
          </a:xfrm>
          <a:prstGeom prst="roundRect">
            <a:avLst>
              <a:gd name="adj" fmla="val 25000"/>
            </a:avLst>
          </a:prstGeom>
          <a:solidFill>
            <a:srgbClr val="FFF7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ounded Rectangle 9"/>
          <p:cNvSpPr/>
          <p:nvPr/>
        </p:nvSpPr>
        <p:spPr>
          <a:xfrm>
            <a:off x="847725" y="3705522"/>
            <a:ext cx="381000" cy="381000"/>
          </a:xfrm>
          <a:prstGeom prst="roundRect">
            <a:avLst>
              <a:gd name="adj" fmla="val 25000"/>
            </a:avLst>
          </a:prstGeom>
          <a:solidFill>
            <a:srgbClr val="FFF7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11" name="Picture 10" descr="image.png"/>
          <p:cNvPicPr>
            <a:picLocks noChangeAspect="1"/>
          </p:cNvPicPr>
          <p:nvPr/>
        </p:nvPicPr>
        <p:blipFill>
          <a:blip r:embed="rId2"/>
          <a:stretch>
            <a:fillRect/>
          </a:stretch>
        </p:blipFill>
        <p:spPr>
          <a:xfrm>
            <a:off x="11010900" y="557212"/>
            <a:ext cx="571500" cy="381000"/>
          </a:xfrm>
          <a:prstGeom prst="rect">
            <a:avLst/>
          </a:prstGeom>
        </p:spPr>
      </p:pic>
      <p:pic>
        <p:nvPicPr>
          <p:cNvPr id="12" name="Picture 11" descr="image.png"/>
          <p:cNvPicPr>
            <a:picLocks noChangeAspect="1"/>
          </p:cNvPicPr>
          <p:nvPr/>
        </p:nvPicPr>
        <p:blipFill>
          <a:blip r:embed="rId3"/>
          <a:stretch>
            <a:fillRect/>
          </a:stretch>
        </p:blipFill>
        <p:spPr>
          <a:xfrm>
            <a:off x="771525" y="5217318"/>
            <a:ext cx="85725" cy="104775"/>
          </a:xfrm>
          <a:prstGeom prst="rect">
            <a:avLst/>
          </a:prstGeom>
        </p:spPr>
      </p:pic>
      <p:sp>
        <p:nvSpPr>
          <p:cNvPr id="13" name="TextBox 12"/>
          <p:cNvSpPr txBox="1"/>
          <p:nvPr/>
        </p:nvSpPr>
        <p:spPr>
          <a:xfrm>
            <a:off x="609600" y="419100"/>
            <a:ext cx="3771900" cy="657225"/>
          </a:xfrm>
          <a:prstGeom prst="rect">
            <a:avLst/>
          </a:prstGeom>
          <a:noFill/>
        </p:spPr>
        <p:txBody>
          <a:bodyPr wrap="square" lIns="0" rIns="0" tIns="0" bIns="0" anchor="t">
            <a:spAutoFit/>
          </a:bodyPr>
          <a:lstStyle/>
          <a:p>
            <a:pPr algn="l"/>
            <a:r>
              <a:rPr b="1" sz="900" i="0" u="none">
                <a:solidFill>
                  <a:srgbClr val="EA580C"/>
                </a:solidFill>
                <a:latin typeface="Plus Jakarta Sans"/>
              </a:rPr>
              <a:t>Synthesis</a:t>
            </a:r>
          </a:p>
        </p:txBody>
      </p:sp>
      <p:sp>
        <p:nvSpPr>
          <p:cNvPr id="14" name="TextBox 13"/>
          <p:cNvSpPr txBox="1"/>
          <p:nvPr/>
        </p:nvSpPr>
        <p:spPr>
          <a:xfrm>
            <a:off x="771525" y="5198268"/>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15" name="TextBox 14"/>
          <p:cNvSpPr txBox="1"/>
          <p:nvPr/>
        </p:nvSpPr>
        <p:spPr>
          <a:xfrm>
            <a:off x="2085975" y="5086945"/>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"In summary, Basil's Bakery must replace rigid scheduling and embrace cloud POS analytics. This digital adoption protects margins against inflation far better than arbitrarily raising prices on loyal community customers."</a:t>
            </a:r>
          </a:p>
        </p:txBody>
      </p:sp>
      <p:sp>
        <p:nvSpPr>
          <p:cNvPr id="16" name="TextBox 15"/>
          <p:cNvSpPr txBox="1"/>
          <p:nvPr/>
        </p:nvSpPr>
        <p:spPr>
          <a:xfrm>
            <a:off x="609600" y="6295727"/>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17" name="TextBox 16"/>
          <p:cNvSpPr txBox="1"/>
          <p:nvPr/>
        </p:nvSpPr>
        <p:spPr>
          <a:xfrm>
            <a:off x="11134725" y="6295727"/>
            <a:ext cx="733425" cy="142875"/>
          </a:xfrm>
          <a:prstGeom prst="rect">
            <a:avLst/>
          </a:prstGeom>
          <a:noFill/>
        </p:spPr>
        <p:txBody>
          <a:bodyPr wrap="none" lIns="0" rIns="0" tIns="0" bIns="0" anchor="t">
            <a:spAutoFit/>
          </a:bodyPr>
          <a:lstStyle/>
          <a:p>
            <a:pPr algn="l"/>
            <a:r>
              <a:rPr b="1" sz="900" i="0" u="none">
                <a:solidFill>
                  <a:srgbClr val="EA580C"/>
                </a:solidFill>
                <a:latin typeface="Plus Jakarta Sans"/>
              </a:rPr>
              <a:t>Slide 09</a:t>
            </a:r>
          </a:p>
        </p:txBody>
      </p:sp>
      <p:sp>
        <p:nvSpPr>
          <p:cNvPr id="18" name="TextBox 17"/>
          <p:cNvSpPr txBox="1"/>
          <p:nvPr/>
        </p:nvSpPr>
        <p:spPr>
          <a:xfrm>
            <a:off x="609600" y="638175"/>
            <a:ext cx="4825603" cy="438150"/>
          </a:xfrm>
          <a:prstGeom prst="rect">
            <a:avLst/>
          </a:prstGeom>
          <a:noFill/>
        </p:spPr>
        <p:txBody>
          <a:bodyPr wrap="none" lIns="0" rIns="0" tIns="0" bIns="0" anchor="t">
            <a:spAutoFit/>
          </a:bodyPr>
          <a:lstStyle/>
          <a:p>
            <a:pPr algn="l"/>
            <a:r>
              <a:rPr b="1" sz="2550" i="0" u="none">
                <a:solidFill>
                  <a:srgbClr val="1C1917"/>
                </a:solidFill>
                <a:latin typeface="DM Serif Display"/>
              </a:rPr>
              <a:t>Core Strategic Takeaways</a:t>
            </a:r>
          </a:p>
        </p:txBody>
      </p:sp>
      <p:sp>
        <p:nvSpPr>
          <p:cNvPr id="19" name="TextBox 18"/>
          <p:cNvSpPr txBox="1"/>
          <p:nvPr/>
        </p:nvSpPr>
        <p:spPr>
          <a:xfrm>
            <a:off x="704850" y="1971972"/>
            <a:ext cx="666750" cy="381000"/>
          </a:xfrm>
          <a:prstGeom prst="rect">
            <a:avLst/>
          </a:prstGeom>
          <a:noFill/>
        </p:spPr>
        <p:txBody>
          <a:bodyPr wrap="square" lIns="0" rIns="0" tIns="0" bIns="0" anchor="ctr">
            <a:spAutoFit/>
          </a:bodyPr>
          <a:lstStyle/>
          <a:p>
            <a:pPr algn="ctr"/>
            <a:r>
              <a:rPr b="1" sz="1500" i="0" u="none">
                <a:solidFill>
                  <a:srgbClr val="EA580C"/>
                </a:solidFill>
                <a:latin typeface="Plus Jakarta Sans"/>
              </a:rPr>
              <a:t>01</a:t>
            </a:r>
          </a:p>
        </p:txBody>
      </p:sp>
      <p:sp>
        <p:nvSpPr>
          <p:cNvPr id="20" name="TextBox 19"/>
          <p:cNvSpPr txBox="1"/>
          <p:nvPr/>
        </p:nvSpPr>
        <p:spPr>
          <a:xfrm>
            <a:off x="704850" y="2838747"/>
            <a:ext cx="666750" cy="381000"/>
          </a:xfrm>
          <a:prstGeom prst="rect">
            <a:avLst/>
          </a:prstGeom>
          <a:noFill/>
        </p:spPr>
        <p:txBody>
          <a:bodyPr wrap="square" lIns="0" rIns="0" tIns="0" bIns="0" anchor="ctr">
            <a:spAutoFit/>
          </a:bodyPr>
          <a:lstStyle/>
          <a:p>
            <a:pPr algn="ctr"/>
            <a:r>
              <a:rPr b="1" sz="1500" i="0" u="none">
                <a:solidFill>
                  <a:srgbClr val="EA580C"/>
                </a:solidFill>
                <a:latin typeface="Plus Jakarta Sans"/>
              </a:rPr>
              <a:t>02</a:t>
            </a:r>
          </a:p>
        </p:txBody>
      </p:sp>
      <p:sp>
        <p:nvSpPr>
          <p:cNvPr id="21" name="TextBox 20"/>
          <p:cNvSpPr txBox="1"/>
          <p:nvPr/>
        </p:nvSpPr>
        <p:spPr>
          <a:xfrm>
            <a:off x="704850" y="3705522"/>
            <a:ext cx="666750" cy="381000"/>
          </a:xfrm>
          <a:prstGeom prst="rect">
            <a:avLst/>
          </a:prstGeom>
          <a:noFill/>
        </p:spPr>
        <p:txBody>
          <a:bodyPr wrap="square" lIns="0" rIns="0" tIns="0" bIns="0" anchor="ctr">
            <a:spAutoFit/>
          </a:bodyPr>
          <a:lstStyle/>
          <a:p>
            <a:pPr algn="ctr"/>
            <a:r>
              <a:rPr b="1" sz="1500" i="0" u="none">
                <a:solidFill>
                  <a:srgbClr val="EA580C"/>
                </a:solidFill>
                <a:latin typeface="Plus Jakarta Sans"/>
              </a:rPr>
              <a:t>03</a:t>
            </a:r>
          </a:p>
        </p:txBody>
      </p:sp>
      <p:sp>
        <p:nvSpPr>
          <p:cNvPr id="22" name="TextBox 21"/>
          <p:cNvSpPr txBox="1"/>
          <p:nvPr/>
        </p:nvSpPr>
        <p:spPr>
          <a:xfrm>
            <a:off x="1419225" y="1967210"/>
            <a:ext cx="7363420" cy="200025"/>
          </a:xfrm>
          <a:prstGeom prst="rect">
            <a:avLst/>
          </a:prstGeom>
          <a:noFill/>
        </p:spPr>
        <p:txBody>
          <a:bodyPr wrap="none" lIns="0" rIns="0" tIns="0" bIns="0" anchor="t">
            <a:spAutoFit/>
          </a:bodyPr>
          <a:lstStyle/>
          <a:p>
            <a:pPr algn="l"/>
            <a:r>
              <a:rPr b="1" sz="1200" i="0" u="none">
                <a:solidFill>
                  <a:srgbClr val="1C1917"/>
                </a:solidFill>
                <a:latin typeface="Plus Jakarta Sans"/>
              </a:rPr>
              <a:t>Batch Scheduling Flexibility</a:t>
            </a:r>
          </a:p>
        </p:txBody>
      </p:sp>
      <p:sp>
        <p:nvSpPr>
          <p:cNvPr id="23" name="TextBox 22"/>
          <p:cNvSpPr txBox="1"/>
          <p:nvPr/>
        </p:nvSpPr>
        <p:spPr>
          <a:xfrm>
            <a:off x="1419225" y="2186285"/>
            <a:ext cx="7012781" cy="171450"/>
          </a:xfrm>
          <a:prstGeom prst="rect">
            <a:avLst/>
          </a:prstGeom>
          <a:noFill/>
        </p:spPr>
        <p:txBody>
          <a:bodyPr wrap="none" lIns="0" rIns="0" tIns="0" bIns="0" anchor="t">
            <a:spAutoFit/>
          </a:bodyPr>
          <a:lstStyle/>
          <a:p>
            <a:pPr algn="l"/>
            <a:r>
              <a:rPr b="0" sz="1050" i="0" u="none">
                <a:solidFill>
                  <a:srgbClr val="57534E"/>
                </a:solidFill>
                <a:latin typeface="Plus Jakarta Sans"/>
              </a:rPr>
              <a:t>Rigid production schedules remain the single largest internal driver of wasted gross margin.</a:t>
            </a:r>
          </a:p>
        </p:txBody>
      </p:sp>
      <p:sp>
        <p:nvSpPr>
          <p:cNvPr id="24" name="TextBox 23"/>
          <p:cNvSpPr txBox="1"/>
          <p:nvPr/>
        </p:nvSpPr>
        <p:spPr>
          <a:xfrm>
            <a:off x="1419225" y="2833985"/>
            <a:ext cx="9138642" cy="200025"/>
          </a:xfrm>
          <a:prstGeom prst="rect">
            <a:avLst/>
          </a:prstGeom>
          <a:noFill/>
        </p:spPr>
        <p:txBody>
          <a:bodyPr wrap="none" lIns="0" rIns="0" tIns="0" bIns="0" anchor="t">
            <a:spAutoFit/>
          </a:bodyPr>
          <a:lstStyle/>
          <a:p>
            <a:pPr algn="l"/>
            <a:r>
              <a:rPr b="1" sz="1200" i="0" u="none">
                <a:solidFill>
                  <a:srgbClr val="1C1917"/>
                </a:solidFill>
                <a:latin typeface="Plus Jakarta Sans"/>
              </a:rPr>
              <a:t>Digital Forecasting Over Price Hikes</a:t>
            </a:r>
          </a:p>
        </p:txBody>
      </p:sp>
      <p:sp>
        <p:nvSpPr>
          <p:cNvPr id="25" name="TextBox 24"/>
          <p:cNvSpPr txBox="1"/>
          <p:nvPr/>
        </p:nvSpPr>
        <p:spPr>
          <a:xfrm>
            <a:off x="1419225" y="3053060"/>
            <a:ext cx="8703468" cy="171450"/>
          </a:xfrm>
          <a:prstGeom prst="rect">
            <a:avLst/>
          </a:prstGeom>
          <a:noFill/>
        </p:spPr>
        <p:txBody>
          <a:bodyPr wrap="none" lIns="0" rIns="0" tIns="0" bIns="0" anchor="t">
            <a:spAutoFit/>
          </a:bodyPr>
          <a:lstStyle/>
          <a:p>
            <a:pPr algn="l"/>
            <a:r>
              <a:rPr b="0" sz="1050" i="0" u="none">
                <a:solidFill>
                  <a:srgbClr val="57534E"/>
                </a:solidFill>
                <a:latin typeface="Plus Jakarta Sans"/>
              </a:rPr>
              <a:t>Macroeconomic inflation requires digital stock control rather than alienating local customers with price increases.</a:t>
            </a:r>
          </a:p>
        </p:txBody>
      </p:sp>
      <p:sp>
        <p:nvSpPr>
          <p:cNvPr id="26" name="TextBox 25"/>
          <p:cNvSpPr txBox="1"/>
          <p:nvPr/>
        </p:nvSpPr>
        <p:spPr>
          <a:xfrm>
            <a:off x="1419225" y="3700760"/>
            <a:ext cx="8051006" cy="200025"/>
          </a:xfrm>
          <a:prstGeom prst="rect">
            <a:avLst/>
          </a:prstGeom>
          <a:noFill/>
        </p:spPr>
        <p:txBody>
          <a:bodyPr wrap="none" lIns="0" rIns="0" tIns="0" bIns="0" anchor="t">
            <a:spAutoFit/>
          </a:bodyPr>
          <a:lstStyle/>
          <a:p>
            <a:pPr algn="l"/>
            <a:r>
              <a:rPr b="1" sz="1200" i="0" u="none">
                <a:solidFill>
                  <a:srgbClr val="1C1917"/>
                </a:solidFill>
                <a:latin typeface="Plus Jakarta Sans"/>
              </a:rPr>
              <a:t>POS Analytics Adoption</a:t>
            </a:r>
          </a:p>
        </p:txBody>
      </p:sp>
      <p:sp>
        <p:nvSpPr>
          <p:cNvPr id="27" name="TextBox 26"/>
          <p:cNvSpPr txBox="1"/>
          <p:nvPr/>
        </p:nvSpPr>
        <p:spPr>
          <a:xfrm>
            <a:off x="1419225" y="3919835"/>
            <a:ext cx="7667625" cy="171450"/>
          </a:xfrm>
          <a:prstGeom prst="rect">
            <a:avLst/>
          </a:prstGeom>
          <a:noFill/>
        </p:spPr>
        <p:txBody>
          <a:bodyPr wrap="none" lIns="0" rIns="0" tIns="0" bIns="0" anchor="t">
            <a:spAutoFit/>
          </a:bodyPr>
          <a:lstStyle/>
          <a:p>
            <a:pPr algn="l"/>
            <a:r>
              <a:rPr b="0" sz="1050" i="0" u="none">
                <a:solidFill>
                  <a:srgbClr val="57534E"/>
                </a:solidFill>
                <a:latin typeface="Plus Jakarta Sans"/>
              </a:rPr>
              <a:t>Integrating basic cloud-based POS software rapidly stabilizes ingredient forecasting and cash flow.</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FAF8F5"/>
        </a:solidFill>
        <a:effectLst/>
      </p:bgPr>
    </p:bg>
    <p:spTree>
      <p:nvGrpSpPr>
        <p:cNvPr id="1" name=""/>
        <p:cNvGrpSpPr/>
        <p:nvPr/>
      </p:nvGrpSpPr>
      <p:grpSpPr/>
      <p:sp>
        <p:nvSpPr>
          <p:cNvPr id="2" name="Rounded Rectangle 1"/>
          <p:cNvSpPr/>
          <p:nvPr/>
        </p:nvSpPr>
        <p:spPr>
          <a:xfrm>
            <a:off x="609600" y="4766369"/>
            <a:ext cx="10972800" cy="556021"/>
          </a:xfrm>
          <a:prstGeom prst="roundRect">
            <a:avLst>
              <a:gd name="adj" fmla="val 13704"/>
            </a:avLst>
          </a:prstGeom>
          <a:solidFill>
            <a:srgbClr val="FFF7ED"/>
          </a:solidFill>
          <a:ln w="9525">
            <a:solidFill>
              <a:srgbClr val="FED7AA"/>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609600" y="6172051"/>
            <a:ext cx="10972800" cy="266700"/>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09600" y="2002184"/>
            <a:ext cx="10972800" cy="523875"/>
          </a:xfrm>
          <a:prstGeom prst="roundRect">
            <a:avLst>
              <a:gd name="adj" fmla="val 18181"/>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609600" y="2659409"/>
            <a:ext cx="10972800" cy="523875"/>
          </a:xfrm>
          <a:prstGeom prst="roundRect">
            <a:avLst>
              <a:gd name="adj" fmla="val 18181"/>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Rounded Rectangle 5"/>
          <p:cNvSpPr/>
          <p:nvPr/>
        </p:nvSpPr>
        <p:spPr>
          <a:xfrm>
            <a:off x="609600" y="3316634"/>
            <a:ext cx="10972800" cy="523875"/>
          </a:xfrm>
          <a:prstGeom prst="roundRect">
            <a:avLst>
              <a:gd name="adj" fmla="val 18181"/>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ectangle 6"/>
          <p:cNvSpPr/>
          <p:nvPr/>
        </p:nvSpPr>
        <p:spPr>
          <a:xfrm>
            <a:off x="609600" y="6172051"/>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ectangle 7"/>
          <p:cNvSpPr/>
          <p:nvPr/>
        </p:nvSpPr>
        <p:spPr>
          <a:xfrm>
            <a:off x="609600" y="2516534"/>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609600" y="2002184"/>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ectangle 9"/>
          <p:cNvSpPr/>
          <p:nvPr/>
        </p:nvSpPr>
        <p:spPr>
          <a:xfrm>
            <a:off x="609600" y="2002184"/>
            <a:ext cx="38100" cy="523875"/>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ectangle 10"/>
          <p:cNvSpPr/>
          <p:nvPr/>
        </p:nvSpPr>
        <p:spPr>
          <a:xfrm>
            <a:off x="11572875" y="2002184"/>
            <a:ext cx="9525" cy="52387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Rectangle 11"/>
          <p:cNvSpPr/>
          <p:nvPr/>
        </p:nvSpPr>
        <p:spPr>
          <a:xfrm>
            <a:off x="609600" y="3173759"/>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ectangle 12"/>
          <p:cNvSpPr/>
          <p:nvPr/>
        </p:nvSpPr>
        <p:spPr>
          <a:xfrm>
            <a:off x="609600" y="2659409"/>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Rectangle 13"/>
          <p:cNvSpPr/>
          <p:nvPr/>
        </p:nvSpPr>
        <p:spPr>
          <a:xfrm>
            <a:off x="609600" y="2659409"/>
            <a:ext cx="38100" cy="523875"/>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Rectangle 14"/>
          <p:cNvSpPr/>
          <p:nvPr/>
        </p:nvSpPr>
        <p:spPr>
          <a:xfrm>
            <a:off x="11572875" y="2659409"/>
            <a:ext cx="9525" cy="52387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6" name="Rectangle 15"/>
          <p:cNvSpPr/>
          <p:nvPr/>
        </p:nvSpPr>
        <p:spPr>
          <a:xfrm>
            <a:off x="609600" y="3830984"/>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Rectangle 16"/>
          <p:cNvSpPr/>
          <p:nvPr/>
        </p:nvSpPr>
        <p:spPr>
          <a:xfrm>
            <a:off x="609600" y="3316634"/>
            <a:ext cx="10972800" cy="952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Rectangle 17"/>
          <p:cNvSpPr/>
          <p:nvPr/>
        </p:nvSpPr>
        <p:spPr>
          <a:xfrm>
            <a:off x="609600" y="3316634"/>
            <a:ext cx="38100" cy="523875"/>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9" name="Rectangle 18"/>
          <p:cNvSpPr/>
          <p:nvPr/>
        </p:nvSpPr>
        <p:spPr>
          <a:xfrm>
            <a:off x="11572875" y="3316634"/>
            <a:ext cx="9525" cy="523875"/>
          </a:xfrm>
          <a:prstGeom prst="rect">
            <a:avLst/>
          </a:prstGeom>
          <a:solidFill>
            <a:srgbClr val="E7E5E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20" name="Picture 19" descr="image.png"/>
          <p:cNvPicPr>
            <a:picLocks noChangeAspect="1"/>
          </p:cNvPicPr>
          <p:nvPr/>
        </p:nvPicPr>
        <p:blipFill>
          <a:blip r:embed="rId2"/>
          <a:stretch>
            <a:fillRect/>
          </a:stretch>
        </p:blipFill>
        <p:spPr>
          <a:xfrm>
            <a:off x="11010900" y="557212"/>
            <a:ext cx="571500" cy="381000"/>
          </a:xfrm>
          <a:prstGeom prst="rect">
            <a:avLst/>
          </a:prstGeom>
        </p:spPr>
      </p:pic>
      <p:pic>
        <p:nvPicPr>
          <p:cNvPr id="21" name="Picture 20" descr="image.png"/>
          <p:cNvPicPr>
            <a:picLocks noChangeAspect="1"/>
          </p:cNvPicPr>
          <p:nvPr/>
        </p:nvPicPr>
        <p:blipFill>
          <a:blip r:embed="rId3"/>
          <a:stretch>
            <a:fillRect/>
          </a:stretch>
        </p:blipFill>
        <p:spPr>
          <a:xfrm>
            <a:off x="771525" y="5001517"/>
            <a:ext cx="85725" cy="104775"/>
          </a:xfrm>
          <a:prstGeom prst="rect">
            <a:avLst/>
          </a:prstGeom>
        </p:spPr>
      </p:pic>
      <p:sp>
        <p:nvSpPr>
          <p:cNvPr id="22" name="TextBox 21"/>
          <p:cNvSpPr txBox="1"/>
          <p:nvPr/>
        </p:nvSpPr>
        <p:spPr>
          <a:xfrm>
            <a:off x="609600" y="419100"/>
            <a:ext cx="4848225" cy="657225"/>
          </a:xfrm>
          <a:prstGeom prst="rect">
            <a:avLst/>
          </a:prstGeom>
          <a:noFill/>
        </p:spPr>
        <p:txBody>
          <a:bodyPr wrap="square" lIns="0" rIns="0" tIns="0" bIns="0" anchor="t">
            <a:spAutoFit/>
          </a:bodyPr>
          <a:lstStyle/>
          <a:p>
            <a:pPr algn="l"/>
            <a:r>
              <a:rPr b="1" sz="900" i="0" u="none">
                <a:solidFill>
                  <a:srgbClr val="EA580C"/>
                </a:solidFill>
                <a:latin typeface="Plus Jakarta Sans"/>
              </a:rPr>
              <a:t>Bibliography</a:t>
            </a:r>
          </a:p>
        </p:txBody>
      </p:sp>
      <p:sp>
        <p:nvSpPr>
          <p:cNvPr id="23" name="TextBox 22"/>
          <p:cNvSpPr txBox="1"/>
          <p:nvPr/>
        </p:nvSpPr>
        <p:spPr>
          <a:xfrm>
            <a:off x="771525" y="4982467"/>
            <a:ext cx="1500187" cy="123825"/>
          </a:xfrm>
          <a:prstGeom prst="rect">
            <a:avLst/>
          </a:prstGeom>
          <a:noFill/>
        </p:spPr>
        <p:txBody>
          <a:bodyPr wrap="none" lIns="142875" rIns="0" tIns="0" bIns="0" anchor="t">
            <a:spAutoFit/>
          </a:bodyPr>
          <a:lstStyle/>
          <a:p>
            <a:pPr algn="l"/>
            <a:r>
              <a:rPr b="1" sz="825" i="0" u="none">
                <a:solidFill>
                  <a:srgbClr val="C2410C"/>
                </a:solidFill>
                <a:latin typeface="Plus Jakarta Sans"/>
              </a:rPr>
              <a:t>SPEAKER SCRIPT:</a:t>
            </a:r>
          </a:p>
        </p:txBody>
      </p:sp>
      <p:sp>
        <p:nvSpPr>
          <p:cNvPr id="24" name="TextBox 23"/>
          <p:cNvSpPr txBox="1"/>
          <p:nvPr/>
        </p:nvSpPr>
        <p:spPr>
          <a:xfrm>
            <a:off x="2085975" y="4871144"/>
            <a:ext cx="9429750" cy="346471"/>
          </a:xfrm>
          <a:prstGeom prst="rect">
            <a:avLst/>
          </a:prstGeom>
          <a:noFill/>
        </p:spPr>
        <p:txBody>
          <a:bodyPr wrap="square" lIns="0" rIns="0" tIns="0" bIns="0" anchor="t">
            <a:spAutoFit/>
          </a:bodyPr>
          <a:lstStyle/>
          <a:p>
            <a:pPr algn="l">
              <a:lnSpc>
                <a:spcPts val="1364"/>
              </a:lnSpc>
            </a:pPr>
            <a:r>
              <a:rPr b="0" sz="975" i="0" u="none">
                <a:solidFill>
                  <a:srgbClr val="7C2D12"/>
                </a:solidFill>
                <a:latin typeface="Plus Jakarta Sans"/>
              </a:rPr>
              <a:t>"All our diagnostic frameworks are grounded in established literature, including Ishikawa on quality control, Johnson et al. on strategic analysis, and Lynch on strategic management."</a:t>
            </a:r>
          </a:p>
        </p:txBody>
      </p:sp>
      <p:sp>
        <p:nvSpPr>
          <p:cNvPr id="25" name="TextBox 24"/>
          <p:cNvSpPr txBox="1"/>
          <p:nvPr/>
        </p:nvSpPr>
        <p:spPr>
          <a:xfrm>
            <a:off x="609600" y="6295876"/>
            <a:ext cx="2214562" cy="142875"/>
          </a:xfrm>
          <a:prstGeom prst="rect">
            <a:avLst/>
          </a:prstGeom>
          <a:noFill/>
        </p:spPr>
        <p:txBody>
          <a:bodyPr wrap="none" lIns="0" rIns="0" tIns="0" bIns="0" anchor="t">
            <a:spAutoFit/>
          </a:bodyPr>
          <a:lstStyle/>
          <a:p>
            <a:pPr algn="l"/>
            <a:r>
              <a:rPr b="0" sz="900" i="0" u="none">
                <a:solidFill>
                  <a:srgbClr val="78716C"/>
                </a:solidFill>
                <a:latin typeface="Plus Jakarta Sans"/>
              </a:rPr>
              <a:t>Basil's Bakery Diagnostic Project</a:t>
            </a:r>
          </a:p>
        </p:txBody>
      </p:sp>
      <p:sp>
        <p:nvSpPr>
          <p:cNvPr id="26" name="TextBox 25"/>
          <p:cNvSpPr txBox="1"/>
          <p:nvPr/>
        </p:nvSpPr>
        <p:spPr>
          <a:xfrm>
            <a:off x="11153775" y="6295876"/>
            <a:ext cx="714375" cy="142875"/>
          </a:xfrm>
          <a:prstGeom prst="rect">
            <a:avLst/>
          </a:prstGeom>
          <a:noFill/>
        </p:spPr>
        <p:txBody>
          <a:bodyPr wrap="none" lIns="0" rIns="0" tIns="0" bIns="0" anchor="t">
            <a:spAutoFit/>
          </a:bodyPr>
          <a:lstStyle/>
          <a:p>
            <a:pPr algn="l"/>
            <a:r>
              <a:rPr b="1" sz="900" i="0" u="none">
                <a:solidFill>
                  <a:srgbClr val="EA580C"/>
                </a:solidFill>
                <a:latin typeface="Plus Jakarta Sans"/>
              </a:rPr>
              <a:t>Slide 10</a:t>
            </a:r>
          </a:p>
        </p:txBody>
      </p:sp>
      <p:sp>
        <p:nvSpPr>
          <p:cNvPr id="27" name="TextBox 26"/>
          <p:cNvSpPr txBox="1"/>
          <p:nvPr/>
        </p:nvSpPr>
        <p:spPr>
          <a:xfrm>
            <a:off x="609600" y="638175"/>
            <a:ext cx="6238279" cy="438150"/>
          </a:xfrm>
          <a:prstGeom prst="rect">
            <a:avLst/>
          </a:prstGeom>
          <a:noFill/>
        </p:spPr>
        <p:txBody>
          <a:bodyPr wrap="none" lIns="0" rIns="0" tIns="0" bIns="0" anchor="t">
            <a:spAutoFit/>
          </a:bodyPr>
          <a:lstStyle/>
          <a:p>
            <a:pPr algn="l"/>
            <a:r>
              <a:rPr b="1" sz="2550" i="0" u="none">
                <a:solidFill>
                  <a:srgbClr val="1C1917"/>
                </a:solidFill>
                <a:latin typeface="DM Serif Display"/>
              </a:rPr>
              <a:t>Academic References &amp; Evidence</a:t>
            </a:r>
          </a:p>
        </p:txBody>
      </p:sp>
      <p:sp>
        <p:nvSpPr>
          <p:cNvPr id="28" name="TextBox 27"/>
          <p:cNvSpPr txBox="1"/>
          <p:nvPr/>
        </p:nvSpPr>
        <p:spPr>
          <a:xfrm>
            <a:off x="838200" y="2164109"/>
            <a:ext cx="11353800" cy="200025"/>
          </a:xfrm>
          <a:prstGeom prst="rect">
            <a:avLst/>
          </a:prstGeom>
          <a:noFill/>
        </p:spPr>
        <p:txBody>
          <a:bodyPr wrap="none" lIns="0" rIns="0" tIns="0" bIns="0" anchor="t">
            <a:spAutoFit/>
          </a:bodyPr>
          <a:lstStyle/>
          <a:p>
            <a:pPr algn="l">
              <a:lnSpc>
                <a:spcPts val="1575"/>
              </a:lnSpc>
            </a:pPr>
            <a:r>
              <a:rPr b="1" sz="1050" i="0" u="none">
                <a:solidFill>
                  <a:srgbClr val="44403C"/>
                </a:solidFill>
                <a:latin typeface="Plus Jakarta Sans"/>
              </a:rPr>
              <a:t>Ishikawa, K.</a:t>
            </a:r>
            <a:r>
              <a:rPr b="0" sz="1050" i="0" u="none">
                <a:solidFill>
                  <a:srgbClr val="44403C"/>
                </a:solidFill>
                <a:latin typeface="Plus Jakarta Sans"/>
              </a:rPr>
              <a:t> (1982) </a:t>
            </a:r>
            <a:r>
              <a:rPr b="0" sz="1050" i="1" u="none">
                <a:solidFill>
                  <a:srgbClr val="44403C"/>
                </a:solidFill>
                <a:latin typeface="Plus Jakarta Sans"/>
              </a:rPr>
              <a:t>Guide to Quality Control</a:t>
            </a:r>
            <a:r>
              <a:rPr b="0" sz="1050" i="0" u="none">
                <a:solidFill>
                  <a:srgbClr val="44403C"/>
                </a:solidFill>
                <a:latin typeface="Plus Jakarta Sans"/>
              </a:rPr>
              <a:t>. 2nd edn. Tokyo: Asian Productivity Organization.</a:t>
            </a:r>
          </a:p>
        </p:txBody>
      </p:sp>
      <p:sp>
        <p:nvSpPr>
          <p:cNvPr id="29" name="TextBox 28"/>
          <p:cNvSpPr txBox="1"/>
          <p:nvPr/>
        </p:nvSpPr>
        <p:spPr>
          <a:xfrm>
            <a:off x="838200" y="2821334"/>
            <a:ext cx="11353800" cy="200025"/>
          </a:xfrm>
          <a:prstGeom prst="rect">
            <a:avLst/>
          </a:prstGeom>
          <a:noFill/>
        </p:spPr>
        <p:txBody>
          <a:bodyPr wrap="none" lIns="0" rIns="0" tIns="0" bIns="0" anchor="t">
            <a:spAutoFit/>
          </a:bodyPr>
          <a:lstStyle/>
          <a:p>
            <a:pPr algn="l">
              <a:lnSpc>
                <a:spcPts val="1575"/>
              </a:lnSpc>
            </a:pPr>
            <a:r>
              <a:rPr b="1" sz="1050" i="0" u="none">
                <a:solidFill>
                  <a:srgbClr val="44403C"/>
                </a:solidFill>
                <a:latin typeface="Plus Jakarta Sans"/>
              </a:rPr>
              <a:t>Johnson, G., Whittington, R., Scholes, K., Angwin, D. and Regnér, P.</a:t>
            </a:r>
            <a:r>
              <a:rPr b="0" sz="1050" i="0" u="none">
                <a:solidFill>
                  <a:srgbClr val="44403C"/>
                </a:solidFill>
                <a:latin typeface="Plus Jakarta Sans"/>
              </a:rPr>
              <a:t> (2020) </a:t>
            </a:r>
            <a:r>
              <a:rPr b="0" sz="1050" i="1" u="none">
                <a:solidFill>
                  <a:srgbClr val="44403C"/>
                </a:solidFill>
                <a:latin typeface="Plus Jakarta Sans"/>
              </a:rPr>
              <a:t>Exploring Strategy: Text and Cases</a:t>
            </a:r>
            <a:r>
              <a:rPr b="0" sz="1050" i="0" u="none">
                <a:solidFill>
                  <a:srgbClr val="44403C"/>
                </a:solidFill>
                <a:latin typeface="Plus Jakarta Sans"/>
              </a:rPr>
              <a:t>. 12th edn. Harlow: Pearson Education.</a:t>
            </a:r>
          </a:p>
        </p:txBody>
      </p:sp>
      <p:sp>
        <p:nvSpPr>
          <p:cNvPr id="30" name="TextBox 29"/>
          <p:cNvSpPr txBox="1"/>
          <p:nvPr/>
        </p:nvSpPr>
        <p:spPr>
          <a:xfrm>
            <a:off x="838200" y="3478559"/>
            <a:ext cx="11353800" cy="200025"/>
          </a:xfrm>
          <a:prstGeom prst="rect">
            <a:avLst/>
          </a:prstGeom>
          <a:noFill/>
        </p:spPr>
        <p:txBody>
          <a:bodyPr wrap="none" lIns="0" rIns="0" tIns="0" bIns="0" anchor="t">
            <a:spAutoFit/>
          </a:bodyPr>
          <a:lstStyle/>
          <a:p>
            <a:pPr algn="l">
              <a:lnSpc>
                <a:spcPts val="1575"/>
              </a:lnSpc>
            </a:pPr>
            <a:r>
              <a:rPr b="1" sz="1050" i="0" u="none">
                <a:solidFill>
                  <a:srgbClr val="44403C"/>
                </a:solidFill>
                <a:latin typeface="Plus Jakarta Sans"/>
              </a:rPr>
              <a:t>Lynch, R.</a:t>
            </a:r>
            <a:r>
              <a:rPr b="0" sz="1050" i="0" u="none">
                <a:solidFill>
                  <a:srgbClr val="44403C"/>
                </a:solidFill>
                <a:latin typeface="Plus Jakarta Sans"/>
              </a:rPr>
              <a:t> (2021) </a:t>
            </a:r>
            <a:r>
              <a:rPr b="0" sz="1050" i="1" u="none">
                <a:solidFill>
                  <a:srgbClr val="44403C"/>
                </a:solidFill>
                <a:latin typeface="Plus Jakarta Sans"/>
              </a:rPr>
              <a:t>Strategic Management</a:t>
            </a:r>
            <a:r>
              <a:rPr b="0" sz="1050" i="0" u="none">
                <a:solidFill>
                  <a:srgbClr val="44403C"/>
                </a:solidFill>
                <a:latin typeface="Plus Jakarta Sans"/>
              </a:rPr>
              <a:t>. 9th edn. London: Sage Publications.</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bg>
      <p:bgPr>
        <a:solidFill>
          <a:srgbClr val="1E1A16"/>
        </a:solidFill>
        <a:effectLst/>
      </p:bgPr>
    </p:bg>
    <p:spTree>
      <p:nvGrpSpPr>
        <p:cNvPr id="1" name=""/>
        <p:cNvGrpSpPr/>
        <p:nvPr/>
      </p:nvGrpSpPr>
      <p:grpSpPr/>
      <p:pic>
        <p:nvPicPr>
          <p:cNvPr id="2" name="Picture 1" descr="image.png"/>
          <p:cNvPicPr>
            <a:picLocks noChangeAspect="1"/>
          </p:cNvPicPr>
          <p:nvPr/>
        </p:nvPicPr>
        <p:blipFill>
          <a:blip r:embed="rId2"/>
          <a:stretch>
            <a:fillRect/>
          </a:stretch>
        </p:blipFill>
        <p:spPr>
          <a:xfrm>
            <a:off x="0" y="0"/>
            <a:ext cx="12192000" cy="6858000"/>
          </a:xfrm>
          <a:prstGeom prst="rect">
            <a:avLst/>
          </a:prstGeom>
        </p:spPr>
      </p:pic>
      <p:sp>
        <p:nvSpPr>
          <p:cNvPr id="3" name="Rectangle 2"/>
          <p:cNvSpPr/>
          <p:nvPr/>
        </p:nvSpPr>
        <p:spPr>
          <a:xfrm>
            <a:off x="0" y="0"/>
            <a:ext cx="12192000" cy="38100"/>
          </a:xfrm>
          <a:prstGeom prst="rect">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5857875" y="4022526"/>
            <a:ext cx="476250" cy="38100"/>
          </a:xfrm>
          <a:prstGeom prst="roundRect">
            <a:avLst>
              <a:gd name="adj" fmla="val 50000"/>
            </a:avLst>
          </a:prstGeom>
          <a:solidFill>
            <a:srgbClr val="EA580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1809750" y="4251126"/>
            <a:ext cx="8572500" cy="556021"/>
          </a:xfrm>
          <a:prstGeom prst="roundRect">
            <a:avLst>
              <a:gd name="adj" fmla="val 13704"/>
            </a:avLst>
          </a:prstGeom>
          <a:solidFill>
            <a:srgbClr val="362115"/>
          </a:solidFill>
          <a:ln w="9525">
            <a:solidFill>
              <a:srgbClr val="5B2D13"/>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6" name="Picture 5" descr="image.png"/>
          <p:cNvPicPr>
            <a:picLocks noChangeAspect="1"/>
          </p:cNvPicPr>
          <p:nvPr/>
        </p:nvPicPr>
        <p:blipFill>
          <a:blip r:embed="rId3"/>
          <a:stretch>
            <a:fillRect/>
          </a:stretch>
        </p:blipFill>
        <p:spPr>
          <a:xfrm>
            <a:off x="5595937" y="2088951"/>
            <a:ext cx="1000125" cy="666750"/>
          </a:xfrm>
          <a:prstGeom prst="rect">
            <a:avLst/>
          </a:prstGeom>
        </p:spPr>
      </p:pic>
      <p:pic>
        <p:nvPicPr>
          <p:cNvPr id="7" name="Picture 6" descr="image.png"/>
          <p:cNvPicPr>
            <a:picLocks noChangeAspect="1"/>
          </p:cNvPicPr>
          <p:nvPr/>
        </p:nvPicPr>
        <p:blipFill>
          <a:blip r:embed="rId4"/>
          <a:stretch>
            <a:fillRect/>
          </a:stretch>
        </p:blipFill>
        <p:spPr>
          <a:xfrm>
            <a:off x="1971675" y="4486275"/>
            <a:ext cx="85725" cy="104775"/>
          </a:xfrm>
          <a:prstGeom prst="rect">
            <a:avLst/>
          </a:prstGeom>
        </p:spPr>
      </p:pic>
      <p:sp>
        <p:nvSpPr>
          <p:cNvPr id="8" name="TextBox 7"/>
          <p:cNvSpPr txBox="1"/>
          <p:nvPr/>
        </p:nvSpPr>
        <p:spPr>
          <a:xfrm>
            <a:off x="4695825" y="2908101"/>
            <a:ext cx="2800350" cy="628650"/>
          </a:xfrm>
          <a:prstGeom prst="rect">
            <a:avLst/>
          </a:prstGeom>
          <a:noFill/>
        </p:spPr>
        <p:txBody>
          <a:bodyPr wrap="none" lIns="0" rIns="0" tIns="0" bIns="0" anchor="t">
            <a:spAutoFit/>
          </a:bodyPr>
          <a:lstStyle/>
          <a:p>
            <a:pPr algn="ctr"/>
            <a:r>
              <a:rPr b="1" sz="3600" i="0" u="none">
                <a:solidFill>
                  <a:srgbClr val="FFFFFF"/>
                </a:solidFill>
                <a:latin typeface="DM Serif Display"/>
              </a:rPr>
              <a:t>Thank You</a:t>
            </a:r>
          </a:p>
        </p:txBody>
      </p:sp>
      <p:sp>
        <p:nvSpPr>
          <p:cNvPr id="9" name="TextBox 8"/>
          <p:cNvSpPr txBox="1"/>
          <p:nvPr/>
        </p:nvSpPr>
        <p:spPr>
          <a:xfrm>
            <a:off x="4423171" y="3612951"/>
            <a:ext cx="3345656" cy="219075"/>
          </a:xfrm>
          <a:prstGeom prst="rect">
            <a:avLst/>
          </a:prstGeom>
          <a:noFill/>
        </p:spPr>
        <p:txBody>
          <a:bodyPr wrap="none" lIns="0" rIns="0" tIns="0" bIns="0" anchor="t">
            <a:spAutoFit/>
          </a:bodyPr>
          <a:lstStyle/>
          <a:p>
            <a:pPr algn="ctr"/>
            <a:r>
              <a:rPr b="0" sz="1350" i="0" u="none">
                <a:solidFill>
                  <a:srgbClr val="A8A29E"/>
                </a:solidFill>
                <a:latin typeface="Plus Jakarta Sans"/>
              </a:rPr>
              <a:t>Questions &amp; Strategic Discussion</a:t>
            </a:r>
          </a:p>
        </p:txBody>
      </p:sp>
      <p:sp>
        <p:nvSpPr>
          <p:cNvPr id="10" name="TextBox 9"/>
          <p:cNvSpPr txBox="1"/>
          <p:nvPr/>
        </p:nvSpPr>
        <p:spPr>
          <a:xfrm>
            <a:off x="1971675" y="4467225"/>
            <a:ext cx="1500187" cy="123825"/>
          </a:xfrm>
          <a:prstGeom prst="rect">
            <a:avLst/>
          </a:prstGeom>
          <a:noFill/>
        </p:spPr>
        <p:txBody>
          <a:bodyPr wrap="none" lIns="142875" rIns="0" tIns="0" bIns="0" anchor="t">
            <a:spAutoFit/>
          </a:bodyPr>
          <a:lstStyle/>
          <a:p>
            <a:pPr algn="l"/>
            <a:r>
              <a:rPr b="1" sz="825" i="0" u="none">
                <a:solidFill>
                  <a:srgbClr val="FB923C"/>
                </a:solidFill>
                <a:latin typeface="Plus Jakarta Sans"/>
              </a:rPr>
              <a:t>SPEAKER SCRIPT:</a:t>
            </a:r>
          </a:p>
        </p:txBody>
      </p:sp>
      <p:sp>
        <p:nvSpPr>
          <p:cNvPr id="11" name="TextBox 10"/>
          <p:cNvSpPr txBox="1"/>
          <p:nvPr/>
        </p:nvSpPr>
        <p:spPr>
          <a:xfrm>
            <a:off x="3286125" y="4355901"/>
            <a:ext cx="7029450" cy="346471"/>
          </a:xfrm>
          <a:prstGeom prst="rect">
            <a:avLst/>
          </a:prstGeom>
          <a:noFill/>
        </p:spPr>
        <p:txBody>
          <a:bodyPr wrap="square" lIns="0" rIns="0" tIns="0" bIns="0" anchor="t">
            <a:spAutoFit/>
          </a:bodyPr>
          <a:lstStyle/>
          <a:p>
            <a:pPr algn="l">
              <a:lnSpc>
                <a:spcPts val="1364"/>
              </a:lnSpc>
            </a:pPr>
            <a:r>
              <a:rPr b="0" sz="975" i="0" u="none">
                <a:solidFill>
                  <a:srgbClr val="E7E5E4"/>
                </a:solidFill>
                <a:latin typeface="Plus Jakarta Sans"/>
              </a:rPr>
              <a:t>"Thank you for your time and attention. I am now open to any questions or strategic discussion regarding the operational audit of Basil's Bakery."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