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60" r:id="rId3"/>
    <p:sldId id="265" r:id="rId4"/>
    <p:sldId id="272" r:id="rId5"/>
    <p:sldId id="266" r:id="rId6"/>
    <p:sldId id="273" r:id="rId7"/>
    <p:sldId id="274" r:id="rId8"/>
    <p:sldId id="275" r:id="rId9"/>
    <p:sldId id="261" r:id="rId10"/>
    <p:sldId id="264" r:id="rId11"/>
    <p:sldId id="28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B3C109-35D3-4532-7646-00FB0650F6E8}" v="830" dt="2025-12-08T09:48:45.651"/>
    <p1510:client id="{3672DAD4-298D-39CA-2005-DD5B01D8FDB3}" v="321" dt="2025-12-08T09:39:50.6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4" autoAdjust="0"/>
    <p:restoredTop sz="94694"/>
  </p:normalViewPr>
  <p:slideViewPr>
    <p:cSldViewPr snapToGrid="0">
      <p:cViewPr varScale="1">
        <p:scale>
          <a:sx n="98" d="100"/>
          <a:sy n="98" d="100"/>
        </p:scale>
        <p:origin x="9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10B8E-2CD4-A381-5DBA-4EA56A04BF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9C5B1C0-6BC8-3958-B6F3-2C6E05445E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C03F338-7345-DE61-6BA5-51670CB632FE}"/>
              </a:ext>
            </a:extLst>
          </p:cNvPr>
          <p:cNvSpPr>
            <a:spLocks noGrp="1"/>
          </p:cNvSpPr>
          <p:nvPr>
            <p:ph type="dt" sz="half" idx="10"/>
          </p:nvPr>
        </p:nvSpPr>
        <p:spPr/>
        <p:txBody>
          <a:bodyPr/>
          <a:lstStyle/>
          <a:p>
            <a:fld id="{6CD6C34D-D6A3-4364-94BE-B972A086586D}" type="datetimeFigureOut">
              <a:rPr lang="en-GB" smtClean="0"/>
              <a:t>21/04/2026</a:t>
            </a:fld>
            <a:endParaRPr lang="en-GB"/>
          </a:p>
        </p:txBody>
      </p:sp>
      <p:sp>
        <p:nvSpPr>
          <p:cNvPr id="5" name="Footer Placeholder 4">
            <a:extLst>
              <a:ext uri="{FF2B5EF4-FFF2-40B4-BE49-F238E27FC236}">
                <a16:creationId xmlns:a16="http://schemas.microsoft.com/office/drawing/2014/main" id="{92441A4C-1796-21E7-88E7-7B10E69523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D05F7C-560A-5FD0-41C5-3ADF47235F9D}"/>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537799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3A5E7-0A75-9AA1-DA9D-823F3FE61F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B4FF9C-8B57-E454-B4C6-3505A1E6E5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031AF5-5186-9A7B-4451-D13FD7BB275A}"/>
              </a:ext>
            </a:extLst>
          </p:cNvPr>
          <p:cNvSpPr>
            <a:spLocks noGrp="1"/>
          </p:cNvSpPr>
          <p:nvPr>
            <p:ph type="dt" sz="half" idx="10"/>
          </p:nvPr>
        </p:nvSpPr>
        <p:spPr/>
        <p:txBody>
          <a:bodyPr/>
          <a:lstStyle/>
          <a:p>
            <a:fld id="{6CD6C34D-D6A3-4364-94BE-B972A086586D}" type="datetimeFigureOut">
              <a:rPr lang="en-GB" smtClean="0"/>
              <a:t>21/04/2026</a:t>
            </a:fld>
            <a:endParaRPr lang="en-GB"/>
          </a:p>
        </p:txBody>
      </p:sp>
      <p:sp>
        <p:nvSpPr>
          <p:cNvPr id="5" name="Footer Placeholder 4">
            <a:extLst>
              <a:ext uri="{FF2B5EF4-FFF2-40B4-BE49-F238E27FC236}">
                <a16:creationId xmlns:a16="http://schemas.microsoft.com/office/drawing/2014/main" id="{6F351B69-16B6-37CA-99A3-E8CAA27662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1A36A9-59AA-282E-E224-C2D376341F9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703823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0B4B2-6972-5FAB-1130-043C2945A8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72A5CB-479E-5727-31BB-B9BE81B7E09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746E8-8F7B-BB7F-069E-AECF98700FF4}"/>
              </a:ext>
            </a:extLst>
          </p:cNvPr>
          <p:cNvSpPr>
            <a:spLocks noGrp="1"/>
          </p:cNvSpPr>
          <p:nvPr>
            <p:ph type="dt" sz="half" idx="10"/>
          </p:nvPr>
        </p:nvSpPr>
        <p:spPr/>
        <p:txBody>
          <a:bodyPr/>
          <a:lstStyle/>
          <a:p>
            <a:fld id="{6CD6C34D-D6A3-4364-94BE-B972A086586D}" type="datetimeFigureOut">
              <a:rPr lang="en-GB" smtClean="0"/>
              <a:t>21/04/2026</a:t>
            </a:fld>
            <a:endParaRPr lang="en-GB"/>
          </a:p>
        </p:txBody>
      </p:sp>
      <p:sp>
        <p:nvSpPr>
          <p:cNvPr id="5" name="Footer Placeholder 4">
            <a:extLst>
              <a:ext uri="{FF2B5EF4-FFF2-40B4-BE49-F238E27FC236}">
                <a16:creationId xmlns:a16="http://schemas.microsoft.com/office/drawing/2014/main" id="{0A253A9B-2D7F-EC42-057A-A9901988A1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3938C2-2E24-261B-2DAA-4B3E2F423C12}"/>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685650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35CD5-6D58-A352-B2E1-B36D1EFCA3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B5C726-06D7-1E3B-E166-12DB6001E6D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4CC56F7-2AC3-2B9E-0FD2-C9B99DC8D4B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45F5A6-76F5-17CC-EBE9-9F9601D6CB8C}"/>
              </a:ext>
            </a:extLst>
          </p:cNvPr>
          <p:cNvSpPr>
            <a:spLocks noGrp="1"/>
          </p:cNvSpPr>
          <p:nvPr>
            <p:ph type="dt" sz="half" idx="10"/>
          </p:nvPr>
        </p:nvSpPr>
        <p:spPr/>
        <p:txBody>
          <a:bodyPr/>
          <a:lstStyle/>
          <a:p>
            <a:fld id="{6CD6C34D-D6A3-4364-94BE-B972A086586D}" type="datetimeFigureOut">
              <a:rPr lang="en-GB" smtClean="0"/>
              <a:t>21/04/2026</a:t>
            </a:fld>
            <a:endParaRPr lang="en-GB"/>
          </a:p>
        </p:txBody>
      </p:sp>
      <p:sp>
        <p:nvSpPr>
          <p:cNvPr id="6" name="Footer Placeholder 5">
            <a:extLst>
              <a:ext uri="{FF2B5EF4-FFF2-40B4-BE49-F238E27FC236}">
                <a16:creationId xmlns:a16="http://schemas.microsoft.com/office/drawing/2014/main" id="{7FCE93D4-462A-7FBD-F0F3-B5374DE087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147950-9784-8DC7-BEB2-B260C5F6A3EF}"/>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74055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C2D57-3E26-8D4E-EE8D-58D5743F93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49C5EB-8B48-76D3-4533-E43070BB99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B88E185-044C-9342-4585-9DEEABE5C2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434EE4-A1AE-5FC6-D526-9E200343DC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99C57B-1E3F-6BBE-5F1E-F7A83236096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C527A1-0326-6B0C-D73A-3E301863DFE7}"/>
              </a:ext>
            </a:extLst>
          </p:cNvPr>
          <p:cNvSpPr>
            <a:spLocks noGrp="1"/>
          </p:cNvSpPr>
          <p:nvPr>
            <p:ph type="dt" sz="half" idx="10"/>
          </p:nvPr>
        </p:nvSpPr>
        <p:spPr/>
        <p:txBody>
          <a:bodyPr/>
          <a:lstStyle/>
          <a:p>
            <a:fld id="{6CD6C34D-D6A3-4364-94BE-B972A086586D}" type="datetimeFigureOut">
              <a:rPr lang="en-GB" smtClean="0"/>
              <a:t>21/04/2026</a:t>
            </a:fld>
            <a:endParaRPr lang="en-GB"/>
          </a:p>
        </p:txBody>
      </p:sp>
      <p:sp>
        <p:nvSpPr>
          <p:cNvPr id="8" name="Footer Placeholder 7">
            <a:extLst>
              <a:ext uri="{FF2B5EF4-FFF2-40B4-BE49-F238E27FC236}">
                <a16:creationId xmlns:a16="http://schemas.microsoft.com/office/drawing/2014/main" id="{9AF43E37-1D7C-A357-BBDC-CBCB6E1FFC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4B1F53-7079-CEC7-47AD-5C71838C0308}"/>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482079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BD16E-1200-A847-FC83-23FDF3D873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A4BA67-C4E1-6A4E-A167-1D8A75E10FF5}"/>
              </a:ext>
            </a:extLst>
          </p:cNvPr>
          <p:cNvSpPr>
            <a:spLocks noGrp="1"/>
          </p:cNvSpPr>
          <p:nvPr>
            <p:ph type="dt" sz="half" idx="10"/>
          </p:nvPr>
        </p:nvSpPr>
        <p:spPr/>
        <p:txBody>
          <a:bodyPr/>
          <a:lstStyle/>
          <a:p>
            <a:fld id="{6CD6C34D-D6A3-4364-94BE-B972A086586D}" type="datetimeFigureOut">
              <a:rPr lang="en-GB" smtClean="0"/>
              <a:t>21/04/2026</a:t>
            </a:fld>
            <a:endParaRPr lang="en-GB"/>
          </a:p>
        </p:txBody>
      </p:sp>
      <p:sp>
        <p:nvSpPr>
          <p:cNvPr id="4" name="Footer Placeholder 3">
            <a:extLst>
              <a:ext uri="{FF2B5EF4-FFF2-40B4-BE49-F238E27FC236}">
                <a16:creationId xmlns:a16="http://schemas.microsoft.com/office/drawing/2014/main" id="{BA52B622-514E-B28E-25AE-1A9CC83739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680313B-5C7E-F333-99CF-E37A4787C0C5}"/>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386153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71F0C0-3E53-950D-07E7-887FDD0D878B}"/>
              </a:ext>
            </a:extLst>
          </p:cNvPr>
          <p:cNvSpPr>
            <a:spLocks noGrp="1"/>
          </p:cNvSpPr>
          <p:nvPr>
            <p:ph type="dt" sz="half" idx="10"/>
          </p:nvPr>
        </p:nvSpPr>
        <p:spPr/>
        <p:txBody>
          <a:bodyPr/>
          <a:lstStyle/>
          <a:p>
            <a:fld id="{6CD6C34D-D6A3-4364-94BE-B972A086586D}" type="datetimeFigureOut">
              <a:rPr lang="en-GB" smtClean="0"/>
              <a:t>21/04/2026</a:t>
            </a:fld>
            <a:endParaRPr lang="en-GB"/>
          </a:p>
        </p:txBody>
      </p:sp>
      <p:sp>
        <p:nvSpPr>
          <p:cNvPr id="3" name="Footer Placeholder 2">
            <a:extLst>
              <a:ext uri="{FF2B5EF4-FFF2-40B4-BE49-F238E27FC236}">
                <a16:creationId xmlns:a16="http://schemas.microsoft.com/office/drawing/2014/main" id="{43C74C96-037F-C10D-D1DF-48E7F556FF6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569C53-41B7-3FC0-4E7B-630DC70A82B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052500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7D87D-18B4-0909-90E4-6224004E76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1F9A35-FCF4-2AA7-382B-65A9FA41C5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A2B91B-67EC-6C65-4B62-49E44D70BC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0C96FA-FED4-B5FF-3291-A7577EB4511D}"/>
              </a:ext>
            </a:extLst>
          </p:cNvPr>
          <p:cNvSpPr>
            <a:spLocks noGrp="1"/>
          </p:cNvSpPr>
          <p:nvPr>
            <p:ph type="dt" sz="half" idx="10"/>
          </p:nvPr>
        </p:nvSpPr>
        <p:spPr/>
        <p:txBody>
          <a:bodyPr/>
          <a:lstStyle/>
          <a:p>
            <a:fld id="{6CD6C34D-D6A3-4364-94BE-B972A086586D}" type="datetimeFigureOut">
              <a:rPr lang="en-GB" smtClean="0"/>
              <a:t>21/04/2026</a:t>
            </a:fld>
            <a:endParaRPr lang="en-GB"/>
          </a:p>
        </p:txBody>
      </p:sp>
      <p:sp>
        <p:nvSpPr>
          <p:cNvPr id="6" name="Footer Placeholder 5">
            <a:extLst>
              <a:ext uri="{FF2B5EF4-FFF2-40B4-BE49-F238E27FC236}">
                <a16:creationId xmlns:a16="http://schemas.microsoft.com/office/drawing/2014/main" id="{9F8983CE-3DC0-020D-1822-FFD53FE03E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91712C-D30D-C634-2FC6-21CD18E6BB9E}"/>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29483322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9E3E6-F2BA-8DCA-3DE2-9A5434ADBE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C62BBD-31BD-4DA5-7A2F-35CFD7A895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776F34-0936-B6F2-E9CC-1D2B8E68F5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8D9E5E-A8A4-68ED-7B9E-374327D64D4B}"/>
              </a:ext>
            </a:extLst>
          </p:cNvPr>
          <p:cNvSpPr>
            <a:spLocks noGrp="1"/>
          </p:cNvSpPr>
          <p:nvPr>
            <p:ph type="dt" sz="half" idx="10"/>
          </p:nvPr>
        </p:nvSpPr>
        <p:spPr/>
        <p:txBody>
          <a:bodyPr/>
          <a:lstStyle/>
          <a:p>
            <a:fld id="{6CD6C34D-D6A3-4364-94BE-B972A086586D}" type="datetimeFigureOut">
              <a:rPr lang="en-GB" smtClean="0"/>
              <a:t>21/04/2026</a:t>
            </a:fld>
            <a:endParaRPr lang="en-GB"/>
          </a:p>
        </p:txBody>
      </p:sp>
      <p:sp>
        <p:nvSpPr>
          <p:cNvPr id="6" name="Footer Placeholder 5">
            <a:extLst>
              <a:ext uri="{FF2B5EF4-FFF2-40B4-BE49-F238E27FC236}">
                <a16:creationId xmlns:a16="http://schemas.microsoft.com/office/drawing/2014/main" id="{4663C12C-8EBD-F06F-DB3C-9A164F5610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7E1C15-AA35-0299-393A-AF9940211341}"/>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589788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5BF0E-570D-8BC4-6CDE-F7DB70392B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3FA0E7-F635-FC58-F309-97C4B75274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7D47D6-4D90-4174-8DC4-E389794B4565}"/>
              </a:ext>
            </a:extLst>
          </p:cNvPr>
          <p:cNvSpPr>
            <a:spLocks noGrp="1"/>
          </p:cNvSpPr>
          <p:nvPr>
            <p:ph type="dt" sz="half" idx="10"/>
          </p:nvPr>
        </p:nvSpPr>
        <p:spPr/>
        <p:txBody>
          <a:bodyPr/>
          <a:lstStyle/>
          <a:p>
            <a:fld id="{6CD6C34D-D6A3-4364-94BE-B972A086586D}" type="datetimeFigureOut">
              <a:rPr lang="en-GB" smtClean="0"/>
              <a:t>21/04/2026</a:t>
            </a:fld>
            <a:endParaRPr lang="en-GB"/>
          </a:p>
        </p:txBody>
      </p:sp>
      <p:sp>
        <p:nvSpPr>
          <p:cNvPr id="5" name="Footer Placeholder 4">
            <a:extLst>
              <a:ext uri="{FF2B5EF4-FFF2-40B4-BE49-F238E27FC236}">
                <a16:creationId xmlns:a16="http://schemas.microsoft.com/office/drawing/2014/main" id="{1860E04A-D7D8-0FB1-1EC0-65373A828C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423F5E-4D8B-75C9-10B7-E6EAADC51690}"/>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1132466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52446E-C41B-868D-F662-0336FDAC17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BF9219-209F-9110-134E-1F4319903CE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C8AEB1-B4D8-9830-EC11-8E758C07D287}"/>
              </a:ext>
            </a:extLst>
          </p:cNvPr>
          <p:cNvSpPr>
            <a:spLocks noGrp="1"/>
          </p:cNvSpPr>
          <p:nvPr>
            <p:ph type="dt" sz="half" idx="10"/>
          </p:nvPr>
        </p:nvSpPr>
        <p:spPr/>
        <p:txBody>
          <a:bodyPr/>
          <a:lstStyle/>
          <a:p>
            <a:fld id="{6CD6C34D-D6A3-4364-94BE-B972A086586D}" type="datetimeFigureOut">
              <a:rPr lang="en-GB" smtClean="0"/>
              <a:t>21/04/2026</a:t>
            </a:fld>
            <a:endParaRPr lang="en-GB"/>
          </a:p>
        </p:txBody>
      </p:sp>
      <p:sp>
        <p:nvSpPr>
          <p:cNvPr id="5" name="Footer Placeholder 4">
            <a:extLst>
              <a:ext uri="{FF2B5EF4-FFF2-40B4-BE49-F238E27FC236}">
                <a16:creationId xmlns:a16="http://schemas.microsoft.com/office/drawing/2014/main" id="{8FA15607-8196-132F-9FC6-3169F66056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80DD75-1701-8953-0B59-7E3D185AE784}"/>
              </a:ext>
            </a:extLst>
          </p:cNvPr>
          <p:cNvSpPr>
            <a:spLocks noGrp="1"/>
          </p:cNvSpPr>
          <p:nvPr>
            <p:ph type="sldNum" sz="quarter" idx="12"/>
          </p:nvPr>
        </p:nvSpPr>
        <p:spPr/>
        <p:txBody>
          <a:bodyPr/>
          <a:lstStyle/>
          <a:p>
            <a:fld id="{454682FA-2E9E-4DCC-AFA0-70701551065F}" type="slidenum">
              <a:rPr lang="en-GB" smtClean="0"/>
              <a:t>‹#›</a:t>
            </a:fld>
            <a:endParaRPr lang="en-GB"/>
          </a:p>
        </p:txBody>
      </p:sp>
    </p:spTree>
    <p:extLst>
      <p:ext uri="{BB962C8B-B14F-4D97-AF65-F5344CB8AC3E}">
        <p14:creationId xmlns:p14="http://schemas.microsoft.com/office/powerpoint/2010/main" val="3432211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6DC6-C980-4960-3664-D5CDAE7AB8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30F093-C2A2-CAB8-DA87-45B0BAD949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DD3BE0-C811-AA39-1C65-455F07B34D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D6C34D-D6A3-4364-94BE-B972A086586D}" type="datetimeFigureOut">
              <a:rPr lang="en-GB" smtClean="0"/>
              <a:t>21/04/2026</a:t>
            </a:fld>
            <a:endParaRPr lang="en-GB"/>
          </a:p>
        </p:txBody>
      </p:sp>
      <p:sp>
        <p:nvSpPr>
          <p:cNvPr id="5" name="Footer Placeholder 4">
            <a:extLst>
              <a:ext uri="{FF2B5EF4-FFF2-40B4-BE49-F238E27FC236}">
                <a16:creationId xmlns:a16="http://schemas.microsoft.com/office/drawing/2014/main" id="{AE22CA03-8CB8-4ACD-0643-131BC2BDADA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4C0FD6C-99AB-FD10-45BB-AEF1095506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4682FA-2E9E-4DCC-AFA0-70701551065F}" type="slidenum">
              <a:rPr lang="en-GB" smtClean="0"/>
              <a:t>‹#›</a:t>
            </a:fld>
            <a:endParaRPr lang="en-GB"/>
          </a:p>
        </p:txBody>
      </p:sp>
    </p:spTree>
    <p:extLst>
      <p:ext uri="{BB962C8B-B14F-4D97-AF65-F5344CB8AC3E}">
        <p14:creationId xmlns:p14="http://schemas.microsoft.com/office/powerpoint/2010/main" val="1011596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cholar.google.com" TargetMode="External"/><Relationship Id="rId2" Type="http://schemas.openxmlformats.org/officeDocument/2006/relationships/hyperlink" Target="https://www.food.gov.uk" TargetMode="External"/><Relationship Id="rId1" Type="http://schemas.openxmlformats.org/officeDocument/2006/relationships/slideLayout" Target="../slideLayouts/slideLayout2.xml"/><Relationship Id="rId5" Type="http://schemas.openxmlformats.org/officeDocument/2006/relationships/hyperlink" Target="https://www.uwtsd.ac.uk/library/" TargetMode="External"/><Relationship Id="rId4" Type="http://schemas.openxmlformats.org/officeDocument/2006/relationships/hyperlink" Target="https://www.hse.gov.uk"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69063-314A-2648-2FED-437387B9AAE9}"/>
              </a:ext>
            </a:extLst>
          </p:cNvPr>
          <p:cNvSpPr>
            <a:spLocks noGrp="1"/>
          </p:cNvSpPr>
          <p:nvPr>
            <p:ph type="title"/>
          </p:nvPr>
        </p:nvSpPr>
        <p:spPr/>
        <p:txBody>
          <a:bodyPr/>
          <a:lstStyle/>
          <a:p>
            <a:r>
              <a:rPr lang="en-GB" dirty="0"/>
              <a:t>1.Introduction</a:t>
            </a:r>
          </a:p>
        </p:txBody>
      </p:sp>
      <p:sp>
        <p:nvSpPr>
          <p:cNvPr id="3" name="Content Placeholder 2">
            <a:extLst>
              <a:ext uri="{FF2B5EF4-FFF2-40B4-BE49-F238E27FC236}">
                <a16:creationId xmlns:a16="http://schemas.microsoft.com/office/drawing/2014/main" id="{785EE665-D2CE-1368-82C7-E56C664231D0}"/>
              </a:ext>
            </a:extLst>
          </p:cNvPr>
          <p:cNvSpPr>
            <a:spLocks noGrp="1"/>
          </p:cNvSpPr>
          <p:nvPr>
            <p:ph idx="1"/>
          </p:nvPr>
        </p:nvSpPr>
        <p:spPr/>
        <p:txBody>
          <a:bodyPr vert="horz" lIns="91440" tIns="45720" rIns="91440" bIns="45720" rtlCol="0" anchor="t">
            <a:normAutofit/>
          </a:bodyPr>
          <a:lstStyle/>
          <a:p>
            <a:pPr marL="0" indent="0">
              <a:buNone/>
            </a:pPr>
            <a:r>
              <a:rPr lang="en-GB" sz="2400" b="1" dirty="0"/>
              <a:t>THE PROBLEM: </a:t>
            </a:r>
            <a:endParaRPr lang="en-GB" sz="2400" b="1" dirty="0">
              <a:latin typeface="Aptos"/>
              <a:ea typeface="Calibri"/>
              <a:cs typeface="Calibri"/>
            </a:endParaRPr>
          </a:p>
          <a:p>
            <a:pPr marL="0" indent="0">
              <a:buNone/>
            </a:pPr>
            <a:endParaRPr lang="en-GB" sz="2400" b="1" dirty="0"/>
          </a:p>
          <a:p>
            <a:pPr marL="0" indent="0">
              <a:buNone/>
            </a:pPr>
            <a:r>
              <a:rPr lang="en-GB" sz="2400" dirty="0"/>
              <a:t>Flight foods wants to grow but are losing business because of problem inside factory. </a:t>
            </a:r>
          </a:p>
          <a:p>
            <a:endParaRPr lang="en-GB" sz="2400" dirty="0"/>
          </a:p>
          <a:p>
            <a:r>
              <a:rPr lang="en-GB" sz="2400" dirty="0"/>
              <a:t>Flight food poor quality.</a:t>
            </a:r>
          </a:p>
          <a:p>
            <a:r>
              <a:rPr lang="en-GB" sz="2400" dirty="0"/>
              <a:t>Food under cooked.</a:t>
            </a:r>
          </a:p>
          <a:p>
            <a:r>
              <a:rPr lang="en-GB" sz="2400" dirty="0"/>
              <a:t>Meat found in vegetarian meals.</a:t>
            </a:r>
          </a:p>
          <a:p>
            <a:r>
              <a:rPr lang="en-GB" sz="2400" dirty="0"/>
              <a:t>Poor packaging.</a:t>
            </a:r>
          </a:p>
          <a:p>
            <a:endParaRPr lang="en-GB" sz="2400" dirty="0"/>
          </a:p>
          <a:p>
            <a:pPr marL="0" indent="0">
              <a:buNone/>
            </a:pPr>
            <a:endParaRPr lang="en-GB" sz="2400" dirty="0"/>
          </a:p>
          <a:p>
            <a:endParaRPr lang="en-GB" dirty="0"/>
          </a:p>
        </p:txBody>
      </p:sp>
    </p:spTree>
    <p:extLst>
      <p:ext uri="{BB962C8B-B14F-4D97-AF65-F5344CB8AC3E}">
        <p14:creationId xmlns:p14="http://schemas.microsoft.com/office/powerpoint/2010/main" val="14267416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213C4-C906-11C6-1048-937434CAE9F6}"/>
              </a:ext>
            </a:extLst>
          </p:cNvPr>
          <p:cNvSpPr>
            <a:spLocks noGrp="1"/>
          </p:cNvSpPr>
          <p:nvPr>
            <p:ph type="title"/>
          </p:nvPr>
        </p:nvSpPr>
        <p:spPr/>
        <p:txBody>
          <a:bodyPr/>
          <a:lstStyle/>
          <a:p>
            <a:r>
              <a:rPr lang="en-GB" dirty="0"/>
              <a:t>2.</a:t>
            </a:r>
            <a:r>
              <a:rPr lang="en-GB" sz="3600"/>
              <a:t> BARRIER 1 -  </a:t>
            </a:r>
            <a:r>
              <a:rPr lang="en-GB" sz="3600">
                <a:latin typeface="Aptos"/>
              </a:rPr>
              <a:t>Language </a:t>
            </a:r>
            <a:endParaRPr lang="en-GB" sz="2600">
              <a:latin typeface="Aptos"/>
            </a:endParaRPr>
          </a:p>
        </p:txBody>
      </p:sp>
      <p:sp>
        <p:nvSpPr>
          <p:cNvPr id="3" name="Content Placeholder 2">
            <a:extLst>
              <a:ext uri="{FF2B5EF4-FFF2-40B4-BE49-F238E27FC236}">
                <a16:creationId xmlns:a16="http://schemas.microsoft.com/office/drawing/2014/main" id="{CA81A11B-6D7A-8804-EA78-C86B41DE1F0B}"/>
              </a:ext>
            </a:extLst>
          </p:cNvPr>
          <p:cNvSpPr>
            <a:spLocks noGrp="1"/>
          </p:cNvSpPr>
          <p:nvPr>
            <p:ph idx="1"/>
          </p:nvPr>
        </p:nvSpPr>
        <p:spPr/>
        <p:txBody>
          <a:bodyPr vert="horz" lIns="91440" tIns="45720" rIns="91440" bIns="45720" rtlCol="0" anchor="t">
            <a:normAutofit/>
          </a:bodyPr>
          <a:lstStyle/>
          <a:p>
            <a:endParaRPr lang="en-GB" dirty="0"/>
          </a:p>
          <a:p>
            <a:r>
              <a:rPr lang="en-GB" dirty="0"/>
              <a:t>Staff are not training in food hygiene.</a:t>
            </a:r>
          </a:p>
          <a:p>
            <a:r>
              <a:rPr lang="en-GB" dirty="0"/>
              <a:t>Younger employer are the problem because it very hard for them to underdend simple task compared to old ones.</a:t>
            </a:r>
          </a:p>
          <a:p>
            <a:r>
              <a:rPr lang="en-GB"/>
              <a:t>Gary (manager) :</a:t>
            </a:r>
          </a:p>
          <a:p>
            <a:pPr marL="0" indent="0">
              <a:buNone/>
            </a:pPr>
            <a:r>
              <a:rPr lang="en-GB" i="1" dirty="0"/>
              <a:t>It doesn’t matter what you tell them; They seem to do somethimng else.</a:t>
            </a:r>
          </a:p>
          <a:p>
            <a:pPr marL="0" indent="0">
              <a:buNone/>
            </a:pPr>
            <a:r>
              <a:rPr lang="en-GB" i="1"/>
              <a:t>I plastered the walls with signs.</a:t>
            </a:r>
            <a:r>
              <a:rPr lang="en-GB" dirty="0"/>
              <a:t> </a:t>
            </a:r>
          </a:p>
          <a:p>
            <a:pPr marL="0" indent="0">
              <a:buNone/>
            </a:pPr>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5791732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A7B2BF-A5D3-3722-F035-6CBBCC9182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D79F75-4964-F008-242F-322D2CDCFEC6}"/>
              </a:ext>
            </a:extLst>
          </p:cNvPr>
          <p:cNvSpPr>
            <a:spLocks noGrp="1"/>
          </p:cNvSpPr>
          <p:nvPr>
            <p:ph type="title"/>
          </p:nvPr>
        </p:nvSpPr>
        <p:spPr>
          <a:xfrm>
            <a:off x="808512" y="127619"/>
            <a:ext cx="10545288" cy="781278"/>
          </a:xfrm>
        </p:spPr>
        <p:txBody>
          <a:bodyPr/>
          <a:lstStyle/>
          <a:p>
            <a:r>
              <a:rPr lang="en-GB" dirty="0"/>
              <a:t>3. BARRIER 1</a:t>
            </a:r>
          </a:p>
        </p:txBody>
      </p:sp>
      <p:sp>
        <p:nvSpPr>
          <p:cNvPr id="3" name="Content Placeholder 2">
            <a:extLst>
              <a:ext uri="{FF2B5EF4-FFF2-40B4-BE49-F238E27FC236}">
                <a16:creationId xmlns:a16="http://schemas.microsoft.com/office/drawing/2014/main" id="{2E7FBEFA-BADE-B0F0-278C-11A1D775E6F2}"/>
              </a:ext>
            </a:extLst>
          </p:cNvPr>
          <p:cNvSpPr>
            <a:spLocks noGrp="1"/>
          </p:cNvSpPr>
          <p:nvPr>
            <p:ph idx="1"/>
          </p:nvPr>
        </p:nvSpPr>
        <p:spPr>
          <a:xfrm>
            <a:off x="808512" y="1152690"/>
            <a:ext cx="10545288" cy="4984689"/>
          </a:xfrm>
        </p:spPr>
        <p:txBody>
          <a:bodyPr vert="horz" lIns="91440" tIns="45720" rIns="91440" bIns="45720" rtlCol="0" anchor="t">
            <a:normAutofit/>
          </a:bodyPr>
          <a:lstStyle/>
          <a:p>
            <a:pPr marL="0" indent="0">
              <a:buNone/>
            </a:pPr>
            <a:r>
              <a:rPr lang="en-GB"/>
              <a:t>Analysis using communication model Shannon and Weaver</a:t>
            </a:r>
            <a:endParaRPr lang="en-US"/>
          </a:p>
          <a:p>
            <a:pPr marL="0" indent="0">
              <a:buNone/>
            </a:pPr>
            <a:endParaRPr lang="en-GB" dirty="0"/>
          </a:p>
          <a:p>
            <a:pPr marL="0" indent="0">
              <a:buNone/>
            </a:pPr>
            <a:endParaRPr lang="en-GB" dirty="0"/>
          </a:p>
        </p:txBody>
      </p:sp>
      <p:cxnSp>
        <p:nvCxnSpPr>
          <p:cNvPr id="4" name="Straight Arrow Connector 3">
            <a:extLst>
              <a:ext uri="{FF2B5EF4-FFF2-40B4-BE49-F238E27FC236}">
                <a16:creationId xmlns:a16="http://schemas.microsoft.com/office/drawing/2014/main" id="{18768BB1-F944-AF4E-F05A-939C7C951088}"/>
              </a:ext>
            </a:extLst>
          </p:cNvPr>
          <p:cNvCxnSpPr/>
          <p:nvPr/>
        </p:nvCxnSpPr>
        <p:spPr>
          <a:xfrm>
            <a:off x="1015340" y="2951018"/>
            <a:ext cx="23751" cy="3081646"/>
          </a:xfrm>
          <a:prstGeom prst="straightConnector1">
            <a:avLst/>
          </a:prstGeom>
        </p:spPr>
        <p:style>
          <a:lnRef idx="1">
            <a:schemeClr val="dk1"/>
          </a:lnRef>
          <a:fillRef idx="0">
            <a:schemeClr val="dk1"/>
          </a:fillRef>
          <a:effectRef idx="0">
            <a:schemeClr val="dk1"/>
          </a:effectRef>
          <a:fontRef idx="minor">
            <a:schemeClr val="tx1"/>
          </a:fontRef>
        </p:style>
      </p:cxnSp>
      <p:cxnSp>
        <p:nvCxnSpPr>
          <p:cNvPr id="5" name="Straight Arrow Connector 4">
            <a:extLst>
              <a:ext uri="{FF2B5EF4-FFF2-40B4-BE49-F238E27FC236}">
                <a16:creationId xmlns:a16="http://schemas.microsoft.com/office/drawing/2014/main" id="{D53D03A5-9978-978C-3580-AAAC1D568427}"/>
              </a:ext>
            </a:extLst>
          </p:cNvPr>
          <p:cNvCxnSpPr/>
          <p:nvPr/>
        </p:nvCxnSpPr>
        <p:spPr>
          <a:xfrm flipV="1">
            <a:off x="1031174" y="6002975"/>
            <a:ext cx="3526971" cy="45523"/>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6" name="Straight Arrow Connector 5">
            <a:extLst>
              <a:ext uri="{FF2B5EF4-FFF2-40B4-BE49-F238E27FC236}">
                <a16:creationId xmlns:a16="http://schemas.microsoft.com/office/drawing/2014/main" id="{AC5857FE-1C9B-7CD3-8E35-05B8D293FC6B}"/>
              </a:ext>
            </a:extLst>
          </p:cNvPr>
          <p:cNvCxnSpPr/>
          <p:nvPr/>
        </p:nvCxnSpPr>
        <p:spPr>
          <a:xfrm>
            <a:off x="10847117" y="3003468"/>
            <a:ext cx="13856" cy="2982685"/>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7" name="Straight Arrow Connector 6">
            <a:extLst>
              <a:ext uri="{FF2B5EF4-FFF2-40B4-BE49-F238E27FC236}">
                <a16:creationId xmlns:a16="http://schemas.microsoft.com/office/drawing/2014/main" id="{E76C1D23-9D78-AFFE-D38C-5D8A8DEF3E7C}"/>
              </a:ext>
            </a:extLst>
          </p:cNvPr>
          <p:cNvCxnSpPr/>
          <p:nvPr/>
        </p:nvCxnSpPr>
        <p:spPr>
          <a:xfrm flipV="1">
            <a:off x="7173685" y="5979226"/>
            <a:ext cx="3685308" cy="5937"/>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9" name="Arrow: Left 8">
            <a:extLst>
              <a:ext uri="{FF2B5EF4-FFF2-40B4-BE49-F238E27FC236}">
                <a16:creationId xmlns:a16="http://schemas.microsoft.com/office/drawing/2014/main" id="{DC222AF5-D824-66CA-5C21-635277D61AED}"/>
              </a:ext>
            </a:extLst>
          </p:cNvPr>
          <p:cNvSpPr/>
          <p:nvPr/>
        </p:nvSpPr>
        <p:spPr>
          <a:xfrm>
            <a:off x="4570020" y="5800106"/>
            <a:ext cx="404434" cy="445048"/>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row: Left 9">
            <a:extLst>
              <a:ext uri="{FF2B5EF4-FFF2-40B4-BE49-F238E27FC236}">
                <a16:creationId xmlns:a16="http://schemas.microsoft.com/office/drawing/2014/main" id="{B8458C46-AC80-05A3-A2B9-D025B38D7171}"/>
              </a:ext>
            </a:extLst>
          </p:cNvPr>
          <p:cNvSpPr/>
          <p:nvPr/>
        </p:nvSpPr>
        <p:spPr>
          <a:xfrm>
            <a:off x="6758048" y="5797137"/>
            <a:ext cx="414331" cy="445048"/>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Up 10">
            <a:extLst>
              <a:ext uri="{FF2B5EF4-FFF2-40B4-BE49-F238E27FC236}">
                <a16:creationId xmlns:a16="http://schemas.microsoft.com/office/drawing/2014/main" id="{37E119F6-F181-FDA7-A4A9-A47A0626EFC9}"/>
              </a:ext>
            </a:extLst>
          </p:cNvPr>
          <p:cNvSpPr/>
          <p:nvPr/>
        </p:nvSpPr>
        <p:spPr>
          <a:xfrm>
            <a:off x="805543" y="2631373"/>
            <a:ext cx="435152" cy="315370"/>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Up 11">
            <a:extLst>
              <a:ext uri="{FF2B5EF4-FFF2-40B4-BE49-F238E27FC236}">
                <a16:creationId xmlns:a16="http://schemas.microsoft.com/office/drawing/2014/main" id="{64A158FC-772C-5F5E-E726-799C45F4FE4A}"/>
              </a:ext>
            </a:extLst>
          </p:cNvPr>
          <p:cNvSpPr/>
          <p:nvPr/>
        </p:nvSpPr>
        <p:spPr>
          <a:xfrm>
            <a:off x="10615551" y="2634342"/>
            <a:ext cx="484632" cy="364850"/>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row: Right 12">
            <a:extLst>
              <a:ext uri="{FF2B5EF4-FFF2-40B4-BE49-F238E27FC236}">
                <a16:creationId xmlns:a16="http://schemas.microsoft.com/office/drawing/2014/main" id="{4F6E954F-43ED-8258-FCDE-7E21C6EAB829}"/>
              </a:ext>
            </a:extLst>
          </p:cNvPr>
          <p:cNvSpPr/>
          <p:nvPr/>
        </p:nvSpPr>
        <p:spPr>
          <a:xfrm>
            <a:off x="918358" y="1713016"/>
            <a:ext cx="1443524" cy="92006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Gary </a:t>
            </a:r>
          </a:p>
        </p:txBody>
      </p:sp>
      <p:sp>
        <p:nvSpPr>
          <p:cNvPr id="14" name="Arrow: Right 13">
            <a:extLst>
              <a:ext uri="{FF2B5EF4-FFF2-40B4-BE49-F238E27FC236}">
                <a16:creationId xmlns:a16="http://schemas.microsoft.com/office/drawing/2014/main" id="{D377BEFC-3972-901B-5DD7-22EF0424C91A}"/>
              </a:ext>
            </a:extLst>
          </p:cNvPr>
          <p:cNvSpPr/>
          <p:nvPr/>
        </p:nvSpPr>
        <p:spPr>
          <a:xfrm>
            <a:off x="2531423" y="1714005"/>
            <a:ext cx="1285187" cy="9101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English speaker </a:t>
            </a:r>
          </a:p>
        </p:txBody>
      </p:sp>
      <p:sp>
        <p:nvSpPr>
          <p:cNvPr id="15" name="Arrow: Right 14">
            <a:extLst>
              <a:ext uri="{FF2B5EF4-FFF2-40B4-BE49-F238E27FC236}">
                <a16:creationId xmlns:a16="http://schemas.microsoft.com/office/drawing/2014/main" id="{23841B72-BD54-89C6-012D-DE634003F447}"/>
              </a:ext>
            </a:extLst>
          </p:cNvPr>
          <p:cNvSpPr/>
          <p:nvPr/>
        </p:nvSpPr>
        <p:spPr>
          <a:xfrm>
            <a:off x="4562104" y="1717964"/>
            <a:ext cx="2195628" cy="9101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Channel </a:t>
            </a:r>
          </a:p>
          <a:p>
            <a:pPr algn="ctr"/>
            <a:r>
              <a:rPr lang="en-US"/>
              <a:t>Talking in factory</a:t>
            </a:r>
            <a:endParaRPr lang="en-US" dirty="0"/>
          </a:p>
        </p:txBody>
      </p:sp>
      <p:sp>
        <p:nvSpPr>
          <p:cNvPr id="16" name="Arrow: Right 15">
            <a:extLst>
              <a:ext uri="{FF2B5EF4-FFF2-40B4-BE49-F238E27FC236}">
                <a16:creationId xmlns:a16="http://schemas.microsoft.com/office/drawing/2014/main" id="{D055FED4-AD09-64C3-DB03-6B599FE92507}"/>
              </a:ext>
            </a:extLst>
          </p:cNvPr>
          <p:cNvSpPr/>
          <p:nvPr/>
        </p:nvSpPr>
        <p:spPr>
          <a:xfrm>
            <a:off x="7333013" y="1714005"/>
            <a:ext cx="1522692" cy="90026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No english spesker</a:t>
            </a:r>
            <a:endParaRPr lang="en-US" dirty="0"/>
          </a:p>
        </p:txBody>
      </p:sp>
      <p:sp>
        <p:nvSpPr>
          <p:cNvPr id="17" name="Arrow: Right 16">
            <a:extLst>
              <a:ext uri="{FF2B5EF4-FFF2-40B4-BE49-F238E27FC236}">
                <a16:creationId xmlns:a16="http://schemas.microsoft.com/office/drawing/2014/main" id="{69F55F7B-60F6-A4FC-7D08-29B5E2CE7E3E}"/>
              </a:ext>
            </a:extLst>
          </p:cNvPr>
          <p:cNvSpPr/>
          <p:nvPr/>
        </p:nvSpPr>
        <p:spPr>
          <a:xfrm>
            <a:off x="9444842" y="1720933"/>
            <a:ext cx="1403940" cy="91016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Employer </a:t>
            </a:r>
          </a:p>
        </p:txBody>
      </p:sp>
      <p:sp>
        <p:nvSpPr>
          <p:cNvPr id="18" name="Rectangle 17">
            <a:extLst>
              <a:ext uri="{FF2B5EF4-FFF2-40B4-BE49-F238E27FC236}">
                <a16:creationId xmlns:a16="http://schemas.microsoft.com/office/drawing/2014/main" id="{E69C7BEF-5F08-646C-E86A-6AE7E60D8F8C}"/>
              </a:ext>
            </a:extLst>
          </p:cNvPr>
          <p:cNvSpPr/>
          <p:nvPr/>
        </p:nvSpPr>
        <p:spPr>
          <a:xfrm>
            <a:off x="4853050" y="3920835"/>
            <a:ext cx="2190996" cy="168629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Noise</a:t>
            </a:r>
          </a:p>
          <a:p>
            <a:pPr algn="ctr"/>
            <a:r>
              <a:rPr lang="en-US"/>
              <a:t>Noisy Machines</a:t>
            </a:r>
          </a:p>
          <a:p>
            <a:pPr algn="ctr"/>
            <a:r>
              <a:rPr lang="en-US" dirty="0"/>
              <a:t>Speech not clear to </a:t>
            </a:r>
            <a:r>
              <a:rPr lang="en-US"/>
              <a:t>listeners</a:t>
            </a:r>
            <a:endParaRPr lang="en-US" dirty="0"/>
          </a:p>
        </p:txBody>
      </p:sp>
      <p:cxnSp>
        <p:nvCxnSpPr>
          <p:cNvPr id="19" name="Straight Arrow Connector 18">
            <a:extLst>
              <a:ext uri="{FF2B5EF4-FFF2-40B4-BE49-F238E27FC236}">
                <a16:creationId xmlns:a16="http://schemas.microsoft.com/office/drawing/2014/main" id="{26EBDBCD-6448-DD8E-2393-E2C1D595612A}"/>
              </a:ext>
            </a:extLst>
          </p:cNvPr>
          <p:cNvCxnSpPr/>
          <p:nvPr/>
        </p:nvCxnSpPr>
        <p:spPr>
          <a:xfrm flipH="1" flipV="1">
            <a:off x="5655562" y="3068969"/>
            <a:ext cx="5937" cy="678872"/>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0" name="Straight Arrow Connector 19">
            <a:extLst>
              <a:ext uri="{FF2B5EF4-FFF2-40B4-BE49-F238E27FC236}">
                <a16:creationId xmlns:a16="http://schemas.microsoft.com/office/drawing/2014/main" id="{136BCF05-F345-385A-4EE7-11F66208D0D5}"/>
              </a:ext>
            </a:extLst>
          </p:cNvPr>
          <p:cNvCxnSpPr/>
          <p:nvPr/>
        </p:nvCxnSpPr>
        <p:spPr>
          <a:xfrm flipV="1">
            <a:off x="5860040" y="3084430"/>
            <a:ext cx="13855" cy="66897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D2AD62EF-79BC-261D-7636-972A0AFDC64F}"/>
              </a:ext>
            </a:extLst>
          </p:cNvPr>
          <p:cNvCxnSpPr/>
          <p:nvPr/>
        </p:nvCxnSpPr>
        <p:spPr>
          <a:xfrm flipH="1" flipV="1">
            <a:off x="6074292" y="3080568"/>
            <a:ext cx="5937" cy="65907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9098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9F9DF1-D1A1-403D-7AF1-EC1539A5BF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B4D155-EBE5-69B7-0F0F-7BB29DF2CC30}"/>
              </a:ext>
            </a:extLst>
          </p:cNvPr>
          <p:cNvSpPr>
            <a:spLocks noGrp="1"/>
          </p:cNvSpPr>
          <p:nvPr>
            <p:ph type="title"/>
          </p:nvPr>
        </p:nvSpPr>
        <p:spPr/>
        <p:txBody>
          <a:bodyPr/>
          <a:lstStyle/>
          <a:p>
            <a:r>
              <a:rPr lang="en-GB"/>
              <a:t>5. BARRIER 2 – CULTURE </a:t>
            </a:r>
            <a:endParaRPr lang="en-GB" dirty="0"/>
          </a:p>
        </p:txBody>
      </p:sp>
      <p:sp>
        <p:nvSpPr>
          <p:cNvPr id="3" name="Content Placeholder 2">
            <a:extLst>
              <a:ext uri="{FF2B5EF4-FFF2-40B4-BE49-F238E27FC236}">
                <a16:creationId xmlns:a16="http://schemas.microsoft.com/office/drawing/2014/main" id="{CC99173A-0425-E2AC-3373-859FD2943CD8}"/>
              </a:ext>
            </a:extLst>
          </p:cNvPr>
          <p:cNvSpPr>
            <a:spLocks noGrp="1"/>
          </p:cNvSpPr>
          <p:nvPr>
            <p:ph idx="1"/>
          </p:nvPr>
        </p:nvSpPr>
        <p:spPr/>
        <p:txBody>
          <a:bodyPr/>
          <a:lstStyle/>
          <a:p>
            <a:r>
              <a:rPr lang="en-GB" dirty="0"/>
              <a:t>Description</a:t>
            </a:r>
          </a:p>
        </p:txBody>
      </p:sp>
      <p:sp>
        <p:nvSpPr>
          <p:cNvPr id="8" name="TextBox 7">
            <a:extLst>
              <a:ext uri="{FF2B5EF4-FFF2-40B4-BE49-F238E27FC236}">
                <a16:creationId xmlns:a16="http://schemas.microsoft.com/office/drawing/2014/main" id="{5811D045-A564-D5DD-97E9-A289AE5FF51C}"/>
              </a:ext>
            </a:extLst>
          </p:cNvPr>
          <p:cNvSpPr txBox="1"/>
          <p:nvPr/>
        </p:nvSpPr>
        <p:spPr>
          <a:xfrm>
            <a:off x="1110342" y="2405742"/>
            <a:ext cx="551905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The have mainly 5 distinct cultural groups..</a:t>
            </a:r>
          </a:p>
          <a:p>
            <a:r>
              <a:rPr lang="en-GB" dirty="0"/>
              <a:t>•Different   age range _ different attitudes to workplace.</a:t>
            </a:r>
          </a:p>
          <a:p>
            <a:r>
              <a:rPr lang="en-GB" dirty="0"/>
              <a:t>•Different levels of experience _ of work and life.</a:t>
            </a:r>
          </a:p>
        </p:txBody>
      </p:sp>
    </p:spTree>
    <p:extLst>
      <p:ext uri="{BB962C8B-B14F-4D97-AF65-F5344CB8AC3E}">
        <p14:creationId xmlns:p14="http://schemas.microsoft.com/office/powerpoint/2010/main" val="561337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18CC4E-3F2F-627C-F26F-2E8486A85F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0D6170-E468-AF36-4BC6-4366D46F132B}"/>
              </a:ext>
            </a:extLst>
          </p:cNvPr>
          <p:cNvSpPr>
            <a:spLocks noGrp="1"/>
          </p:cNvSpPr>
          <p:nvPr>
            <p:ph type="title"/>
          </p:nvPr>
        </p:nvSpPr>
        <p:spPr/>
        <p:txBody>
          <a:bodyPr/>
          <a:lstStyle/>
          <a:p>
            <a:r>
              <a:rPr lang="en-GB" dirty="0"/>
              <a:t>4. BARRIER 1</a:t>
            </a:r>
          </a:p>
        </p:txBody>
      </p:sp>
      <p:sp>
        <p:nvSpPr>
          <p:cNvPr id="3" name="Content Placeholder 2">
            <a:extLst>
              <a:ext uri="{FF2B5EF4-FFF2-40B4-BE49-F238E27FC236}">
                <a16:creationId xmlns:a16="http://schemas.microsoft.com/office/drawing/2014/main" id="{74CD8AFC-6D98-C835-093F-3AC81ED5953F}"/>
              </a:ext>
            </a:extLst>
          </p:cNvPr>
          <p:cNvSpPr>
            <a:spLocks noGrp="1"/>
          </p:cNvSpPr>
          <p:nvPr>
            <p:ph idx="1"/>
          </p:nvPr>
        </p:nvSpPr>
        <p:spPr/>
        <p:txBody>
          <a:bodyPr vert="horz" lIns="91440" tIns="45720" rIns="91440" bIns="45720" rtlCol="0" anchor="t">
            <a:normAutofit/>
          </a:bodyPr>
          <a:lstStyle/>
          <a:p>
            <a:r>
              <a:rPr lang="en-GB"/>
              <a:t>Solution using communication model Berlo</a:t>
            </a:r>
          </a:p>
        </p:txBody>
      </p:sp>
      <p:sp>
        <p:nvSpPr>
          <p:cNvPr id="5" name="Rectangle 4">
            <a:extLst>
              <a:ext uri="{FF2B5EF4-FFF2-40B4-BE49-F238E27FC236}">
                <a16:creationId xmlns:a16="http://schemas.microsoft.com/office/drawing/2014/main" id="{35D88418-9AF4-8281-4038-DEF892E5F641}"/>
              </a:ext>
            </a:extLst>
          </p:cNvPr>
          <p:cNvSpPr/>
          <p:nvPr/>
        </p:nvSpPr>
        <p:spPr>
          <a:xfrm>
            <a:off x="-2693126" y="3995783"/>
            <a:ext cx="1894114" cy="229688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dirty="0"/>
          </a:p>
          <a:p>
            <a:pPr algn="ctr"/>
            <a:endParaRPr lang="en-GB" dirty="0"/>
          </a:p>
          <a:p>
            <a:pPr algn="ctr"/>
            <a:endParaRPr lang="en-GB" dirty="0"/>
          </a:p>
        </p:txBody>
      </p:sp>
      <p:sp>
        <p:nvSpPr>
          <p:cNvPr id="8" name="TextBox 7">
            <a:extLst>
              <a:ext uri="{FF2B5EF4-FFF2-40B4-BE49-F238E27FC236}">
                <a16:creationId xmlns:a16="http://schemas.microsoft.com/office/drawing/2014/main" id="{74B1D665-0DC9-B3BE-A281-E4CF07896FC4}"/>
              </a:ext>
            </a:extLst>
          </p:cNvPr>
          <p:cNvSpPr txBox="1"/>
          <p:nvPr/>
        </p:nvSpPr>
        <p:spPr>
          <a:xfrm>
            <a:off x="1066800" y="2433320"/>
            <a:ext cx="86868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242424"/>
                </a:solidFill>
              </a:rPr>
              <a:t>Using </a:t>
            </a:r>
            <a:r>
              <a:rPr lang="en-US" sz="2400" dirty="0">
                <a:solidFill>
                  <a:srgbClr val="242424"/>
                </a:solidFill>
              </a:rPr>
              <a:t>Berlo’s</a:t>
            </a:r>
            <a:r>
              <a:rPr lang="en-US" dirty="0">
                <a:solidFill>
                  <a:srgbClr val="242424"/>
                </a:solidFill>
              </a:rPr>
              <a:t> model, the manager should simplify language, use visual tools, choose clearer communication channels, and check that workers understand the instructions.</a:t>
            </a:r>
            <a:endParaRPr lang="en-US">
              <a:solidFill>
                <a:srgbClr val="242424"/>
              </a:solidFill>
            </a:endParaRPr>
          </a:p>
          <a:p>
            <a:pPr algn="ctr"/>
            <a:endParaRPr lang="en-GB"/>
          </a:p>
        </p:txBody>
      </p:sp>
      <p:sp>
        <p:nvSpPr>
          <p:cNvPr id="9" name="TextBox 8">
            <a:extLst>
              <a:ext uri="{FF2B5EF4-FFF2-40B4-BE49-F238E27FC236}">
                <a16:creationId xmlns:a16="http://schemas.microsoft.com/office/drawing/2014/main" id="{68793C74-00CC-3BD8-ED72-C637C07C17F6}"/>
              </a:ext>
            </a:extLst>
          </p:cNvPr>
          <p:cNvSpPr txBox="1"/>
          <p:nvPr/>
        </p:nvSpPr>
        <p:spPr>
          <a:xfrm>
            <a:off x="1493520" y="2981960"/>
            <a:ext cx="373888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42424"/>
                </a:solidFill>
              </a:rPr>
              <a:t>Sender (S):</a:t>
            </a:r>
          </a:p>
          <a:p>
            <a:r>
              <a:rPr lang="en-US">
                <a:solidFill>
                  <a:srgbClr val="242424"/>
                </a:solidFill>
              </a:rPr>
              <a:t>The manager needs to adjust the way he communicates by using easy English, speaking clearly, and supporting his message with photos, symbols, and demonstrations.</a:t>
            </a:r>
          </a:p>
          <a:p>
            <a:r>
              <a:rPr lang="en-US">
                <a:solidFill>
                  <a:srgbClr val="242424"/>
                </a:solidFill>
              </a:rPr>
              <a:t>Message (M):</a:t>
            </a:r>
          </a:p>
          <a:p>
            <a:r>
              <a:rPr lang="en-US">
                <a:solidFill>
                  <a:srgbClr val="242424"/>
                </a:solidFill>
              </a:rPr>
              <a:t>Instructions should be short, direct, and simple. They must focus on only one task at a time and include translated versions when possible.</a:t>
            </a:r>
          </a:p>
          <a:p>
            <a:endParaRPr lang="en-US">
              <a:solidFill>
                <a:srgbClr val="242424"/>
              </a:solidFill>
            </a:endParaRPr>
          </a:p>
          <a:p>
            <a:pPr algn="ctr"/>
            <a:endParaRPr lang="en-GB">
              <a:solidFill>
                <a:srgbClr val="000000"/>
              </a:solidFill>
              <a:latin typeface="Aptos"/>
              <a:ea typeface="Times New Roman"/>
              <a:cs typeface="Times New Roman"/>
            </a:endParaRPr>
          </a:p>
        </p:txBody>
      </p:sp>
      <p:sp>
        <p:nvSpPr>
          <p:cNvPr id="10" name="TextBox 9">
            <a:extLst>
              <a:ext uri="{FF2B5EF4-FFF2-40B4-BE49-F238E27FC236}">
                <a16:creationId xmlns:a16="http://schemas.microsoft.com/office/drawing/2014/main" id="{0B2E8ED4-B319-91F7-2DDA-3E0690DCF6DC}"/>
              </a:ext>
            </a:extLst>
          </p:cNvPr>
          <p:cNvSpPr txBox="1"/>
          <p:nvPr/>
        </p:nvSpPr>
        <p:spPr>
          <a:xfrm>
            <a:off x="5994400" y="2463800"/>
            <a:ext cx="5638800"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rgbClr val="242424"/>
              </a:solidFill>
            </a:endParaRPr>
          </a:p>
          <a:p>
            <a:endParaRPr lang="en-US">
              <a:solidFill>
                <a:srgbClr val="242424"/>
              </a:solidFill>
            </a:endParaRPr>
          </a:p>
          <a:p>
            <a:r>
              <a:rPr lang="en-US">
                <a:solidFill>
                  <a:srgbClr val="242424"/>
                </a:solidFill>
              </a:rPr>
              <a:t>Channel (C):</a:t>
            </a:r>
          </a:p>
          <a:p>
            <a:r>
              <a:rPr lang="en-US">
                <a:solidFill>
                  <a:srgbClr val="242424"/>
                </a:solidFill>
              </a:rPr>
              <a:t>Use different communication methods such as:</a:t>
            </a:r>
          </a:p>
          <a:p>
            <a:pPr>
              <a:buFont typeface=""/>
              <a:buChar char="•"/>
            </a:pPr>
            <a:r>
              <a:rPr lang="en-US">
                <a:solidFill>
                  <a:srgbClr val="242424"/>
                </a:solidFill>
                <a:latin typeface="Times New Roman"/>
                <a:ea typeface="Times New Roman"/>
                <a:cs typeface="Times New Roman"/>
              </a:rPr>
              <a:t>showing the task in person,</a:t>
            </a:r>
          </a:p>
          <a:p>
            <a:pPr>
              <a:buFont typeface=""/>
              <a:buChar char="•"/>
            </a:pPr>
            <a:r>
              <a:rPr lang="en-US">
                <a:solidFill>
                  <a:srgbClr val="242424"/>
                </a:solidFill>
                <a:latin typeface="Times New Roman"/>
                <a:ea typeface="Times New Roman"/>
                <a:cs typeface="Times New Roman"/>
              </a:rPr>
              <a:t>posters with images,</a:t>
            </a:r>
          </a:p>
          <a:p>
            <a:pPr>
              <a:buFont typeface=""/>
              <a:buChar char="•"/>
            </a:pPr>
            <a:r>
              <a:rPr lang="en-US">
                <a:solidFill>
                  <a:srgbClr val="242424"/>
                </a:solidFill>
                <a:latin typeface="Times New Roman"/>
                <a:ea typeface="Times New Roman"/>
                <a:cs typeface="Times New Roman"/>
              </a:rPr>
              <a:t>videos,</a:t>
            </a:r>
          </a:p>
          <a:p>
            <a:pPr>
              <a:buFont typeface=""/>
              <a:buChar char="•"/>
            </a:pPr>
            <a:r>
              <a:rPr lang="en-US" err="1">
                <a:solidFill>
                  <a:srgbClr val="242424"/>
                </a:solidFill>
                <a:latin typeface="Times New Roman"/>
                <a:ea typeface="Times New Roman"/>
                <a:cs typeface="Times New Roman"/>
              </a:rPr>
              <a:t>colour</a:t>
            </a:r>
            <a:r>
              <a:rPr lang="en-US">
                <a:solidFill>
                  <a:srgbClr val="242424"/>
                </a:solidFill>
                <a:latin typeface="Times New Roman"/>
                <a:ea typeface="Times New Roman"/>
                <a:cs typeface="Times New Roman"/>
              </a:rPr>
              <a:t>-coded signs.</a:t>
            </a:r>
            <a:br>
              <a:rPr lang="en-US">
                <a:latin typeface="Times New Roman"/>
                <a:ea typeface="Times New Roman"/>
                <a:cs typeface="Times New Roman"/>
              </a:rPr>
            </a:br>
            <a:r>
              <a:rPr lang="en-US">
                <a:solidFill>
                  <a:srgbClr val="242424"/>
                </a:solidFill>
                <a:latin typeface="Times New Roman"/>
                <a:ea typeface="Times New Roman"/>
                <a:cs typeface="Times New Roman"/>
              </a:rPr>
              <a:t>These help workers understand even if their English is limited.</a:t>
            </a:r>
          </a:p>
          <a:p>
            <a:r>
              <a:rPr lang="en-US">
                <a:solidFill>
                  <a:srgbClr val="242424"/>
                </a:solidFill>
              </a:rPr>
              <a:t>Receiver (R):</a:t>
            </a:r>
          </a:p>
          <a:p>
            <a:r>
              <a:rPr lang="en-US">
                <a:solidFill>
                  <a:srgbClr val="242424"/>
                </a:solidFill>
              </a:rPr>
              <a:t>Workers should receive training that matches their language level. The manager should check understanding by asking them to repeat or demonstrate the task.</a:t>
            </a:r>
          </a:p>
          <a:p>
            <a:endParaRPr lang="en-US"/>
          </a:p>
          <a:p>
            <a:pPr algn="ctr"/>
            <a:endParaRPr lang="en-GB"/>
          </a:p>
        </p:txBody>
      </p:sp>
    </p:spTree>
    <p:extLst>
      <p:ext uri="{BB962C8B-B14F-4D97-AF65-F5344CB8AC3E}">
        <p14:creationId xmlns:p14="http://schemas.microsoft.com/office/powerpoint/2010/main" val="33374974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6A396B-E8AF-2246-72A9-15AFA15203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2F98B-6C13-E17A-D649-279149C4F740}"/>
              </a:ext>
            </a:extLst>
          </p:cNvPr>
          <p:cNvSpPr>
            <a:spLocks noGrp="1"/>
          </p:cNvSpPr>
          <p:nvPr>
            <p:ph type="title"/>
          </p:nvPr>
        </p:nvSpPr>
        <p:spPr/>
        <p:txBody>
          <a:bodyPr/>
          <a:lstStyle/>
          <a:p>
            <a:r>
              <a:rPr lang="en-GB" dirty="0"/>
              <a:t>6. BARRIER 2</a:t>
            </a:r>
          </a:p>
        </p:txBody>
      </p:sp>
      <p:sp>
        <p:nvSpPr>
          <p:cNvPr id="3" name="Content Placeholder 2">
            <a:extLst>
              <a:ext uri="{FF2B5EF4-FFF2-40B4-BE49-F238E27FC236}">
                <a16:creationId xmlns:a16="http://schemas.microsoft.com/office/drawing/2014/main" id="{59F3D625-1647-D7D5-8FE9-080D8F3D0F2C}"/>
              </a:ext>
            </a:extLst>
          </p:cNvPr>
          <p:cNvSpPr>
            <a:spLocks noGrp="1"/>
          </p:cNvSpPr>
          <p:nvPr>
            <p:ph idx="1"/>
          </p:nvPr>
        </p:nvSpPr>
        <p:spPr/>
        <p:txBody>
          <a:bodyPr/>
          <a:lstStyle/>
          <a:p>
            <a:r>
              <a:rPr lang="en-GB" dirty="0"/>
              <a:t>Analysis using communication model (S and W; Sch; B?)</a:t>
            </a:r>
          </a:p>
        </p:txBody>
      </p:sp>
      <p:sp>
        <p:nvSpPr>
          <p:cNvPr id="5" name="TextBox 4">
            <a:extLst>
              <a:ext uri="{FF2B5EF4-FFF2-40B4-BE49-F238E27FC236}">
                <a16:creationId xmlns:a16="http://schemas.microsoft.com/office/drawing/2014/main" id="{CA30D17A-3C5F-954A-6E7D-4863C2E4D987}"/>
              </a:ext>
            </a:extLst>
          </p:cNvPr>
          <p:cNvSpPr txBox="1"/>
          <p:nvPr/>
        </p:nvSpPr>
        <p:spPr>
          <a:xfrm>
            <a:off x="1012371" y="2514599"/>
            <a:ext cx="87630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•Most of the workers do not speaks enough English to understand Gary's instructions.</a:t>
            </a:r>
          </a:p>
          <a:p>
            <a:r>
              <a:rPr lang="en-GB" dirty="0"/>
              <a:t>•They communicate mainly in their own languages, which creates confusion, misunderstanding and difficulty following hygiene rules. </a:t>
            </a:r>
          </a:p>
          <a:p>
            <a:r>
              <a:rPr lang="en-GB" dirty="0"/>
              <a:t>•Even Gary post written signs, the workers do not fully understand them because of limited language skills and different cultural practices regarding hygiene and workplace behaviour.</a:t>
            </a:r>
          </a:p>
          <a:p>
            <a:endParaRPr lang="en-GB" dirty="0"/>
          </a:p>
        </p:txBody>
      </p:sp>
    </p:spTree>
    <p:extLst>
      <p:ext uri="{BB962C8B-B14F-4D97-AF65-F5344CB8AC3E}">
        <p14:creationId xmlns:p14="http://schemas.microsoft.com/office/powerpoint/2010/main" val="344155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47AF48-E52A-41B8-D98B-1628ECA828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AD2278-6800-2AAE-8A6F-4705CBAA6C20}"/>
              </a:ext>
            </a:extLst>
          </p:cNvPr>
          <p:cNvSpPr>
            <a:spLocks noGrp="1"/>
          </p:cNvSpPr>
          <p:nvPr>
            <p:ph type="title"/>
          </p:nvPr>
        </p:nvSpPr>
        <p:spPr/>
        <p:txBody>
          <a:bodyPr/>
          <a:lstStyle/>
          <a:p>
            <a:r>
              <a:rPr lang="en-GB" dirty="0"/>
              <a:t>7. BARRIER 2</a:t>
            </a:r>
          </a:p>
        </p:txBody>
      </p:sp>
      <p:sp>
        <p:nvSpPr>
          <p:cNvPr id="3" name="Content Placeholder 2">
            <a:extLst>
              <a:ext uri="{FF2B5EF4-FFF2-40B4-BE49-F238E27FC236}">
                <a16:creationId xmlns:a16="http://schemas.microsoft.com/office/drawing/2014/main" id="{A92F007C-848C-0AA1-8778-9825958242BE}"/>
              </a:ext>
            </a:extLst>
          </p:cNvPr>
          <p:cNvSpPr>
            <a:spLocks noGrp="1"/>
          </p:cNvSpPr>
          <p:nvPr>
            <p:ph idx="1"/>
          </p:nvPr>
        </p:nvSpPr>
        <p:spPr/>
        <p:txBody>
          <a:bodyPr/>
          <a:lstStyle/>
          <a:p>
            <a:r>
              <a:rPr lang="en-GB" dirty="0"/>
              <a:t>Solution using communication model (S and W; Sch; B?)</a:t>
            </a:r>
          </a:p>
        </p:txBody>
      </p:sp>
      <p:sp>
        <p:nvSpPr>
          <p:cNvPr id="4" name="TextBox 3">
            <a:extLst>
              <a:ext uri="{FF2B5EF4-FFF2-40B4-BE49-F238E27FC236}">
                <a16:creationId xmlns:a16="http://schemas.microsoft.com/office/drawing/2014/main" id="{8F7902EE-E435-45D6-FB8B-B5AC684E92F6}"/>
              </a:ext>
            </a:extLst>
          </p:cNvPr>
          <p:cNvSpPr txBox="1"/>
          <p:nvPr/>
        </p:nvSpPr>
        <p:spPr>
          <a:xfrm>
            <a:off x="631371" y="2405742"/>
            <a:ext cx="10972800" cy="3693319"/>
          </a:xfrm>
          <a:prstGeom prst="rect">
            <a:avLst/>
          </a:prstGeom>
          <a:solidFill>
            <a:srgbClr val="ED7D31"/>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•Sender: Gary is responsible for delivering essential hygiene and safety message to the staff, but he lacks formal training in communication and must teach everything directly during work.</a:t>
            </a:r>
            <a:endParaRPr lang="en-US"/>
          </a:p>
          <a:p>
            <a:r>
              <a:rPr lang="en-GB" dirty="0"/>
              <a:t>•Message: the information he tries to communicate concerns proper workplace conduct, cleanliness, and food safety rules that are necessary for the business meet required standards.</a:t>
            </a:r>
          </a:p>
          <a:p>
            <a:r>
              <a:rPr lang="en-GB" dirty="0"/>
              <a:t>Channels: his communication channels mainly include speaking directly to employees and posting </a:t>
            </a:r>
            <a:r>
              <a:rPr lang="en-GB" dirty="0" err="1"/>
              <a:t>instrucion</a:t>
            </a:r>
            <a:r>
              <a:rPr lang="en-GB" dirty="0"/>
              <a:t> •around the factory so workers can refer to them visually.</a:t>
            </a:r>
          </a:p>
          <a:p>
            <a:r>
              <a:rPr lang="en-GB" dirty="0"/>
              <a:t>•Receiver: the staff members come from diverse linguistic and cultural backgrounds, which makes it challenging for them to fully understand the instruction Gary gives.</a:t>
            </a:r>
          </a:p>
          <a:p>
            <a:r>
              <a:rPr lang="en-GB" dirty="0"/>
              <a:t>•Noise: communication breakdowns occur because employees do not fully understand English, the workplace is extremely noisy.</a:t>
            </a:r>
          </a:p>
          <a:p>
            <a:r>
              <a:rPr lang="en-GB" dirty="0"/>
              <a:t>•Feeback: because the staff rarely communicate back effectively, Gary cannot his message have been understood, leading to repeated mistakes and </a:t>
            </a:r>
            <a:r>
              <a:rPr lang="en-GB" dirty="0" err="1"/>
              <a:t>fustration</a:t>
            </a:r>
            <a:r>
              <a:rPr lang="en-GB" dirty="0"/>
              <a:t>.</a:t>
            </a:r>
          </a:p>
          <a:p>
            <a:endParaRPr lang="en-GB" dirty="0"/>
          </a:p>
        </p:txBody>
      </p:sp>
    </p:spTree>
    <p:extLst>
      <p:ext uri="{BB962C8B-B14F-4D97-AF65-F5344CB8AC3E}">
        <p14:creationId xmlns:p14="http://schemas.microsoft.com/office/powerpoint/2010/main" val="34374105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3428BB-7580-534C-0A81-223D0A62CA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6FFF8D-1420-02A6-BBE5-BFE42A5925E3}"/>
              </a:ext>
            </a:extLst>
          </p:cNvPr>
          <p:cNvSpPr>
            <a:spLocks noGrp="1"/>
          </p:cNvSpPr>
          <p:nvPr>
            <p:ph type="title"/>
          </p:nvPr>
        </p:nvSpPr>
        <p:spPr/>
        <p:txBody>
          <a:bodyPr/>
          <a:lstStyle/>
          <a:p>
            <a:r>
              <a:rPr lang="en-GB" dirty="0"/>
              <a:t>8. BARRIER 3</a:t>
            </a:r>
          </a:p>
        </p:txBody>
      </p:sp>
      <p:sp>
        <p:nvSpPr>
          <p:cNvPr id="3" name="Content Placeholder 2">
            <a:extLst>
              <a:ext uri="{FF2B5EF4-FFF2-40B4-BE49-F238E27FC236}">
                <a16:creationId xmlns:a16="http://schemas.microsoft.com/office/drawing/2014/main" id="{6975377E-CD57-BFFE-BDF3-72A08AFB7FE6}"/>
              </a:ext>
            </a:extLst>
          </p:cNvPr>
          <p:cNvSpPr>
            <a:spLocks noGrp="1"/>
          </p:cNvSpPr>
          <p:nvPr>
            <p:ph idx="1"/>
          </p:nvPr>
        </p:nvSpPr>
        <p:spPr/>
        <p:txBody>
          <a:bodyPr/>
          <a:lstStyle/>
          <a:p>
            <a:r>
              <a:rPr lang="en-GB" dirty="0"/>
              <a:t>Description</a:t>
            </a:r>
          </a:p>
        </p:txBody>
      </p:sp>
      <p:sp>
        <p:nvSpPr>
          <p:cNvPr id="4" name="TextBox 3">
            <a:extLst>
              <a:ext uri="{FF2B5EF4-FFF2-40B4-BE49-F238E27FC236}">
                <a16:creationId xmlns:a16="http://schemas.microsoft.com/office/drawing/2014/main" id="{1D86E391-7E34-65D5-5865-7416E802BC51}"/>
              </a:ext>
            </a:extLst>
          </p:cNvPr>
          <p:cNvSpPr txBox="1"/>
          <p:nvPr/>
        </p:nvSpPr>
        <p:spPr>
          <a:xfrm>
            <a:off x="435429" y="2471057"/>
            <a:ext cx="10178142" cy="923330"/>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main communication barriers include language differences, cultural misunderstanding, loud machinery, stress, lack of training, and weak feedback. These obstacle prevent workers from receiving and interpreting messages correctly, which explains why food hygiene standards are not being met.</a:t>
            </a:r>
          </a:p>
        </p:txBody>
      </p:sp>
      <p:pic>
        <p:nvPicPr>
          <p:cNvPr id="5" name="Picture 4" descr="A person working at a coffee shop&#10;&#10;AI-generated content may be incorrect.">
            <a:extLst>
              <a:ext uri="{FF2B5EF4-FFF2-40B4-BE49-F238E27FC236}">
                <a16:creationId xmlns:a16="http://schemas.microsoft.com/office/drawing/2014/main" id="{5431539F-39EA-1C20-0FB5-B79C8B547B3A}"/>
              </a:ext>
            </a:extLst>
          </p:cNvPr>
          <p:cNvPicPr>
            <a:picLocks noChangeAspect="1"/>
          </p:cNvPicPr>
          <p:nvPr/>
        </p:nvPicPr>
        <p:blipFill>
          <a:blip r:embed="rId2"/>
          <a:stretch>
            <a:fillRect/>
          </a:stretch>
        </p:blipFill>
        <p:spPr>
          <a:xfrm>
            <a:off x="2396290" y="3398921"/>
            <a:ext cx="4942975" cy="3258554"/>
          </a:xfrm>
          <a:prstGeom prst="rect">
            <a:avLst/>
          </a:prstGeom>
        </p:spPr>
      </p:pic>
    </p:spTree>
    <p:extLst>
      <p:ext uri="{BB962C8B-B14F-4D97-AF65-F5344CB8AC3E}">
        <p14:creationId xmlns:p14="http://schemas.microsoft.com/office/powerpoint/2010/main" val="24365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897CE-CCC0-A9AC-6C6B-9F6F833CC52C}"/>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DC26AFDF-A24E-F384-9DB0-BF740FEBD115}"/>
              </a:ext>
            </a:extLst>
          </p:cNvPr>
          <p:cNvSpPr>
            <a:spLocks noGrp="1"/>
          </p:cNvSpPr>
          <p:nvPr>
            <p:ph idx="1"/>
          </p:nvPr>
        </p:nvSpPr>
        <p:spPr/>
        <p:txBody>
          <a:bodyPr vert="horz" lIns="91440" tIns="45720" rIns="91440" bIns="45720" rtlCol="0" anchor="t">
            <a:normAutofit lnSpcReduction="10000"/>
          </a:bodyPr>
          <a:lstStyle/>
          <a:p>
            <a:r>
              <a:rPr lang="en-GB" dirty="0"/>
              <a:t>In conclusion our group found that the main issues at flight foods ltd. Come from serious communication barriers rather than isolated mistakes in production. Using S.W.SCHARAMM model we identified that cultural differences, language gaps, and poorly coded messages prevent employees from fully understanding hygiene and safety instructions. This breakdown in communication leads directly to the quality problems described in the report.</a:t>
            </a:r>
          </a:p>
          <a:p>
            <a:r>
              <a:rPr lang="en-GB" dirty="0"/>
              <a:t>To improve performance, the company must strengthen communication channels, provide proper training and adapt message to the workers linguistic and cultural backgrounds.</a:t>
            </a:r>
          </a:p>
        </p:txBody>
      </p:sp>
    </p:spTree>
    <p:extLst>
      <p:ext uri="{BB962C8B-B14F-4D97-AF65-F5344CB8AC3E}">
        <p14:creationId xmlns:p14="http://schemas.microsoft.com/office/powerpoint/2010/main" val="4222689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ED0C-FBA8-6118-722A-CEE065D7033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01BDFE9-DFA5-654D-AFFA-365D4CAE0443}"/>
              </a:ext>
            </a:extLst>
          </p:cNvPr>
          <p:cNvSpPr>
            <a:spLocks noGrp="1"/>
          </p:cNvSpPr>
          <p:nvPr>
            <p:ph idx="1"/>
          </p:nvPr>
        </p:nvSpPr>
        <p:spPr/>
        <p:txBody>
          <a:bodyPr vert="horz" lIns="91440" tIns="45720" rIns="91440" bIns="45720" rtlCol="0" anchor="t">
            <a:normAutofit/>
          </a:bodyPr>
          <a:lstStyle/>
          <a:p>
            <a:r>
              <a:rPr lang="en-GB" sz="1400" dirty="0">
                <a:solidFill>
                  <a:srgbClr val="242424"/>
                </a:solidFill>
                <a:latin typeface="Times New Roman"/>
                <a:cs typeface="Times New Roman"/>
              </a:rPr>
              <a:t>Food Standards Agency (FSA). (2022) Food Safety and Hygiene: Guidance for Food Businesses.  </a:t>
            </a:r>
            <a:r>
              <a:rPr lang="en-GB" sz="1400" dirty="0">
                <a:solidFill>
                  <a:srgbClr val="242424"/>
                </a:solidFill>
                <a:latin typeface="Times New Roman"/>
                <a:cs typeface="Times New Roman"/>
                <a:hlinkClick r:id="rId2"/>
              </a:rPr>
              <a:t>https://www.food.gov.uk</a:t>
            </a:r>
            <a:endParaRPr lang="en-GB" dirty="0"/>
          </a:p>
          <a:p>
            <a:r>
              <a:rPr lang="en-GB" sz="1400" dirty="0">
                <a:solidFill>
                  <a:srgbClr val="242424"/>
                </a:solidFill>
                <a:latin typeface="Times New Roman"/>
                <a:cs typeface="Times New Roman"/>
              </a:rPr>
              <a:t>Sprenger, R. (2020) The Principles and Practices of Food Safety and Hygiene. Highfield Publications.  Google Scholar: </a:t>
            </a:r>
            <a:r>
              <a:rPr lang="en-GB" sz="1400" dirty="0">
                <a:solidFill>
                  <a:srgbClr val="242424"/>
                </a:solidFill>
                <a:latin typeface="Times New Roman"/>
                <a:cs typeface="Times New Roman"/>
                <a:hlinkClick r:id="rId3"/>
              </a:rPr>
              <a:t>https://scholar.google.com</a:t>
            </a:r>
            <a:endParaRPr lang="en-GB"/>
          </a:p>
          <a:p>
            <a:r>
              <a:rPr lang="en-GB" sz="1400" dirty="0">
                <a:solidFill>
                  <a:srgbClr val="242424"/>
                </a:solidFill>
                <a:latin typeface="Times New Roman"/>
                <a:cs typeface="Times New Roman"/>
              </a:rPr>
              <a:t>Health and Safety Executive (HSE). (2021) Health and Safety in Food Manufacturing.  </a:t>
            </a:r>
            <a:r>
              <a:rPr lang="en-GB" sz="1400" dirty="0">
                <a:solidFill>
                  <a:srgbClr val="242424"/>
                </a:solidFill>
                <a:latin typeface="Times New Roman"/>
                <a:cs typeface="Times New Roman"/>
                <a:hlinkClick r:id="rId4"/>
              </a:rPr>
              <a:t>https://www.hse.gov.uk</a:t>
            </a:r>
            <a:endParaRPr lang="en-GB"/>
          </a:p>
          <a:p>
            <a:r>
              <a:rPr lang="en-GB" sz="1400" dirty="0">
                <a:solidFill>
                  <a:srgbClr val="242424"/>
                </a:solidFill>
                <a:latin typeface="Times New Roman"/>
                <a:cs typeface="Times New Roman"/>
              </a:rPr>
              <a:t>Samovar, L., Porter, R. &amp; McDaniel, E. (2014) Communication Between Cultures. Cengage Learning.  </a:t>
            </a:r>
            <a:r>
              <a:rPr lang="en-GB" sz="1400" dirty="0">
                <a:solidFill>
                  <a:srgbClr val="242424"/>
                </a:solidFill>
                <a:latin typeface="Times New Roman"/>
                <a:cs typeface="Times New Roman"/>
                <a:hlinkClick r:id="rId3"/>
              </a:rPr>
              <a:t>https://scholar.google.com</a:t>
            </a:r>
            <a:endParaRPr lang="en-GB"/>
          </a:p>
          <a:p>
            <a:r>
              <a:rPr lang="en-GB" sz="1400" dirty="0">
                <a:solidFill>
                  <a:srgbClr val="242424"/>
                </a:solidFill>
                <a:latin typeface="Times New Roman"/>
                <a:cs typeface="Times New Roman"/>
              </a:rPr>
              <a:t>UWTSD Library. (2023) Harvard Referencing Guide. University of Wales Trinity Saint David. </a:t>
            </a:r>
            <a:r>
              <a:rPr lang="en-GB" sz="1400" dirty="0">
                <a:solidFill>
                  <a:srgbClr val="242424"/>
                </a:solidFill>
                <a:latin typeface="Times New Roman"/>
                <a:cs typeface="Times New Roman"/>
                <a:hlinkClick r:id="rId5"/>
              </a:rPr>
              <a:t>https://www.uwtsd.ac.uk/library/</a:t>
            </a:r>
            <a:br>
              <a:rPr lang="en-US" dirty="0"/>
            </a:br>
            <a:endParaRPr lang="en-US"/>
          </a:p>
        </p:txBody>
      </p:sp>
    </p:spTree>
    <p:extLst>
      <p:ext uri="{BB962C8B-B14F-4D97-AF65-F5344CB8AC3E}">
        <p14:creationId xmlns:p14="http://schemas.microsoft.com/office/powerpoint/2010/main" val="34278489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43D945-448E-1599-385C-523326B8F8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05636C-84FB-984E-25D1-0F3500757750}"/>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68F85CF6-60F5-D8DE-0592-8836D3FFCE67}"/>
              </a:ext>
            </a:extLst>
          </p:cNvPr>
          <p:cNvSpPr>
            <a:spLocks noGrp="1"/>
          </p:cNvSpPr>
          <p:nvPr>
            <p:ph idx="1"/>
          </p:nvPr>
        </p:nvSpPr>
        <p:spPr/>
        <p:txBody>
          <a:bodyPr vert="horz" lIns="91440" tIns="45720" rIns="91440" bIns="45720" rtlCol="0" anchor="t">
            <a:normAutofit/>
          </a:bodyPr>
          <a:lstStyle/>
          <a:p>
            <a:pPr marL="0" indent="0">
              <a:buNone/>
            </a:pPr>
            <a:r>
              <a:rPr lang="en-GB" dirty="0"/>
              <a:t>THANKS</a:t>
            </a:r>
            <a:endParaRPr lang="en-GB" dirty="0">
              <a:solidFill>
                <a:srgbClr val="000000"/>
              </a:solidFill>
            </a:endParaRPr>
          </a:p>
        </p:txBody>
      </p:sp>
      <p:pic>
        <p:nvPicPr>
          <p:cNvPr id="4" name="Picture 3" descr="A group of hands holding thumbs up&#10;&#10;AI-generated content may be incorrect.">
            <a:extLst>
              <a:ext uri="{FF2B5EF4-FFF2-40B4-BE49-F238E27FC236}">
                <a16:creationId xmlns:a16="http://schemas.microsoft.com/office/drawing/2014/main" id="{1C406B59-6662-1C14-7682-CD055DF6A45B}"/>
              </a:ext>
            </a:extLst>
          </p:cNvPr>
          <p:cNvPicPr>
            <a:picLocks noChangeAspect="1"/>
          </p:cNvPicPr>
          <p:nvPr/>
        </p:nvPicPr>
        <p:blipFill>
          <a:blip r:embed="rId2"/>
          <a:stretch>
            <a:fillRect/>
          </a:stretch>
        </p:blipFill>
        <p:spPr>
          <a:xfrm>
            <a:off x="2486526" y="1313447"/>
            <a:ext cx="7489658" cy="4993106"/>
          </a:xfrm>
          <a:prstGeom prst="rect">
            <a:avLst/>
          </a:prstGeom>
        </p:spPr>
      </p:pic>
    </p:spTree>
    <p:extLst>
      <p:ext uri="{BB962C8B-B14F-4D97-AF65-F5344CB8AC3E}">
        <p14:creationId xmlns:p14="http://schemas.microsoft.com/office/powerpoint/2010/main" val="38283686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890</Words>
  <Application>Microsoft Office PowerPoint</Application>
  <PresentationFormat>Widescreen</PresentationFormat>
  <Paragraphs>83</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Times New Roman</vt:lpstr>
      <vt:lpstr>Office Theme</vt:lpstr>
      <vt:lpstr>1.Introduction</vt:lpstr>
      <vt:lpstr>2. BARRIER 1 -  Language </vt:lpstr>
      <vt:lpstr>3. BARRIER 1</vt:lpstr>
      <vt:lpstr>5. BARRIER 2 – CULTURE </vt:lpstr>
      <vt:lpstr>4. BARRIER 1</vt:lpstr>
      <vt:lpstr>6. BARRIER 2</vt:lpstr>
      <vt:lpstr>7. BARRIER 2</vt:lpstr>
      <vt:lpstr>8. BARRIER 3</vt:lpstr>
      <vt:lpstr>CONCLUSION</vt:lpstr>
      <vt:lpstr>REFERENCES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Lloyd Beharry</dc:creator>
  <cp:lastModifiedBy>Lizeta Demetriou</cp:lastModifiedBy>
  <cp:revision>1503</cp:revision>
  <dcterms:created xsi:type="dcterms:W3CDTF">2025-03-30T08:53:31Z</dcterms:created>
  <dcterms:modified xsi:type="dcterms:W3CDTF">2026-04-21T09:04:19Z</dcterms:modified>
</cp:coreProperties>
</file>