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3"/>
  </p:notesMasterIdLst>
  <p:handoutMasterIdLst>
    <p:handoutMasterId r:id="rId24"/>
  </p:handoutMasterIdLst>
  <p:sldIdLst>
    <p:sldId id="256" r:id="rId5"/>
    <p:sldId id="271" r:id="rId6"/>
    <p:sldId id="270" r:id="rId7"/>
    <p:sldId id="276" r:id="rId8"/>
    <p:sldId id="273" r:id="rId9"/>
    <p:sldId id="272" r:id="rId10"/>
    <p:sldId id="267" r:id="rId11"/>
    <p:sldId id="275" r:id="rId12"/>
    <p:sldId id="274" r:id="rId13"/>
    <p:sldId id="269" r:id="rId14"/>
    <p:sldId id="279" r:id="rId15"/>
    <p:sldId id="282" r:id="rId16"/>
    <p:sldId id="283" r:id="rId17"/>
    <p:sldId id="280" r:id="rId18"/>
    <p:sldId id="284" r:id="rId19"/>
    <p:sldId id="268" r:id="rId20"/>
    <p:sldId id="278" r:id="rId21"/>
    <p:sldId id="281" r:id="rId22"/>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030A55-2E1E-4BC6-883F-6C4E26EDBFBA}" v="397" dt="2025-01-12T19:34:19.6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186" autoAdjust="0"/>
  </p:normalViewPr>
  <p:slideViewPr>
    <p:cSldViewPr snapToGrid="0">
      <p:cViewPr varScale="1">
        <p:scale>
          <a:sx n="79" d="100"/>
          <a:sy n="79" d="100"/>
        </p:scale>
        <p:origin x="972" y="78"/>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Evans" userId="88a21dcd1a288c08" providerId="LiveId" clId="{B1030A55-2E1E-4BC6-883F-6C4E26EDBFBA}"/>
    <pc:docChg chg="undo custSel addSld modSld">
      <pc:chgData name="Alex Evans" userId="88a21dcd1a288c08" providerId="LiveId" clId="{B1030A55-2E1E-4BC6-883F-6C4E26EDBFBA}" dt="2025-01-12T22:39:23.361" v="1144" actId="33524"/>
      <pc:docMkLst>
        <pc:docMk/>
      </pc:docMkLst>
      <pc:sldChg chg="addSp delSp modSp mod modAnim">
        <pc:chgData name="Alex Evans" userId="88a21dcd1a288c08" providerId="LiveId" clId="{B1030A55-2E1E-4BC6-883F-6C4E26EDBFBA}" dt="2025-01-12T16:47:53.979" v="380"/>
        <pc:sldMkLst>
          <pc:docMk/>
          <pc:sldMk cId="2488184093" sldId="268"/>
        </pc:sldMkLst>
        <pc:spChg chg="mod">
          <ac:chgData name="Alex Evans" userId="88a21dcd1a288c08" providerId="LiveId" clId="{B1030A55-2E1E-4BC6-883F-6C4E26EDBFBA}" dt="2025-01-12T16:47:29.626" v="378" actId="113"/>
          <ac:spMkLst>
            <pc:docMk/>
            <pc:sldMk cId="2488184093" sldId="268"/>
            <ac:spMk id="2" creationId="{E36BA91D-915C-49E9-BA6D-FB9B677ACAA3}"/>
          </ac:spMkLst>
        </pc:spChg>
        <pc:picChg chg="del">
          <ac:chgData name="Alex Evans" userId="88a21dcd1a288c08" providerId="LiveId" clId="{B1030A55-2E1E-4BC6-883F-6C4E26EDBFBA}" dt="2025-01-12T16:46:38.203" v="367" actId="478"/>
          <ac:picMkLst>
            <pc:docMk/>
            <pc:sldMk cId="2488184093" sldId="268"/>
            <ac:picMk id="5" creationId="{DB01D247-521D-46B2-B29A-935ED000F01B}"/>
          </ac:picMkLst>
        </pc:picChg>
        <pc:picChg chg="add mod ord">
          <ac:chgData name="Alex Evans" userId="88a21dcd1a288c08" providerId="LiveId" clId="{B1030A55-2E1E-4BC6-883F-6C4E26EDBFBA}" dt="2025-01-12T16:47:16.604" v="375" actId="171"/>
          <ac:picMkLst>
            <pc:docMk/>
            <pc:sldMk cId="2488184093" sldId="268"/>
            <ac:picMk id="8" creationId="{50CDCE57-4D3B-B91C-1648-B2C30A49E05B}"/>
          </ac:picMkLst>
        </pc:picChg>
      </pc:sldChg>
      <pc:sldChg chg="modSp mod addAnim delAnim modAnim modNotesTx">
        <pc:chgData name="Alex Evans" userId="88a21dcd1a288c08" providerId="LiveId" clId="{B1030A55-2E1E-4BC6-883F-6C4E26EDBFBA}" dt="2025-01-12T18:44:19.644" v="409" actId="20577"/>
        <pc:sldMkLst>
          <pc:docMk/>
          <pc:sldMk cId="564739379" sldId="269"/>
        </pc:sldMkLst>
        <pc:spChg chg="mod">
          <ac:chgData name="Alex Evans" userId="88a21dcd1a288c08" providerId="LiveId" clId="{B1030A55-2E1E-4BC6-883F-6C4E26EDBFBA}" dt="2025-01-12T16:28:30.300" v="244" actId="6549"/>
          <ac:spMkLst>
            <pc:docMk/>
            <pc:sldMk cId="564739379" sldId="269"/>
            <ac:spMk id="5" creationId="{B4004B2D-A524-1BAD-5C88-5BB91ED71F78}"/>
          </ac:spMkLst>
        </pc:spChg>
        <pc:spChg chg="mod">
          <ac:chgData name="Alex Evans" userId="88a21dcd1a288c08" providerId="LiveId" clId="{B1030A55-2E1E-4BC6-883F-6C4E26EDBFBA}" dt="2025-01-12T18:44:10.799" v="402" actId="21"/>
          <ac:spMkLst>
            <pc:docMk/>
            <pc:sldMk cId="564739379" sldId="269"/>
            <ac:spMk id="14" creationId="{A87A473A-CF6B-8E11-C620-0F2BC38EBF61}"/>
          </ac:spMkLst>
        </pc:spChg>
      </pc:sldChg>
      <pc:sldChg chg="modSp">
        <pc:chgData name="Alex Evans" userId="88a21dcd1a288c08" providerId="LiveId" clId="{B1030A55-2E1E-4BC6-883F-6C4E26EDBFBA}" dt="2025-01-12T16:25:41.585" v="213" actId="790"/>
        <pc:sldMkLst>
          <pc:docMk/>
          <pc:sldMk cId="2942896378" sldId="271"/>
        </pc:sldMkLst>
        <pc:spChg chg="mod">
          <ac:chgData name="Alex Evans" userId="88a21dcd1a288c08" providerId="LiveId" clId="{B1030A55-2E1E-4BC6-883F-6C4E26EDBFBA}" dt="2025-01-12T16:25:41.585" v="213" actId="790"/>
          <ac:spMkLst>
            <pc:docMk/>
            <pc:sldMk cId="2942896378" sldId="271"/>
            <ac:spMk id="12" creationId="{47243361-EF2A-E18D-10DA-99371C39263C}"/>
          </ac:spMkLst>
        </pc:spChg>
      </pc:sldChg>
      <pc:sldChg chg="modSp mod">
        <pc:chgData name="Alex Evans" userId="88a21dcd1a288c08" providerId="LiveId" clId="{B1030A55-2E1E-4BC6-883F-6C4E26EDBFBA}" dt="2025-01-12T22:39:23.361" v="1144" actId="33524"/>
        <pc:sldMkLst>
          <pc:docMk/>
          <pc:sldMk cId="1371517636" sldId="278"/>
        </pc:sldMkLst>
        <pc:spChg chg="mod">
          <ac:chgData name="Alex Evans" userId="88a21dcd1a288c08" providerId="LiveId" clId="{B1030A55-2E1E-4BC6-883F-6C4E26EDBFBA}" dt="2025-01-12T22:39:23.361" v="1144" actId="33524"/>
          <ac:spMkLst>
            <pc:docMk/>
            <pc:sldMk cId="1371517636" sldId="278"/>
            <ac:spMk id="3" creationId="{CC0575E5-8F1D-3494-2192-DDC0D9CC738B}"/>
          </ac:spMkLst>
        </pc:spChg>
      </pc:sldChg>
      <pc:sldChg chg="addSp delSp modSp mod delAnim modAnim">
        <pc:chgData name="Alex Evans" userId="88a21dcd1a288c08" providerId="LiveId" clId="{B1030A55-2E1E-4BC6-883F-6C4E26EDBFBA}" dt="2025-01-12T19:34:27.799" v="1142" actId="1076"/>
        <pc:sldMkLst>
          <pc:docMk/>
          <pc:sldMk cId="1539889146" sldId="279"/>
        </pc:sldMkLst>
        <pc:spChg chg="mod">
          <ac:chgData name="Alex Evans" userId="88a21dcd1a288c08" providerId="LiveId" clId="{B1030A55-2E1E-4BC6-883F-6C4E26EDBFBA}" dt="2025-01-12T18:57:08.580" v="490" actId="14100"/>
          <ac:spMkLst>
            <pc:docMk/>
            <pc:sldMk cId="1539889146" sldId="279"/>
            <ac:spMk id="2" creationId="{44C5AA06-4F23-DBA6-5675-394CFE553A62}"/>
          </ac:spMkLst>
        </pc:spChg>
        <pc:spChg chg="del mod">
          <ac:chgData name="Alex Evans" userId="88a21dcd1a288c08" providerId="LiveId" clId="{B1030A55-2E1E-4BC6-883F-6C4E26EDBFBA}" dt="2025-01-12T18:49:47.170" v="439"/>
          <ac:spMkLst>
            <pc:docMk/>
            <pc:sldMk cId="1539889146" sldId="279"/>
            <ac:spMk id="5" creationId="{3E1F078A-2099-5B3E-36AD-82677E932EAE}"/>
          </ac:spMkLst>
        </pc:spChg>
        <pc:spChg chg="del mod">
          <ac:chgData name="Alex Evans" userId="88a21dcd1a288c08" providerId="LiveId" clId="{B1030A55-2E1E-4BC6-883F-6C4E26EDBFBA}" dt="2025-01-12T18:50:40.461" v="453"/>
          <ac:spMkLst>
            <pc:docMk/>
            <pc:sldMk cId="1539889146" sldId="279"/>
            <ac:spMk id="6" creationId="{C6A21E88-10B2-AE96-96E3-9EB63B94DC86}"/>
          </ac:spMkLst>
        </pc:spChg>
        <pc:spChg chg="mod">
          <ac:chgData name="Alex Evans" userId="88a21dcd1a288c08" providerId="LiveId" clId="{B1030A55-2E1E-4BC6-883F-6C4E26EDBFBA}" dt="2025-01-12T19:34:27.799" v="1142" actId="1076"/>
          <ac:spMkLst>
            <pc:docMk/>
            <pc:sldMk cId="1539889146" sldId="279"/>
            <ac:spMk id="16" creationId="{3A90A02E-489B-95F0-EEF8-E22F01C4A417}"/>
          </ac:spMkLst>
        </pc:spChg>
        <pc:picChg chg="add mod ord">
          <ac:chgData name="Alex Evans" userId="88a21dcd1a288c08" providerId="LiveId" clId="{B1030A55-2E1E-4BC6-883F-6C4E26EDBFBA}" dt="2025-01-12T18:56:48.613" v="485" actId="171"/>
          <ac:picMkLst>
            <pc:docMk/>
            <pc:sldMk cId="1539889146" sldId="279"/>
            <ac:picMk id="4" creationId="{E9331948-DD61-6CAB-8658-482A124A17A5}"/>
          </ac:picMkLst>
        </pc:picChg>
      </pc:sldChg>
      <pc:sldChg chg="addSp modSp mod modAnim modNotesTx">
        <pc:chgData name="Alex Evans" userId="88a21dcd1a288c08" providerId="LiveId" clId="{B1030A55-2E1E-4BC6-883F-6C4E26EDBFBA}" dt="2025-01-12T19:28:24.069" v="1126" actId="20577"/>
        <pc:sldMkLst>
          <pc:docMk/>
          <pc:sldMk cId="552454790" sldId="280"/>
        </pc:sldMkLst>
        <pc:spChg chg="add mod">
          <ac:chgData name="Alex Evans" userId="88a21dcd1a288c08" providerId="LiveId" clId="{B1030A55-2E1E-4BC6-883F-6C4E26EDBFBA}" dt="2025-01-12T19:22:35.961" v="996" actId="1076"/>
          <ac:spMkLst>
            <pc:docMk/>
            <pc:sldMk cId="552454790" sldId="280"/>
            <ac:spMk id="4" creationId="{D6A5F97A-6896-51E8-E732-582BE6A59E43}"/>
          </ac:spMkLst>
        </pc:spChg>
        <pc:spChg chg="mod">
          <ac:chgData name="Alex Evans" userId="88a21dcd1a288c08" providerId="LiveId" clId="{B1030A55-2E1E-4BC6-883F-6C4E26EDBFBA}" dt="2025-01-12T19:21:35.449" v="984" actId="1076"/>
          <ac:spMkLst>
            <pc:docMk/>
            <pc:sldMk cId="552454790" sldId="280"/>
            <ac:spMk id="7" creationId="{FCBA4FE6-75E4-C5DE-6181-9412464E8FA9}"/>
          </ac:spMkLst>
        </pc:spChg>
        <pc:picChg chg="add mod">
          <ac:chgData name="Alex Evans" userId="88a21dcd1a288c08" providerId="LiveId" clId="{B1030A55-2E1E-4BC6-883F-6C4E26EDBFBA}" dt="2025-01-12T19:21:21.225" v="981" actId="1076"/>
          <ac:picMkLst>
            <pc:docMk/>
            <pc:sldMk cId="552454790" sldId="280"/>
            <ac:picMk id="3" creationId="{EA05B082-BCAD-3420-C8A6-DBBF7B1504EA}"/>
          </ac:picMkLst>
        </pc:picChg>
        <pc:picChg chg="add mod ord">
          <ac:chgData name="Alex Evans" userId="88a21dcd1a288c08" providerId="LiveId" clId="{B1030A55-2E1E-4BC6-883F-6C4E26EDBFBA}" dt="2025-01-12T19:23:21.620" v="1028" actId="167"/>
          <ac:picMkLst>
            <pc:docMk/>
            <pc:sldMk cId="552454790" sldId="280"/>
            <ac:picMk id="8" creationId="{4844F3FD-F93C-95AC-BC82-FB2C71F353DB}"/>
          </ac:picMkLst>
        </pc:picChg>
      </pc:sldChg>
      <pc:sldChg chg="modSp new mod">
        <pc:chgData name="Alex Evans" userId="88a21dcd1a288c08" providerId="LiveId" clId="{B1030A55-2E1E-4BC6-883F-6C4E26EDBFBA}" dt="2025-01-12T16:28:06.680" v="242" actId="12789"/>
        <pc:sldMkLst>
          <pc:docMk/>
          <pc:sldMk cId="4148088532" sldId="281"/>
        </pc:sldMkLst>
        <pc:spChg chg="mod">
          <ac:chgData name="Alex Evans" userId="88a21dcd1a288c08" providerId="LiveId" clId="{B1030A55-2E1E-4BC6-883F-6C4E26EDBFBA}" dt="2025-01-12T16:27:54.124" v="239" actId="12788"/>
          <ac:spMkLst>
            <pc:docMk/>
            <pc:sldMk cId="4148088532" sldId="281"/>
            <ac:spMk id="2" creationId="{A4041B7A-64BC-6EFF-C18E-42C8AC6DA068}"/>
          </ac:spMkLst>
        </pc:spChg>
        <pc:spChg chg="mod">
          <ac:chgData name="Alex Evans" userId="88a21dcd1a288c08" providerId="LiveId" clId="{B1030A55-2E1E-4BC6-883F-6C4E26EDBFBA}" dt="2025-01-12T16:28:06.680" v="242" actId="12789"/>
          <ac:spMkLst>
            <pc:docMk/>
            <pc:sldMk cId="4148088532" sldId="281"/>
            <ac:spMk id="3" creationId="{299ABE3A-FBD7-586B-C258-D0EDD17FF46C}"/>
          </ac:spMkLst>
        </pc:spChg>
      </pc:sldChg>
      <pc:sldChg chg="addSp delSp modSp new mod">
        <pc:chgData name="Alex Evans" userId="88a21dcd1a288c08" providerId="LiveId" clId="{B1030A55-2E1E-4BC6-883F-6C4E26EDBFBA}" dt="2025-01-12T19:34:44.404" v="1143" actId="1076"/>
        <pc:sldMkLst>
          <pc:docMk/>
          <pc:sldMk cId="3906375643" sldId="282"/>
        </pc:sldMkLst>
        <pc:spChg chg="del">
          <ac:chgData name="Alex Evans" userId="88a21dcd1a288c08" providerId="LiveId" clId="{B1030A55-2E1E-4BC6-883F-6C4E26EDBFBA}" dt="2025-01-12T18:47:49.160" v="428" actId="478"/>
          <ac:spMkLst>
            <pc:docMk/>
            <pc:sldMk cId="3906375643" sldId="282"/>
            <ac:spMk id="2" creationId="{0F679778-0193-8AE7-4BA9-84DE084CCA32}"/>
          </ac:spMkLst>
        </pc:spChg>
        <pc:spChg chg="mod">
          <ac:chgData name="Alex Evans" userId="88a21dcd1a288c08" providerId="LiveId" clId="{B1030A55-2E1E-4BC6-883F-6C4E26EDBFBA}" dt="2025-01-12T19:34:44.404" v="1143" actId="1076"/>
          <ac:spMkLst>
            <pc:docMk/>
            <pc:sldMk cId="3906375643" sldId="282"/>
            <ac:spMk id="3" creationId="{191F4AC2-D81A-B898-D2A2-2128311A895B}"/>
          </ac:spMkLst>
        </pc:spChg>
        <pc:spChg chg="del">
          <ac:chgData name="Alex Evans" userId="88a21dcd1a288c08" providerId="LiveId" clId="{B1030A55-2E1E-4BC6-883F-6C4E26EDBFBA}" dt="2025-01-12T18:46:13.919" v="416"/>
          <ac:spMkLst>
            <pc:docMk/>
            <pc:sldMk cId="3906375643" sldId="282"/>
            <ac:spMk id="4" creationId="{5BF42C5B-63E7-AFA9-AB63-B76A5DE2A467}"/>
          </ac:spMkLst>
        </pc:spChg>
        <pc:spChg chg="add del mod">
          <ac:chgData name="Alex Evans" userId="88a21dcd1a288c08" providerId="LiveId" clId="{B1030A55-2E1E-4BC6-883F-6C4E26EDBFBA}" dt="2025-01-12T18:47:40.027" v="424"/>
          <ac:spMkLst>
            <pc:docMk/>
            <pc:sldMk cId="3906375643" sldId="282"/>
            <ac:spMk id="8" creationId="{354C9706-C90B-927A-F697-913F0F596B4C}"/>
          </ac:spMkLst>
        </pc:spChg>
        <pc:picChg chg="add del mod">
          <ac:chgData name="Alex Evans" userId="88a21dcd1a288c08" providerId="LiveId" clId="{B1030A55-2E1E-4BC6-883F-6C4E26EDBFBA}" dt="2025-01-12T18:46:58.956" v="423" actId="478"/>
          <ac:picMkLst>
            <pc:docMk/>
            <pc:sldMk cId="3906375643" sldId="282"/>
            <ac:picMk id="6" creationId="{07EA5516-6978-70A1-12A4-4DEAC5D9C895}"/>
          </ac:picMkLst>
        </pc:picChg>
        <pc:picChg chg="add mod">
          <ac:chgData name="Alex Evans" userId="88a21dcd1a288c08" providerId="LiveId" clId="{B1030A55-2E1E-4BC6-883F-6C4E26EDBFBA}" dt="2025-01-12T18:48:12.541" v="431" actId="14100"/>
          <ac:picMkLst>
            <pc:docMk/>
            <pc:sldMk cId="3906375643" sldId="282"/>
            <ac:picMk id="10" creationId="{8ABA7A8D-63D9-F013-5037-8142A26C6F92}"/>
          </ac:picMkLst>
        </pc:picChg>
      </pc:sldChg>
      <pc:sldChg chg="addSp delSp modSp add mod modNotesTx">
        <pc:chgData name="Alex Evans" userId="88a21dcd1a288c08" providerId="LiveId" clId="{B1030A55-2E1E-4BC6-883F-6C4E26EDBFBA}" dt="2025-01-12T19:05:28.502" v="618" actId="20577"/>
        <pc:sldMkLst>
          <pc:docMk/>
          <pc:sldMk cId="3776976142" sldId="283"/>
        </pc:sldMkLst>
        <pc:spChg chg="mod ord">
          <ac:chgData name="Alex Evans" userId="88a21dcd1a288c08" providerId="LiveId" clId="{B1030A55-2E1E-4BC6-883F-6C4E26EDBFBA}" dt="2025-01-12T19:04:44.432" v="598" actId="6549"/>
          <ac:spMkLst>
            <pc:docMk/>
            <pc:sldMk cId="3776976142" sldId="283"/>
            <ac:spMk id="3" creationId="{F0D0339A-F3AA-3DF0-3D21-376BBF87477E}"/>
          </ac:spMkLst>
        </pc:spChg>
        <pc:spChg chg="add del mod">
          <ac:chgData name="Alex Evans" userId="88a21dcd1a288c08" providerId="LiveId" clId="{B1030A55-2E1E-4BC6-883F-6C4E26EDBFBA}" dt="2025-01-12T18:50:31.367" v="450" actId="478"/>
          <ac:spMkLst>
            <pc:docMk/>
            <pc:sldMk cId="3776976142" sldId="283"/>
            <ac:spMk id="4" creationId="{A6A114AC-C34B-6BF1-A674-8F3995EFFBFB}"/>
          </ac:spMkLst>
        </pc:spChg>
        <pc:spChg chg="add del mod">
          <ac:chgData name="Alex Evans" userId="88a21dcd1a288c08" providerId="LiveId" clId="{B1030A55-2E1E-4BC6-883F-6C4E26EDBFBA}" dt="2025-01-12T18:55:27.694" v="473" actId="478"/>
          <ac:spMkLst>
            <pc:docMk/>
            <pc:sldMk cId="3776976142" sldId="283"/>
            <ac:spMk id="8" creationId="{F37CC9B1-3F2E-0487-8F5D-8F9C5102A19D}"/>
          </ac:spMkLst>
        </pc:spChg>
        <pc:spChg chg="add mod">
          <ac:chgData name="Alex Evans" userId="88a21dcd1a288c08" providerId="LiveId" clId="{B1030A55-2E1E-4BC6-883F-6C4E26EDBFBA}" dt="2025-01-12T19:05:28.502" v="618" actId="20577"/>
          <ac:spMkLst>
            <pc:docMk/>
            <pc:sldMk cId="3776976142" sldId="283"/>
            <ac:spMk id="14" creationId="{B3381440-8082-12F6-36CB-86C8AF6755DD}"/>
          </ac:spMkLst>
        </pc:spChg>
        <pc:picChg chg="add del mod">
          <ac:chgData name="Alex Evans" userId="88a21dcd1a288c08" providerId="LiveId" clId="{B1030A55-2E1E-4BC6-883F-6C4E26EDBFBA}" dt="2025-01-12T18:56:11.752" v="477" actId="478"/>
          <ac:picMkLst>
            <pc:docMk/>
            <pc:sldMk cId="3776976142" sldId="283"/>
            <ac:picMk id="6" creationId="{F79363AC-80D9-25A5-8A6F-DEC8B9B899A6}"/>
          </ac:picMkLst>
        </pc:picChg>
        <pc:picChg chg="add del">
          <ac:chgData name="Alex Evans" userId="88a21dcd1a288c08" providerId="LiveId" clId="{B1030A55-2E1E-4BC6-883F-6C4E26EDBFBA}" dt="2025-01-12T18:55:09.543" v="469" actId="478"/>
          <ac:picMkLst>
            <pc:docMk/>
            <pc:sldMk cId="3776976142" sldId="283"/>
            <ac:picMk id="10" creationId="{8DAF911B-37F3-3185-F6BA-26CB07B24A7D}"/>
          </ac:picMkLst>
        </pc:picChg>
        <pc:picChg chg="add mod ord">
          <ac:chgData name="Alex Evans" userId="88a21dcd1a288c08" providerId="LiveId" clId="{B1030A55-2E1E-4BC6-883F-6C4E26EDBFBA}" dt="2025-01-12T19:00:55.282" v="537" actId="1076"/>
          <ac:picMkLst>
            <pc:docMk/>
            <pc:sldMk cId="3776976142" sldId="283"/>
            <ac:picMk id="11" creationId="{E7612184-DF62-40A4-D095-450A56058AC6}"/>
          </ac:picMkLst>
        </pc:picChg>
        <pc:picChg chg="add mod ord">
          <ac:chgData name="Alex Evans" userId="88a21dcd1a288c08" providerId="LiveId" clId="{B1030A55-2E1E-4BC6-883F-6C4E26EDBFBA}" dt="2025-01-12T19:04:55.876" v="599"/>
          <ac:picMkLst>
            <pc:docMk/>
            <pc:sldMk cId="3776976142" sldId="283"/>
            <ac:picMk id="13" creationId="{7430790D-758B-6009-7364-1834159B50C7}"/>
          </ac:picMkLst>
        </pc:picChg>
      </pc:sldChg>
      <pc:sldChg chg="addSp delSp modSp add mod delAnim modAnim modNotesTx">
        <pc:chgData name="Alex Evans" userId="88a21dcd1a288c08" providerId="LiveId" clId="{B1030A55-2E1E-4BC6-883F-6C4E26EDBFBA}" dt="2025-01-12T19:31:09.933" v="1140" actId="339"/>
        <pc:sldMkLst>
          <pc:docMk/>
          <pc:sldMk cId="514115779" sldId="284"/>
        </pc:sldMkLst>
        <pc:spChg chg="mod">
          <ac:chgData name="Alex Evans" userId="88a21dcd1a288c08" providerId="LiveId" clId="{B1030A55-2E1E-4BC6-883F-6C4E26EDBFBA}" dt="2025-01-12T19:29:46.251" v="1133" actId="1076"/>
          <ac:spMkLst>
            <pc:docMk/>
            <pc:sldMk cId="514115779" sldId="284"/>
            <ac:spMk id="4" creationId="{4D07C0C1-AA8B-4D7E-F8B1-BAA8BCE95E3F}"/>
          </ac:spMkLst>
        </pc:spChg>
        <pc:spChg chg="del mod">
          <ac:chgData name="Alex Evans" userId="88a21dcd1a288c08" providerId="LiveId" clId="{B1030A55-2E1E-4BC6-883F-6C4E26EDBFBA}" dt="2025-01-12T19:24:00.925" v="1033" actId="478"/>
          <ac:spMkLst>
            <pc:docMk/>
            <pc:sldMk cId="514115779" sldId="284"/>
            <ac:spMk id="5" creationId="{2B12EAF4-1555-6DDE-1305-8F0CA515790C}"/>
          </ac:spMkLst>
        </pc:spChg>
        <pc:spChg chg="mod">
          <ac:chgData name="Alex Evans" userId="88a21dcd1a288c08" providerId="LiveId" clId="{B1030A55-2E1E-4BC6-883F-6C4E26EDBFBA}" dt="2025-01-12T19:30:09.897" v="1135" actId="1076"/>
          <ac:spMkLst>
            <pc:docMk/>
            <pc:sldMk cId="514115779" sldId="284"/>
            <ac:spMk id="7" creationId="{CC5308E2-446C-D4EC-35F1-D66DAA3D9008}"/>
          </ac:spMkLst>
        </pc:spChg>
        <pc:picChg chg="del">
          <ac:chgData name="Alex Evans" userId="88a21dcd1a288c08" providerId="LiveId" clId="{B1030A55-2E1E-4BC6-883F-6C4E26EDBFBA}" dt="2025-01-12T19:23:54.383" v="1030" actId="478"/>
          <ac:picMkLst>
            <pc:docMk/>
            <pc:sldMk cId="514115779" sldId="284"/>
            <ac:picMk id="3" creationId="{CDF70DEF-7C2E-3E9D-48AF-E1A355F4F5B8}"/>
          </ac:picMkLst>
        </pc:picChg>
        <pc:picChg chg="add mod">
          <ac:chgData name="Alex Evans" userId="88a21dcd1a288c08" providerId="LiveId" clId="{B1030A55-2E1E-4BC6-883F-6C4E26EDBFBA}" dt="2025-01-12T19:30:00.314" v="1134" actId="1076"/>
          <ac:picMkLst>
            <pc:docMk/>
            <pc:sldMk cId="514115779" sldId="284"/>
            <ac:picMk id="6" creationId="{A17C0ED7-610A-1B1D-E280-0047AABA5340}"/>
          </ac:picMkLst>
        </pc:picChg>
        <pc:picChg chg="del">
          <ac:chgData name="Alex Evans" userId="88a21dcd1a288c08" providerId="LiveId" clId="{B1030A55-2E1E-4BC6-883F-6C4E26EDBFBA}" dt="2025-01-12T19:23:56.318" v="1031" actId="478"/>
          <ac:picMkLst>
            <pc:docMk/>
            <pc:sldMk cId="514115779" sldId="284"/>
            <ac:picMk id="8" creationId="{6291A6E2-018A-5869-DED2-4C2C92DFCDF5}"/>
          </ac:picMkLst>
        </pc:picChg>
        <pc:picChg chg="add mod">
          <ac:chgData name="Alex Evans" userId="88a21dcd1a288c08" providerId="LiveId" clId="{B1030A55-2E1E-4BC6-883F-6C4E26EDBFBA}" dt="2025-01-12T19:31:09.933" v="1140" actId="339"/>
          <ac:picMkLst>
            <pc:docMk/>
            <pc:sldMk cId="514115779" sldId="284"/>
            <ac:picMk id="10" creationId="{26C30A96-5254-F609-9348-972802F40D2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EDEE13B-EFC2-4824-807E-1611AAB8C25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40DF7B73-F468-436C-92B0-6B498430256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453A73-4E24-4B80-87D2-CBFAA49FF19B}" type="datetime1">
              <a:rPr lang="en-GB" smtClean="0"/>
              <a:t>12/01/2025</a:t>
            </a:fld>
            <a:endParaRPr lang="en-GB" dirty="0"/>
          </a:p>
        </p:txBody>
      </p:sp>
      <p:sp>
        <p:nvSpPr>
          <p:cNvPr id="4" name="Footer Placeholder 3">
            <a:extLst>
              <a:ext uri="{FF2B5EF4-FFF2-40B4-BE49-F238E27FC236}">
                <a16:creationId xmlns:a16="http://schemas.microsoft.com/office/drawing/2014/main" id="{C38D0DE5-1B14-4C63-8FDB-2C9E9491E07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A1FE40AD-558D-4151-8DB3-844CFA411C2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0A729B2-B842-42CD-8BCC-8864796CD75A}" type="slidenum">
              <a:rPr lang="en-GB" smtClean="0"/>
              <a:t>‹#›</a:t>
            </a:fld>
            <a:endParaRPr lang="en-GB" dirty="0"/>
          </a:p>
        </p:txBody>
      </p:sp>
    </p:spTree>
    <p:extLst>
      <p:ext uri="{BB962C8B-B14F-4D97-AF65-F5344CB8AC3E}">
        <p14:creationId xmlns:p14="http://schemas.microsoft.com/office/powerpoint/2010/main" val="16331155"/>
      </p:ext>
    </p:extLst>
  </p:cSld>
  <p:clrMap bg1="lt1" tx1="dk1" bg2="lt2" tx2="dk2" accent1="accent1" accent2="accent2" accent3="accent3" accent4="accent4" accent5="accent5" accent6="accent6" hlink="hlink" folHlink="folHlink"/>
  <p:hf hdr="0" ftr="0" dt="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16T10:57:24.201"/>
    </inkml:context>
    <inkml:brush xml:id="br0">
      <inkml:brushProperty name="width" value="0.1" units="cm"/>
      <inkml:brushProperty name="height" value="0.1" units="cm"/>
    </inkml:brush>
  </inkml:definitions>
  <inkml:trace contextRef="#ctx0" brushRef="#br0">29168 2978 3743 0 0,'0'-6'4000'0'0,"-12"111"-1280"0"0,-4 55-2656 0 0,-3 41 96 0 0,3 11-128 0 0,3-7 64 0 0,4-11 32 0 0,4-11-64 0 0,3-5 0 0 0,1-7-32 0 0,1-1-32 0 0,1 1 64 0 0,0-1-64 0 0,-1 1 64 0 0,1-2 0 0 0,2-1-64 0 0,2-5 96 0 0,-1-3-96 0 0,2-5 32 0 0,0-6-32 0 0,2-5 32 0 0,0-2-32 0 0,2-4 64 0 0,1-2-64 0 0,0-1 0 0 0,1 0 0 0 0,1-2-32 0 0,1-2 64 0 0,-1-1-32 0 0,0-6 32 0 0,1-1-32 0 0,-2-7 0 0 0,0-8 32 0 0,1-7-32 0 0,-2-6 0 0 0,0-3 0 0 0,-1-5-64 0 0,1-6 64 0 0,-3-4 0 0 0,-1-6-64 0 0,0-2 64 0 0,0-5-96 0 0,1-4-96 0 0,-1-2-32 0 0,-1-6-224 0 0,1-5 128 0 0,0-4-320 0 0,-2-4-960 0 0,-2-3 1056 0 0,-1-6 544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45D644-46CF-41D7-B7C8-064EA1CEBC5F}" type="datetime1">
              <a:rPr lang="en-GB" noProof="0" smtClean="0"/>
              <a:t>12/01/2025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1CF36A-65BB-424E-A42A-AFFD986EE636}" type="slidenum">
              <a:rPr lang="en-GB" noProof="0" smtClean="0"/>
              <a:t>‹#›</a:t>
            </a:fld>
            <a:endParaRPr lang="en-GB" noProof="0" dirty="0"/>
          </a:p>
        </p:txBody>
      </p:sp>
    </p:spTree>
    <p:extLst>
      <p:ext uri="{BB962C8B-B14F-4D97-AF65-F5344CB8AC3E}">
        <p14:creationId xmlns:p14="http://schemas.microsoft.com/office/powerpoint/2010/main" val="235426014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CF36A-65BB-424E-A42A-AFFD986EE636}" type="slidenum">
              <a:rPr lang="en-GB" smtClean="0"/>
              <a:t>1</a:t>
            </a:fld>
            <a:endParaRPr lang="en-GB" dirty="0"/>
          </a:p>
        </p:txBody>
      </p:sp>
    </p:spTree>
    <p:extLst>
      <p:ext uri="{BB962C8B-B14F-4D97-AF65-F5344CB8AC3E}">
        <p14:creationId xmlns:p14="http://schemas.microsoft.com/office/powerpoint/2010/main" val="1957994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suggests that there is a pervasive misconception that PTSD is a problem that exclusively affects military populations and that combat exposure is a criterion for the disorder (Purtle et al., 2016)</a:t>
            </a:r>
          </a:p>
        </p:txBody>
      </p:sp>
      <p:sp>
        <p:nvSpPr>
          <p:cNvPr id="4" name="Slide Number Placeholder 3"/>
          <p:cNvSpPr>
            <a:spLocks noGrp="1"/>
          </p:cNvSpPr>
          <p:nvPr>
            <p:ph type="sldNum" sz="quarter" idx="5"/>
          </p:nvPr>
        </p:nvSpPr>
        <p:spPr/>
        <p:txBody>
          <a:bodyPr/>
          <a:lstStyle/>
          <a:p>
            <a:fld id="{871CF36A-65BB-424E-A42A-AFFD986EE636}" type="slidenum">
              <a:rPr lang="en-GB" noProof="0" smtClean="0"/>
              <a:t>4</a:t>
            </a:fld>
            <a:endParaRPr lang="en-GB" noProof="0" dirty="0"/>
          </a:p>
        </p:txBody>
      </p:sp>
    </p:spTree>
    <p:extLst>
      <p:ext uri="{BB962C8B-B14F-4D97-AF65-F5344CB8AC3E}">
        <p14:creationId xmlns:p14="http://schemas.microsoft.com/office/powerpoint/2010/main" val="1305711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Childbirth experiences – traumatic labour. Loss of a child. Still born. etc</a:t>
            </a:r>
          </a:p>
        </p:txBody>
      </p:sp>
      <p:sp>
        <p:nvSpPr>
          <p:cNvPr id="4" name="Slide Number Placeholder 3"/>
          <p:cNvSpPr>
            <a:spLocks noGrp="1"/>
          </p:cNvSpPr>
          <p:nvPr>
            <p:ph type="sldNum" sz="quarter" idx="5"/>
          </p:nvPr>
        </p:nvSpPr>
        <p:spPr/>
        <p:txBody>
          <a:bodyPr/>
          <a:lstStyle/>
          <a:p>
            <a:fld id="{871CF36A-65BB-424E-A42A-AFFD986EE636}" type="slidenum">
              <a:rPr lang="en-GB" noProof="0" smtClean="0"/>
              <a:t>5</a:t>
            </a:fld>
            <a:endParaRPr lang="en-GB" noProof="0" dirty="0"/>
          </a:p>
        </p:txBody>
      </p:sp>
    </p:spTree>
    <p:extLst>
      <p:ext uri="{BB962C8B-B14F-4D97-AF65-F5344CB8AC3E}">
        <p14:creationId xmlns:p14="http://schemas.microsoft.com/office/powerpoint/2010/main" val="17685268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CF36A-65BB-424E-A42A-AFFD986EE636}" type="slidenum">
              <a:rPr lang="en-GB" smtClean="0"/>
              <a:t>7</a:t>
            </a:fld>
            <a:endParaRPr lang="en-GB" dirty="0"/>
          </a:p>
        </p:txBody>
      </p:sp>
    </p:spTree>
    <p:extLst>
      <p:ext uri="{BB962C8B-B14F-4D97-AF65-F5344CB8AC3E}">
        <p14:creationId xmlns:p14="http://schemas.microsoft.com/office/powerpoint/2010/main" val="21724675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7C97F3-3011-231F-D37E-4B08CBFD0A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FB5C07-828A-9D07-A346-3C8B6794BF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C52BE1-5C58-567B-6DA0-CF9BC51198E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A4D0EDD-20D5-8882-6F20-8639331D5505}"/>
              </a:ext>
            </a:extLst>
          </p:cNvPr>
          <p:cNvSpPr>
            <a:spLocks noGrp="1"/>
          </p:cNvSpPr>
          <p:nvPr>
            <p:ph type="sldNum" sz="quarter" idx="5"/>
          </p:nvPr>
        </p:nvSpPr>
        <p:spPr/>
        <p:txBody>
          <a:bodyPr/>
          <a:lstStyle/>
          <a:p>
            <a:fld id="{871CF36A-65BB-424E-A42A-AFFD986EE636}" type="slidenum">
              <a:rPr lang="en-GB" smtClean="0"/>
              <a:t>8</a:t>
            </a:fld>
            <a:endParaRPr lang="en-GB" dirty="0"/>
          </a:p>
        </p:txBody>
      </p:sp>
    </p:spTree>
    <p:extLst>
      <p:ext uri="{BB962C8B-B14F-4D97-AF65-F5344CB8AC3E}">
        <p14:creationId xmlns:p14="http://schemas.microsoft.com/office/powerpoint/2010/main" val="36454867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F3292F-F1DF-7300-C132-50EA1FE9C6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D23E26-016B-8341-052E-106CB5C9B0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CE5DA4-1FEF-8E61-CE4E-1EB52F40ACA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FA927D9-449A-A118-3941-F15DB77A73C6}"/>
              </a:ext>
            </a:extLst>
          </p:cNvPr>
          <p:cNvSpPr>
            <a:spLocks noGrp="1"/>
          </p:cNvSpPr>
          <p:nvPr>
            <p:ph type="sldNum" sz="quarter" idx="5"/>
          </p:nvPr>
        </p:nvSpPr>
        <p:spPr/>
        <p:txBody>
          <a:bodyPr/>
          <a:lstStyle/>
          <a:p>
            <a:fld id="{871CF36A-65BB-424E-A42A-AFFD986EE636}" type="slidenum">
              <a:rPr lang="en-GB" smtClean="0"/>
              <a:t>9</a:t>
            </a:fld>
            <a:endParaRPr lang="en-GB" dirty="0"/>
          </a:p>
        </p:txBody>
      </p:sp>
    </p:spTree>
    <p:extLst>
      <p:ext uri="{BB962C8B-B14F-4D97-AF65-F5344CB8AC3E}">
        <p14:creationId xmlns:p14="http://schemas.microsoft.com/office/powerpoint/2010/main" val="40190056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D76AA5-C4FC-D985-A609-CCE34FAC6C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0F1E83-C1A1-8CFA-F499-0C8A45C73C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9518DA-C7A3-DD5B-99B0-D54C82EEF9C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 Victims can blame themselves for their own actions and the actions of others. People feel guilt for not acting or allowing this to “happen to” them.</a:t>
            </a:r>
          </a:p>
          <a:p>
            <a:endParaRPr lang="en-GB" dirty="0"/>
          </a:p>
          <a:p>
            <a:r>
              <a:rPr lang="en-GB" sz="1200" dirty="0"/>
              <a:t>-- Education level is a significant factor, identifying those with more education having safety concerns about people with PTSD.</a:t>
            </a:r>
            <a:endParaRPr lang="en-GB" dirty="0"/>
          </a:p>
        </p:txBody>
      </p:sp>
      <p:sp>
        <p:nvSpPr>
          <p:cNvPr id="4" name="Slide Number Placeholder 3">
            <a:extLst>
              <a:ext uri="{FF2B5EF4-FFF2-40B4-BE49-F238E27FC236}">
                <a16:creationId xmlns:a16="http://schemas.microsoft.com/office/drawing/2014/main" id="{BE2538DC-A9F6-2A3F-897A-97C0FBFF7C86}"/>
              </a:ext>
            </a:extLst>
          </p:cNvPr>
          <p:cNvSpPr>
            <a:spLocks noGrp="1"/>
          </p:cNvSpPr>
          <p:nvPr>
            <p:ph type="sldNum" sz="quarter" idx="5"/>
          </p:nvPr>
        </p:nvSpPr>
        <p:spPr/>
        <p:txBody>
          <a:bodyPr/>
          <a:lstStyle/>
          <a:p>
            <a:fld id="{871CF36A-65BB-424E-A42A-AFFD986EE636}" type="slidenum">
              <a:rPr lang="en-GB" smtClean="0"/>
              <a:t>10</a:t>
            </a:fld>
            <a:endParaRPr lang="en-GB" dirty="0"/>
          </a:p>
        </p:txBody>
      </p:sp>
    </p:spTree>
    <p:extLst>
      <p:ext uri="{BB962C8B-B14F-4D97-AF65-F5344CB8AC3E}">
        <p14:creationId xmlns:p14="http://schemas.microsoft.com/office/powerpoint/2010/main" val="16569388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CF36A-65BB-424E-A42A-AFFD986EE636}" type="slidenum">
              <a:rPr lang="en-GB" noProof="0" smtClean="0"/>
              <a:t>12</a:t>
            </a:fld>
            <a:endParaRPr lang="en-GB" noProof="0" dirty="0"/>
          </a:p>
        </p:txBody>
      </p:sp>
    </p:spTree>
    <p:extLst>
      <p:ext uri="{BB962C8B-B14F-4D97-AF65-F5344CB8AC3E}">
        <p14:creationId xmlns:p14="http://schemas.microsoft.com/office/powerpoint/2010/main" val="7607975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DB8C73-83DA-768A-BC43-B5521FB769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3CF50C-59A0-EE45-C854-605CEB83A7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C5CD99-D6CB-4290-8E43-B9578C3606B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There was a noticeable absence of positive stories highlighting recovery. Those with PTSD and other mental illnesses were treated with contempt, discrimination, fear, and prejudice</a:t>
            </a:r>
            <a:endParaRPr lang="en-GB" dirty="0"/>
          </a:p>
          <a:p>
            <a:endParaRPr lang="en-GB" dirty="0"/>
          </a:p>
        </p:txBody>
      </p:sp>
      <p:sp>
        <p:nvSpPr>
          <p:cNvPr id="4" name="Slide Number Placeholder 3">
            <a:extLst>
              <a:ext uri="{FF2B5EF4-FFF2-40B4-BE49-F238E27FC236}">
                <a16:creationId xmlns:a16="http://schemas.microsoft.com/office/drawing/2014/main" id="{0F6C51BA-245B-12C0-FF4F-6298B1572013}"/>
              </a:ext>
            </a:extLst>
          </p:cNvPr>
          <p:cNvSpPr>
            <a:spLocks noGrp="1"/>
          </p:cNvSpPr>
          <p:nvPr>
            <p:ph type="sldNum" sz="quarter" idx="5"/>
          </p:nvPr>
        </p:nvSpPr>
        <p:spPr/>
        <p:txBody>
          <a:bodyPr/>
          <a:lstStyle/>
          <a:p>
            <a:fld id="{871CF36A-65BB-424E-A42A-AFFD986EE636}" type="slidenum">
              <a:rPr lang="en-GB" noProof="0" smtClean="0"/>
              <a:t>13</a:t>
            </a:fld>
            <a:endParaRPr lang="en-GB" noProof="0" dirty="0"/>
          </a:p>
        </p:txBody>
      </p:sp>
    </p:spTree>
    <p:extLst>
      <p:ext uri="{BB962C8B-B14F-4D97-AF65-F5344CB8AC3E}">
        <p14:creationId xmlns:p14="http://schemas.microsoft.com/office/powerpoint/2010/main" val="23942506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societal concerns, such as increased demand for medical services, at a time where we are already stretched to breaking point. </a:t>
            </a:r>
          </a:p>
          <a:p>
            <a:endParaRPr lang="en-GB" dirty="0"/>
          </a:p>
          <a:p>
            <a:r>
              <a:rPr lang="en-GB" dirty="0"/>
              <a:t>Since COVID, have we seen a shift in health priorities, with mental health taking a back seat?</a:t>
            </a:r>
          </a:p>
          <a:p>
            <a:endParaRPr lang="en-GB" dirty="0"/>
          </a:p>
          <a:p>
            <a:r>
              <a:rPr lang="en-GB" dirty="0"/>
              <a:t>ICD-11 (2018)</a:t>
            </a:r>
          </a:p>
          <a:p>
            <a:endParaRPr lang="en-GB" dirty="0"/>
          </a:p>
          <a:p>
            <a:r>
              <a:rPr lang="en-GB" dirty="0"/>
              <a:t>DSM-5 (2013)</a:t>
            </a:r>
          </a:p>
          <a:p>
            <a:endParaRPr lang="en-GB" dirty="0"/>
          </a:p>
          <a:p>
            <a:endParaRPr lang="en-GB" dirty="0"/>
          </a:p>
        </p:txBody>
      </p:sp>
      <p:sp>
        <p:nvSpPr>
          <p:cNvPr id="4" name="Slide Number Placeholder 3"/>
          <p:cNvSpPr>
            <a:spLocks noGrp="1"/>
          </p:cNvSpPr>
          <p:nvPr>
            <p:ph type="sldNum" sz="quarter" idx="5"/>
          </p:nvPr>
        </p:nvSpPr>
        <p:spPr/>
        <p:txBody>
          <a:bodyPr/>
          <a:lstStyle/>
          <a:p>
            <a:fld id="{871CF36A-65BB-424E-A42A-AFFD986EE636}" type="slidenum">
              <a:rPr lang="en-GB" noProof="0" smtClean="0"/>
              <a:t>14</a:t>
            </a:fld>
            <a:endParaRPr lang="en-GB" noProof="0" dirty="0"/>
          </a:p>
        </p:txBody>
      </p:sp>
    </p:spTree>
    <p:extLst>
      <p:ext uri="{BB962C8B-B14F-4D97-AF65-F5344CB8AC3E}">
        <p14:creationId xmlns:p14="http://schemas.microsoft.com/office/powerpoint/2010/main" val="21967622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FFE2F6-53F9-2A91-8F20-1DDFEBD294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79D04A-44A8-2355-B067-B6E32A537D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A1AD78-DD4A-646D-E43A-19C444C4F8B9}"/>
              </a:ext>
            </a:extLst>
          </p:cNvPr>
          <p:cNvSpPr>
            <a:spLocks noGrp="1"/>
          </p:cNvSpPr>
          <p:nvPr>
            <p:ph type="body" idx="1"/>
          </p:nvPr>
        </p:nvSpPr>
        <p:spPr/>
        <p:txBody>
          <a:bodyPr/>
          <a:lstStyle/>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54F8944C-7D6C-DA6C-215A-F2490572C34B}"/>
              </a:ext>
            </a:extLst>
          </p:cNvPr>
          <p:cNvSpPr>
            <a:spLocks noGrp="1"/>
          </p:cNvSpPr>
          <p:nvPr>
            <p:ph type="sldNum" sz="quarter" idx="5"/>
          </p:nvPr>
        </p:nvSpPr>
        <p:spPr/>
        <p:txBody>
          <a:bodyPr/>
          <a:lstStyle/>
          <a:p>
            <a:fld id="{871CF36A-65BB-424E-A42A-AFFD986EE636}" type="slidenum">
              <a:rPr lang="en-GB" noProof="0" smtClean="0"/>
              <a:t>15</a:t>
            </a:fld>
            <a:endParaRPr lang="en-GB" noProof="0" dirty="0"/>
          </a:p>
        </p:txBody>
      </p:sp>
    </p:spTree>
    <p:extLst>
      <p:ext uri="{BB962C8B-B14F-4D97-AF65-F5344CB8AC3E}">
        <p14:creationId xmlns:p14="http://schemas.microsoft.com/office/powerpoint/2010/main" val="1448296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CF36A-65BB-424E-A42A-AFFD986EE636}" type="slidenum">
              <a:rPr lang="en-GB" smtClean="0"/>
              <a:t>16</a:t>
            </a:fld>
            <a:endParaRPr lang="en-GB" dirty="0"/>
          </a:p>
        </p:txBody>
      </p:sp>
    </p:spTree>
    <p:extLst>
      <p:ext uri="{BB962C8B-B14F-4D97-AF65-F5344CB8AC3E}">
        <p14:creationId xmlns:p14="http://schemas.microsoft.com/office/powerpoint/2010/main" val="8560932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CF36A-65BB-424E-A42A-AFFD986EE636}" type="slidenum">
              <a:rPr lang="en-GB" noProof="0" smtClean="0"/>
              <a:t>17</a:t>
            </a:fld>
            <a:endParaRPr lang="en-GB" noProof="0" dirty="0"/>
          </a:p>
        </p:txBody>
      </p:sp>
    </p:spTree>
    <p:extLst>
      <p:ext uri="{BB962C8B-B14F-4D97-AF65-F5344CB8AC3E}">
        <p14:creationId xmlns:p14="http://schemas.microsoft.com/office/powerpoint/2010/main" val="17769237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rtlCol="0" anchor="b">
            <a:normAutofit/>
          </a:bodyPr>
          <a:lstStyle>
            <a:lvl1pPr algn="l">
              <a:defRPr sz="4800">
                <a:effectLst/>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684212" y="3843867"/>
            <a:ext cx="6400800" cy="1947333"/>
          </a:xfrm>
        </p:spPr>
        <p:txBody>
          <a:bodyPr rtlCol="0"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a:p>
        </p:txBody>
      </p:sp>
      <p:sp>
        <p:nvSpPr>
          <p:cNvPr id="4" name="Date Placeholder 3"/>
          <p:cNvSpPr>
            <a:spLocks noGrp="1"/>
          </p:cNvSpPr>
          <p:nvPr>
            <p:ph type="dt" sz="half" idx="10"/>
          </p:nvPr>
        </p:nvSpPr>
        <p:spPr/>
        <p:txBody>
          <a:bodyPr rtlCol="0"/>
          <a:lstStyle/>
          <a:p>
            <a:pPr rtl="0"/>
            <a:fld id="{846F0590-4464-43C9-B3F9-4CA13A78A0FE}"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hasCustomPrompt="1"/>
          </p:nvPr>
        </p:nvSpPr>
        <p:spPr/>
        <p:txBody>
          <a:bodyPr rtlCol="0" anchor="ct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F7BDDF73-772E-425A-BE89-3A8289E82E20}"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rtlCol="0" anchor="b">
            <a:normAutofit/>
          </a:bodyPr>
          <a:lstStyle>
            <a:lvl1pPr algn="l">
              <a:defRPr sz="3600" b="0" cap="all"/>
            </a:lvl1pPr>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684213" y="4495800"/>
            <a:ext cx="8534400" cy="1498600"/>
          </a:xfrm>
        </p:spPr>
        <p:txBody>
          <a:bodyPr rtlCol="0"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AC20827A-D5FD-4938-B97A-C15FE37283AD}"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hasCustomPrompt="1"/>
          </p:nvPr>
        </p:nvSpPr>
        <p:spPr>
          <a:xfrm>
            <a:off x="684211" y="685800"/>
            <a:ext cx="4937655" cy="3615267"/>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5808133" y="685801"/>
            <a:ext cx="4934479" cy="3615266"/>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738A7B4-A96E-403E-9AC9-B1CC5312E7E8}" type="datetime1">
              <a:rPr lang="en-GB" noProof="0" smtClean="0"/>
              <a:t>12/01/2025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972080" y="685800"/>
            <a:ext cx="4649787" cy="576262"/>
          </a:xfrm>
        </p:spPr>
        <p:txBody>
          <a:bodyPr rtlCol="0"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684211" y="1270529"/>
            <a:ext cx="4937655" cy="3030538"/>
          </a:xfrm>
        </p:spPr>
        <p:txBody>
          <a:bodyPr rtlCol="0" anchor="t">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079066" y="685800"/>
            <a:ext cx="4665134" cy="576262"/>
          </a:xfrm>
        </p:spPr>
        <p:txBody>
          <a:bodyPr rtlCol="0"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5806545" y="1262062"/>
            <a:ext cx="4929188" cy="3030538"/>
          </a:xfrm>
        </p:spPr>
        <p:txBody>
          <a:bodyPr rtlCol="0" anchor="t">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3883E5D9-8D86-4588-82BB-BA80A59261A8}" type="datetime1">
              <a:rPr lang="en-GB" noProof="0" smtClean="0"/>
              <a:t>12/01/2025</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ADF46FB3-039D-4A18-A363-E05300A38648}" type="datetime1">
              <a:rPr lang="en-GB" noProof="0" smtClean="0"/>
              <a:t>12/01/2025</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B8EAA4A6-8097-42FD-B61F-CD409F12311A}" type="datetime1">
              <a:rPr lang="en-GB" noProof="0" smtClean="0"/>
              <a:t>12/01/2025</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rtlCol="0" anchor="b">
            <a:normAutofit/>
          </a:bodyPr>
          <a:lstStyle>
            <a:lvl1pPr algn="l">
              <a:defRPr sz="2400" b="0"/>
            </a:lvl1pPr>
          </a:lstStyle>
          <a:p>
            <a:pPr rtl="0"/>
            <a:r>
              <a:rPr lang="en-US" noProof="0"/>
              <a:t>Click to edit Master title style</a:t>
            </a:r>
            <a:endParaRPr lang="en-GB" noProof="0"/>
          </a:p>
        </p:txBody>
      </p:sp>
      <p:sp>
        <p:nvSpPr>
          <p:cNvPr id="3" name="Content Placeholder 2"/>
          <p:cNvSpPr>
            <a:spLocks noGrp="1"/>
          </p:cNvSpPr>
          <p:nvPr>
            <p:ph idx="1" hasCustomPrompt="1"/>
          </p:nvPr>
        </p:nvSpPr>
        <p:spPr>
          <a:xfrm>
            <a:off x="684212" y="685800"/>
            <a:ext cx="5943601" cy="5308600"/>
          </a:xfrm>
        </p:spPr>
        <p:txBody>
          <a:bodyPr rtlCol="0" anchor="ctr">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7085012" y="2209799"/>
            <a:ext cx="3657600" cy="2091267"/>
          </a:xfrm>
        </p:spPr>
        <p:txBody>
          <a:bodyPr rtlCol="0"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155FF103-1298-46E5-B276-C7784A7A0CC6}" type="datetime1">
              <a:rPr lang="en-GB" noProof="0" smtClean="0"/>
              <a:t>12/01/2025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rtlCol="0" anchor="b">
            <a:normAutofit/>
          </a:bodyPr>
          <a:lstStyle>
            <a:lvl1pPr algn="l">
              <a:defRPr sz="2800" b="0"/>
            </a:lvl1pPr>
          </a:lstStyle>
          <a:p>
            <a:pPr rtl="0"/>
            <a:r>
              <a:rPr lang="en-US" noProof="0"/>
              <a:t>Click to edit Master title style</a:t>
            </a:r>
            <a:endParaRPr lang="en-GB" noProof="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dirty="0"/>
              <a:t>Click icon to add picture</a:t>
            </a:r>
            <a:endParaRPr lang="en-GB" noProof="0" dirty="0"/>
          </a:p>
        </p:txBody>
      </p:sp>
      <p:sp>
        <p:nvSpPr>
          <p:cNvPr id="4" name="Text Placeholder 3"/>
          <p:cNvSpPr>
            <a:spLocks noGrp="1"/>
          </p:cNvSpPr>
          <p:nvPr>
            <p:ph type="body" sz="half" idx="2" hasCustomPrompt="1"/>
          </p:nvPr>
        </p:nvSpPr>
        <p:spPr>
          <a:xfrm>
            <a:off x="4722812" y="2777066"/>
            <a:ext cx="6021388" cy="2048933"/>
          </a:xfrm>
        </p:spPr>
        <p:txBody>
          <a:bodyPr rtlCol="0"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53BD1A88-3541-47E3-9B73-DF780DF8E42A}" type="datetime1">
              <a:rPr lang="en-GB" noProof="0" smtClean="0"/>
              <a:t>12/01/2025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dirty="0"/>
              <a:t>Click icon to add picture</a:t>
            </a:r>
            <a:endParaRPr lang="en-GB" noProof="0" dirty="0"/>
          </a:p>
        </p:txBody>
      </p:sp>
      <p:sp>
        <p:nvSpPr>
          <p:cNvPr id="16" name="Text Placeholder 9"/>
          <p:cNvSpPr>
            <a:spLocks noGrp="1"/>
          </p:cNvSpPr>
          <p:nvPr>
            <p:ph type="body" sz="quarter" idx="14" hasCustomPrompt="1"/>
          </p:nvPr>
        </p:nvSpPr>
        <p:spPr>
          <a:xfrm>
            <a:off x="914402" y="3843867"/>
            <a:ext cx="8304210" cy="457200"/>
          </a:xfrm>
        </p:spPr>
        <p:txBody>
          <a:bodyPr rtlCol="0"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C97FF7B2-657D-48BE-B8C3-5E7CA6F256E0}" type="datetime1">
              <a:rPr lang="en-GB" noProof="0" smtClean="0"/>
              <a:t>12/01/2025</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rtlCol="0" anchor="ctr">
            <a:normAutofit/>
          </a:bodyPr>
          <a:lstStyle>
            <a:lvl1pPr algn="l">
              <a:defRPr sz="3200" b="0" cap="all"/>
            </a:lvl1pPr>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684212" y="4114800"/>
            <a:ext cx="8535988" cy="1879600"/>
          </a:xfrm>
        </p:spPr>
        <p:txBody>
          <a:bodyPr rtlCol="0"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366FC299-19E7-416F-BC12-EDA6D8DD41C1}"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rtlCol="0" anchor="ctr">
            <a:normAutofit/>
          </a:bodyPr>
          <a:lstStyle>
            <a:lvl1pPr algn="l">
              <a:defRPr sz="3200" b="0" cap="all">
                <a:solidFill>
                  <a:schemeClr val="tx1"/>
                </a:solidFill>
              </a:defRPr>
            </a:lvl1pPr>
          </a:lstStyle>
          <a:p>
            <a:pPr rtl="0"/>
            <a:r>
              <a:rPr lang="en-US" noProof="0"/>
              <a:t>Click to edit Master title style</a:t>
            </a:r>
            <a:endParaRPr lang="en-GB" noProof="0"/>
          </a:p>
        </p:txBody>
      </p:sp>
      <p:sp>
        <p:nvSpPr>
          <p:cNvPr id="10" name="Text Placeholder 9"/>
          <p:cNvSpPr>
            <a:spLocks noGrp="1"/>
          </p:cNvSpPr>
          <p:nvPr>
            <p:ph type="body" sz="quarter" idx="13" hasCustomPrompt="1"/>
          </p:nvPr>
        </p:nvSpPr>
        <p:spPr>
          <a:xfrm>
            <a:off x="1446212" y="3429000"/>
            <a:ext cx="8534400" cy="381000"/>
          </a:xfrm>
        </p:spPr>
        <p:txBody>
          <a:bodyPr rtlCol="0"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Edit Master text styles</a:t>
            </a:r>
          </a:p>
        </p:txBody>
      </p:sp>
      <p:sp>
        <p:nvSpPr>
          <p:cNvPr id="3" name="Text Placeholder 2"/>
          <p:cNvSpPr>
            <a:spLocks noGrp="1"/>
          </p:cNvSpPr>
          <p:nvPr>
            <p:ph type="body" idx="1" hasCustomPrompt="1"/>
          </p:nvPr>
        </p:nvSpPr>
        <p:spPr>
          <a:xfrm>
            <a:off x="684213" y="4301067"/>
            <a:ext cx="8534400" cy="1684865"/>
          </a:xfrm>
        </p:spPr>
        <p:txBody>
          <a:bodyPr rtlCol="0"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8028D1F7-4D4B-48C0-A6EC-57F97AB4AF8D}"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rtl="0"/>
            <a:r>
              <a:rPr lang="en-GB" sz="8000" noProof="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rtl="0"/>
            <a:r>
              <a:rPr lang="en-GB" sz="8000" noProof="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rtlCol="0" anchor="b">
            <a:normAutofit/>
          </a:bodyPr>
          <a:lstStyle>
            <a:lvl1pPr algn="l">
              <a:defRPr sz="3200" b="0" cap="all"/>
            </a:lvl1pPr>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684211" y="5132981"/>
            <a:ext cx="8535990" cy="860400"/>
          </a:xfrm>
        </p:spPr>
        <p:txBody>
          <a:bodyPr rtlCol="0"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248166C4-1F90-479A-B147-A0F72E900D69}"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rtlCol="0" anchor="ctr">
            <a:normAutofit/>
          </a:bodyPr>
          <a:lstStyle>
            <a:lvl1pPr algn="l">
              <a:defRPr sz="3200" b="0" cap="all">
                <a:solidFill>
                  <a:schemeClr val="tx1"/>
                </a:solidFill>
              </a:defRPr>
            </a:lvl1pPr>
          </a:lstStyle>
          <a:p>
            <a:pPr rtl="0"/>
            <a:r>
              <a:rPr lang="en-US" noProof="0"/>
              <a:t>Click to edit Master title style</a:t>
            </a:r>
            <a:endParaRPr lang="en-GB" noProof="0"/>
          </a:p>
        </p:txBody>
      </p:sp>
      <p:sp>
        <p:nvSpPr>
          <p:cNvPr id="10" name="Text Placeholder 9"/>
          <p:cNvSpPr>
            <a:spLocks noGrp="1"/>
          </p:cNvSpPr>
          <p:nvPr>
            <p:ph type="body" sz="quarter" idx="13" hasCustomPrompt="1"/>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rtl="0">
              <a:spcBef>
                <a:spcPct val="0"/>
              </a:spcBef>
              <a:buNone/>
            </a:pPr>
            <a:r>
              <a:rPr lang="en-GB" noProof="0"/>
              <a:t>Edit Master text styles</a:t>
            </a:r>
          </a:p>
        </p:txBody>
      </p:sp>
      <p:sp>
        <p:nvSpPr>
          <p:cNvPr id="3" name="Text Placeholder 2"/>
          <p:cNvSpPr>
            <a:spLocks noGrp="1"/>
          </p:cNvSpPr>
          <p:nvPr>
            <p:ph type="body" idx="1" hasCustomPrompt="1"/>
          </p:nvPr>
        </p:nvSpPr>
        <p:spPr>
          <a:xfrm>
            <a:off x="684211" y="4978400"/>
            <a:ext cx="8534401" cy="1016000"/>
          </a:xfrm>
        </p:spPr>
        <p:txBody>
          <a:bodyPr rtlCol="0"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4468ED5D-8405-4224-B632-9798694E97CE}"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rtl="0"/>
            <a:r>
              <a:rPr lang="en-GB" sz="8000" noProof="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rtl="0"/>
            <a:r>
              <a:rPr lang="en-GB" sz="8000" noProof="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rtl="0"/>
            <a:r>
              <a:rPr lang="en-US" noProof="0"/>
              <a:t>Click to edit Master title style</a:t>
            </a:r>
            <a:endParaRPr lang="en-GB" noProof="0"/>
          </a:p>
        </p:txBody>
      </p:sp>
      <p:sp>
        <p:nvSpPr>
          <p:cNvPr id="10" name="Text Placeholder 9"/>
          <p:cNvSpPr>
            <a:spLocks noGrp="1"/>
          </p:cNvSpPr>
          <p:nvPr>
            <p:ph type="body" sz="quarter" idx="13" hasCustomPrompt="1"/>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rtl="0">
              <a:spcBef>
                <a:spcPct val="0"/>
              </a:spcBef>
              <a:buNone/>
            </a:pPr>
            <a:r>
              <a:rPr lang="en-GB" noProof="0"/>
              <a:t>Edit Master text styles</a:t>
            </a:r>
          </a:p>
        </p:txBody>
      </p:sp>
      <p:sp>
        <p:nvSpPr>
          <p:cNvPr id="3" name="Text Placeholder 2"/>
          <p:cNvSpPr>
            <a:spLocks noGrp="1"/>
          </p:cNvSpPr>
          <p:nvPr>
            <p:ph type="body" idx="1" hasCustomPrompt="1"/>
          </p:nvPr>
        </p:nvSpPr>
        <p:spPr>
          <a:xfrm>
            <a:off x="684211" y="4766732"/>
            <a:ext cx="8534401" cy="1227667"/>
          </a:xfrm>
        </p:spPr>
        <p:txBody>
          <a:bodyPr rtlCol="0"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424DE8F7-DA5F-4322-BECA-518C81B5BCBB}"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lgn="l">
              <a:defRPr/>
            </a:lvl1pPr>
          </a:lstStyle>
          <a:p>
            <a:pPr rtl="0"/>
            <a:r>
              <a:rPr lang="en-US" noProof="0"/>
              <a:t>Click to edit Master title style</a:t>
            </a:r>
            <a:endParaRPr lang="en-GB" noProof="0"/>
          </a:p>
        </p:txBody>
      </p:sp>
      <p:sp>
        <p:nvSpPr>
          <p:cNvPr id="3" name="Vertical Text Placeholder 2"/>
          <p:cNvSpPr>
            <a:spLocks noGrp="1"/>
          </p:cNvSpPr>
          <p:nvPr>
            <p:ph type="body" orient="vert" idx="1" hasCustomPrompt="1"/>
          </p:nvPr>
        </p:nvSpPr>
        <p:spPr/>
        <p:txBody>
          <a:bodyPr vert="eaVert" rtlCol="0" anchor="t"/>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C1938DC-95BA-4DC8-933E-05820284BD77}"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hasCustomPrompt="1"/>
          </p:nvPr>
        </p:nvSpPr>
        <p:spPr>
          <a:xfrm>
            <a:off x="685800" y="685800"/>
            <a:ext cx="7823200" cy="5308600"/>
          </a:xfrm>
        </p:spPr>
        <p:txBody>
          <a:bodyPr vert="eaVert" rtlCol="0" anchor="t"/>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87FE1C3E-CE6A-4006-9EA9-A55B73E82DA5}"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pPr rtl="0"/>
            <a:fld id="{5F54CCAA-E95E-496C-95FF-32DCCD2A3420}" type="datetime1">
              <a:rPr lang="en-GB" noProof="0" smtClean="0"/>
              <a:t>12/01/2025</a:t>
            </a:fld>
            <a:endParaRPr lang="en-GB" noProof="0"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pPr rtl="0"/>
            <a:endParaRPr lang="en-GB" noProof="0"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pPr rtl="0"/>
            <a:fld id="{D57F1E4F-1CFF-5643-939E-217C01CDF565}" type="slidenum">
              <a:rPr lang="en-GB" noProof="0" smtClean="0"/>
              <a:pPr rtl="0"/>
              <a:t>‹#›</a:t>
            </a:fld>
            <a:endParaRPr lang="en-GB" noProof="0"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customXml" Target="../ink/ink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12.jpeg"/><Relationship Id="rId4" Type="http://schemas.microsoft.com/office/2007/relationships/hdphoto" Target="../media/hdphoto2.wdp"/></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microsoft.com/office/2007/relationships/hdphoto" Target="../media/hdphoto3.wdp"/><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6.jpg"/></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016/j.janxdis.2018.02.002" TargetMode="External"/><Relationship Id="rId3" Type="http://schemas.openxmlformats.org/officeDocument/2006/relationships/hyperlink" Target="https://lettersinhighenergyphysics.com/index.php/LHEP/article/view/925/774" TargetMode="External"/><Relationship Id="rId7" Type="http://schemas.openxmlformats.org/officeDocument/2006/relationships/hyperlink" Target="https://doi.org/10.1037/ort0000187"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nhs.uk/mental-health/conditions/post-traumatic-stress-disorder-ptsd/symptoms/" TargetMode="External"/><Relationship Id="rId5" Type="http://schemas.openxmlformats.org/officeDocument/2006/relationships/hyperlink" Target="https://doi.org/10.1002/da.22934" TargetMode="External"/><Relationship Id="rId4" Type="http://schemas.openxmlformats.org/officeDocument/2006/relationships/hyperlink" Target="https://doi.org/10.1093/oxfordhb/9780190088224.001.0001"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393,100+ Brain Stock Photos, Pictures &amp; Royalty-Free Images - iStock | Brain  icon, Brain scan, Brain vector">
            <a:extLst>
              <a:ext uri="{FF2B5EF4-FFF2-40B4-BE49-F238E27FC236}">
                <a16:creationId xmlns:a16="http://schemas.microsoft.com/office/drawing/2014/main" id="{3DA87CAB-FE9C-FF3D-1CDB-FA426803A4F5}"/>
              </a:ext>
            </a:extLst>
          </p:cNvPr>
          <p:cNvPicPr>
            <a:picLocks noChangeAspect="1" noChangeArrowheads="1"/>
          </p:cNvPicPr>
          <p:nvPr/>
        </p:nvPicPr>
        <p:blipFill>
          <a:blip r:embed="rId3">
            <a:alphaModFix amt="40000"/>
            <a:extLst>
              <a:ext uri="{28A0092B-C50C-407E-A947-70E740481C1C}">
                <a14:useLocalDpi xmlns:a14="http://schemas.microsoft.com/office/drawing/2010/main" val="0"/>
              </a:ext>
            </a:extLst>
          </a:blip>
          <a:srcRect t="1337" b="12786"/>
          <a:stretch/>
        </p:blipFill>
        <p:spPr bwMode="auto">
          <a:xfrm>
            <a:off x="-3175"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36BA91D-915C-49E9-BA6D-FB9B677ACAA3}"/>
              </a:ext>
            </a:extLst>
          </p:cNvPr>
          <p:cNvSpPr>
            <a:spLocks noGrp="1"/>
          </p:cNvSpPr>
          <p:nvPr>
            <p:ph type="ctrTitle"/>
          </p:nvPr>
        </p:nvSpPr>
        <p:spPr>
          <a:xfrm>
            <a:off x="684211" y="685799"/>
            <a:ext cx="9646037" cy="2971801"/>
          </a:xfrm>
        </p:spPr>
        <p:txBody>
          <a:bodyPr rtlCol="0">
            <a:normAutofit/>
          </a:bodyPr>
          <a:lstStyle/>
          <a:p>
            <a:pPr rtl="0"/>
            <a:r>
              <a:rPr lang="en-GB" dirty="0"/>
              <a:t>Modern attitudes towards Posttraumatic stress disorder (PTSD)</a:t>
            </a:r>
          </a:p>
        </p:txBody>
      </p:sp>
      <p:sp>
        <p:nvSpPr>
          <p:cNvPr id="3" name="Subtitle 2">
            <a:extLst>
              <a:ext uri="{FF2B5EF4-FFF2-40B4-BE49-F238E27FC236}">
                <a16:creationId xmlns:a16="http://schemas.microsoft.com/office/drawing/2014/main" id="{B5DB1A8A-4EF6-4157-8A00-84AEDB08838C}"/>
              </a:ext>
            </a:extLst>
          </p:cNvPr>
          <p:cNvSpPr>
            <a:spLocks noGrp="1"/>
          </p:cNvSpPr>
          <p:nvPr>
            <p:ph type="subTitle" idx="1"/>
          </p:nvPr>
        </p:nvSpPr>
        <p:spPr>
          <a:xfrm>
            <a:off x="10330248" y="5910411"/>
            <a:ext cx="1766380" cy="837861"/>
          </a:xfrm>
        </p:spPr>
        <p:txBody>
          <a:bodyPr rtlCol="0">
            <a:normAutofit/>
          </a:bodyPr>
          <a:lstStyle/>
          <a:p>
            <a:pPr algn="ctr" rtl="0"/>
            <a:r>
              <a:rPr lang="en-GB" dirty="0">
                <a:solidFill>
                  <a:schemeClr val="tx1"/>
                </a:solidFill>
              </a:rPr>
              <a:t>Alex Evans</a:t>
            </a:r>
          </a:p>
        </p:txBody>
      </p:sp>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5B1A40FF-484A-893B-EB47-F8622D36B39D}"/>
                  </a:ext>
                </a:extLst>
              </p14:cNvPr>
              <p14:cNvContentPartPr/>
              <p14:nvPr/>
            </p14:nvContentPartPr>
            <p14:xfrm>
              <a:off x="12720224" y="869583"/>
              <a:ext cx="111036" cy="2178583"/>
            </p14:xfrm>
          </p:contentPart>
        </mc:Choice>
        <mc:Fallback xmlns="">
          <p:pic>
            <p:nvPicPr>
              <p:cNvPr id="4" name="Ink 3">
                <a:extLst>
                  <a:ext uri="{FF2B5EF4-FFF2-40B4-BE49-F238E27FC236}">
                    <a16:creationId xmlns:a16="http://schemas.microsoft.com/office/drawing/2014/main" id="{5B1A40FF-484A-893B-EB47-F8622D36B39D}"/>
                  </a:ext>
                </a:extLst>
              </p:cNvPr>
              <p:cNvPicPr/>
              <p:nvPr/>
            </p:nvPicPr>
            <p:blipFill>
              <a:blip r:embed="rId5"/>
              <a:stretch>
                <a:fillRect/>
              </a:stretch>
            </p:blipFill>
            <p:spPr>
              <a:xfrm>
                <a:off x="12702257" y="851587"/>
                <a:ext cx="146611" cy="2214215"/>
              </a:xfrm>
              <a:prstGeom prst="rect">
                <a:avLst/>
              </a:prstGeom>
            </p:spPr>
          </p:pic>
        </mc:Fallback>
      </mc:AlternateContent>
    </p:spTree>
    <p:extLst>
      <p:ext uri="{BB962C8B-B14F-4D97-AF65-F5344CB8AC3E}">
        <p14:creationId xmlns:p14="http://schemas.microsoft.com/office/powerpoint/2010/main" val="37808182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5126" name="Picture 6" descr="5 Brain Imaging Technologies That Neurologists are Excited About">
            <a:extLst>
              <a:ext uri="{FF2B5EF4-FFF2-40B4-BE49-F238E27FC236}">
                <a16:creationId xmlns:a16="http://schemas.microsoft.com/office/drawing/2014/main" id="{2F38A67F-B4DD-71DE-ABEF-E70A1349D4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5842" r="27477" b="-1"/>
          <a:stretch/>
        </p:blipFill>
        <p:spPr bwMode="auto">
          <a:xfrm>
            <a:off x="831" y="10"/>
            <a:ext cx="3502025" cy="6857990"/>
          </a:xfrm>
          <a:prstGeom prst="rect">
            <a:avLst/>
          </a:prstGeom>
          <a:noFill/>
          <a:effectLst>
            <a:innerShdw blurRad="57150" dist="38100" dir="14460000">
              <a:prstClr val="black">
                <a:alpha val="70000"/>
              </a:prstClr>
            </a:innerShdw>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22ECF9A-1062-0D16-B3A7-484839B9B12B}"/>
              </a:ext>
            </a:extLst>
          </p:cNvPr>
          <p:cNvSpPr>
            <a:spLocks noGrp="1"/>
          </p:cNvSpPr>
          <p:nvPr>
            <p:ph type="title"/>
          </p:nvPr>
        </p:nvSpPr>
        <p:spPr>
          <a:xfrm>
            <a:off x="563970" y="3131080"/>
            <a:ext cx="2659766" cy="2087308"/>
          </a:xfrm>
        </p:spPr>
        <p:txBody>
          <a:bodyPr vert="horz" lIns="91440" tIns="45720" rIns="91440" bIns="45720" rtlCol="0" anchor="ctr">
            <a:normAutofit/>
          </a:bodyPr>
          <a:lstStyle/>
          <a:p>
            <a:pPr algn="ctr"/>
            <a:r>
              <a:rPr lang="en-US" b="1" dirty="0"/>
              <a:t>A closer look at PTSD</a:t>
            </a:r>
          </a:p>
        </p:txBody>
      </p:sp>
      <p:sp>
        <p:nvSpPr>
          <p:cNvPr id="12" name="TextBox 11">
            <a:extLst>
              <a:ext uri="{FF2B5EF4-FFF2-40B4-BE49-F238E27FC236}">
                <a16:creationId xmlns:a16="http://schemas.microsoft.com/office/drawing/2014/main" id="{47243361-EF2A-E18D-10DA-99371C39263C}"/>
              </a:ext>
            </a:extLst>
          </p:cNvPr>
          <p:cNvSpPr txBox="1"/>
          <p:nvPr/>
        </p:nvSpPr>
        <p:spPr>
          <a:xfrm>
            <a:off x="3766397" y="813816"/>
            <a:ext cx="7570326" cy="5488495"/>
          </a:xfrm>
          <a:prstGeom prst="rect">
            <a:avLst/>
          </a:prstGeom>
        </p:spPr>
        <p:txBody>
          <a:bodyPr vert="horz" lIns="91440" tIns="45720" rIns="91440" bIns="45720" rtlCol="0" anchor="ctr">
            <a:normAutofit fontScale="92500" lnSpcReduction="10000"/>
          </a:bodyPr>
          <a:lstStyle/>
          <a:p>
            <a:pPr>
              <a:spcBef>
                <a:spcPct val="20000"/>
              </a:spcBef>
              <a:spcAft>
                <a:spcPts val="600"/>
              </a:spcAft>
              <a:buClr>
                <a:schemeClr val="tx1"/>
              </a:buClr>
              <a:buSzPct val="80000"/>
              <a:buFont typeface="Wingdings 3" panose="05040102010807070707" pitchFamily="18" charset="2"/>
              <a:buChar char=""/>
            </a:pPr>
            <a:r>
              <a:rPr lang="en-US" sz="2200" dirty="0"/>
              <a:t>Symptoms have been long </a:t>
            </a:r>
            <a:r>
              <a:rPr lang="en-GB" sz="2200" dirty="0"/>
              <a:t>recognised</a:t>
            </a:r>
            <a:r>
              <a:rPr lang="en-US" sz="2200" dirty="0"/>
              <a:t> in medicine, history, literature, and philosophy (Beck &amp; Sloan, 2021)</a:t>
            </a:r>
          </a:p>
          <a:p>
            <a:pPr>
              <a:spcBef>
                <a:spcPct val="20000"/>
              </a:spcBef>
              <a:spcAft>
                <a:spcPts val="600"/>
              </a:spcAft>
              <a:buClr>
                <a:schemeClr val="tx1"/>
              </a:buClr>
              <a:buSzPct val="80000"/>
              <a:buFont typeface="Wingdings 3" panose="05040102010807070707" pitchFamily="18" charset="2"/>
              <a:buChar char=""/>
            </a:pPr>
            <a:r>
              <a:rPr lang="en-US" sz="2200" dirty="0"/>
              <a:t>First classified as a psychiatric condition in 1980 following the return of military personnel from the Vietnam War (Feeny et al., 2022). </a:t>
            </a:r>
          </a:p>
          <a:p>
            <a:pPr>
              <a:spcBef>
                <a:spcPct val="20000"/>
              </a:spcBef>
              <a:spcAft>
                <a:spcPts val="600"/>
              </a:spcAft>
              <a:buClr>
                <a:schemeClr val="tx1"/>
              </a:buClr>
              <a:buSzPct val="80000"/>
              <a:buFont typeface="Wingdings 3" panose="05040102010807070707" pitchFamily="18" charset="2"/>
              <a:buChar char=""/>
            </a:pPr>
            <a:r>
              <a:rPr lang="en-GB" sz="2200" dirty="0"/>
              <a:t>Diagnostic and Statistical Manual of Mental Disorders (DSM)</a:t>
            </a:r>
            <a:endParaRPr lang="en-US" sz="2200" dirty="0"/>
          </a:p>
          <a:p>
            <a:pPr>
              <a:spcBef>
                <a:spcPct val="20000"/>
              </a:spcBef>
              <a:spcAft>
                <a:spcPts val="600"/>
              </a:spcAft>
              <a:buClr>
                <a:schemeClr val="tx1"/>
              </a:buClr>
              <a:buSzPct val="80000"/>
              <a:buFont typeface="Wingdings 3" panose="05040102010807070707" pitchFamily="18" charset="2"/>
              <a:buChar char=""/>
            </a:pPr>
            <a:r>
              <a:rPr lang="en-US" sz="2200" dirty="0"/>
              <a:t>Listed in DSM-III</a:t>
            </a:r>
            <a:r>
              <a:rPr lang="en-GB" sz="2200" dirty="0"/>
              <a:t> (1980)</a:t>
            </a:r>
          </a:p>
          <a:p>
            <a:pPr>
              <a:spcBef>
                <a:spcPct val="20000"/>
              </a:spcBef>
              <a:spcAft>
                <a:spcPts val="600"/>
              </a:spcAft>
              <a:buClr>
                <a:schemeClr val="tx1"/>
              </a:buClr>
              <a:buSzPct val="80000"/>
              <a:buFont typeface="Wingdings 3" panose="05040102010807070707" pitchFamily="18" charset="2"/>
              <a:buChar char=""/>
            </a:pPr>
            <a:r>
              <a:rPr lang="en-GB" sz="2200" dirty="0"/>
              <a:t>Listed in DSM-IV (1994)</a:t>
            </a:r>
          </a:p>
          <a:p>
            <a:pPr>
              <a:spcBef>
                <a:spcPct val="20000"/>
              </a:spcBef>
              <a:spcAft>
                <a:spcPts val="600"/>
              </a:spcAft>
              <a:buClr>
                <a:schemeClr val="tx1"/>
              </a:buClr>
              <a:buSzPct val="80000"/>
              <a:buFont typeface="Wingdings 3" panose="05040102010807070707" pitchFamily="18" charset="2"/>
              <a:buChar char=""/>
            </a:pPr>
            <a:r>
              <a:rPr lang="en-US" sz="2200" dirty="0"/>
              <a:t>Currently listed in DSM-V (2013) </a:t>
            </a:r>
          </a:p>
          <a:p>
            <a:pPr>
              <a:spcBef>
                <a:spcPct val="20000"/>
              </a:spcBef>
              <a:spcAft>
                <a:spcPts val="600"/>
              </a:spcAft>
              <a:buClr>
                <a:schemeClr val="tx1"/>
              </a:buClr>
              <a:buSzPct val="80000"/>
              <a:buFont typeface="Wingdings 3" panose="05040102010807070707" pitchFamily="18" charset="2"/>
              <a:buChar char=""/>
            </a:pPr>
            <a:r>
              <a:rPr lang="en-GB" sz="2200" dirty="0"/>
              <a:t>International Classification of Diseases</a:t>
            </a:r>
            <a:endParaRPr lang="en-US" sz="2200" dirty="0"/>
          </a:p>
          <a:p>
            <a:pPr>
              <a:spcBef>
                <a:spcPct val="20000"/>
              </a:spcBef>
              <a:spcAft>
                <a:spcPts val="600"/>
              </a:spcAft>
              <a:buClr>
                <a:schemeClr val="tx1"/>
              </a:buClr>
              <a:buSzPct val="80000"/>
              <a:buFont typeface="Wingdings 3" panose="05040102010807070707" pitchFamily="18" charset="2"/>
              <a:buChar char=""/>
            </a:pPr>
            <a:r>
              <a:rPr lang="en-US" sz="2200" dirty="0"/>
              <a:t>Also included in ICD-11 (2018)</a:t>
            </a:r>
          </a:p>
          <a:p>
            <a:pPr>
              <a:spcBef>
                <a:spcPct val="20000"/>
              </a:spcBef>
              <a:spcAft>
                <a:spcPts val="600"/>
              </a:spcAft>
              <a:buClr>
                <a:schemeClr val="tx1"/>
              </a:buClr>
              <a:buSzPct val="80000"/>
              <a:buFont typeface="Wingdings 3" panose="05040102010807070707" pitchFamily="18" charset="2"/>
              <a:buChar char=""/>
            </a:pPr>
            <a:r>
              <a:rPr lang="en-US" sz="2200" dirty="0"/>
              <a:t>ICD is the official world classification (Tyrer, 2014)</a:t>
            </a:r>
          </a:p>
          <a:p>
            <a:pPr>
              <a:spcBef>
                <a:spcPct val="20000"/>
              </a:spcBef>
              <a:spcAft>
                <a:spcPts val="600"/>
              </a:spcAft>
              <a:buClr>
                <a:schemeClr val="tx1"/>
              </a:buClr>
              <a:buSzPct val="80000"/>
              <a:buFont typeface="Wingdings 3" panose="05040102010807070707" pitchFamily="18" charset="2"/>
              <a:buChar char=""/>
            </a:pPr>
            <a:r>
              <a:rPr lang="en-US" sz="2200" dirty="0"/>
              <a:t>DSM is the official classification in the USA (Tyrer, 2014)</a:t>
            </a:r>
          </a:p>
          <a:p>
            <a:pPr>
              <a:spcBef>
                <a:spcPct val="20000"/>
              </a:spcBef>
              <a:spcAft>
                <a:spcPts val="600"/>
              </a:spcAft>
              <a:buClr>
                <a:schemeClr val="tx1"/>
              </a:buClr>
              <a:buSzPct val="80000"/>
              <a:buFont typeface="Wingdings 3" panose="05040102010807070707" pitchFamily="18" charset="2"/>
              <a:buChar char=""/>
            </a:pPr>
            <a:endParaRPr lang="en-US" dirty="0">
              <a:solidFill>
                <a:schemeClr val="bg2">
                  <a:lumMod val="75000"/>
                </a:schemeClr>
              </a:solidFill>
            </a:endParaRPr>
          </a:p>
        </p:txBody>
      </p:sp>
    </p:spTree>
    <p:extLst>
      <p:ext uri="{BB962C8B-B14F-4D97-AF65-F5344CB8AC3E}">
        <p14:creationId xmlns:p14="http://schemas.microsoft.com/office/powerpoint/2010/main" val="2942896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additive="base">
                                        <p:cTn id="12" dur="500" fill="hold"/>
                                        <p:tgtEl>
                                          <p:spTgt spid="12"/>
                                        </p:tgtEl>
                                        <p:attrNameLst>
                                          <p:attrName>ppt_x</p:attrName>
                                        </p:attrNameLst>
                                      </p:cBhvr>
                                      <p:tavLst>
                                        <p:tav tm="0">
                                          <p:val>
                                            <p:strVal val="#ppt_x"/>
                                          </p:val>
                                        </p:tav>
                                        <p:tav tm="100000">
                                          <p:val>
                                            <p:strVal val="#ppt_x"/>
                                          </p:val>
                                        </p:tav>
                                      </p:tavLst>
                                    </p:anim>
                                    <p:anim calcmode="lin" valueType="num">
                                      <p:cBhvr additive="base">
                                        <p:cTn id="13"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2">
                                            <p:txEl>
                                              <p:pRg st="0" end="0"/>
                                            </p:txEl>
                                          </p:spTgt>
                                        </p:tgtEl>
                                        <p:attrNameLst>
                                          <p:attrName>style.visibility</p:attrName>
                                        </p:attrNameLst>
                                      </p:cBhvr>
                                      <p:to>
                                        <p:strVal val="visible"/>
                                      </p:to>
                                    </p:set>
                                    <p:anim calcmode="lin" valueType="num">
                                      <p:cBhvr additive="base">
                                        <p:cTn id="18"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2">
                                            <p:txEl>
                                              <p:pRg st="1" end="1"/>
                                            </p:txEl>
                                          </p:spTgt>
                                        </p:tgtEl>
                                        <p:attrNameLst>
                                          <p:attrName>style.visibility</p:attrName>
                                        </p:attrNameLst>
                                      </p:cBhvr>
                                      <p:to>
                                        <p:strVal val="visible"/>
                                      </p:to>
                                    </p:set>
                                    <p:anim calcmode="lin" valueType="num">
                                      <p:cBhvr additive="base">
                                        <p:cTn id="24" dur="500" fill="hold"/>
                                        <p:tgtEl>
                                          <p:spTgt spid="12">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12">
                                            <p:txEl>
                                              <p:pRg st="2" end="2"/>
                                            </p:txEl>
                                          </p:spTgt>
                                        </p:tgtEl>
                                        <p:attrNameLst>
                                          <p:attrName>style.visibility</p:attrName>
                                        </p:attrNameLst>
                                      </p:cBhvr>
                                      <p:to>
                                        <p:strVal val="visible"/>
                                      </p:to>
                                    </p:set>
                                    <p:anim calcmode="lin" valueType="num">
                                      <p:cBhvr additive="base">
                                        <p:cTn id="30" dur="500" fill="hold"/>
                                        <p:tgtEl>
                                          <p:spTgt spid="12">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12">
                                            <p:txEl>
                                              <p:pRg st="3" end="3"/>
                                            </p:txEl>
                                          </p:spTgt>
                                        </p:tgtEl>
                                        <p:attrNameLst>
                                          <p:attrName>style.visibility</p:attrName>
                                        </p:attrNameLst>
                                      </p:cBhvr>
                                      <p:to>
                                        <p:strVal val="visible"/>
                                      </p:to>
                                    </p:set>
                                    <p:anim calcmode="lin" valueType="num">
                                      <p:cBhvr additive="base">
                                        <p:cTn id="36" dur="500" fill="hold"/>
                                        <p:tgtEl>
                                          <p:spTgt spid="12">
                                            <p:txEl>
                                              <p:pRg st="3" end="3"/>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2">
                                            <p:txEl>
                                              <p:pRg st="3" end="3"/>
                                            </p:txEl>
                                          </p:spTgt>
                                        </p:tgtEl>
                                        <p:attrNameLst>
                                          <p:attrName>ppt_y</p:attrName>
                                        </p:attrNameLst>
                                      </p:cBhvr>
                                      <p:tavLst>
                                        <p:tav tm="0">
                                          <p:val>
                                            <p:strVal val="1+#ppt_h/2"/>
                                          </p:val>
                                        </p:tav>
                                        <p:tav tm="100000">
                                          <p:val>
                                            <p:strVal val="#ppt_y"/>
                                          </p:val>
                                        </p:tav>
                                      </p:tavLst>
                                    </p:anim>
                                  </p:childTnLst>
                                </p:cTn>
                              </p:par>
                              <p:par>
                                <p:cTn id="38" presetID="2" presetClass="entr" presetSubtype="4" fill="hold" nodeType="withEffect">
                                  <p:stCondLst>
                                    <p:cond delay="0"/>
                                  </p:stCondLst>
                                  <p:childTnLst>
                                    <p:set>
                                      <p:cBhvr>
                                        <p:cTn id="39" dur="1" fill="hold">
                                          <p:stCondLst>
                                            <p:cond delay="0"/>
                                          </p:stCondLst>
                                        </p:cTn>
                                        <p:tgtEl>
                                          <p:spTgt spid="12">
                                            <p:txEl>
                                              <p:pRg st="4" end="4"/>
                                            </p:txEl>
                                          </p:spTgt>
                                        </p:tgtEl>
                                        <p:attrNameLst>
                                          <p:attrName>style.visibility</p:attrName>
                                        </p:attrNameLst>
                                      </p:cBhvr>
                                      <p:to>
                                        <p:strVal val="visible"/>
                                      </p:to>
                                    </p:set>
                                    <p:anim calcmode="lin" valueType="num">
                                      <p:cBhvr additive="base">
                                        <p:cTn id="40" dur="500" fill="hold"/>
                                        <p:tgtEl>
                                          <p:spTgt spid="12">
                                            <p:txEl>
                                              <p:pRg st="4" end="4"/>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12">
                                            <p:txEl>
                                              <p:pRg st="4" end="4"/>
                                            </p:txEl>
                                          </p:spTgt>
                                        </p:tgtEl>
                                        <p:attrNameLst>
                                          <p:attrName>ppt_y</p:attrName>
                                        </p:attrNameLst>
                                      </p:cBhvr>
                                      <p:tavLst>
                                        <p:tav tm="0">
                                          <p:val>
                                            <p:strVal val="1+#ppt_h/2"/>
                                          </p:val>
                                        </p:tav>
                                        <p:tav tm="100000">
                                          <p:val>
                                            <p:strVal val="#ppt_y"/>
                                          </p:val>
                                        </p:tav>
                                      </p:tavLst>
                                    </p:anim>
                                  </p:childTnLst>
                                </p:cTn>
                              </p:par>
                              <p:par>
                                <p:cTn id="42" presetID="2" presetClass="entr" presetSubtype="4" fill="hold" nodeType="withEffect">
                                  <p:stCondLst>
                                    <p:cond delay="0"/>
                                  </p:stCondLst>
                                  <p:childTnLst>
                                    <p:set>
                                      <p:cBhvr>
                                        <p:cTn id="43" dur="1" fill="hold">
                                          <p:stCondLst>
                                            <p:cond delay="0"/>
                                          </p:stCondLst>
                                        </p:cTn>
                                        <p:tgtEl>
                                          <p:spTgt spid="12">
                                            <p:txEl>
                                              <p:pRg st="5" end="5"/>
                                            </p:txEl>
                                          </p:spTgt>
                                        </p:tgtEl>
                                        <p:attrNameLst>
                                          <p:attrName>style.visibility</p:attrName>
                                        </p:attrNameLst>
                                      </p:cBhvr>
                                      <p:to>
                                        <p:strVal val="visible"/>
                                      </p:to>
                                    </p:set>
                                    <p:anim calcmode="lin" valueType="num">
                                      <p:cBhvr additive="base">
                                        <p:cTn id="44" dur="500" fill="hold"/>
                                        <p:tgtEl>
                                          <p:spTgt spid="12">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1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nodeType="clickEffect">
                                  <p:stCondLst>
                                    <p:cond delay="0"/>
                                  </p:stCondLst>
                                  <p:childTnLst>
                                    <p:set>
                                      <p:cBhvr>
                                        <p:cTn id="49" dur="1" fill="hold">
                                          <p:stCondLst>
                                            <p:cond delay="0"/>
                                          </p:stCondLst>
                                        </p:cTn>
                                        <p:tgtEl>
                                          <p:spTgt spid="12">
                                            <p:txEl>
                                              <p:pRg st="6" end="6"/>
                                            </p:txEl>
                                          </p:spTgt>
                                        </p:tgtEl>
                                        <p:attrNameLst>
                                          <p:attrName>style.visibility</p:attrName>
                                        </p:attrNameLst>
                                      </p:cBhvr>
                                      <p:to>
                                        <p:strVal val="visible"/>
                                      </p:to>
                                    </p:set>
                                    <p:anim calcmode="lin" valueType="num">
                                      <p:cBhvr additive="base">
                                        <p:cTn id="50" dur="500" fill="hold"/>
                                        <p:tgtEl>
                                          <p:spTgt spid="12">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1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nodeType="clickEffect">
                                  <p:stCondLst>
                                    <p:cond delay="0"/>
                                  </p:stCondLst>
                                  <p:childTnLst>
                                    <p:set>
                                      <p:cBhvr>
                                        <p:cTn id="55" dur="1" fill="hold">
                                          <p:stCondLst>
                                            <p:cond delay="0"/>
                                          </p:stCondLst>
                                        </p:cTn>
                                        <p:tgtEl>
                                          <p:spTgt spid="12">
                                            <p:txEl>
                                              <p:pRg st="7" end="7"/>
                                            </p:txEl>
                                          </p:spTgt>
                                        </p:tgtEl>
                                        <p:attrNameLst>
                                          <p:attrName>style.visibility</p:attrName>
                                        </p:attrNameLst>
                                      </p:cBhvr>
                                      <p:to>
                                        <p:strVal val="visible"/>
                                      </p:to>
                                    </p:set>
                                    <p:anim calcmode="lin" valueType="num">
                                      <p:cBhvr additive="base">
                                        <p:cTn id="56" dur="500" fill="hold"/>
                                        <p:tgtEl>
                                          <p:spTgt spid="12">
                                            <p:txEl>
                                              <p:pRg st="7" end="7"/>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1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nodeType="clickEffect">
                                  <p:stCondLst>
                                    <p:cond delay="0"/>
                                  </p:stCondLst>
                                  <p:childTnLst>
                                    <p:set>
                                      <p:cBhvr>
                                        <p:cTn id="61" dur="1" fill="hold">
                                          <p:stCondLst>
                                            <p:cond delay="0"/>
                                          </p:stCondLst>
                                        </p:cTn>
                                        <p:tgtEl>
                                          <p:spTgt spid="12">
                                            <p:txEl>
                                              <p:pRg st="8" end="8"/>
                                            </p:txEl>
                                          </p:spTgt>
                                        </p:tgtEl>
                                        <p:attrNameLst>
                                          <p:attrName>style.visibility</p:attrName>
                                        </p:attrNameLst>
                                      </p:cBhvr>
                                      <p:to>
                                        <p:strVal val="visible"/>
                                      </p:to>
                                    </p:set>
                                    <p:anim calcmode="lin" valueType="num">
                                      <p:cBhvr additive="base">
                                        <p:cTn id="62" dur="500" fill="hold"/>
                                        <p:tgtEl>
                                          <p:spTgt spid="12">
                                            <p:txEl>
                                              <p:pRg st="8" end="8"/>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1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4" fill="hold" nodeType="clickEffect">
                                  <p:stCondLst>
                                    <p:cond delay="0"/>
                                  </p:stCondLst>
                                  <p:childTnLst>
                                    <p:set>
                                      <p:cBhvr>
                                        <p:cTn id="67" dur="1" fill="hold">
                                          <p:stCondLst>
                                            <p:cond delay="0"/>
                                          </p:stCondLst>
                                        </p:cTn>
                                        <p:tgtEl>
                                          <p:spTgt spid="12">
                                            <p:txEl>
                                              <p:pRg st="9" end="9"/>
                                            </p:txEl>
                                          </p:spTgt>
                                        </p:tgtEl>
                                        <p:attrNameLst>
                                          <p:attrName>style.visibility</p:attrName>
                                        </p:attrNameLst>
                                      </p:cBhvr>
                                      <p:to>
                                        <p:strVal val="visible"/>
                                      </p:to>
                                    </p:set>
                                    <p:anim calcmode="lin" valueType="num">
                                      <p:cBhvr additive="base">
                                        <p:cTn id="68" dur="500" fill="hold"/>
                                        <p:tgtEl>
                                          <p:spTgt spid="12">
                                            <p:txEl>
                                              <p:pRg st="9" end="9"/>
                                            </p:txEl>
                                          </p:spTgt>
                                        </p:tgtEl>
                                        <p:attrNameLst>
                                          <p:attrName>ppt_x</p:attrName>
                                        </p:attrNameLst>
                                      </p:cBhvr>
                                      <p:tavLst>
                                        <p:tav tm="0">
                                          <p:val>
                                            <p:strVal val="#ppt_x"/>
                                          </p:val>
                                        </p:tav>
                                        <p:tav tm="100000">
                                          <p:val>
                                            <p:strVal val="#ppt_x"/>
                                          </p:val>
                                        </p:tav>
                                      </p:tavLst>
                                    </p:anim>
                                    <p:anim calcmode="lin" valueType="num">
                                      <p:cBhvr additive="base">
                                        <p:cTn id="69" dur="500" fill="hold"/>
                                        <p:tgtEl>
                                          <p:spTgt spid="1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1E7ADD-3855-B2C8-DC17-D4A8C223B2B8}"/>
              </a:ext>
            </a:extLst>
          </p:cNvPr>
          <p:cNvSpPr>
            <a:spLocks noGrp="1"/>
          </p:cNvSpPr>
          <p:nvPr>
            <p:ph sz="half" idx="1"/>
          </p:nvPr>
        </p:nvSpPr>
        <p:spPr>
          <a:xfrm>
            <a:off x="684212" y="685800"/>
            <a:ext cx="7630076" cy="5912708"/>
          </a:xfrm>
        </p:spPr>
        <p:txBody>
          <a:bodyPr vert="horz" lIns="91440" tIns="45720" rIns="91440" bIns="45720" rtlCol="0" anchor="ctr">
            <a:normAutofit/>
          </a:bodyPr>
          <a:lstStyle/>
          <a:p>
            <a:endParaRPr lang="en-US" dirty="0"/>
          </a:p>
          <a:p>
            <a:endParaRPr lang="en-US" dirty="0"/>
          </a:p>
        </p:txBody>
      </p:sp>
      <p:sp>
        <p:nvSpPr>
          <p:cNvPr id="7" name="TextBox 6">
            <a:extLst>
              <a:ext uri="{FF2B5EF4-FFF2-40B4-BE49-F238E27FC236}">
                <a16:creationId xmlns:a16="http://schemas.microsoft.com/office/drawing/2014/main" id="{13E0B9A1-343E-9521-B4E6-72C0050B602E}"/>
              </a:ext>
            </a:extLst>
          </p:cNvPr>
          <p:cNvSpPr txBox="1"/>
          <p:nvPr/>
        </p:nvSpPr>
        <p:spPr>
          <a:xfrm>
            <a:off x="5128181" y="1232523"/>
            <a:ext cx="7570326" cy="5993988"/>
          </a:xfrm>
          <a:prstGeom prst="rect">
            <a:avLst/>
          </a:prstGeom>
        </p:spPr>
        <p:txBody>
          <a:bodyPr vert="horz" lIns="91440" tIns="45720" rIns="91440" bIns="45720" rtlCol="0" anchor="ctr">
            <a:noAutofit/>
          </a:bodyPr>
          <a:lstStyle/>
          <a:p>
            <a:pPr marL="285750" indent="-285750">
              <a:spcBef>
                <a:spcPct val="20000"/>
              </a:spcBef>
              <a:spcAft>
                <a:spcPts val="600"/>
              </a:spcAft>
              <a:buClr>
                <a:schemeClr val="tx1"/>
              </a:buClr>
              <a:buSzPct val="80000"/>
              <a:buFont typeface="Wingdings" panose="05000000000000000000" pitchFamily="2" charset="2"/>
              <a:buChar char="Ø"/>
            </a:pPr>
            <a:endParaRPr lang="en-US" sz="2000" b="1" u="sng" dirty="0"/>
          </a:p>
          <a:p>
            <a:pPr marL="285750" indent="-285750">
              <a:spcBef>
                <a:spcPct val="20000"/>
              </a:spcBef>
              <a:spcAft>
                <a:spcPts val="600"/>
              </a:spcAft>
              <a:buClr>
                <a:schemeClr val="tx1"/>
              </a:buClr>
              <a:buSzPct val="80000"/>
              <a:buFont typeface="Wingdings" panose="05000000000000000000" pitchFamily="2" charset="2"/>
              <a:buChar char="Ø"/>
            </a:pPr>
            <a:r>
              <a:rPr lang="en-US" sz="2000" b="1" u="sng" dirty="0"/>
              <a:t>Re-experiencing</a:t>
            </a:r>
          </a:p>
          <a:p>
            <a:pPr marL="742950" lvl="1" indent="-285750">
              <a:spcBef>
                <a:spcPct val="20000"/>
              </a:spcBef>
              <a:spcAft>
                <a:spcPts val="600"/>
              </a:spcAft>
              <a:buClr>
                <a:schemeClr val="tx1"/>
              </a:buClr>
              <a:buSzPct val="80000"/>
              <a:buFont typeface="Wingdings" panose="05000000000000000000" pitchFamily="2" charset="2"/>
              <a:buChar char="v"/>
            </a:pPr>
            <a:r>
              <a:rPr lang="en-US" sz="2000" dirty="0"/>
              <a:t>Flashbacks</a:t>
            </a:r>
          </a:p>
          <a:p>
            <a:pPr marL="742950" lvl="1" indent="-285750">
              <a:spcBef>
                <a:spcPct val="20000"/>
              </a:spcBef>
              <a:spcAft>
                <a:spcPts val="600"/>
              </a:spcAft>
              <a:buClr>
                <a:schemeClr val="tx1"/>
              </a:buClr>
              <a:buSzPct val="80000"/>
              <a:buFont typeface="Wingdings" panose="05000000000000000000" pitchFamily="2" charset="2"/>
              <a:buChar char="v"/>
            </a:pPr>
            <a:r>
              <a:rPr lang="en-US" sz="2000" dirty="0"/>
              <a:t>Nightmares</a:t>
            </a:r>
          </a:p>
          <a:p>
            <a:pPr marL="742950" lvl="1" indent="-285750">
              <a:spcBef>
                <a:spcPct val="20000"/>
              </a:spcBef>
              <a:spcAft>
                <a:spcPts val="600"/>
              </a:spcAft>
              <a:buClr>
                <a:schemeClr val="tx1"/>
              </a:buClr>
              <a:buSzPct val="80000"/>
              <a:buFont typeface="Wingdings" panose="05000000000000000000" pitchFamily="2" charset="2"/>
              <a:buChar char="v"/>
            </a:pPr>
            <a:r>
              <a:rPr lang="en-US" sz="2000" dirty="0"/>
              <a:t>Physical sensations</a:t>
            </a:r>
          </a:p>
          <a:p>
            <a:pPr marL="285750" indent="-285750">
              <a:spcBef>
                <a:spcPct val="20000"/>
              </a:spcBef>
              <a:spcAft>
                <a:spcPts val="600"/>
              </a:spcAft>
              <a:buClr>
                <a:schemeClr val="tx1"/>
              </a:buClr>
              <a:buSzPct val="80000"/>
              <a:buFont typeface="Wingdings" panose="05000000000000000000" pitchFamily="2" charset="2"/>
              <a:buChar char="Ø"/>
            </a:pPr>
            <a:r>
              <a:rPr lang="en-US" sz="2000" b="1" u="sng" dirty="0"/>
              <a:t>Avoidance &amp; emotional numbing</a:t>
            </a:r>
          </a:p>
          <a:p>
            <a:pPr marL="742950" lvl="1" indent="-285750">
              <a:spcBef>
                <a:spcPct val="20000"/>
              </a:spcBef>
              <a:spcAft>
                <a:spcPts val="600"/>
              </a:spcAft>
              <a:buClr>
                <a:schemeClr val="tx1"/>
              </a:buClr>
              <a:buSzPct val="80000"/>
              <a:buFont typeface="Wingdings" panose="05000000000000000000" pitchFamily="2" charset="2"/>
              <a:buChar char="v"/>
            </a:pPr>
            <a:r>
              <a:rPr lang="en-GB" sz="2000" dirty="0"/>
              <a:t>Loss of connections</a:t>
            </a:r>
          </a:p>
          <a:p>
            <a:pPr marL="742950" lvl="1" indent="-285750">
              <a:spcBef>
                <a:spcPct val="20000"/>
              </a:spcBef>
              <a:spcAft>
                <a:spcPts val="600"/>
              </a:spcAft>
              <a:buClr>
                <a:schemeClr val="tx1"/>
              </a:buClr>
              <a:buSzPct val="80000"/>
              <a:buFont typeface="Wingdings" panose="05000000000000000000" pitchFamily="2" charset="2"/>
              <a:buChar char="v"/>
            </a:pPr>
            <a:r>
              <a:rPr lang="en-GB" sz="2000" dirty="0"/>
              <a:t>Self-medicating</a:t>
            </a:r>
          </a:p>
          <a:p>
            <a:pPr marL="742950" lvl="1" indent="-285750">
              <a:spcBef>
                <a:spcPct val="20000"/>
              </a:spcBef>
              <a:spcAft>
                <a:spcPts val="600"/>
              </a:spcAft>
              <a:buClr>
                <a:schemeClr val="tx1"/>
              </a:buClr>
              <a:buSzPct val="80000"/>
              <a:buFont typeface="Wingdings" panose="05000000000000000000" pitchFamily="2" charset="2"/>
              <a:buChar char="v"/>
            </a:pPr>
            <a:r>
              <a:rPr lang="en-GB" sz="2000" dirty="0"/>
              <a:t>Feeling of detachment</a:t>
            </a:r>
            <a:endParaRPr lang="en-US" sz="2000" dirty="0"/>
          </a:p>
          <a:p>
            <a:pPr marL="285750" indent="-285750">
              <a:spcBef>
                <a:spcPct val="20000"/>
              </a:spcBef>
              <a:spcAft>
                <a:spcPts val="600"/>
              </a:spcAft>
              <a:buClr>
                <a:schemeClr val="tx1"/>
              </a:buClr>
              <a:buSzPct val="80000"/>
              <a:buFont typeface="Wingdings" panose="05000000000000000000" pitchFamily="2" charset="2"/>
              <a:buChar char="Ø"/>
            </a:pPr>
            <a:r>
              <a:rPr lang="en-US" sz="2000" b="1" u="sng" dirty="0"/>
              <a:t>Hyperarousal (feeling on edge), leading to:</a:t>
            </a:r>
          </a:p>
          <a:p>
            <a:pPr marL="742950" lvl="1" indent="-285750">
              <a:buFont typeface="Wingdings" panose="05000000000000000000" pitchFamily="2" charset="2"/>
              <a:buChar char="v"/>
            </a:pPr>
            <a:r>
              <a:rPr lang="en-GB" sz="2000" dirty="0"/>
              <a:t>Irritability</a:t>
            </a:r>
          </a:p>
          <a:p>
            <a:pPr lvl="1"/>
            <a:endParaRPr lang="en-GB" sz="2000" dirty="0"/>
          </a:p>
          <a:p>
            <a:pPr marL="742950" lvl="1" indent="-285750">
              <a:buFont typeface="Wingdings" panose="05000000000000000000" pitchFamily="2" charset="2"/>
              <a:buChar char="v"/>
            </a:pPr>
            <a:r>
              <a:rPr lang="en-GB" sz="2000" dirty="0"/>
              <a:t>Angry outbursts</a:t>
            </a:r>
          </a:p>
          <a:p>
            <a:pPr lvl="1"/>
            <a:endParaRPr lang="en-GB" sz="2000" dirty="0"/>
          </a:p>
          <a:p>
            <a:pPr marL="742950" lvl="1" indent="-285750">
              <a:buFont typeface="Wingdings" panose="05000000000000000000" pitchFamily="2" charset="2"/>
              <a:buChar char="v"/>
            </a:pPr>
            <a:r>
              <a:rPr lang="en-GB" sz="2000" dirty="0"/>
              <a:t>Sleeping problems (insomnia)</a:t>
            </a:r>
          </a:p>
          <a:p>
            <a:pPr lvl="1"/>
            <a:endParaRPr lang="en-GB" sz="2000" dirty="0"/>
          </a:p>
          <a:p>
            <a:pPr marL="742950" lvl="1" indent="-285750">
              <a:buFont typeface="Wingdings" panose="05000000000000000000" pitchFamily="2" charset="2"/>
              <a:buChar char="v"/>
            </a:pPr>
            <a:r>
              <a:rPr lang="en-GB" sz="2000" dirty="0"/>
              <a:t>Difficulty concentrating</a:t>
            </a:r>
          </a:p>
          <a:p>
            <a:pPr marL="742950" lvl="1" indent="-285750">
              <a:spcBef>
                <a:spcPct val="20000"/>
              </a:spcBef>
              <a:spcAft>
                <a:spcPts val="600"/>
              </a:spcAft>
              <a:buClr>
                <a:schemeClr val="tx1"/>
              </a:buClr>
              <a:buSzPct val="80000"/>
              <a:buFont typeface="Wingdings" panose="05000000000000000000" pitchFamily="2" charset="2"/>
              <a:buChar char="v"/>
            </a:pPr>
            <a:endParaRPr lang="en-US" sz="2000" b="1" u="sng" dirty="0"/>
          </a:p>
          <a:p>
            <a:pPr>
              <a:spcBef>
                <a:spcPct val="20000"/>
              </a:spcBef>
              <a:spcAft>
                <a:spcPts val="600"/>
              </a:spcAft>
              <a:buClr>
                <a:schemeClr val="tx1"/>
              </a:buClr>
              <a:buSzPct val="80000"/>
            </a:pPr>
            <a:endParaRPr lang="en-US" sz="2000" dirty="0"/>
          </a:p>
          <a:p>
            <a:pPr>
              <a:spcBef>
                <a:spcPct val="20000"/>
              </a:spcBef>
              <a:spcAft>
                <a:spcPts val="600"/>
              </a:spcAft>
              <a:buClr>
                <a:schemeClr val="tx1"/>
              </a:buClr>
              <a:buSzPct val="80000"/>
            </a:pPr>
            <a:endParaRPr lang="en-US" sz="2000" dirty="0"/>
          </a:p>
          <a:p>
            <a:pPr>
              <a:spcBef>
                <a:spcPct val="20000"/>
              </a:spcBef>
              <a:spcAft>
                <a:spcPts val="600"/>
              </a:spcAft>
              <a:buClr>
                <a:schemeClr val="tx1"/>
              </a:buClr>
              <a:buSzPct val="80000"/>
            </a:pPr>
            <a:endParaRPr lang="en-US" sz="2000" dirty="0"/>
          </a:p>
        </p:txBody>
      </p:sp>
      <p:sp>
        <p:nvSpPr>
          <p:cNvPr id="9" name="TextBox 8">
            <a:extLst>
              <a:ext uri="{FF2B5EF4-FFF2-40B4-BE49-F238E27FC236}">
                <a16:creationId xmlns:a16="http://schemas.microsoft.com/office/drawing/2014/main" id="{AEFB9585-D9A1-2B34-447D-52F0AB2A985A}"/>
              </a:ext>
            </a:extLst>
          </p:cNvPr>
          <p:cNvSpPr txBox="1"/>
          <p:nvPr/>
        </p:nvSpPr>
        <p:spPr>
          <a:xfrm>
            <a:off x="-579790" y="212408"/>
            <a:ext cx="6387084" cy="1200329"/>
          </a:xfrm>
          <a:prstGeom prst="rect">
            <a:avLst/>
          </a:prstGeom>
          <a:noFill/>
        </p:spPr>
        <p:txBody>
          <a:bodyPr wrap="square">
            <a:spAutoFit/>
          </a:bodyPr>
          <a:lstStyle/>
          <a:p>
            <a:pPr algn="ctr"/>
            <a:r>
              <a:rPr lang="en-US" sz="3600" b="1" dirty="0"/>
              <a:t>PTSD SYMPTOMS</a:t>
            </a:r>
          </a:p>
          <a:p>
            <a:pPr algn="ctr"/>
            <a:r>
              <a:rPr lang="en-US" sz="3600" b="1" dirty="0"/>
              <a:t>(NHS, 2024)</a:t>
            </a:r>
            <a:endParaRPr lang="en-GB" sz="3600" dirty="0"/>
          </a:p>
        </p:txBody>
      </p:sp>
      <p:pic>
        <p:nvPicPr>
          <p:cNvPr id="5" name="Picture 4" descr="A close-up of words&#10;&#10;Description automatically generated">
            <a:extLst>
              <a:ext uri="{FF2B5EF4-FFF2-40B4-BE49-F238E27FC236}">
                <a16:creationId xmlns:a16="http://schemas.microsoft.com/office/drawing/2014/main" id="{20C1B657-FF76-024A-7A8C-4DEC90DFEF42}"/>
              </a:ext>
            </a:extLst>
          </p:cNvPr>
          <p:cNvPicPr>
            <a:picLocks noChangeAspect="1"/>
          </p:cNvPicPr>
          <p:nvPr/>
        </p:nvPicPr>
        <p:blipFill>
          <a:blip r:embed="rId2">
            <a:duotone>
              <a:schemeClr val="accent2">
                <a:shade val="45000"/>
                <a:satMod val="135000"/>
              </a:schemeClr>
              <a:prstClr val="white"/>
            </a:duotone>
            <a:alphaModFix amt="45000"/>
            <a:extLst>
              <a:ext uri="{BEBA8EAE-BF5A-486C-A8C5-ECC9F3942E4B}">
                <a14:imgProps xmlns:a14="http://schemas.microsoft.com/office/drawing/2010/main">
                  <a14:imgLayer r:embed="rId3">
                    <a14:imgEffect>
                      <a14:colorTemperature colorTemp="11500"/>
                    </a14:imgEffect>
                  </a14:imgLayer>
                </a14:imgProps>
              </a:ext>
            </a:extLst>
          </a:blip>
          <a:stretch>
            <a:fillRect/>
          </a:stretch>
        </p:blipFill>
        <p:spPr>
          <a:xfrm>
            <a:off x="356327" y="1725105"/>
            <a:ext cx="4771854" cy="3638747"/>
          </a:xfrm>
          <a:prstGeom prst="rect">
            <a:avLst/>
          </a:prstGeom>
        </p:spPr>
      </p:pic>
    </p:spTree>
    <p:extLst>
      <p:ext uri="{BB962C8B-B14F-4D97-AF65-F5344CB8AC3E}">
        <p14:creationId xmlns:p14="http://schemas.microsoft.com/office/powerpoint/2010/main" val="3756814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animEffect transition="in" filter="fade">
                                      <p:cBhvr>
                                        <p:cTn id="21" dur="500"/>
                                        <p:tgtEl>
                                          <p:spTgt spid="9">
                                            <p:txEl>
                                              <p:pRg st="0" end="0"/>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9">
                                            <p:txEl>
                                              <p:pRg st="1" end="1"/>
                                            </p:txEl>
                                          </p:spTgt>
                                        </p:tgtEl>
                                        <p:attrNameLst>
                                          <p:attrName>style.visibility</p:attrName>
                                        </p:attrNameLst>
                                      </p:cBhvr>
                                      <p:to>
                                        <p:strVal val="visible"/>
                                      </p:to>
                                    </p:set>
                                    <p:animEffect transition="in" filter="fade">
                                      <p:cBhvr>
                                        <p:cTn id="24" dur="500"/>
                                        <p:tgtEl>
                                          <p:spTgt spid="9">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7">
                                            <p:txEl>
                                              <p:pRg st="2" end="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7">
                                            <p:txEl>
                                              <p:pRg st="3" end="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7">
                                            <p:txEl>
                                              <p:pRg st="6" end="6"/>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7">
                                            <p:txEl>
                                              <p:pRg st="7" end="7"/>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7">
                                            <p:txEl>
                                              <p:pRg st="10" end="10"/>
                                            </p:txEl>
                                          </p:spTgt>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7">
                                            <p:txEl>
                                              <p:pRg st="12" end="12"/>
                                            </p:txEl>
                                          </p:spTgt>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7">
                                            <p:txEl>
                                              <p:pRg st="14" end="14"/>
                                            </p:txEl>
                                          </p:spTgt>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7">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5804E22D-2F29-526C-984C-331A5E7E636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B337ED6-BC18-C1D2-1A5F-99141F592FCB}"/>
              </a:ext>
            </a:extLst>
          </p:cNvPr>
          <p:cNvSpPr>
            <a:spLocks noGrp="1"/>
          </p:cNvSpPr>
          <p:nvPr>
            <p:ph type="title"/>
          </p:nvPr>
        </p:nvSpPr>
        <p:spPr>
          <a:xfrm>
            <a:off x="2276475" y="0"/>
            <a:ext cx="8534400" cy="1507067"/>
          </a:xfrm>
        </p:spPr>
        <p:txBody>
          <a:bodyPr/>
          <a:lstStyle/>
          <a:p>
            <a:r>
              <a:rPr lang="en-GB" dirty="0">
                <a:latin typeface="+mn-lt"/>
              </a:rPr>
              <a:t>What do people think ptsd is?</a:t>
            </a:r>
          </a:p>
        </p:txBody>
      </p:sp>
      <p:pic>
        <p:nvPicPr>
          <p:cNvPr id="1026" name="Picture 2" descr="Image result for war ptsd">
            <a:extLst>
              <a:ext uri="{FF2B5EF4-FFF2-40B4-BE49-F238E27FC236}">
                <a16:creationId xmlns:a16="http://schemas.microsoft.com/office/drawing/2014/main" id="{82F46873-CDB2-D4E2-AB3B-5E09C2A2308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076"/>
          <a:stretch/>
        </p:blipFill>
        <p:spPr bwMode="auto">
          <a:xfrm>
            <a:off x="3191214" y="1712438"/>
            <a:ext cx="5809573" cy="343312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24D7B48-A707-8316-620F-BAF47D92EC21}"/>
              </a:ext>
            </a:extLst>
          </p:cNvPr>
          <p:cNvSpPr txBox="1"/>
          <p:nvPr/>
        </p:nvSpPr>
        <p:spPr>
          <a:xfrm>
            <a:off x="3305667" y="5343479"/>
            <a:ext cx="5580667" cy="1200329"/>
          </a:xfrm>
          <a:prstGeom prst="rect">
            <a:avLst/>
          </a:prstGeom>
          <a:noFill/>
        </p:spPr>
        <p:txBody>
          <a:bodyPr wrap="square">
            <a:spAutoFit/>
          </a:bodyPr>
          <a:lstStyle/>
          <a:p>
            <a:pPr algn="ctr"/>
            <a:r>
              <a:rPr lang="en-GB" sz="3600" dirty="0"/>
              <a:t>Trauma caused by War and Conflict</a:t>
            </a:r>
          </a:p>
        </p:txBody>
      </p:sp>
    </p:spTree>
    <p:extLst>
      <p:ext uri="{BB962C8B-B14F-4D97-AF65-F5344CB8AC3E}">
        <p14:creationId xmlns:p14="http://schemas.microsoft.com/office/powerpoint/2010/main" val="1861809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1026"/>
                                        </p:tgtEl>
                                        <p:attrNameLst>
                                          <p:attrName>style.visibility</p:attrName>
                                        </p:attrNameLst>
                                      </p:cBhvr>
                                      <p:to>
                                        <p:strVal val="visible"/>
                                      </p:to>
                                    </p:set>
                                    <p:animEffect transition="in" filter="wheel(1)">
                                      <p:cBhvr>
                                        <p:cTn id="14" dur="2000"/>
                                        <p:tgtEl>
                                          <p:spTgt spid="1026"/>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 calcmode="lin" valueType="num">
                                      <p:cBhvr additive="base">
                                        <p:cTn id="1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FE5D3778-7179-D6EB-3C62-C20786108DAF}"/>
            </a:ext>
          </a:extLst>
        </p:cNvPr>
        <p:cNvGrpSpPr/>
        <p:nvPr/>
      </p:nvGrpSpPr>
      <p:grpSpPr>
        <a:xfrm>
          <a:off x="0" y="0"/>
          <a:ext cx="0" cy="0"/>
          <a:chOff x="0" y="0"/>
          <a:chExt cx="0" cy="0"/>
        </a:xfrm>
      </p:grpSpPr>
      <p:sp>
        <p:nvSpPr>
          <p:cNvPr id="6" name="Title 3">
            <a:extLst>
              <a:ext uri="{FF2B5EF4-FFF2-40B4-BE49-F238E27FC236}">
                <a16:creationId xmlns:a16="http://schemas.microsoft.com/office/drawing/2014/main" id="{A8E14470-E1D6-26FA-10A0-B7C2FF672108}"/>
              </a:ext>
            </a:extLst>
          </p:cNvPr>
          <p:cNvSpPr txBox="1">
            <a:spLocks/>
          </p:cNvSpPr>
          <p:nvPr/>
        </p:nvSpPr>
        <p:spPr>
          <a:xfrm>
            <a:off x="1986539" y="0"/>
            <a:ext cx="8534400" cy="15070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What actually causes ptsd…</a:t>
            </a:r>
          </a:p>
        </p:txBody>
      </p:sp>
      <p:sp>
        <p:nvSpPr>
          <p:cNvPr id="8" name="Rectangle 7">
            <a:extLst>
              <a:ext uri="{FF2B5EF4-FFF2-40B4-BE49-F238E27FC236}">
                <a16:creationId xmlns:a16="http://schemas.microsoft.com/office/drawing/2014/main" id="{356CFDCD-2214-78F5-B25F-BE52E0D24174}"/>
              </a:ext>
            </a:extLst>
          </p:cNvPr>
          <p:cNvSpPr/>
          <p:nvPr/>
        </p:nvSpPr>
        <p:spPr>
          <a:xfrm>
            <a:off x="460800" y="1327071"/>
            <a:ext cx="3257623"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Natural Disasters</a:t>
            </a:r>
          </a:p>
        </p:txBody>
      </p:sp>
      <p:sp>
        <p:nvSpPr>
          <p:cNvPr id="9" name="Rectangle 8">
            <a:extLst>
              <a:ext uri="{FF2B5EF4-FFF2-40B4-BE49-F238E27FC236}">
                <a16:creationId xmlns:a16="http://schemas.microsoft.com/office/drawing/2014/main" id="{0AFD2DD9-BF50-E5DD-3D9B-CD4A043A9FD6}"/>
              </a:ext>
            </a:extLst>
          </p:cNvPr>
          <p:cNvSpPr/>
          <p:nvPr/>
        </p:nvSpPr>
        <p:spPr>
          <a:xfrm>
            <a:off x="909031" y="2648319"/>
            <a:ext cx="2816797"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War &amp; Conflict</a:t>
            </a:r>
          </a:p>
        </p:txBody>
      </p:sp>
      <p:sp>
        <p:nvSpPr>
          <p:cNvPr id="10" name="Rectangle 9">
            <a:extLst>
              <a:ext uri="{FF2B5EF4-FFF2-40B4-BE49-F238E27FC236}">
                <a16:creationId xmlns:a16="http://schemas.microsoft.com/office/drawing/2014/main" id="{16806718-6BAB-0502-A96E-2A0CE6166884}"/>
              </a:ext>
            </a:extLst>
          </p:cNvPr>
          <p:cNvSpPr/>
          <p:nvPr/>
        </p:nvSpPr>
        <p:spPr>
          <a:xfrm>
            <a:off x="8906560" y="4209681"/>
            <a:ext cx="2694969"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Bereavement</a:t>
            </a:r>
          </a:p>
        </p:txBody>
      </p:sp>
      <p:sp>
        <p:nvSpPr>
          <p:cNvPr id="11" name="Rectangle 10">
            <a:extLst>
              <a:ext uri="{FF2B5EF4-FFF2-40B4-BE49-F238E27FC236}">
                <a16:creationId xmlns:a16="http://schemas.microsoft.com/office/drawing/2014/main" id="{278BA5D8-F322-A5FF-C231-58A8BB4185AC}"/>
              </a:ext>
            </a:extLst>
          </p:cNvPr>
          <p:cNvSpPr/>
          <p:nvPr/>
        </p:nvSpPr>
        <p:spPr>
          <a:xfrm>
            <a:off x="4476629" y="3163140"/>
            <a:ext cx="2448106"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Child Abuse</a:t>
            </a:r>
          </a:p>
        </p:txBody>
      </p:sp>
      <p:sp>
        <p:nvSpPr>
          <p:cNvPr id="12" name="Rectangle 11">
            <a:extLst>
              <a:ext uri="{FF2B5EF4-FFF2-40B4-BE49-F238E27FC236}">
                <a16:creationId xmlns:a16="http://schemas.microsoft.com/office/drawing/2014/main" id="{F41614F4-B67E-3941-9691-9A2CBFBF18F4}"/>
              </a:ext>
            </a:extLst>
          </p:cNvPr>
          <p:cNvSpPr/>
          <p:nvPr/>
        </p:nvSpPr>
        <p:spPr>
          <a:xfrm>
            <a:off x="469850" y="3655683"/>
            <a:ext cx="3491661"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Serious Accidents</a:t>
            </a:r>
          </a:p>
        </p:txBody>
      </p:sp>
      <p:sp>
        <p:nvSpPr>
          <p:cNvPr id="13" name="Rectangle 12">
            <a:extLst>
              <a:ext uri="{FF2B5EF4-FFF2-40B4-BE49-F238E27FC236}">
                <a16:creationId xmlns:a16="http://schemas.microsoft.com/office/drawing/2014/main" id="{5686BA33-038C-8353-B86C-D0DE1B84447E}"/>
              </a:ext>
            </a:extLst>
          </p:cNvPr>
          <p:cNvSpPr/>
          <p:nvPr/>
        </p:nvSpPr>
        <p:spPr>
          <a:xfrm>
            <a:off x="3790521" y="1954902"/>
            <a:ext cx="3228769"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Domestic Abuse</a:t>
            </a:r>
          </a:p>
        </p:txBody>
      </p:sp>
      <p:sp>
        <p:nvSpPr>
          <p:cNvPr id="14" name="Rectangle 13">
            <a:extLst>
              <a:ext uri="{FF2B5EF4-FFF2-40B4-BE49-F238E27FC236}">
                <a16:creationId xmlns:a16="http://schemas.microsoft.com/office/drawing/2014/main" id="{B8AF730D-7BA7-3C2D-D318-F4E2A2337139}"/>
              </a:ext>
            </a:extLst>
          </p:cNvPr>
          <p:cNvSpPr/>
          <p:nvPr/>
        </p:nvSpPr>
        <p:spPr>
          <a:xfrm>
            <a:off x="648584" y="5036581"/>
            <a:ext cx="3134192"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Physical Assault</a:t>
            </a:r>
          </a:p>
        </p:txBody>
      </p:sp>
      <p:sp>
        <p:nvSpPr>
          <p:cNvPr id="15" name="Rectangle 14">
            <a:extLst>
              <a:ext uri="{FF2B5EF4-FFF2-40B4-BE49-F238E27FC236}">
                <a16:creationId xmlns:a16="http://schemas.microsoft.com/office/drawing/2014/main" id="{C96388F6-BD36-DBA6-ADB1-1EFC88FB34B0}"/>
              </a:ext>
            </a:extLst>
          </p:cNvPr>
          <p:cNvSpPr/>
          <p:nvPr/>
        </p:nvSpPr>
        <p:spPr>
          <a:xfrm>
            <a:off x="7986707" y="5590579"/>
            <a:ext cx="2848857"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Sexual Assault</a:t>
            </a:r>
          </a:p>
        </p:txBody>
      </p:sp>
      <p:sp>
        <p:nvSpPr>
          <p:cNvPr id="16" name="Rectangle 15">
            <a:extLst>
              <a:ext uri="{FF2B5EF4-FFF2-40B4-BE49-F238E27FC236}">
                <a16:creationId xmlns:a16="http://schemas.microsoft.com/office/drawing/2014/main" id="{65BD33FC-2B53-F544-4F87-4C5BE31A0979}"/>
              </a:ext>
            </a:extLst>
          </p:cNvPr>
          <p:cNvSpPr/>
          <p:nvPr/>
        </p:nvSpPr>
        <p:spPr>
          <a:xfrm>
            <a:off x="7204171" y="2833876"/>
            <a:ext cx="4397358"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Childbirth experiences</a:t>
            </a:r>
          </a:p>
        </p:txBody>
      </p:sp>
      <p:sp>
        <p:nvSpPr>
          <p:cNvPr id="18" name="Rectangle 17">
            <a:extLst>
              <a:ext uri="{FF2B5EF4-FFF2-40B4-BE49-F238E27FC236}">
                <a16:creationId xmlns:a16="http://schemas.microsoft.com/office/drawing/2014/main" id="{27889060-197F-2C65-489F-81A3EEE367ED}"/>
              </a:ext>
            </a:extLst>
          </p:cNvPr>
          <p:cNvSpPr/>
          <p:nvPr/>
        </p:nvSpPr>
        <p:spPr>
          <a:xfrm>
            <a:off x="6990441" y="1300057"/>
            <a:ext cx="4841390"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Traumatic events at work</a:t>
            </a:r>
          </a:p>
        </p:txBody>
      </p:sp>
      <p:sp>
        <p:nvSpPr>
          <p:cNvPr id="19" name="Rectangle 18">
            <a:extLst>
              <a:ext uri="{FF2B5EF4-FFF2-40B4-BE49-F238E27FC236}">
                <a16:creationId xmlns:a16="http://schemas.microsoft.com/office/drawing/2014/main" id="{1A333AF5-A2CD-155A-3103-855779CB32CA}"/>
              </a:ext>
            </a:extLst>
          </p:cNvPr>
          <p:cNvSpPr/>
          <p:nvPr/>
        </p:nvSpPr>
        <p:spPr>
          <a:xfrm>
            <a:off x="4339161" y="4267039"/>
            <a:ext cx="4006226"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Serious Health Issues</a:t>
            </a:r>
          </a:p>
        </p:txBody>
      </p:sp>
      <p:sp>
        <p:nvSpPr>
          <p:cNvPr id="20" name="Rectangle 19">
            <a:extLst>
              <a:ext uri="{FF2B5EF4-FFF2-40B4-BE49-F238E27FC236}">
                <a16:creationId xmlns:a16="http://schemas.microsoft.com/office/drawing/2014/main" id="{289D5110-05B3-D537-59CF-6BC27D554A0E}"/>
              </a:ext>
            </a:extLst>
          </p:cNvPr>
          <p:cNvSpPr/>
          <p:nvPr/>
        </p:nvSpPr>
        <p:spPr>
          <a:xfrm>
            <a:off x="5076931" y="5590579"/>
            <a:ext cx="1433406"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Torture</a:t>
            </a:r>
          </a:p>
        </p:txBody>
      </p:sp>
    </p:spTree>
    <p:extLst>
      <p:ext uri="{BB962C8B-B14F-4D97-AF65-F5344CB8AC3E}">
        <p14:creationId xmlns:p14="http://schemas.microsoft.com/office/powerpoint/2010/main" val="4086449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00"/>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wipe(down)">
                                      <p:cBhvr>
                                        <p:cTn id="19" dur="500"/>
                                        <p:tgtEl>
                                          <p:spTgt spid="18"/>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wipe(down)">
                                      <p:cBhvr>
                                        <p:cTn id="24" dur="500"/>
                                        <p:tgtEl>
                                          <p:spTgt spid="13"/>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down)">
                                      <p:cBhvr>
                                        <p:cTn id="29" dur="5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grpId="0" nodeType="click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wipe(down)">
                                      <p:cBhvr>
                                        <p:cTn id="34" dur="500"/>
                                        <p:tgtEl>
                                          <p:spTgt spid="16"/>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20"/>
                                        </p:tgtEl>
                                        <p:attrNameLst>
                                          <p:attrName>style.visibility</p:attrName>
                                        </p:attrNameLst>
                                      </p:cBhvr>
                                      <p:to>
                                        <p:strVal val="visible"/>
                                      </p:to>
                                    </p:set>
                                    <p:animEffect transition="in" filter="wipe(down)">
                                      <p:cBhvr>
                                        <p:cTn id="39" dur="500"/>
                                        <p:tgtEl>
                                          <p:spTgt spid="20"/>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grpId="0" nodeType="click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wipe(down)">
                                      <p:cBhvr>
                                        <p:cTn id="44" dur="500"/>
                                        <p:tgtEl>
                                          <p:spTgt spid="12"/>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wipe(down)">
                                      <p:cBhvr>
                                        <p:cTn id="49" dur="500"/>
                                        <p:tgtEl>
                                          <p:spTgt spid="10"/>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4" fill="hold" grpId="0" nodeType="clickEffect">
                                  <p:stCondLst>
                                    <p:cond delay="0"/>
                                  </p:stCondLst>
                                  <p:childTnLst>
                                    <p:set>
                                      <p:cBhvr>
                                        <p:cTn id="53" dur="1" fill="hold">
                                          <p:stCondLst>
                                            <p:cond delay="0"/>
                                          </p:stCondLst>
                                        </p:cTn>
                                        <p:tgtEl>
                                          <p:spTgt spid="11"/>
                                        </p:tgtEl>
                                        <p:attrNameLst>
                                          <p:attrName>style.visibility</p:attrName>
                                        </p:attrNameLst>
                                      </p:cBhvr>
                                      <p:to>
                                        <p:strVal val="visible"/>
                                      </p:to>
                                    </p:set>
                                    <p:animEffect transition="in" filter="wipe(down)">
                                      <p:cBhvr>
                                        <p:cTn id="54" dur="500"/>
                                        <p:tgtEl>
                                          <p:spTgt spid="11"/>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4" fill="hold" grpId="0" nodeType="clickEffect">
                                  <p:stCondLst>
                                    <p:cond delay="0"/>
                                  </p:stCondLst>
                                  <p:childTnLst>
                                    <p:set>
                                      <p:cBhvr>
                                        <p:cTn id="58" dur="1" fill="hold">
                                          <p:stCondLst>
                                            <p:cond delay="0"/>
                                          </p:stCondLst>
                                        </p:cTn>
                                        <p:tgtEl>
                                          <p:spTgt spid="19"/>
                                        </p:tgtEl>
                                        <p:attrNameLst>
                                          <p:attrName>style.visibility</p:attrName>
                                        </p:attrNameLst>
                                      </p:cBhvr>
                                      <p:to>
                                        <p:strVal val="visible"/>
                                      </p:to>
                                    </p:set>
                                    <p:animEffect transition="in" filter="wipe(down)">
                                      <p:cBhvr>
                                        <p:cTn id="59" dur="500"/>
                                        <p:tgtEl>
                                          <p:spTgt spid="19"/>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4" fill="hold" grpId="0" nodeType="clickEffect">
                                  <p:stCondLst>
                                    <p:cond delay="0"/>
                                  </p:stCondLst>
                                  <p:childTnLst>
                                    <p:set>
                                      <p:cBhvr>
                                        <p:cTn id="63" dur="1" fill="hold">
                                          <p:stCondLst>
                                            <p:cond delay="0"/>
                                          </p:stCondLst>
                                        </p:cTn>
                                        <p:tgtEl>
                                          <p:spTgt spid="14"/>
                                        </p:tgtEl>
                                        <p:attrNameLst>
                                          <p:attrName>style.visibility</p:attrName>
                                        </p:attrNameLst>
                                      </p:cBhvr>
                                      <p:to>
                                        <p:strVal val="visible"/>
                                      </p:to>
                                    </p:set>
                                    <p:animEffect transition="in" filter="wipe(down)">
                                      <p:cBhvr>
                                        <p:cTn id="64" dur="500"/>
                                        <p:tgtEl>
                                          <p:spTgt spid="14"/>
                                        </p:tgtEl>
                                      </p:cBhvr>
                                    </p:animEffect>
                                  </p:childTnLst>
                                </p:cTn>
                              </p:par>
                            </p:childTnLst>
                          </p:cTn>
                        </p:par>
                      </p:childTnLst>
                    </p:cTn>
                  </p:par>
                  <p:par>
                    <p:cTn id="65" fill="hold">
                      <p:stCondLst>
                        <p:cond delay="indefinite"/>
                      </p:stCondLst>
                      <p:childTnLst>
                        <p:par>
                          <p:cTn id="66" fill="hold">
                            <p:stCondLst>
                              <p:cond delay="0"/>
                            </p:stCondLst>
                            <p:childTnLst>
                              <p:par>
                                <p:cTn id="67" presetID="22" presetClass="entr" presetSubtype="4" fill="hold" grpId="0" nodeType="clickEffect">
                                  <p:stCondLst>
                                    <p:cond delay="0"/>
                                  </p:stCondLst>
                                  <p:childTnLst>
                                    <p:set>
                                      <p:cBhvr>
                                        <p:cTn id="68" dur="1" fill="hold">
                                          <p:stCondLst>
                                            <p:cond delay="0"/>
                                          </p:stCondLst>
                                        </p:cTn>
                                        <p:tgtEl>
                                          <p:spTgt spid="15"/>
                                        </p:tgtEl>
                                        <p:attrNameLst>
                                          <p:attrName>style.visibility</p:attrName>
                                        </p:attrNameLst>
                                      </p:cBhvr>
                                      <p:to>
                                        <p:strVal val="visible"/>
                                      </p:to>
                                    </p:set>
                                    <p:animEffect transition="in" filter="wipe(down)">
                                      <p:cBhvr>
                                        <p:cTn id="6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P spid="14" grpId="0" animBg="1"/>
      <p:bldP spid="15" grpId="0" animBg="1"/>
      <p:bldP spid="16" grpId="0" animBg="1"/>
      <p:bldP spid="18" grpId="0" animBg="1"/>
      <p:bldP spid="19" grpId="0" animBg="1"/>
      <p:bldP spid="2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597AFF25-3895-C9B4-AFC4-FF00D289B3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47AEF1-17C6-6188-A4A8-7B2EC113D43D}"/>
              </a:ext>
            </a:extLst>
          </p:cNvPr>
          <p:cNvSpPr>
            <a:spLocks noGrp="1"/>
          </p:cNvSpPr>
          <p:nvPr>
            <p:ph type="title"/>
          </p:nvPr>
        </p:nvSpPr>
        <p:spPr>
          <a:xfrm>
            <a:off x="2208131" y="303699"/>
            <a:ext cx="6957453" cy="486033"/>
          </a:xfrm>
        </p:spPr>
        <p:txBody>
          <a:bodyPr vert="horz" lIns="91440" tIns="45720" rIns="91440" bIns="45720" rtlCol="0" anchor="ctr" anchorCtr="1">
            <a:noAutofit/>
          </a:bodyPr>
          <a:lstStyle/>
          <a:p>
            <a:pPr algn="ctr"/>
            <a:r>
              <a:rPr lang="en-US" b="1" dirty="0"/>
              <a:t>HOW DO THEY ALL LINK?</a:t>
            </a:r>
          </a:p>
        </p:txBody>
      </p:sp>
      <p:sp>
        <p:nvSpPr>
          <p:cNvPr id="21" name="Rectangle: Top Corners Rounded 20">
            <a:extLst>
              <a:ext uri="{FF2B5EF4-FFF2-40B4-BE49-F238E27FC236}">
                <a16:creationId xmlns:a16="http://schemas.microsoft.com/office/drawing/2014/main" id="{D8B0F4E2-19F5-135D-2EAF-1EA95258BCDB}"/>
              </a:ext>
            </a:extLst>
          </p:cNvPr>
          <p:cNvSpPr/>
          <p:nvPr/>
        </p:nvSpPr>
        <p:spPr>
          <a:xfrm>
            <a:off x="1291115" y="950059"/>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Childhood Abuse</a:t>
            </a:r>
          </a:p>
        </p:txBody>
      </p:sp>
      <p:sp>
        <p:nvSpPr>
          <p:cNvPr id="22" name="Freeform: Shape 21">
            <a:extLst>
              <a:ext uri="{FF2B5EF4-FFF2-40B4-BE49-F238E27FC236}">
                <a16:creationId xmlns:a16="http://schemas.microsoft.com/office/drawing/2014/main" id="{BCA1B943-9315-CA9B-B76D-497684E7B8F6}"/>
              </a:ext>
            </a:extLst>
          </p:cNvPr>
          <p:cNvSpPr/>
          <p:nvPr/>
        </p:nvSpPr>
        <p:spPr>
          <a:xfrm>
            <a:off x="1291114" y="1854854"/>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1">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5" name="Rectangle: Top Corners Rounded 4">
            <a:extLst>
              <a:ext uri="{FF2B5EF4-FFF2-40B4-BE49-F238E27FC236}">
                <a16:creationId xmlns:a16="http://schemas.microsoft.com/office/drawing/2014/main" id="{F5C48C3C-03FD-5CE9-3DFA-6720ADE80235}"/>
              </a:ext>
            </a:extLst>
          </p:cNvPr>
          <p:cNvSpPr/>
          <p:nvPr/>
        </p:nvSpPr>
        <p:spPr>
          <a:xfrm>
            <a:off x="3544800" y="950059"/>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Sexual Assault</a:t>
            </a:r>
          </a:p>
        </p:txBody>
      </p:sp>
      <p:sp>
        <p:nvSpPr>
          <p:cNvPr id="6" name="Freeform: Shape 21">
            <a:extLst>
              <a:ext uri="{FF2B5EF4-FFF2-40B4-BE49-F238E27FC236}">
                <a16:creationId xmlns:a16="http://schemas.microsoft.com/office/drawing/2014/main" id="{05CB6923-5586-8469-8C18-E302E5899B1B}"/>
              </a:ext>
            </a:extLst>
          </p:cNvPr>
          <p:cNvSpPr/>
          <p:nvPr/>
        </p:nvSpPr>
        <p:spPr>
          <a:xfrm>
            <a:off x="3544799" y="1854854"/>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0">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8" name="Rectangle: Top Corners Rounded 7">
            <a:extLst>
              <a:ext uri="{FF2B5EF4-FFF2-40B4-BE49-F238E27FC236}">
                <a16:creationId xmlns:a16="http://schemas.microsoft.com/office/drawing/2014/main" id="{BF288688-88E3-A3CA-05C3-FCA6D8B6A7B1}"/>
              </a:ext>
            </a:extLst>
          </p:cNvPr>
          <p:cNvSpPr/>
          <p:nvPr/>
        </p:nvSpPr>
        <p:spPr>
          <a:xfrm>
            <a:off x="5794002" y="974724"/>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Torture</a:t>
            </a:r>
          </a:p>
        </p:txBody>
      </p:sp>
      <p:sp>
        <p:nvSpPr>
          <p:cNvPr id="9" name="Freeform: Shape 21">
            <a:extLst>
              <a:ext uri="{FF2B5EF4-FFF2-40B4-BE49-F238E27FC236}">
                <a16:creationId xmlns:a16="http://schemas.microsoft.com/office/drawing/2014/main" id="{60D7C82D-EEC8-9031-F78B-E9B3F482A94A}"/>
              </a:ext>
            </a:extLst>
          </p:cNvPr>
          <p:cNvSpPr/>
          <p:nvPr/>
        </p:nvSpPr>
        <p:spPr>
          <a:xfrm>
            <a:off x="5794001" y="1879519"/>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0">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11" name="Rectangle: Top Corners Rounded 10">
            <a:extLst>
              <a:ext uri="{FF2B5EF4-FFF2-40B4-BE49-F238E27FC236}">
                <a16:creationId xmlns:a16="http://schemas.microsoft.com/office/drawing/2014/main" id="{F5B86E58-D355-7AAF-933D-C9B07E36ECDA}"/>
              </a:ext>
            </a:extLst>
          </p:cNvPr>
          <p:cNvSpPr/>
          <p:nvPr/>
        </p:nvSpPr>
        <p:spPr>
          <a:xfrm>
            <a:off x="8040346" y="974724"/>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Physical Assault</a:t>
            </a:r>
          </a:p>
        </p:txBody>
      </p:sp>
      <p:sp>
        <p:nvSpPr>
          <p:cNvPr id="12" name="Freeform: Shape 21">
            <a:extLst>
              <a:ext uri="{FF2B5EF4-FFF2-40B4-BE49-F238E27FC236}">
                <a16:creationId xmlns:a16="http://schemas.microsoft.com/office/drawing/2014/main" id="{06552184-155C-FA1A-AA17-EEBE740CDE0B}"/>
              </a:ext>
            </a:extLst>
          </p:cNvPr>
          <p:cNvSpPr/>
          <p:nvPr/>
        </p:nvSpPr>
        <p:spPr>
          <a:xfrm>
            <a:off x="8040345" y="1879519"/>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0">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49" name="Rectangle: Top Corners Rounded 48">
            <a:extLst>
              <a:ext uri="{FF2B5EF4-FFF2-40B4-BE49-F238E27FC236}">
                <a16:creationId xmlns:a16="http://schemas.microsoft.com/office/drawing/2014/main" id="{97A82F71-CC26-A455-8E18-A651D3B7BBF4}"/>
              </a:ext>
            </a:extLst>
          </p:cNvPr>
          <p:cNvSpPr/>
          <p:nvPr/>
        </p:nvSpPr>
        <p:spPr>
          <a:xfrm>
            <a:off x="1282117" y="2670713"/>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Serious Accidents</a:t>
            </a:r>
          </a:p>
        </p:txBody>
      </p:sp>
      <p:sp>
        <p:nvSpPr>
          <p:cNvPr id="50" name="Freeform: Shape 21">
            <a:extLst>
              <a:ext uri="{FF2B5EF4-FFF2-40B4-BE49-F238E27FC236}">
                <a16:creationId xmlns:a16="http://schemas.microsoft.com/office/drawing/2014/main" id="{98D60FA2-0300-FF51-6736-7C7F88D80AA7}"/>
              </a:ext>
            </a:extLst>
          </p:cNvPr>
          <p:cNvSpPr/>
          <p:nvPr/>
        </p:nvSpPr>
        <p:spPr>
          <a:xfrm>
            <a:off x="1282116" y="3575508"/>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1">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47" name="Rectangle: Top Corners Rounded 46">
            <a:extLst>
              <a:ext uri="{FF2B5EF4-FFF2-40B4-BE49-F238E27FC236}">
                <a16:creationId xmlns:a16="http://schemas.microsoft.com/office/drawing/2014/main" id="{1B36B807-4947-515A-23CB-FBAEE748F917}"/>
              </a:ext>
            </a:extLst>
          </p:cNvPr>
          <p:cNvSpPr/>
          <p:nvPr/>
        </p:nvSpPr>
        <p:spPr>
          <a:xfrm>
            <a:off x="3535802" y="2670713"/>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Childbirth Experiences</a:t>
            </a:r>
          </a:p>
        </p:txBody>
      </p:sp>
      <p:sp>
        <p:nvSpPr>
          <p:cNvPr id="48" name="Freeform: Shape 21">
            <a:extLst>
              <a:ext uri="{FF2B5EF4-FFF2-40B4-BE49-F238E27FC236}">
                <a16:creationId xmlns:a16="http://schemas.microsoft.com/office/drawing/2014/main" id="{E02958CC-BAC1-3316-11A6-F66EDD503B3F}"/>
              </a:ext>
            </a:extLst>
          </p:cNvPr>
          <p:cNvSpPr/>
          <p:nvPr/>
        </p:nvSpPr>
        <p:spPr>
          <a:xfrm>
            <a:off x="3535801" y="3575508"/>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0">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45" name="Rectangle: Top Corners Rounded 44">
            <a:extLst>
              <a:ext uri="{FF2B5EF4-FFF2-40B4-BE49-F238E27FC236}">
                <a16:creationId xmlns:a16="http://schemas.microsoft.com/office/drawing/2014/main" id="{A45E4DBA-E8E4-5AA0-764D-F459152DC067}"/>
              </a:ext>
            </a:extLst>
          </p:cNvPr>
          <p:cNvSpPr/>
          <p:nvPr/>
        </p:nvSpPr>
        <p:spPr>
          <a:xfrm>
            <a:off x="5785004" y="2695378"/>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Bereavement</a:t>
            </a:r>
          </a:p>
        </p:txBody>
      </p:sp>
      <p:sp>
        <p:nvSpPr>
          <p:cNvPr id="46" name="Freeform: Shape 21">
            <a:extLst>
              <a:ext uri="{FF2B5EF4-FFF2-40B4-BE49-F238E27FC236}">
                <a16:creationId xmlns:a16="http://schemas.microsoft.com/office/drawing/2014/main" id="{1DB5A98F-9435-D9EF-41A4-E0CEDA6073C2}"/>
              </a:ext>
            </a:extLst>
          </p:cNvPr>
          <p:cNvSpPr/>
          <p:nvPr/>
        </p:nvSpPr>
        <p:spPr>
          <a:xfrm>
            <a:off x="5785003" y="3600173"/>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0">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19" name="Rectangle: Top Corners Rounded 18">
            <a:extLst>
              <a:ext uri="{FF2B5EF4-FFF2-40B4-BE49-F238E27FC236}">
                <a16:creationId xmlns:a16="http://schemas.microsoft.com/office/drawing/2014/main" id="{A5A55D45-8732-C530-338F-5E40E1D5C1A1}"/>
              </a:ext>
            </a:extLst>
          </p:cNvPr>
          <p:cNvSpPr/>
          <p:nvPr/>
        </p:nvSpPr>
        <p:spPr>
          <a:xfrm>
            <a:off x="8031348" y="2695378"/>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War &amp; Conflict</a:t>
            </a:r>
          </a:p>
        </p:txBody>
      </p:sp>
      <p:sp>
        <p:nvSpPr>
          <p:cNvPr id="44" name="Freeform: Shape 21">
            <a:extLst>
              <a:ext uri="{FF2B5EF4-FFF2-40B4-BE49-F238E27FC236}">
                <a16:creationId xmlns:a16="http://schemas.microsoft.com/office/drawing/2014/main" id="{04328950-6B0F-4E02-F7B4-B641DBC617C4}"/>
              </a:ext>
            </a:extLst>
          </p:cNvPr>
          <p:cNvSpPr/>
          <p:nvPr/>
        </p:nvSpPr>
        <p:spPr>
          <a:xfrm>
            <a:off x="8031347" y="3600173"/>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0">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62" name="Rectangle: Top Corners Rounded 61">
            <a:extLst>
              <a:ext uri="{FF2B5EF4-FFF2-40B4-BE49-F238E27FC236}">
                <a16:creationId xmlns:a16="http://schemas.microsoft.com/office/drawing/2014/main" id="{EC307019-E964-4E62-9F1B-570725A97808}"/>
              </a:ext>
            </a:extLst>
          </p:cNvPr>
          <p:cNvSpPr/>
          <p:nvPr/>
        </p:nvSpPr>
        <p:spPr>
          <a:xfrm>
            <a:off x="1261411" y="4400823"/>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Domestic Abuse</a:t>
            </a:r>
          </a:p>
        </p:txBody>
      </p:sp>
      <p:sp>
        <p:nvSpPr>
          <p:cNvPr id="63" name="Freeform: Shape 21">
            <a:extLst>
              <a:ext uri="{FF2B5EF4-FFF2-40B4-BE49-F238E27FC236}">
                <a16:creationId xmlns:a16="http://schemas.microsoft.com/office/drawing/2014/main" id="{48D2AF58-64DB-390B-62A6-DD673ABD80F4}"/>
              </a:ext>
            </a:extLst>
          </p:cNvPr>
          <p:cNvSpPr/>
          <p:nvPr/>
        </p:nvSpPr>
        <p:spPr>
          <a:xfrm>
            <a:off x="1261410" y="5305618"/>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1">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60" name="Rectangle: Top Corners Rounded 59">
            <a:extLst>
              <a:ext uri="{FF2B5EF4-FFF2-40B4-BE49-F238E27FC236}">
                <a16:creationId xmlns:a16="http://schemas.microsoft.com/office/drawing/2014/main" id="{945C0961-45D7-6A4F-612F-D4E4A1682A3E}"/>
              </a:ext>
            </a:extLst>
          </p:cNvPr>
          <p:cNvSpPr/>
          <p:nvPr/>
        </p:nvSpPr>
        <p:spPr>
          <a:xfrm>
            <a:off x="3515096" y="4400823"/>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Serious Health Problems</a:t>
            </a:r>
          </a:p>
        </p:txBody>
      </p:sp>
      <p:sp>
        <p:nvSpPr>
          <p:cNvPr id="61" name="Freeform: Shape 21">
            <a:extLst>
              <a:ext uri="{FF2B5EF4-FFF2-40B4-BE49-F238E27FC236}">
                <a16:creationId xmlns:a16="http://schemas.microsoft.com/office/drawing/2014/main" id="{2FBBFECB-8B94-8B48-50A3-1307BE590B90}"/>
              </a:ext>
            </a:extLst>
          </p:cNvPr>
          <p:cNvSpPr/>
          <p:nvPr/>
        </p:nvSpPr>
        <p:spPr>
          <a:xfrm>
            <a:off x="3515095" y="5305618"/>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0">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58" name="Rectangle: Top Corners Rounded 57">
            <a:extLst>
              <a:ext uri="{FF2B5EF4-FFF2-40B4-BE49-F238E27FC236}">
                <a16:creationId xmlns:a16="http://schemas.microsoft.com/office/drawing/2014/main" id="{AD9B4005-8279-5AF3-6D9D-7746DFAA21EE}"/>
              </a:ext>
            </a:extLst>
          </p:cNvPr>
          <p:cNvSpPr/>
          <p:nvPr/>
        </p:nvSpPr>
        <p:spPr>
          <a:xfrm>
            <a:off x="5764298" y="4425488"/>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Natural Disasters</a:t>
            </a:r>
          </a:p>
        </p:txBody>
      </p:sp>
      <p:sp>
        <p:nvSpPr>
          <p:cNvPr id="59" name="Freeform: Shape 21">
            <a:extLst>
              <a:ext uri="{FF2B5EF4-FFF2-40B4-BE49-F238E27FC236}">
                <a16:creationId xmlns:a16="http://schemas.microsoft.com/office/drawing/2014/main" id="{D5E2687E-42E1-5721-8631-CBE5C5C53918}"/>
              </a:ext>
            </a:extLst>
          </p:cNvPr>
          <p:cNvSpPr/>
          <p:nvPr/>
        </p:nvSpPr>
        <p:spPr>
          <a:xfrm>
            <a:off x="5764297" y="5330283"/>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0">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56" name="Rectangle: Top Corners Rounded 55">
            <a:extLst>
              <a:ext uri="{FF2B5EF4-FFF2-40B4-BE49-F238E27FC236}">
                <a16:creationId xmlns:a16="http://schemas.microsoft.com/office/drawing/2014/main" id="{B4F6E74F-A080-CF37-17C8-165C556456AA}"/>
              </a:ext>
            </a:extLst>
          </p:cNvPr>
          <p:cNvSpPr/>
          <p:nvPr/>
        </p:nvSpPr>
        <p:spPr>
          <a:xfrm>
            <a:off x="8010642" y="4425488"/>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Traumatic events at work</a:t>
            </a:r>
          </a:p>
        </p:txBody>
      </p:sp>
      <p:sp>
        <p:nvSpPr>
          <p:cNvPr id="57" name="Freeform: Shape 21">
            <a:extLst>
              <a:ext uri="{FF2B5EF4-FFF2-40B4-BE49-F238E27FC236}">
                <a16:creationId xmlns:a16="http://schemas.microsoft.com/office/drawing/2014/main" id="{7D81261F-3E60-16A3-D7BC-406160E33EDC}"/>
              </a:ext>
            </a:extLst>
          </p:cNvPr>
          <p:cNvSpPr/>
          <p:nvPr/>
        </p:nvSpPr>
        <p:spPr>
          <a:xfrm>
            <a:off x="8010641" y="5330283"/>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0">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Tree>
    <p:extLst>
      <p:ext uri="{BB962C8B-B14F-4D97-AF65-F5344CB8AC3E}">
        <p14:creationId xmlns:p14="http://schemas.microsoft.com/office/powerpoint/2010/main" val="3147984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5"/>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19"/>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45"/>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47"/>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0"/>
                                          </p:stCondLst>
                                        </p:cTn>
                                        <p:tgtEl>
                                          <p:spTgt spid="49"/>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62"/>
                                        </p:tgtEl>
                                        <p:attrNameLst>
                                          <p:attrName>style.visibility</p:attrName>
                                        </p:attrNameLst>
                                      </p:cBhvr>
                                      <p:to>
                                        <p:strVal val="visible"/>
                                      </p:to>
                                    </p:set>
                                  </p:childTnLst>
                                </p:cTn>
                              </p:par>
                              <p:par>
                                <p:cTn id="28" presetID="1" presetClass="entr" presetSubtype="0" fill="hold" grpId="0" nodeType="withEffect">
                                  <p:stCondLst>
                                    <p:cond delay="0"/>
                                  </p:stCondLst>
                                  <p:childTnLst>
                                    <p:set>
                                      <p:cBhvr>
                                        <p:cTn id="29" dur="1" fill="hold">
                                          <p:stCondLst>
                                            <p:cond delay="0"/>
                                          </p:stCondLst>
                                        </p:cTn>
                                        <p:tgtEl>
                                          <p:spTgt spid="60"/>
                                        </p:tgtEl>
                                        <p:attrNameLst>
                                          <p:attrName>style.visibility</p:attrName>
                                        </p:attrNameLst>
                                      </p:cBhvr>
                                      <p:to>
                                        <p:strVal val="visible"/>
                                      </p:to>
                                    </p:set>
                                  </p:childTnLst>
                                </p:cTn>
                              </p:par>
                              <p:par>
                                <p:cTn id="30" presetID="1" presetClass="entr" presetSubtype="0" fill="hold" grpId="0" nodeType="withEffect">
                                  <p:stCondLst>
                                    <p:cond delay="0"/>
                                  </p:stCondLst>
                                  <p:childTnLst>
                                    <p:set>
                                      <p:cBhvr>
                                        <p:cTn id="31" dur="1" fill="hold">
                                          <p:stCondLst>
                                            <p:cond delay="0"/>
                                          </p:stCondLst>
                                        </p:cTn>
                                        <p:tgtEl>
                                          <p:spTgt spid="58"/>
                                        </p:tgtEl>
                                        <p:attrNameLst>
                                          <p:attrName>style.visibility</p:attrName>
                                        </p:attrNameLst>
                                      </p:cBhvr>
                                      <p:to>
                                        <p:strVal val="visible"/>
                                      </p:to>
                                    </p:set>
                                  </p:childTnLst>
                                </p:cTn>
                              </p:par>
                              <p:par>
                                <p:cTn id="32" presetID="1" presetClass="entr" presetSubtype="0" fill="hold" grpId="0" nodeType="withEffect">
                                  <p:stCondLst>
                                    <p:cond delay="0"/>
                                  </p:stCondLst>
                                  <p:childTnLst>
                                    <p:set>
                                      <p:cBhvr>
                                        <p:cTn id="33" dur="1" fill="hold">
                                          <p:stCondLst>
                                            <p:cond delay="0"/>
                                          </p:stCondLst>
                                        </p:cTn>
                                        <p:tgtEl>
                                          <p:spTgt spid="56"/>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2"/>
                                        </p:tgtEl>
                                        <p:attrNameLst>
                                          <p:attrName>style.visibility</p:attrName>
                                        </p:attrNameLst>
                                      </p:cBhvr>
                                      <p:to>
                                        <p:strVal val="visible"/>
                                      </p:to>
                                    </p:set>
                                    <p:animEffect transition="in" filter="fade">
                                      <p:cBhvr>
                                        <p:cTn id="38" dur="500"/>
                                        <p:tgtEl>
                                          <p:spTgt spid="22"/>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9"/>
                                        </p:tgtEl>
                                        <p:attrNameLst>
                                          <p:attrName>style.visibility</p:attrName>
                                        </p:attrNameLst>
                                      </p:cBhvr>
                                      <p:to>
                                        <p:strVal val="visible"/>
                                      </p:to>
                                    </p:set>
                                    <p:animEffect transition="in" filter="fade">
                                      <p:cBhvr>
                                        <p:cTn id="44" dur="500"/>
                                        <p:tgtEl>
                                          <p:spTgt spid="9"/>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500"/>
                                        <p:tgtEl>
                                          <p:spTgt spid="12"/>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44"/>
                                        </p:tgtEl>
                                        <p:attrNameLst>
                                          <p:attrName>style.visibility</p:attrName>
                                        </p:attrNameLst>
                                      </p:cBhvr>
                                      <p:to>
                                        <p:strVal val="visible"/>
                                      </p:to>
                                    </p:set>
                                    <p:animEffect transition="in" filter="fade">
                                      <p:cBhvr>
                                        <p:cTn id="50" dur="500"/>
                                        <p:tgtEl>
                                          <p:spTgt spid="44"/>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46"/>
                                        </p:tgtEl>
                                        <p:attrNameLst>
                                          <p:attrName>style.visibility</p:attrName>
                                        </p:attrNameLst>
                                      </p:cBhvr>
                                      <p:to>
                                        <p:strVal val="visible"/>
                                      </p:to>
                                    </p:set>
                                    <p:animEffect transition="in" filter="fade">
                                      <p:cBhvr>
                                        <p:cTn id="53" dur="500"/>
                                        <p:tgtEl>
                                          <p:spTgt spid="46"/>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48"/>
                                        </p:tgtEl>
                                        <p:attrNameLst>
                                          <p:attrName>style.visibility</p:attrName>
                                        </p:attrNameLst>
                                      </p:cBhvr>
                                      <p:to>
                                        <p:strVal val="visible"/>
                                      </p:to>
                                    </p:set>
                                    <p:animEffect transition="in" filter="fade">
                                      <p:cBhvr>
                                        <p:cTn id="56" dur="500"/>
                                        <p:tgtEl>
                                          <p:spTgt spid="48"/>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50"/>
                                        </p:tgtEl>
                                        <p:attrNameLst>
                                          <p:attrName>style.visibility</p:attrName>
                                        </p:attrNameLst>
                                      </p:cBhvr>
                                      <p:to>
                                        <p:strVal val="visible"/>
                                      </p:to>
                                    </p:set>
                                    <p:animEffect transition="in" filter="fade">
                                      <p:cBhvr>
                                        <p:cTn id="59" dur="500"/>
                                        <p:tgtEl>
                                          <p:spTgt spid="50"/>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63"/>
                                        </p:tgtEl>
                                        <p:attrNameLst>
                                          <p:attrName>style.visibility</p:attrName>
                                        </p:attrNameLst>
                                      </p:cBhvr>
                                      <p:to>
                                        <p:strVal val="visible"/>
                                      </p:to>
                                    </p:set>
                                    <p:animEffect transition="in" filter="fade">
                                      <p:cBhvr>
                                        <p:cTn id="62" dur="500"/>
                                        <p:tgtEl>
                                          <p:spTgt spid="63"/>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61"/>
                                        </p:tgtEl>
                                        <p:attrNameLst>
                                          <p:attrName>style.visibility</p:attrName>
                                        </p:attrNameLst>
                                      </p:cBhvr>
                                      <p:to>
                                        <p:strVal val="visible"/>
                                      </p:to>
                                    </p:set>
                                    <p:animEffect transition="in" filter="fade">
                                      <p:cBhvr>
                                        <p:cTn id="65" dur="500"/>
                                        <p:tgtEl>
                                          <p:spTgt spid="61"/>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59"/>
                                        </p:tgtEl>
                                        <p:attrNameLst>
                                          <p:attrName>style.visibility</p:attrName>
                                        </p:attrNameLst>
                                      </p:cBhvr>
                                      <p:to>
                                        <p:strVal val="visible"/>
                                      </p:to>
                                    </p:set>
                                    <p:animEffect transition="in" filter="fade">
                                      <p:cBhvr>
                                        <p:cTn id="68" dur="500"/>
                                        <p:tgtEl>
                                          <p:spTgt spid="59"/>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57"/>
                                        </p:tgtEl>
                                        <p:attrNameLst>
                                          <p:attrName>style.visibility</p:attrName>
                                        </p:attrNameLst>
                                      </p:cBhvr>
                                      <p:to>
                                        <p:strVal val="visible"/>
                                      </p:to>
                                    </p:set>
                                    <p:animEffect transition="in" filter="fade">
                                      <p:cBhvr>
                                        <p:cTn id="71" dur="500"/>
                                        <p:tgtEl>
                                          <p:spTgt spid="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animBg="1"/>
      <p:bldP spid="22" grpId="0" animBg="1"/>
      <p:bldP spid="5" grpId="0" animBg="1"/>
      <p:bldP spid="6" grpId="0" animBg="1"/>
      <p:bldP spid="8" grpId="0" animBg="1"/>
      <p:bldP spid="9" grpId="0" animBg="1"/>
      <p:bldP spid="11" grpId="0" animBg="1"/>
      <p:bldP spid="12" grpId="0" animBg="1"/>
      <p:bldP spid="49" grpId="0" animBg="1"/>
      <p:bldP spid="50" grpId="0" animBg="1"/>
      <p:bldP spid="47" grpId="0" animBg="1"/>
      <p:bldP spid="48" grpId="0" animBg="1"/>
      <p:bldP spid="45" grpId="0" animBg="1"/>
      <p:bldP spid="46" grpId="0" animBg="1"/>
      <p:bldP spid="19" grpId="0" animBg="1"/>
      <p:bldP spid="44" grpId="0" animBg="1"/>
      <p:bldP spid="62" grpId="0" animBg="1"/>
      <p:bldP spid="63" grpId="0" animBg="1"/>
      <p:bldP spid="60" grpId="0" animBg="1"/>
      <p:bldP spid="61" grpId="0" animBg="1"/>
      <p:bldP spid="58" grpId="0" animBg="1"/>
      <p:bldP spid="59" grpId="0" animBg="1"/>
      <p:bldP spid="56" grpId="0" animBg="1"/>
      <p:bldP spid="5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C9E7E-C8DB-4D73-80B6-C5D35AD7F081}"/>
              </a:ext>
            </a:extLst>
          </p:cNvPr>
          <p:cNvSpPr>
            <a:spLocks noGrp="1"/>
          </p:cNvSpPr>
          <p:nvPr>
            <p:ph type="title"/>
          </p:nvPr>
        </p:nvSpPr>
        <p:spPr>
          <a:xfrm>
            <a:off x="8056376" y="1549523"/>
            <a:ext cx="3845298" cy="4063754"/>
          </a:xfrm>
        </p:spPr>
        <p:txBody>
          <a:bodyPr vert="horz" lIns="91440" tIns="45720" rIns="91440" bIns="45720" rtlCol="0" anchor="ctr">
            <a:normAutofit/>
          </a:bodyPr>
          <a:lstStyle/>
          <a:p>
            <a:pPr algn="ctr"/>
            <a:r>
              <a:rPr lang="en-US" b="1" dirty="0"/>
              <a:t>Approaches to &amp; Classification of ptsd</a:t>
            </a:r>
            <a:endParaRPr lang="en-US" dirty="0"/>
          </a:p>
        </p:txBody>
      </p:sp>
      <p:sp>
        <p:nvSpPr>
          <p:cNvPr id="4" name="Freeform: Shape 3">
            <a:extLst>
              <a:ext uri="{FF2B5EF4-FFF2-40B4-BE49-F238E27FC236}">
                <a16:creationId xmlns:a16="http://schemas.microsoft.com/office/drawing/2014/main" id="{B4F8425C-BF53-E4A1-13A9-C8D8FD3ECAFA}"/>
              </a:ext>
            </a:extLst>
          </p:cNvPr>
          <p:cNvSpPr/>
          <p:nvPr/>
        </p:nvSpPr>
        <p:spPr>
          <a:xfrm>
            <a:off x="684212" y="490492"/>
            <a:ext cx="7195828" cy="623610"/>
          </a:xfrm>
          <a:custGeom>
            <a:avLst/>
            <a:gdLst>
              <a:gd name="connsiteX0" fmla="*/ 0 w 7195828"/>
              <a:gd name="connsiteY0" fmla="*/ 103937 h 623610"/>
              <a:gd name="connsiteX1" fmla="*/ 103937 w 7195828"/>
              <a:gd name="connsiteY1" fmla="*/ 0 h 623610"/>
              <a:gd name="connsiteX2" fmla="*/ 7091891 w 7195828"/>
              <a:gd name="connsiteY2" fmla="*/ 0 h 623610"/>
              <a:gd name="connsiteX3" fmla="*/ 7195828 w 7195828"/>
              <a:gd name="connsiteY3" fmla="*/ 103937 h 623610"/>
              <a:gd name="connsiteX4" fmla="*/ 7195828 w 7195828"/>
              <a:gd name="connsiteY4" fmla="*/ 519673 h 623610"/>
              <a:gd name="connsiteX5" fmla="*/ 7091891 w 7195828"/>
              <a:gd name="connsiteY5" fmla="*/ 623610 h 623610"/>
              <a:gd name="connsiteX6" fmla="*/ 103937 w 7195828"/>
              <a:gd name="connsiteY6" fmla="*/ 623610 h 623610"/>
              <a:gd name="connsiteX7" fmla="*/ 0 w 7195828"/>
              <a:gd name="connsiteY7" fmla="*/ 519673 h 623610"/>
              <a:gd name="connsiteX8" fmla="*/ 0 w 7195828"/>
              <a:gd name="connsiteY8" fmla="*/ 103937 h 623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5828" h="623610">
                <a:moveTo>
                  <a:pt x="0" y="103937"/>
                </a:moveTo>
                <a:cubicBezTo>
                  <a:pt x="0" y="46534"/>
                  <a:pt x="46534" y="0"/>
                  <a:pt x="103937" y="0"/>
                </a:cubicBezTo>
                <a:lnTo>
                  <a:pt x="7091891" y="0"/>
                </a:lnTo>
                <a:cubicBezTo>
                  <a:pt x="7149294" y="0"/>
                  <a:pt x="7195828" y="46534"/>
                  <a:pt x="7195828" y="103937"/>
                </a:cubicBezTo>
                <a:lnTo>
                  <a:pt x="7195828" y="519673"/>
                </a:lnTo>
                <a:cubicBezTo>
                  <a:pt x="7195828" y="577076"/>
                  <a:pt x="7149294" y="623610"/>
                  <a:pt x="7091891" y="623610"/>
                </a:cubicBezTo>
                <a:lnTo>
                  <a:pt x="103937" y="623610"/>
                </a:lnTo>
                <a:cubicBezTo>
                  <a:pt x="46534" y="623610"/>
                  <a:pt x="0" y="577076"/>
                  <a:pt x="0" y="519673"/>
                </a:cubicBezTo>
                <a:lnTo>
                  <a:pt x="0" y="1039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9502" tIns="129502" rIns="129502" bIns="129502" numCol="1" spcCol="1270" anchor="ctr" anchorCtr="0">
            <a:noAutofit/>
          </a:bodyPr>
          <a:lstStyle/>
          <a:p>
            <a:pPr marL="0" lvl="0" indent="0" algn="l" defTabSz="1155700">
              <a:lnSpc>
                <a:spcPct val="90000"/>
              </a:lnSpc>
              <a:spcBef>
                <a:spcPct val="0"/>
              </a:spcBef>
              <a:spcAft>
                <a:spcPct val="35000"/>
              </a:spcAft>
              <a:buNone/>
            </a:pPr>
            <a:r>
              <a:rPr lang="en-GB" sz="2000" kern="1200" dirty="0"/>
              <a:t>Stigma varies, depending on the group in society that is living with PTSD</a:t>
            </a:r>
          </a:p>
        </p:txBody>
      </p:sp>
      <p:sp>
        <p:nvSpPr>
          <p:cNvPr id="5" name="Freeform: Shape 4">
            <a:extLst>
              <a:ext uri="{FF2B5EF4-FFF2-40B4-BE49-F238E27FC236}">
                <a16:creationId xmlns:a16="http://schemas.microsoft.com/office/drawing/2014/main" id="{EB2B30A6-539F-708B-E24F-9EFF9761648C}"/>
              </a:ext>
            </a:extLst>
          </p:cNvPr>
          <p:cNvSpPr/>
          <p:nvPr/>
        </p:nvSpPr>
        <p:spPr>
          <a:xfrm>
            <a:off x="684212" y="2661457"/>
            <a:ext cx="7195828" cy="623610"/>
          </a:xfrm>
          <a:custGeom>
            <a:avLst/>
            <a:gdLst>
              <a:gd name="connsiteX0" fmla="*/ 0 w 7195828"/>
              <a:gd name="connsiteY0" fmla="*/ 103937 h 623610"/>
              <a:gd name="connsiteX1" fmla="*/ 103937 w 7195828"/>
              <a:gd name="connsiteY1" fmla="*/ 0 h 623610"/>
              <a:gd name="connsiteX2" fmla="*/ 7091891 w 7195828"/>
              <a:gd name="connsiteY2" fmla="*/ 0 h 623610"/>
              <a:gd name="connsiteX3" fmla="*/ 7195828 w 7195828"/>
              <a:gd name="connsiteY3" fmla="*/ 103937 h 623610"/>
              <a:gd name="connsiteX4" fmla="*/ 7195828 w 7195828"/>
              <a:gd name="connsiteY4" fmla="*/ 519673 h 623610"/>
              <a:gd name="connsiteX5" fmla="*/ 7091891 w 7195828"/>
              <a:gd name="connsiteY5" fmla="*/ 623610 h 623610"/>
              <a:gd name="connsiteX6" fmla="*/ 103937 w 7195828"/>
              <a:gd name="connsiteY6" fmla="*/ 623610 h 623610"/>
              <a:gd name="connsiteX7" fmla="*/ 0 w 7195828"/>
              <a:gd name="connsiteY7" fmla="*/ 519673 h 623610"/>
              <a:gd name="connsiteX8" fmla="*/ 0 w 7195828"/>
              <a:gd name="connsiteY8" fmla="*/ 103937 h 623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5828" h="623610">
                <a:moveTo>
                  <a:pt x="0" y="103937"/>
                </a:moveTo>
                <a:cubicBezTo>
                  <a:pt x="0" y="46534"/>
                  <a:pt x="46534" y="0"/>
                  <a:pt x="103937" y="0"/>
                </a:cubicBezTo>
                <a:lnTo>
                  <a:pt x="7091891" y="0"/>
                </a:lnTo>
                <a:cubicBezTo>
                  <a:pt x="7149294" y="0"/>
                  <a:pt x="7195828" y="46534"/>
                  <a:pt x="7195828" y="103937"/>
                </a:cubicBezTo>
                <a:lnTo>
                  <a:pt x="7195828" y="519673"/>
                </a:lnTo>
                <a:cubicBezTo>
                  <a:pt x="7195828" y="577076"/>
                  <a:pt x="7149294" y="623610"/>
                  <a:pt x="7091891" y="623610"/>
                </a:cubicBezTo>
                <a:lnTo>
                  <a:pt x="103937" y="623610"/>
                </a:lnTo>
                <a:cubicBezTo>
                  <a:pt x="46534" y="623610"/>
                  <a:pt x="0" y="577076"/>
                  <a:pt x="0" y="519673"/>
                </a:cubicBezTo>
                <a:lnTo>
                  <a:pt x="0" y="1039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9502" tIns="129502" rIns="129502" bIns="129502" numCol="1" spcCol="1270" anchor="ctr" anchorCtr="0">
            <a:noAutofit/>
          </a:bodyPr>
          <a:lstStyle/>
          <a:p>
            <a:pPr lvl="0" defTabSz="1155700">
              <a:lnSpc>
                <a:spcPct val="90000"/>
              </a:lnSpc>
              <a:spcBef>
                <a:spcPct val="0"/>
              </a:spcBef>
              <a:spcAft>
                <a:spcPct val="35000"/>
              </a:spcAft>
            </a:pPr>
            <a:r>
              <a:rPr lang="en-GB" sz="2000" dirty="0"/>
              <a:t>In 1980 PTSD diagnosis was made up of 3 symptom clusters – DSM-III</a:t>
            </a:r>
          </a:p>
        </p:txBody>
      </p:sp>
      <p:sp>
        <p:nvSpPr>
          <p:cNvPr id="6" name="Freeform: Shape 5">
            <a:extLst>
              <a:ext uri="{FF2B5EF4-FFF2-40B4-BE49-F238E27FC236}">
                <a16:creationId xmlns:a16="http://schemas.microsoft.com/office/drawing/2014/main" id="{39AF3740-0968-7CF9-5A27-B70B00843180}"/>
              </a:ext>
            </a:extLst>
          </p:cNvPr>
          <p:cNvSpPr/>
          <p:nvPr/>
        </p:nvSpPr>
        <p:spPr>
          <a:xfrm>
            <a:off x="684212" y="3566768"/>
            <a:ext cx="7195828" cy="875817"/>
          </a:xfrm>
          <a:custGeom>
            <a:avLst/>
            <a:gdLst>
              <a:gd name="connsiteX0" fmla="*/ 0 w 7195828"/>
              <a:gd name="connsiteY0" fmla="*/ 103937 h 623610"/>
              <a:gd name="connsiteX1" fmla="*/ 103937 w 7195828"/>
              <a:gd name="connsiteY1" fmla="*/ 0 h 623610"/>
              <a:gd name="connsiteX2" fmla="*/ 7091891 w 7195828"/>
              <a:gd name="connsiteY2" fmla="*/ 0 h 623610"/>
              <a:gd name="connsiteX3" fmla="*/ 7195828 w 7195828"/>
              <a:gd name="connsiteY3" fmla="*/ 103937 h 623610"/>
              <a:gd name="connsiteX4" fmla="*/ 7195828 w 7195828"/>
              <a:gd name="connsiteY4" fmla="*/ 519673 h 623610"/>
              <a:gd name="connsiteX5" fmla="*/ 7091891 w 7195828"/>
              <a:gd name="connsiteY5" fmla="*/ 623610 h 623610"/>
              <a:gd name="connsiteX6" fmla="*/ 103937 w 7195828"/>
              <a:gd name="connsiteY6" fmla="*/ 623610 h 623610"/>
              <a:gd name="connsiteX7" fmla="*/ 0 w 7195828"/>
              <a:gd name="connsiteY7" fmla="*/ 519673 h 623610"/>
              <a:gd name="connsiteX8" fmla="*/ 0 w 7195828"/>
              <a:gd name="connsiteY8" fmla="*/ 103937 h 623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5828" h="623610">
                <a:moveTo>
                  <a:pt x="0" y="103937"/>
                </a:moveTo>
                <a:cubicBezTo>
                  <a:pt x="0" y="46534"/>
                  <a:pt x="46534" y="0"/>
                  <a:pt x="103937" y="0"/>
                </a:cubicBezTo>
                <a:lnTo>
                  <a:pt x="7091891" y="0"/>
                </a:lnTo>
                <a:cubicBezTo>
                  <a:pt x="7149294" y="0"/>
                  <a:pt x="7195828" y="46534"/>
                  <a:pt x="7195828" y="103937"/>
                </a:cubicBezTo>
                <a:lnTo>
                  <a:pt x="7195828" y="519673"/>
                </a:lnTo>
                <a:cubicBezTo>
                  <a:pt x="7195828" y="577076"/>
                  <a:pt x="7149294" y="623610"/>
                  <a:pt x="7091891" y="623610"/>
                </a:cubicBezTo>
                <a:lnTo>
                  <a:pt x="103937" y="623610"/>
                </a:lnTo>
                <a:cubicBezTo>
                  <a:pt x="46534" y="623610"/>
                  <a:pt x="0" y="577076"/>
                  <a:pt x="0" y="519673"/>
                </a:cubicBezTo>
                <a:lnTo>
                  <a:pt x="0" y="1039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9502" tIns="129502" rIns="129502" bIns="129502" numCol="1" spcCol="1270" anchor="ctr" anchorCtr="0">
            <a:noAutofit/>
          </a:bodyPr>
          <a:lstStyle/>
          <a:p>
            <a:pPr lvl="0" defTabSz="1155700">
              <a:lnSpc>
                <a:spcPct val="90000"/>
              </a:lnSpc>
              <a:spcBef>
                <a:spcPct val="0"/>
              </a:spcBef>
              <a:spcAft>
                <a:spcPct val="35000"/>
              </a:spcAft>
            </a:pPr>
            <a:r>
              <a:rPr lang="en-GB" sz="2000" kern="1200" dirty="0"/>
              <a:t>2013 onwards shows PTSD diagnosis includes 20 symptoms, 4 symptom clusters and a subtype for dissociation </a:t>
            </a:r>
            <a:r>
              <a:rPr lang="en-GB" sz="2000" dirty="0"/>
              <a:t>– DSM-V</a:t>
            </a:r>
            <a:endParaRPr lang="en-GB" sz="2000" kern="1200" dirty="0"/>
          </a:p>
        </p:txBody>
      </p:sp>
      <p:sp>
        <p:nvSpPr>
          <p:cNvPr id="7" name="Freeform: Shape 6">
            <a:extLst>
              <a:ext uri="{FF2B5EF4-FFF2-40B4-BE49-F238E27FC236}">
                <a16:creationId xmlns:a16="http://schemas.microsoft.com/office/drawing/2014/main" id="{E495BCBF-D473-3B52-3D59-46E0AE1221C2}"/>
              </a:ext>
            </a:extLst>
          </p:cNvPr>
          <p:cNvSpPr/>
          <p:nvPr/>
        </p:nvSpPr>
        <p:spPr>
          <a:xfrm>
            <a:off x="684212" y="4681272"/>
            <a:ext cx="7195828" cy="623610"/>
          </a:xfrm>
          <a:custGeom>
            <a:avLst/>
            <a:gdLst>
              <a:gd name="connsiteX0" fmla="*/ 0 w 7195828"/>
              <a:gd name="connsiteY0" fmla="*/ 103937 h 623610"/>
              <a:gd name="connsiteX1" fmla="*/ 103937 w 7195828"/>
              <a:gd name="connsiteY1" fmla="*/ 0 h 623610"/>
              <a:gd name="connsiteX2" fmla="*/ 7091891 w 7195828"/>
              <a:gd name="connsiteY2" fmla="*/ 0 h 623610"/>
              <a:gd name="connsiteX3" fmla="*/ 7195828 w 7195828"/>
              <a:gd name="connsiteY3" fmla="*/ 103937 h 623610"/>
              <a:gd name="connsiteX4" fmla="*/ 7195828 w 7195828"/>
              <a:gd name="connsiteY4" fmla="*/ 519673 h 623610"/>
              <a:gd name="connsiteX5" fmla="*/ 7091891 w 7195828"/>
              <a:gd name="connsiteY5" fmla="*/ 623610 h 623610"/>
              <a:gd name="connsiteX6" fmla="*/ 103937 w 7195828"/>
              <a:gd name="connsiteY6" fmla="*/ 623610 h 623610"/>
              <a:gd name="connsiteX7" fmla="*/ 0 w 7195828"/>
              <a:gd name="connsiteY7" fmla="*/ 519673 h 623610"/>
              <a:gd name="connsiteX8" fmla="*/ 0 w 7195828"/>
              <a:gd name="connsiteY8" fmla="*/ 103937 h 623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5828" h="623610">
                <a:moveTo>
                  <a:pt x="0" y="103937"/>
                </a:moveTo>
                <a:cubicBezTo>
                  <a:pt x="0" y="46534"/>
                  <a:pt x="46534" y="0"/>
                  <a:pt x="103937" y="0"/>
                </a:cubicBezTo>
                <a:lnTo>
                  <a:pt x="7091891" y="0"/>
                </a:lnTo>
                <a:cubicBezTo>
                  <a:pt x="7149294" y="0"/>
                  <a:pt x="7195828" y="46534"/>
                  <a:pt x="7195828" y="103937"/>
                </a:cubicBezTo>
                <a:lnTo>
                  <a:pt x="7195828" y="519673"/>
                </a:lnTo>
                <a:cubicBezTo>
                  <a:pt x="7195828" y="577076"/>
                  <a:pt x="7149294" y="623610"/>
                  <a:pt x="7091891" y="623610"/>
                </a:cubicBezTo>
                <a:lnTo>
                  <a:pt x="103937" y="623610"/>
                </a:lnTo>
                <a:cubicBezTo>
                  <a:pt x="46534" y="623610"/>
                  <a:pt x="0" y="577076"/>
                  <a:pt x="0" y="519673"/>
                </a:cubicBezTo>
                <a:lnTo>
                  <a:pt x="0" y="1039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9502" tIns="129502" rIns="129502" bIns="129502" numCol="1" spcCol="1270" anchor="ctr" anchorCtr="0">
            <a:noAutofit/>
          </a:bodyPr>
          <a:lstStyle/>
          <a:p>
            <a:pPr lvl="0" defTabSz="1155700">
              <a:lnSpc>
                <a:spcPct val="90000"/>
              </a:lnSpc>
              <a:spcBef>
                <a:spcPct val="0"/>
              </a:spcBef>
              <a:spcAft>
                <a:spcPct val="35000"/>
              </a:spcAft>
            </a:pPr>
            <a:r>
              <a:rPr lang="en-GB" sz="2000" dirty="0"/>
              <a:t>Expansion was needed; however, the current symptom combinations allow 636,120 ways to be diagnosed.</a:t>
            </a:r>
          </a:p>
        </p:txBody>
      </p:sp>
      <p:sp>
        <p:nvSpPr>
          <p:cNvPr id="8" name="Freeform: Shape 7">
            <a:extLst>
              <a:ext uri="{FF2B5EF4-FFF2-40B4-BE49-F238E27FC236}">
                <a16:creationId xmlns:a16="http://schemas.microsoft.com/office/drawing/2014/main" id="{4F6F0F44-CBC5-C8BE-5421-A8DA685E0143}"/>
              </a:ext>
            </a:extLst>
          </p:cNvPr>
          <p:cNvSpPr/>
          <p:nvPr/>
        </p:nvSpPr>
        <p:spPr>
          <a:xfrm>
            <a:off x="684212" y="5548590"/>
            <a:ext cx="7195828" cy="623610"/>
          </a:xfrm>
          <a:custGeom>
            <a:avLst/>
            <a:gdLst>
              <a:gd name="connsiteX0" fmla="*/ 0 w 7195828"/>
              <a:gd name="connsiteY0" fmla="*/ 103937 h 623610"/>
              <a:gd name="connsiteX1" fmla="*/ 103937 w 7195828"/>
              <a:gd name="connsiteY1" fmla="*/ 0 h 623610"/>
              <a:gd name="connsiteX2" fmla="*/ 7091891 w 7195828"/>
              <a:gd name="connsiteY2" fmla="*/ 0 h 623610"/>
              <a:gd name="connsiteX3" fmla="*/ 7195828 w 7195828"/>
              <a:gd name="connsiteY3" fmla="*/ 103937 h 623610"/>
              <a:gd name="connsiteX4" fmla="*/ 7195828 w 7195828"/>
              <a:gd name="connsiteY4" fmla="*/ 519673 h 623610"/>
              <a:gd name="connsiteX5" fmla="*/ 7091891 w 7195828"/>
              <a:gd name="connsiteY5" fmla="*/ 623610 h 623610"/>
              <a:gd name="connsiteX6" fmla="*/ 103937 w 7195828"/>
              <a:gd name="connsiteY6" fmla="*/ 623610 h 623610"/>
              <a:gd name="connsiteX7" fmla="*/ 0 w 7195828"/>
              <a:gd name="connsiteY7" fmla="*/ 519673 h 623610"/>
              <a:gd name="connsiteX8" fmla="*/ 0 w 7195828"/>
              <a:gd name="connsiteY8" fmla="*/ 103937 h 623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5828" h="623610">
                <a:moveTo>
                  <a:pt x="0" y="103937"/>
                </a:moveTo>
                <a:cubicBezTo>
                  <a:pt x="0" y="46534"/>
                  <a:pt x="46534" y="0"/>
                  <a:pt x="103937" y="0"/>
                </a:cubicBezTo>
                <a:lnTo>
                  <a:pt x="7091891" y="0"/>
                </a:lnTo>
                <a:cubicBezTo>
                  <a:pt x="7149294" y="0"/>
                  <a:pt x="7195828" y="46534"/>
                  <a:pt x="7195828" y="103937"/>
                </a:cubicBezTo>
                <a:lnTo>
                  <a:pt x="7195828" y="519673"/>
                </a:lnTo>
                <a:cubicBezTo>
                  <a:pt x="7195828" y="577076"/>
                  <a:pt x="7149294" y="623610"/>
                  <a:pt x="7091891" y="623610"/>
                </a:cubicBezTo>
                <a:lnTo>
                  <a:pt x="103937" y="623610"/>
                </a:lnTo>
                <a:cubicBezTo>
                  <a:pt x="46534" y="623610"/>
                  <a:pt x="0" y="577076"/>
                  <a:pt x="0" y="519673"/>
                </a:cubicBezTo>
                <a:lnTo>
                  <a:pt x="0" y="1039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9502" tIns="129502" rIns="129502" bIns="129502" numCol="1" spcCol="1270" anchor="ctr" anchorCtr="0">
            <a:noAutofit/>
          </a:bodyPr>
          <a:lstStyle/>
          <a:p>
            <a:pPr lvl="0" defTabSz="1155700">
              <a:lnSpc>
                <a:spcPct val="90000"/>
              </a:lnSpc>
              <a:spcBef>
                <a:spcPct val="0"/>
              </a:spcBef>
              <a:spcAft>
                <a:spcPct val="35000"/>
              </a:spcAft>
            </a:pPr>
            <a:r>
              <a:rPr lang="en-GB" sz="2000" dirty="0"/>
              <a:t>ICD-11 (2018) lists PTSD and CPTSD</a:t>
            </a:r>
          </a:p>
        </p:txBody>
      </p:sp>
      <p:pic>
        <p:nvPicPr>
          <p:cNvPr id="14" name="Picture 12" descr="Stress Do I Need to See a Doctor ...">
            <a:extLst>
              <a:ext uri="{FF2B5EF4-FFF2-40B4-BE49-F238E27FC236}">
                <a16:creationId xmlns:a16="http://schemas.microsoft.com/office/drawing/2014/main" id="{F7C1AACB-E9A3-C7ED-F9E2-24AFA8A8649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32713" y="215937"/>
            <a:ext cx="3560104" cy="1849930"/>
          </a:xfrm>
          <a:prstGeom prst="rect">
            <a:avLst/>
          </a:prstGeom>
          <a:noFill/>
          <a:extLst>
            <a:ext uri="{909E8E84-426E-40DD-AFC4-6F175D3DCCD1}">
              <a14:hiddenFill xmlns:a14="http://schemas.microsoft.com/office/drawing/2010/main">
                <a:solidFill>
                  <a:srgbClr val="FFFFFF"/>
                </a:solidFill>
              </a14:hiddenFill>
            </a:ext>
          </a:extLst>
        </p:spPr>
      </p:pic>
      <p:sp>
        <p:nvSpPr>
          <p:cNvPr id="13" name="AutoShape 10" descr="19,649 Doctor Stressed Illustrations - Free Download in SVG, PNG, EPS |  IconScout">
            <a:extLst>
              <a:ext uri="{FF2B5EF4-FFF2-40B4-BE49-F238E27FC236}">
                <a16:creationId xmlns:a16="http://schemas.microsoft.com/office/drawing/2014/main" id="{B3819D73-DB05-E690-089C-9A0E61ABB783}"/>
              </a:ext>
            </a:extLst>
          </p:cNvPr>
          <p:cNvSpPr>
            <a:spLocks noChangeAspect="1" noChangeArrowheads="1"/>
          </p:cNvSpPr>
          <p:nvPr/>
        </p:nvSpPr>
        <p:spPr bwMode="auto">
          <a:xfrm>
            <a:off x="3138616" y="471616"/>
            <a:ext cx="3109784" cy="310978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 name="TextBox 2">
            <a:extLst>
              <a:ext uri="{FF2B5EF4-FFF2-40B4-BE49-F238E27FC236}">
                <a16:creationId xmlns:a16="http://schemas.microsoft.com/office/drawing/2014/main" id="{D2DE3AFD-F70C-6C97-DB39-B0E9CC752B1A}"/>
              </a:ext>
            </a:extLst>
          </p:cNvPr>
          <p:cNvSpPr txBox="1"/>
          <p:nvPr/>
        </p:nvSpPr>
        <p:spPr>
          <a:xfrm>
            <a:off x="10012765" y="6295525"/>
            <a:ext cx="2020739" cy="369332"/>
          </a:xfrm>
          <a:prstGeom prst="rect">
            <a:avLst/>
          </a:prstGeom>
          <a:noFill/>
        </p:spPr>
        <p:txBody>
          <a:bodyPr wrap="square" rtlCol="0">
            <a:spAutoFit/>
          </a:bodyPr>
          <a:lstStyle/>
          <a:p>
            <a:r>
              <a:rPr lang="en-GB" sz="1800" dirty="0"/>
              <a:t>(Cloitre, 2020)</a:t>
            </a:r>
            <a:endParaRPr lang="en-GB" dirty="0"/>
          </a:p>
        </p:txBody>
      </p:sp>
      <p:sp>
        <p:nvSpPr>
          <p:cNvPr id="11" name="TextBox 10">
            <a:extLst>
              <a:ext uri="{FF2B5EF4-FFF2-40B4-BE49-F238E27FC236}">
                <a16:creationId xmlns:a16="http://schemas.microsoft.com/office/drawing/2014/main" id="{6F5984F6-F38E-0EE5-CD97-BCADCD3C5D82}"/>
              </a:ext>
            </a:extLst>
          </p:cNvPr>
          <p:cNvSpPr txBox="1"/>
          <p:nvPr/>
        </p:nvSpPr>
        <p:spPr>
          <a:xfrm>
            <a:off x="684212" y="1230653"/>
            <a:ext cx="7195827" cy="1200329"/>
          </a:xfrm>
          <a:prstGeom prst="rect">
            <a:avLst/>
          </a:prstGeom>
          <a:noFill/>
        </p:spPr>
        <p:txBody>
          <a:bodyPr wrap="square" rtlCol="0">
            <a:spAutoFit/>
          </a:bodyPr>
          <a:lstStyle/>
          <a:p>
            <a:r>
              <a:rPr lang="en-GB" b="0" i="0" dirty="0">
                <a:effectLst/>
                <a:latin typeface="Noto Sans" panose="020B0502040504020204" pitchFamily="34" charset="0"/>
              </a:rPr>
              <a:t>According to Rüsch et al. (2005) “Although stigmatizing attitudes are not confined to mental illness, the general public seems to disapprove of persons with psychiatric disabilities more than of persons with physical illness”</a:t>
            </a:r>
            <a:endParaRPr lang="en-GB" dirty="0"/>
          </a:p>
        </p:txBody>
      </p:sp>
    </p:spTree>
    <p:extLst>
      <p:ext uri="{BB962C8B-B14F-4D97-AF65-F5344CB8AC3E}">
        <p14:creationId xmlns:p14="http://schemas.microsoft.com/office/powerpoint/2010/main" val="9670892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p:cTn id="19" dur="500" fill="hold"/>
                                        <p:tgtEl>
                                          <p:spTgt spid="11"/>
                                        </p:tgtEl>
                                        <p:attrNameLst>
                                          <p:attrName>ppt_w</p:attrName>
                                        </p:attrNameLst>
                                      </p:cBhvr>
                                      <p:tavLst>
                                        <p:tav tm="0">
                                          <p:val>
                                            <p:fltVal val="0"/>
                                          </p:val>
                                        </p:tav>
                                        <p:tav tm="100000">
                                          <p:val>
                                            <p:strVal val="#ppt_w"/>
                                          </p:val>
                                        </p:tav>
                                      </p:tavLst>
                                    </p:anim>
                                    <p:anim calcmode="lin" valueType="num">
                                      <p:cBhvr>
                                        <p:cTn id="20" dur="500" fill="hold"/>
                                        <p:tgtEl>
                                          <p:spTgt spid="11"/>
                                        </p:tgtEl>
                                        <p:attrNameLst>
                                          <p:attrName>ppt_h</p:attrName>
                                        </p:attrNameLst>
                                      </p:cBhvr>
                                      <p:tavLst>
                                        <p:tav tm="0">
                                          <p:val>
                                            <p:fltVal val="0"/>
                                          </p:val>
                                        </p:tav>
                                        <p:tav tm="100000">
                                          <p:val>
                                            <p:strVal val="#ppt_h"/>
                                          </p:val>
                                        </p:tav>
                                      </p:tavLst>
                                    </p:anim>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anim calcmode="lin" valueType="num">
                                      <p:cBhvr>
                                        <p:cTn id="27" dur="1000" fill="hold"/>
                                        <p:tgtEl>
                                          <p:spTgt spid="5"/>
                                        </p:tgtEl>
                                        <p:attrNameLst>
                                          <p:attrName>ppt_x</p:attrName>
                                        </p:attrNameLst>
                                      </p:cBhvr>
                                      <p:tavLst>
                                        <p:tav tm="0">
                                          <p:val>
                                            <p:strVal val="#ppt_x"/>
                                          </p:val>
                                        </p:tav>
                                        <p:tav tm="100000">
                                          <p:val>
                                            <p:strVal val="#ppt_x"/>
                                          </p:val>
                                        </p:tav>
                                      </p:tavLst>
                                    </p:anim>
                                    <p:anim calcmode="lin" valueType="num">
                                      <p:cBhvr>
                                        <p:cTn id="2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1000"/>
                                        <p:tgtEl>
                                          <p:spTgt spid="6"/>
                                        </p:tgtEl>
                                      </p:cBhvr>
                                    </p:animEffect>
                                    <p:anim calcmode="lin" valueType="num">
                                      <p:cBhvr>
                                        <p:cTn id="34" dur="1000" fill="hold"/>
                                        <p:tgtEl>
                                          <p:spTgt spid="6"/>
                                        </p:tgtEl>
                                        <p:attrNameLst>
                                          <p:attrName>ppt_x</p:attrName>
                                        </p:attrNameLst>
                                      </p:cBhvr>
                                      <p:tavLst>
                                        <p:tav tm="0">
                                          <p:val>
                                            <p:strVal val="#ppt_x"/>
                                          </p:val>
                                        </p:tav>
                                        <p:tav tm="100000">
                                          <p:val>
                                            <p:strVal val="#ppt_x"/>
                                          </p:val>
                                        </p:tav>
                                      </p:tavLst>
                                    </p:anim>
                                    <p:anim calcmode="lin" valueType="num">
                                      <p:cBhvr>
                                        <p:cTn id="3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fade">
                                      <p:cBhvr>
                                        <p:cTn id="40" dur="1000"/>
                                        <p:tgtEl>
                                          <p:spTgt spid="7"/>
                                        </p:tgtEl>
                                      </p:cBhvr>
                                    </p:animEffect>
                                    <p:anim calcmode="lin" valueType="num">
                                      <p:cBhvr>
                                        <p:cTn id="41" dur="1000" fill="hold"/>
                                        <p:tgtEl>
                                          <p:spTgt spid="7"/>
                                        </p:tgtEl>
                                        <p:attrNameLst>
                                          <p:attrName>ppt_x</p:attrName>
                                        </p:attrNameLst>
                                      </p:cBhvr>
                                      <p:tavLst>
                                        <p:tav tm="0">
                                          <p:val>
                                            <p:strVal val="#ppt_x"/>
                                          </p:val>
                                        </p:tav>
                                        <p:tav tm="100000">
                                          <p:val>
                                            <p:strVal val="#ppt_x"/>
                                          </p:val>
                                        </p:tav>
                                      </p:tavLst>
                                    </p:anim>
                                    <p:anim calcmode="lin" valueType="num">
                                      <p:cBhvr>
                                        <p:cTn id="4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fade">
                                      <p:cBhvr>
                                        <p:cTn id="47" dur="1000"/>
                                        <p:tgtEl>
                                          <p:spTgt spid="8"/>
                                        </p:tgtEl>
                                      </p:cBhvr>
                                    </p:animEffect>
                                    <p:anim calcmode="lin" valueType="num">
                                      <p:cBhvr>
                                        <p:cTn id="48" dur="1000" fill="hold"/>
                                        <p:tgtEl>
                                          <p:spTgt spid="8"/>
                                        </p:tgtEl>
                                        <p:attrNameLst>
                                          <p:attrName>ppt_x</p:attrName>
                                        </p:attrNameLst>
                                      </p:cBhvr>
                                      <p:tavLst>
                                        <p:tav tm="0">
                                          <p:val>
                                            <p:strVal val="#ppt_x"/>
                                          </p:val>
                                        </p:tav>
                                        <p:tav tm="100000">
                                          <p:val>
                                            <p:strVal val="#ppt_x"/>
                                          </p:val>
                                        </p:tav>
                                      </p:tavLst>
                                    </p:anim>
                                    <p:anim calcmode="lin" valueType="num">
                                      <p:cBhvr>
                                        <p:cTn id="4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P spid="6" grpId="0" animBg="1"/>
      <p:bldP spid="7" grpId="0" animBg="1"/>
      <p:bldP spid="8" grpId="0" animBg="1"/>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2247A8DA-D846-1902-F9F9-671C5AD8F4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15354C-0DC5-3083-A307-93F5E922E6CF}"/>
              </a:ext>
            </a:extLst>
          </p:cNvPr>
          <p:cNvSpPr>
            <a:spLocks noGrp="1"/>
          </p:cNvSpPr>
          <p:nvPr>
            <p:ph type="title"/>
          </p:nvPr>
        </p:nvSpPr>
        <p:spPr>
          <a:xfrm>
            <a:off x="443255" y="88110"/>
            <a:ext cx="8863442" cy="1507067"/>
          </a:xfrm>
        </p:spPr>
        <p:txBody>
          <a:bodyPr vert="horz" lIns="91440" tIns="45720" rIns="91440" bIns="45720" rtlCol="0" anchor="ctr">
            <a:normAutofit/>
          </a:bodyPr>
          <a:lstStyle/>
          <a:p>
            <a:pPr>
              <a:lnSpc>
                <a:spcPct val="90000"/>
              </a:lnSpc>
            </a:pPr>
            <a:r>
              <a:rPr lang="en-US" sz="3300" b="1" dirty="0"/>
              <a:t>ptsd and cptsd in basic terms</a:t>
            </a:r>
            <a:endParaRPr lang="en-US" sz="3300" dirty="0"/>
          </a:p>
        </p:txBody>
      </p:sp>
      <p:pic>
        <p:nvPicPr>
          <p:cNvPr id="7170" name="Picture 2" descr="Brain implant boosts memory for first time ever">
            <a:extLst>
              <a:ext uri="{FF2B5EF4-FFF2-40B4-BE49-F238E27FC236}">
                <a16:creationId xmlns:a16="http://schemas.microsoft.com/office/drawing/2014/main" id="{F2AD94AB-A5D6-0919-4566-6EF11FE112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7984" r="25760" b="-2"/>
          <a:stretch/>
        </p:blipFill>
        <p:spPr bwMode="auto">
          <a:xfrm>
            <a:off x="8820603" y="10"/>
            <a:ext cx="3371397" cy="6857990"/>
          </a:xfrm>
          <a:prstGeom prst="rect">
            <a:avLst/>
          </a:prstGeom>
          <a:noFill/>
          <a:effectLst>
            <a:innerShdw blurRad="57150" dist="38100" dir="14460000">
              <a:prstClr val="black">
                <a:alpha val="70000"/>
              </a:prstClr>
            </a:innerShdw>
          </a:effectLst>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0C761631-8051-CB28-2B34-0ED95082CE97}"/>
              </a:ext>
            </a:extLst>
          </p:cNvPr>
          <p:cNvSpPr txBox="1"/>
          <p:nvPr/>
        </p:nvSpPr>
        <p:spPr>
          <a:xfrm>
            <a:off x="440081" y="1486005"/>
            <a:ext cx="6103620" cy="1477328"/>
          </a:xfrm>
          <a:prstGeom prst="rect">
            <a:avLst/>
          </a:prstGeom>
          <a:noFill/>
        </p:spPr>
        <p:txBody>
          <a:bodyPr wrap="square">
            <a:spAutoFit/>
          </a:bodyPr>
          <a:lstStyle/>
          <a:p>
            <a:r>
              <a:rPr lang="en-GB" dirty="0"/>
              <a:t>According to the Collins English Dictionary, “Post-traumatic stress disorder is a mental illness that can develop after someone has been involved in a very bad experience such as a war. The abbreviation </a:t>
            </a:r>
            <a:r>
              <a:rPr lang="en-GB" b="1" u="sng" dirty="0"/>
              <a:t>PTSD</a:t>
            </a:r>
            <a:r>
              <a:rPr lang="en-GB" dirty="0"/>
              <a:t> is often used”.</a:t>
            </a:r>
          </a:p>
        </p:txBody>
      </p:sp>
      <p:sp>
        <p:nvSpPr>
          <p:cNvPr id="22" name="TextBox 21">
            <a:extLst>
              <a:ext uri="{FF2B5EF4-FFF2-40B4-BE49-F238E27FC236}">
                <a16:creationId xmlns:a16="http://schemas.microsoft.com/office/drawing/2014/main" id="{B1D5A9E8-58B4-91DA-9BB0-3B11A5BD4F23}"/>
              </a:ext>
            </a:extLst>
          </p:cNvPr>
          <p:cNvSpPr txBox="1"/>
          <p:nvPr/>
        </p:nvSpPr>
        <p:spPr>
          <a:xfrm>
            <a:off x="440081" y="3317501"/>
            <a:ext cx="6103620" cy="1200329"/>
          </a:xfrm>
          <a:prstGeom prst="rect">
            <a:avLst/>
          </a:prstGeom>
          <a:noFill/>
        </p:spPr>
        <p:txBody>
          <a:bodyPr wrap="square">
            <a:spAutoFit/>
          </a:bodyPr>
          <a:lstStyle/>
          <a:p>
            <a:r>
              <a:rPr lang="en-GB" dirty="0"/>
              <a:t>CPTSD, or Complex Post-Traumatic Stress Disorder is the new addition to ICD-11. Given that it is a newly defined condition there are as yet no definitions for CPTSD in our dictionaries. </a:t>
            </a:r>
          </a:p>
        </p:txBody>
      </p:sp>
      <p:sp>
        <p:nvSpPr>
          <p:cNvPr id="3" name="TextBox 2">
            <a:extLst>
              <a:ext uri="{FF2B5EF4-FFF2-40B4-BE49-F238E27FC236}">
                <a16:creationId xmlns:a16="http://schemas.microsoft.com/office/drawing/2014/main" id="{02CFF7A0-10A3-4579-32A3-D20B1F26B0E0}"/>
              </a:ext>
            </a:extLst>
          </p:cNvPr>
          <p:cNvSpPr txBox="1"/>
          <p:nvPr/>
        </p:nvSpPr>
        <p:spPr>
          <a:xfrm>
            <a:off x="440081" y="4681272"/>
            <a:ext cx="6103620" cy="1754326"/>
          </a:xfrm>
          <a:prstGeom prst="rect">
            <a:avLst/>
          </a:prstGeom>
          <a:noFill/>
        </p:spPr>
        <p:txBody>
          <a:bodyPr wrap="square">
            <a:spAutoFit/>
          </a:bodyPr>
          <a:lstStyle/>
          <a:p>
            <a:r>
              <a:rPr lang="en-GB" dirty="0"/>
              <a:t>CPTSD is more complex (hence its name). According to Karatzias et al, (2019), CPTSD has often been linked to trauma experienced during early development, such as childhood sexual abuse. The trauma associated with CPTSD is often prolonged exposure, that is especially difficult to escape from.</a:t>
            </a:r>
          </a:p>
        </p:txBody>
      </p:sp>
    </p:spTree>
    <p:extLst>
      <p:ext uri="{BB962C8B-B14F-4D97-AF65-F5344CB8AC3E}">
        <p14:creationId xmlns:p14="http://schemas.microsoft.com/office/powerpoint/2010/main" val="1795730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9">
                                            <p:txEl>
                                              <p:pRg st="0" end="0"/>
                                            </p:txEl>
                                          </p:spTgt>
                                        </p:tgtEl>
                                        <p:attrNameLst>
                                          <p:attrName>style.visibility</p:attrName>
                                        </p:attrNameLst>
                                      </p:cBhvr>
                                      <p:to>
                                        <p:strVal val="visible"/>
                                      </p:to>
                                    </p:set>
                                    <p:anim calcmode="lin" valueType="num">
                                      <p:cBhvr additive="base">
                                        <p:cTn id="12" dur="500" fill="hold"/>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2"/>
                                        </p:tgtEl>
                                        <p:attrNameLst>
                                          <p:attrName>style.visibility</p:attrName>
                                        </p:attrNameLst>
                                      </p:cBhvr>
                                      <p:to>
                                        <p:strVal val="visible"/>
                                      </p:to>
                                    </p:set>
                                    <p:anim calcmode="lin" valueType="num">
                                      <p:cBhvr additive="base">
                                        <p:cTn id="18" dur="500" fill="hold"/>
                                        <p:tgtEl>
                                          <p:spTgt spid="22"/>
                                        </p:tgtEl>
                                        <p:attrNameLst>
                                          <p:attrName>ppt_x</p:attrName>
                                        </p:attrNameLst>
                                      </p:cBhvr>
                                      <p:tavLst>
                                        <p:tav tm="0">
                                          <p:val>
                                            <p:strVal val="#ppt_x"/>
                                          </p:val>
                                        </p:tav>
                                        <p:tav tm="100000">
                                          <p:val>
                                            <p:strVal val="#ppt_x"/>
                                          </p:val>
                                        </p:tav>
                                      </p:tavLst>
                                    </p:anim>
                                    <p:anim calcmode="lin" valueType="num">
                                      <p:cBhvr additive="base">
                                        <p:cTn id="19"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anim calcmode="lin" valueType="num">
                                      <p:cBhvr additive="base">
                                        <p:cTn id="24" dur="500" fill="hold"/>
                                        <p:tgtEl>
                                          <p:spTgt spid="3"/>
                                        </p:tgtEl>
                                        <p:attrNameLst>
                                          <p:attrName>ppt_x</p:attrName>
                                        </p:attrNameLst>
                                      </p:cBhvr>
                                      <p:tavLst>
                                        <p:tav tm="0">
                                          <p:val>
                                            <p:strVal val="#ppt_x"/>
                                          </p:val>
                                        </p:tav>
                                        <p:tav tm="100000">
                                          <p:val>
                                            <p:strVal val="#ppt_x"/>
                                          </p:val>
                                        </p:tav>
                                      </p:tavLst>
                                    </p:anim>
                                    <p:anim calcmode="lin" valueType="num">
                                      <p:cBhvr additive="base">
                                        <p:cTn id="2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C3B440A4-43EB-AD88-6AA0-4674CDBBBC11}"/>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0" name="Rectangle 9">
            <a:extLst>
              <a:ext uri="{FF2B5EF4-FFF2-40B4-BE49-F238E27FC236}">
                <a16:creationId xmlns:a16="http://schemas.microsoft.com/office/drawing/2014/main" id="{E09CCB3F-DBCE-4964-9E34-8C5DE80EF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AF7722A-F227-46E0-1202-B631CE5AF623}"/>
              </a:ext>
            </a:extLst>
          </p:cNvPr>
          <p:cNvSpPr>
            <a:spLocks noGrp="1"/>
          </p:cNvSpPr>
          <p:nvPr>
            <p:ph type="title"/>
          </p:nvPr>
        </p:nvSpPr>
        <p:spPr>
          <a:xfrm>
            <a:off x="7681859" y="1504950"/>
            <a:ext cx="3518748" cy="2827856"/>
          </a:xfrm>
        </p:spPr>
        <p:txBody>
          <a:bodyPr vert="horz" lIns="91440" tIns="45720" rIns="91440" bIns="45720" rtlCol="0" anchor="b">
            <a:noAutofit/>
          </a:bodyPr>
          <a:lstStyle/>
          <a:p>
            <a:pPr algn="ctr"/>
            <a:r>
              <a:rPr lang="en-US" b="1" dirty="0"/>
              <a:t>Key differences between ptsd &amp; cptsd</a:t>
            </a:r>
            <a:br>
              <a:rPr lang="en-US" dirty="0"/>
            </a:br>
            <a:endParaRPr lang="en-US" dirty="0"/>
          </a:p>
        </p:txBody>
      </p:sp>
      <p:sp>
        <p:nvSpPr>
          <p:cNvPr id="11" name="Snip Diagonal Corner Rectangle 24">
            <a:extLst>
              <a:ext uri="{FF2B5EF4-FFF2-40B4-BE49-F238E27FC236}">
                <a16:creationId xmlns:a16="http://schemas.microsoft.com/office/drawing/2014/main" id="{1DFF944F-74BA-483A-82C0-64E3AAF4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9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BDB2A954-509D-3719-BF44-AA87F46CC55E}"/>
              </a:ext>
            </a:extLst>
          </p:cNvPr>
          <p:cNvPicPr>
            <a:picLocks noChangeAspect="1"/>
          </p:cNvPicPr>
          <p:nvPr/>
        </p:nvPicPr>
        <p:blipFill>
          <a:blip r:embed="rId3"/>
          <a:srcRect t="9566" r="-2" b="-2"/>
          <a:stretch/>
        </p:blipFill>
        <p:spPr>
          <a:xfrm>
            <a:off x="778062" y="786117"/>
            <a:ext cx="6245352" cy="4956048"/>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a:solidFill>
            <a:srgbClr val="FFFFFF">
              <a:shade val="85000"/>
            </a:srgbClr>
          </a:solidFill>
          <a:ln>
            <a:noFill/>
          </a:ln>
          <a:effectLst>
            <a:reflection blurRad="12700" stA="38000" endPos="28000" dist="5000" dir="5400000" sy="-100000" algn="bl" rotWithShape="0"/>
          </a:effectLst>
        </p:spPr>
      </p:pic>
      <p:grpSp>
        <p:nvGrpSpPr>
          <p:cNvPr id="18" name="Group 17">
            <a:extLst>
              <a:ext uri="{FF2B5EF4-FFF2-40B4-BE49-F238E27FC236}">
                <a16:creationId xmlns:a16="http://schemas.microsoft.com/office/drawing/2014/main" id="{A9733A91-F958-4629-801A-3F6F1E09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4" name="Straight Connector 23">
              <a:extLst>
                <a:ext uri="{FF2B5EF4-FFF2-40B4-BE49-F238E27FC236}">
                  <a16:creationId xmlns:a16="http://schemas.microsoft.com/office/drawing/2014/main" id="{F3812972-C68B-4C59-B3A7-4AF61E935D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CB3F3B7C-7909-4486-AA08-5C6B625C3A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00BD7DA8-741F-4296-9363-05EF915411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62068EFC-20FC-456F-839F-4BCFFCAA8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3251C60F-B911-433E-BF75-3BBEFD0538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784470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heel(1)">
                                      <p:cBhvr>
                                        <p:cTn id="11"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92687A9F-B2DE-E34C-3FF1-9C17269993DB}"/>
            </a:ext>
          </a:extLst>
        </p:cNvPr>
        <p:cNvGrpSpPr/>
        <p:nvPr/>
      </p:nvGrpSpPr>
      <p:grpSpPr>
        <a:xfrm>
          <a:off x="0" y="0"/>
          <a:ext cx="0" cy="0"/>
          <a:chOff x="0" y="0"/>
          <a:chExt cx="0" cy="0"/>
        </a:xfrm>
      </p:grpSpPr>
      <p:sp>
        <p:nvSpPr>
          <p:cNvPr id="5" name="Content Placeholder 3">
            <a:extLst>
              <a:ext uri="{FF2B5EF4-FFF2-40B4-BE49-F238E27FC236}">
                <a16:creationId xmlns:a16="http://schemas.microsoft.com/office/drawing/2014/main" id="{B4004B2D-A524-1BAD-5C88-5BB91ED71F78}"/>
              </a:ext>
            </a:extLst>
          </p:cNvPr>
          <p:cNvSpPr txBox="1">
            <a:spLocks/>
          </p:cNvSpPr>
          <p:nvPr/>
        </p:nvSpPr>
        <p:spPr>
          <a:xfrm>
            <a:off x="209550" y="874957"/>
            <a:ext cx="11772900" cy="894290"/>
          </a:xfrm>
          <a:prstGeom prst="rect">
            <a:avLst/>
          </a:prstGeom>
        </p:spPr>
        <p:txBody>
          <a:bodyPr vert="horz" lIns="91440" tIns="45720" rIns="91440" bIns="45720" rtlCol="0" anchor="t">
            <a:no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0" indent="0">
              <a:lnSpc>
                <a:spcPct val="90000"/>
              </a:lnSpc>
              <a:buNone/>
            </a:pPr>
            <a:r>
              <a:rPr lang="en-US" b="1" dirty="0">
                <a:solidFill>
                  <a:schemeClr val="tx1"/>
                </a:solidFill>
              </a:rPr>
              <a:t>Trauma survivors often face barriers to recovery. Some of the barriers to seeking treatment are listed below:</a:t>
            </a:r>
          </a:p>
        </p:txBody>
      </p:sp>
      <p:sp>
        <p:nvSpPr>
          <p:cNvPr id="9" name="Title 8">
            <a:extLst>
              <a:ext uri="{FF2B5EF4-FFF2-40B4-BE49-F238E27FC236}">
                <a16:creationId xmlns:a16="http://schemas.microsoft.com/office/drawing/2014/main" id="{830A2180-1735-9593-7DB4-8BF1859AD8EE}"/>
              </a:ext>
            </a:extLst>
          </p:cNvPr>
          <p:cNvSpPr>
            <a:spLocks noGrp="1"/>
          </p:cNvSpPr>
          <p:nvPr>
            <p:ph type="title"/>
          </p:nvPr>
        </p:nvSpPr>
        <p:spPr>
          <a:xfrm>
            <a:off x="3171825" y="-164102"/>
            <a:ext cx="5848350" cy="1507067"/>
          </a:xfrm>
        </p:spPr>
        <p:txBody>
          <a:bodyPr/>
          <a:lstStyle/>
          <a:p>
            <a:r>
              <a:rPr lang="en-GB" dirty="0"/>
              <a:t>Attitudes towards ptsd </a:t>
            </a:r>
          </a:p>
        </p:txBody>
      </p:sp>
      <p:sp>
        <p:nvSpPr>
          <p:cNvPr id="10" name="TextBox 9">
            <a:extLst>
              <a:ext uri="{FF2B5EF4-FFF2-40B4-BE49-F238E27FC236}">
                <a16:creationId xmlns:a16="http://schemas.microsoft.com/office/drawing/2014/main" id="{60E6E0FD-BA86-24C3-C462-90329290A0A0}"/>
              </a:ext>
            </a:extLst>
          </p:cNvPr>
          <p:cNvSpPr txBox="1"/>
          <p:nvPr/>
        </p:nvSpPr>
        <p:spPr>
          <a:xfrm>
            <a:off x="8077201" y="6334125"/>
            <a:ext cx="3905250" cy="400110"/>
          </a:xfrm>
          <a:prstGeom prst="rect">
            <a:avLst/>
          </a:prstGeom>
          <a:noFill/>
        </p:spPr>
        <p:txBody>
          <a:bodyPr wrap="square" rtlCol="0">
            <a:spAutoFit/>
          </a:bodyPr>
          <a:lstStyle/>
          <a:p>
            <a:r>
              <a:rPr lang="en-GB" sz="2000" dirty="0">
                <a:effectLst/>
                <a:latin typeface="+mj-lt"/>
                <a:ea typeface="Aptos" panose="020B0004020202020204" pitchFamily="34" charset="0"/>
                <a:cs typeface="Times New Roman" panose="02020603050405020304" pitchFamily="18" charset="0"/>
              </a:rPr>
              <a:t>(Alshammari, et al., 2024)</a:t>
            </a:r>
            <a:endParaRPr lang="en-GB" sz="2000" dirty="0">
              <a:latin typeface="+mj-lt"/>
            </a:endParaRPr>
          </a:p>
        </p:txBody>
      </p:sp>
      <p:pic>
        <p:nvPicPr>
          <p:cNvPr id="13" name="Picture 12">
            <a:extLst>
              <a:ext uri="{FF2B5EF4-FFF2-40B4-BE49-F238E27FC236}">
                <a16:creationId xmlns:a16="http://schemas.microsoft.com/office/drawing/2014/main" id="{88CEB37C-7E68-05FC-4E3F-3AFA58BBE6B2}"/>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6638925" y="1990726"/>
            <a:ext cx="5414962" cy="3609974"/>
          </a:xfrm>
          <a:prstGeom prst="rect">
            <a:avLst/>
          </a:prstGeom>
        </p:spPr>
      </p:pic>
      <p:sp>
        <p:nvSpPr>
          <p:cNvPr id="14" name="TextBox 13">
            <a:extLst>
              <a:ext uri="{FF2B5EF4-FFF2-40B4-BE49-F238E27FC236}">
                <a16:creationId xmlns:a16="http://schemas.microsoft.com/office/drawing/2014/main" id="{A87A473A-CF6B-8E11-C620-0F2BC38EBF61}"/>
              </a:ext>
            </a:extLst>
          </p:cNvPr>
          <p:cNvSpPr txBox="1"/>
          <p:nvPr/>
        </p:nvSpPr>
        <p:spPr>
          <a:xfrm>
            <a:off x="138113" y="1665448"/>
            <a:ext cx="6572250" cy="3616375"/>
          </a:xfrm>
          <a:prstGeom prst="rect">
            <a:avLst/>
          </a:prstGeom>
          <a:noFill/>
        </p:spPr>
        <p:txBody>
          <a:bodyPr wrap="square" rtlCol="0">
            <a:spAutoFit/>
          </a:bodyPr>
          <a:lstStyle/>
          <a:p>
            <a:pPr marL="285750" indent="-285750">
              <a:buFont typeface="Arial" panose="020B0604020202020204" pitchFamily="34" charset="0"/>
              <a:buChar char="•"/>
            </a:pPr>
            <a:r>
              <a:rPr lang="en-GB" sz="1900" dirty="0"/>
              <a:t>Stigma – self-stigma and guilt</a:t>
            </a:r>
          </a:p>
          <a:p>
            <a:endParaRPr lang="en-GB" sz="1900" dirty="0"/>
          </a:p>
          <a:p>
            <a:pPr marL="285750" indent="-285750">
              <a:buFont typeface="Arial" panose="020B0604020202020204" pitchFamily="34" charset="0"/>
              <a:buChar char="•"/>
            </a:pPr>
            <a:r>
              <a:rPr lang="en-GB" sz="1900" dirty="0"/>
              <a:t>Knowledge – Not knowing enough about the conditions can lead to people thinking they are fine, or “over-reacting”. </a:t>
            </a:r>
          </a:p>
          <a:p>
            <a:endParaRPr lang="en-GB" sz="1900" dirty="0"/>
          </a:p>
          <a:p>
            <a:pPr marL="285750" indent="-285750">
              <a:buFont typeface="Arial" panose="020B0604020202020204" pitchFamily="34" charset="0"/>
              <a:buChar char="•"/>
            </a:pPr>
            <a:r>
              <a:rPr lang="en-GB" sz="1900" dirty="0"/>
              <a:t>Additional mental health challenges</a:t>
            </a:r>
          </a:p>
          <a:p>
            <a:pPr marL="800100" lvl="1" indent="-342900">
              <a:buFont typeface="Courier New" panose="02070309020205020404" pitchFamily="49" charset="0"/>
              <a:buChar char="o"/>
            </a:pPr>
            <a:r>
              <a:rPr lang="en-GB" sz="1900" dirty="0"/>
              <a:t>GAD (Generalised Anxiety Disorder</a:t>
            </a:r>
          </a:p>
          <a:p>
            <a:pPr marL="800100" lvl="1" indent="-342900">
              <a:buFont typeface="Courier New" panose="02070309020205020404" pitchFamily="49" charset="0"/>
              <a:buChar char="o"/>
            </a:pPr>
            <a:r>
              <a:rPr lang="en-GB" sz="1900" dirty="0"/>
              <a:t>AUD (Alcohol Use Disorder)</a:t>
            </a:r>
          </a:p>
          <a:p>
            <a:pPr marL="800100" lvl="1" indent="-342900">
              <a:buFont typeface="Courier New" panose="02070309020205020404" pitchFamily="49" charset="0"/>
              <a:buChar char="o"/>
            </a:pPr>
            <a:r>
              <a:rPr lang="en-GB" sz="1900" dirty="0"/>
              <a:t>SUD (Substance Use Disorder)</a:t>
            </a:r>
          </a:p>
          <a:p>
            <a:pPr marL="800100" lvl="1" indent="-342900">
              <a:buFont typeface="Courier New" panose="02070309020205020404" pitchFamily="49" charset="0"/>
              <a:buChar char="o"/>
            </a:pPr>
            <a:r>
              <a:rPr lang="en-GB" sz="1900" dirty="0"/>
              <a:t>BPD (Borderline Personality Disorder)</a:t>
            </a:r>
          </a:p>
          <a:p>
            <a:endParaRPr lang="en-GB" sz="2000" dirty="0"/>
          </a:p>
        </p:txBody>
      </p:sp>
    </p:spTree>
    <p:extLst>
      <p:ext uri="{BB962C8B-B14F-4D97-AF65-F5344CB8AC3E}">
        <p14:creationId xmlns:p14="http://schemas.microsoft.com/office/powerpoint/2010/main" val="564739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ipe(down)">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4">
                                            <p:txEl>
                                              <p:pRg st="0" end="0"/>
                                            </p:txEl>
                                          </p:spTgt>
                                        </p:tgtEl>
                                        <p:attrNameLst>
                                          <p:attrName>style.visibility</p:attrName>
                                        </p:attrNameLst>
                                      </p:cBhvr>
                                      <p:to>
                                        <p:strVal val="visible"/>
                                      </p:to>
                                    </p:set>
                                    <p:anim calcmode="lin" valueType="num">
                                      <p:cBhvr additive="base">
                                        <p:cTn id="23"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4">
                                            <p:txEl>
                                              <p:pRg st="2" end="2"/>
                                            </p:txEl>
                                          </p:spTgt>
                                        </p:tgtEl>
                                        <p:attrNameLst>
                                          <p:attrName>style.visibility</p:attrName>
                                        </p:attrNameLst>
                                      </p:cBhvr>
                                      <p:to>
                                        <p:strVal val="visible"/>
                                      </p:to>
                                    </p:set>
                                    <p:anim calcmode="lin" valueType="num">
                                      <p:cBhvr additive="base">
                                        <p:cTn id="29"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4">
                                            <p:txEl>
                                              <p:pRg st="4" end="4"/>
                                            </p:txEl>
                                          </p:spTgt>
                                        </p:tgtEl>
                                        <p:attrNameLst>
                                          <p:attrName>style.visibility</p:attrName>
                                        </p:attrNameLst>
                                      </p:cBhvr>
                                      <p:to>
                                        <p:strVal val="visible"/>
                                      </p:to>
                                    </p:set>
                                    <p:anim calcmode="lin" valueType="num">
                                      <p:cBhvr additive="base">
                                        <p:cTn id="35" dur="500" fill="hold"/>
                                        <p:tgtEl>
                                          <p:spTgt spid="14">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4">
                                            <p:txEl>
                                              <p:pRg st="4" end="4"/>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4">
                                            <p:txEl>
                                              <p:pRg st="5" end="5"/>
                                            </p:txEl>
                                          </p:spTgt>
                                        </p:tgtEl>
                                        <p:attrNameLst>
                                          <p:attrName>style.visibility</p:attrName>
                                        </p:attrNameLst>
                                      </p:cBhvr>
                                      <p:to>
                                        <p:strVal val="visible"/>
                                      </p:to>
                                    </p:set>
                                    <p:anim calcmode="lin" valueType="num">
                                      <p:cBhvr additive="base">
                                        <p:cTn id="39" dur="500" fill="hold"/>
                                        <p:tgtEl>
                                          <p:spTgt spid="14">
                                            <p:txEl>
                                              <p:pRg st="5" end="5"/>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4">
                                            <p:txEl>
                                              <p:pRg st="5" end="5"/>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14">
                                            <p:txEl>
                                              <p:pRg st="6" end="6"/>
                                            </p:txEl>
                                          </p:spTgt>
                                        </p:tgtEl>
                                        <p:attrNameLst>
                                          <p:attrName>style.visibility</p:attrName>
                                        </p:attrNameLst>
                                      </p:cBhvr>
                                      <p:to>
                                        <p:strVal val="visible"/>
                                      </p:to>
                                    </p:set>
                                    <p:anim calcmode="lin" valueType="num">
                                      <p:cBhvr additive="base">
                                        <p:cTn id="43" dur="500" fill="hold"/>
                                        <p:tgtEl>
                                          <p:spTgt spid="1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4">
                                            <p:txEl>
                                              <p:pRg st="6" end="6"/>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14">
                                            <p:txEl>
                                              <p:pRg st="7" end="7"/>
                                            </p:txEl>
                                          </p:spTgt>
                                        </p:tgtEl>
                                        <p:attrNameLst>
                                          <p:attrName>style.visibility</p:attrName>
                                        </p:attrNameLst>
                                      </p:cBhvr>
                                      <p:to>
                                        <p:strVal val="visible"/>
                                      </p:to>
                                    </p:set>
                                    <p:anim calcmode="lin" valueType="num">
                                      <p:cBhvr additive="base">
                                        <p:cTn id="47" dur="500" fill="hold"/>
                                        <p:tgtEl>
                                          <p:spTgt spid="14">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4">
                                            <p:txEl>
                                              <p:pRg st="7" end="7"/>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14">
                                            <p:txEl>
                                              <p:pRg st="8" end="8"/>
                                            </p:txEl>
                                          </p:spTgt>
                                        </p:tgtEl>
                                        <p:attrNameLst>
                                          <p:attrName>style.visibility</p:attrName>
                                        </p:attrNameLst>
                                      </p:cBhvr>
                                      <p:to>
                                        <p:strVal val="visible"/>
                                      </p:to>
                                    </p:set>
                                    <p:anim calcmode="lin" valueType="num">
                                      <p:cBhvr additive="base">
                                        <p:cTn id="51" dur="500" fill="hold"/>
                                        <p:tgtEl>
                                          <p:spTgt spid="14">
                                            <p:txEl>
                                              <p:pRg st="8" end="8"/>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1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16" presetClass="entr" presetSubtype="21" fill="hold" grpId="0" nodeType="clickEffect">
                                  <p:stCondLst>
                                    <p:cond delay="0"/>
                                  </p:stCondLst>
                                  <p:childTnLst>
                                    <p:set>
                                      <p:cBhvr>
                                        <p:cTn id="56" dur="1" fill="hold">
                                          <p:stCondLst>
                                            <p:cond delay="0"/>
                                          </p:stCondLst>
                                        </p:cTn>
                                        <p:tgtEl>
                                          <p:spTgt spid="10"/>
                                        </p:tgtEl>
                                        <p:attrNameLst>
                                          <p:attrName>style.visibility</p:attrName>
                                        </p:attrNameLst>
                                      </p:cBhvr>
                                      <p:to>
                                        <p:strVal val="visible"/>
                                      </p:to>
                                    </p:set>
                                    <p:animEffect transition="in" filter="barn(inVertical)">
                                      <p:cBhvr>
                                        <p:cTn id="5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9331948-DD61-6CAB-8658-482A124A17A5}"/>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0" y="2116"/>
            <a:ext cx="5663682" cy="6855883"/>
          </a:xfrm>
          <a:prstGeom prst="rect">
            <a:avLst/>
          </a:prstGeom>
        </p:spPr>
      </p:pic>
      <p:sp>
        <p:nvSpPr>
          <p:cNvPr id="2" name="Title 1">
            <a:extLst>
              <a:ext uri="{FF2B5EF4-FFF2-40B4-BE49-F238E27FC236}">
                <a16:creationId xmlns:a16="http://schemas.microsoft.com/office/drawing/2014/main" id="{44C5AA06-4F23-DBA6-5675-394CFE553A62}"/>
              </a:ext>
            </a:extLst>
          </p:cNvPr>
          <p:cNvSpPr>
            <a:spLocks noGrp="1"/>
          </p:cNvSpPr>
          <p:nvPr>
            <p:ph type="title"/>
          </p:nvPr>
        </p:nvSpPr>
        <p:spPr>
          <a:xfrm>
            <a:off x="6096001" y="559837"/>
            <a:ext cx="5421978" cy="1507067"/>
          </a:xfrm>
        </p:spPr>
        <p:txBody>
          <a:bodyPr>
            <a:normAutofit fontScale="90000"/>
          </a:bodyPr>
          <a:lstStyle/>
          <a:p>
            <a:pPr algn="ctr"/>
            <a:r>
              <a:rPr lang="en-GB" b="1" dirty="0"/>
              <a:t>ATTITUDE CHANGES TO PTSD AFTER the introduction in dsm-III</a:t>
            </a:r>
          </a:p>
        </p:txBody>
      </p:sp>
      <p:sp>
        <p:nvSpPr>
          <p:cNvPr id="16" name="Content Placeholder 15">
            <a:extLst>
              <a:ext uri="{FF2B5EF4-FFF2-40B4-BE49-F238E27FC236}">
                <a16:creationId xmlns:a16="http://schemas.microsoft.com/office/drawing/2014/main" id="{3A90A02E-489B-95F0-EEF8-E22F01C4A417}"/>
              </a:ext>
            </a:extLst>
          </p:cNvPr>
          <p:cNvSpPr txBox="1">
            <a:spLocks noGrp="1"/>
          </p:cNvSpPr>
          <p:nvPr>
            <p:ph sz="half" idx="1"/>
          </p:nvPr>
        </p:nvSpPr>
        <p:spPr>
          <a:xfrm>
            <a:off x="6813737" y="2066904"/>
            <a:ext cx="3986505" cy="2862322"/>
          </a:xfrm>
          <a:prstGeom prst="rect">
            <a:avLst/>
          </a:prstGeom>
          <a:noFill/>
        </p:spPr>
        <p:txBody>
          <a:bodyPr wrap="square">
            <a:spAutoFit/>
          </a:bodyPr>
          <a:lstStyle/>
          <a:p>
            <a:pPr marL="0" indent="0" algn="ctr">
              <a:buNone/>
            </a:pPr>
            <a:r>
              <a:rPr lang="en-GB" dirty="0">
                <a:solidFill>
                  <a:schemeClr val="tx1"/>
                </a:solidFill>
              </a:rPr>
              <a:t>Tsai, et al. (2018) reports that the public are supportive of further funding for research, training and improved services for PTSD. With this study being completed in the US, people had genuine concerns about those with PTSD having access to guns/firearms.</a:t>
            </a:r>
          </a:p>
        </p:txBody>
      </p:sp>
    </p:spTree>
    <p:extLst>
      <p:ext uri="{BB962C8B-B14F-4D97-AF65-F5344CB8AC3E}">
        <p14:creationId xmlns:p14="http://schemas.microsoft.com/office/powerpoint/2010/main" val="1539889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
                                            <p:txEl>
                                              <p:pRg st="0" end="0"/>
                                            </p:txEl>
                                          </p:spTgt>
                                        </p:tgtEl>
                                        <p:attrNameLst>
                                          <p:attrName>style.visibility</p:attrName>
                                        </p:attrNameLst>
                                      </p:cBhvr>
                                      <p:to>
                                        <p:strVal val="visible"/>
                                      </p:to>
                                    </p:set>
                                    <p:anim calcmode="lin" valueType="num">
                                      <p:cBhvr additive="base">
                                        <p:cTn id="13"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1F4AC2-D81A-B898-D2A2-2128311A895B}"/>
              </a:ext>
            </a:extLst>
          </p:cNvPr>
          <p:cNvSpPr>
            <a:spLocks noGrp="1"/>
          </p:cNvSpPr>
          <p:nvPr>
            <p:ph sz="half" idx="1"/>
          </p:nvPr>
        </p:nvSpPr>
        <p:spPr>
          <a:xfrm>
            <a:off x="6096000" y="1621366"/>
            <a:ext cx="4937655" cy="3615267"/>
          </a:xfrm>
        </p:spPr>
        <p:txBody>
          <a:bodyPr/>
          <a:lstStyle/>
          <a:p>
            <a:pPr marL="0" indent="0" algn="ctr">
              <a:buNone/>
            </a:pPr>
            <a:r>
              <a:rPr lang="en-GB" sz="2000" dirty="0">
                <a:solidFill>
                  <a:schemeClr val="tx1"/>
                </a:solidFill>
                <a:effectLst/>
                <a:latin typeface="+mj-lt"/>
                <a:ea typeface="Aptos" panose="020B0004020202020204" pitchFamily="34" charset="0"/>
                <a:cs typeface="Times New Roman" panose="02020603050405020304" pitchFamily="18" charset="0"/>
              </a:rPr>
              <a:t>Alshammari, et al. (2024) suggests that “</a:t>
            </a:r>
            <a:r>
              <a:rPr lang="en-GB" sz="2000" dirty="0">
                <a:solidFill>
                  <a:schemeClr val="tx1"/>
                </a:solidFill>
                <a:effectLst/>
                <a:latin typeface="+mj-lt"/>
              </a:rPr>
              <a:t>The disorder not only affects individuals but also has ripple effects on families, communities, and public health systems, </a:t>
            </a:r>
            <a:r>
              <a:rPr lang="en-GB" sz="2000" b="0" i="0" dirty="0">
                <a:solidFill>
                  <a:schemeClr val="tx1"/>
                </a:solidFill>
                <a:effectLst/>
                <a:latin typeface="+mj-lt"/>
              </a:rPr>
              <a:t>underscoring the critical need for deeper understanding and effective intervention strategies.”</a:t>
            </a:r>
            <a:endParaRPr lang="en-GB" sz="2000" dirty="0">
              <a:latin typeface="+mj-lt"/>
            </a:endParaRPr>
          </a:p>
        </p:txBody>
      </p:sp>
      <p:pic>
        <p:nvPicPr>
          <p:cNvPr id="10" name="Content Placeholder 9" descr="A close-up of a medical prescription&#10;&#10;Description automatically generated">
            <a:extLst>
              <a:ext uri="{FF2B5EF4-FFF2-40B4-BE49-F238E27FC236}">
                <a16:creationId xmlns:a16="http://schemas.microsoft.com/office/drawing/2014/main" id="{8ABA7A8D-63D9-F013-5037-8142A26C6F92}"/>
              </a:ext>
            </a:extLst>
          </p:cNvPr>
          <p:cNvPicPr>
            <a:picLocks noGrp="1" noChangeAspect="1"/>
          </p:cNvPicPr>
          <p:nvPr>
            <p:ph sz="half" idx="2"/>
          </p:nvPr>
        </p:nvPicPr>
        <p:blipFill>
          <a:blip r:embed="rId3"/>
          <a:stretch>
            <a:fillRect/>
          </a:stretch>
        </p:blipFill>
        <p:spPr>
          <a:xfrm>
            <a:off x="0" y="0"/>
            <a:ext cx="4933950" cy="6858000"/>
          </a:xfrm>
        </p:spPr>
      </p:pic>
    </p:spTree>
    <p:extLst>
      <p:ext uri="{BB962C8B-B14F-4D97-AF65-F5344CB8AC3E}">
        <p14:creationId xmlns:p14="http://schemas.microsoft.com/office/powerpoint/2010/main" val="3906375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5FD904-264A-C307-8B77-28F958B12175}"/>
            </a:ext>
          </a:extLst>
        </p:cNvPr>
        <p:cNvGrpSpPr/>
        <p:nvPr/>
      </p:nvGrpSpPr>
      <p:grpSpPr>
        <a:xfrm>
          <a:off x="0" y="0"/>
          <a:ext cx="0" cy="0"/>
          <a:chOff x="0" y="0"/>
          <a:chExt cx="0" cy="0"/>
        </a:xfrm>
      </p:grpSpPr>
      <p:pic>
        <p:nvPicPr>
          <p:cNvPr id="13" name="Picture 12">
            <a:extLst>
              <a:ext uri="{FF2B5EF4-FFF2-40B4-BE49-F238E27FC236}">
                <a16:creationId xmlns:a16="http://schemas.microsoft.com/office/drawing/2014/main" id="{7430790D-758B-6009-7364-1834159B50C7}"/>
              </a:ext>
              <a:ext uri="{C183D7F6-B498-43B3-948B-1728B52AA6E4}">
                <adec:decorative xmlns:adec="http://schemas.microsoft.com/office/drawing/2017/decorative" val="1"/>
              </a:ext>
            </a:extLst>
          </p:cNvPr>
          <p:cNvPicPr>
            <a:picLocks noChangeAspect="1"/>
          </p:cNvPicPr>
          <p:nvPr/>
        </p:nvPicPr>
        <p:blipFill>
          <a:blip r:embed="rId3">
            <a:alphaModFix amt="28000"/>
            <a:extLst>
              <a:ext uri="{BEBA8EAE-BF5A-486C-A8C5-ECC9F3942E4B}">
                <a14:imgProps xmlns:a14="http://schemas.microsoft.com/office/drawing/2010/main">
                  <a14:imgLayer r:embed="rId4">
                    <a14:imgEffect>
                      <a14:saturation sat="200000"/>
                    </a14:imgEffect>
                  </a14:imgLayer>
                </a14:imgProps>
              </a:ext>
            </a:extLst>
          </a:blip>
          <a:stretch>
            <a:fillRect/>
          </a:stretch>
        </p:blipFill>
        <p:spPr>
          <a:xfrm>
            <a:off x="7034062" y="2115503"/>
            <a:ext cx="4809818" cy="421859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1" name="Picture 10" descr="A black fist with white background&#10;&#10;Description automatically generated">
            <a:extLst>
              <a:ext uri="{FF2B5EF4-FFF2-40B4-BE49-F238E27FC236}">
                <a16:creationId xmlns:a16="http://schemas.microsoft.com/office/drawing/2014/main" id="{E7612184-DF62-40A4-D095-450A56058AC6}"/>
              </a:ext>
            </a:extLst>
          </p:cNvPr>
          <p:cNvPicPr>
            <a:picLocks noChangeAspect="1"/>
          </p:cNvPicPr>
          <p:nvPr/>
        </p:nvPicPr>
        <p:blipFill>
          <a:blip r:embed="rId5">
            <a:alphaModFix amt="20000"/>
          </a:blip>
          <a:stretch>
            <a:fillRect/>
          </a:stretch>
        </p:blipFill>
        <p:spPr>
          <a:xfrm>
            <a:off x="284204" y="240640"/>
            <a:ext cx="4809818" cy="4218596"/>
          </a:xfrm>
          <a:prstGeom prst="rect">
            <a:avLst/>
          </a:prstGeom>
        </p:spPr>
      </p:pic>
      <p:sp>
        <p:nvSpPr>
          <p:cNvPr id="3" name="Content Placeholder 2">
            <a:extLst>
              <a:ext uri="{FF2B5EF4-FFF2-40B4-BE49-F238E27FC236}">
                <a16:creationId xmlns:a16="http://schemas.microsoft.com/office/drawing/2014/main" id="{F0D0339A-F3AA-3DF0-3D21-376BBF87477E}"/>
              </a:ext>
            </a:extLst>
          </p:cNvPr>
          <p:cNvSpPr>
            <a:spLocks noGrp="1"/>
          </p:cNvSpPr>
          <p:nvPr>
            <p:ph sz="half" idx="1"/>
          </p:nvPr>
        </p:nvSpPr>
        <p:spPr>
          <a:xfrm>
            <a:off x="220285" y="4459236"/>
            <a:ext cx="4937655" cy="2258404"/>
          </a:xfrm>
        </p:spPr>
        <p:txBody>
          <a:bodyPr>
            <a:noAutofit/>
          </a:bodyPr>
          <a:lstStyle/>
          <a:p>
            <a:pPr marL="0" indent="0" algn="ctr">
              <a:buNone/>
            </a:pPr>
            <a:r>
              <a:rPr lang="en-GB" dirty="0">
                <a:solidFill>
                  <a:schemeClr val="tx1"/>
                </a:solidFill>
              </a:rPr>
              <a:t>Corrigan, et al. (2004) showed that in the 80’s &amp; 90’s, many States were restricting the civil rights of those suffering with mental health conditions, with many being unable to hold elective office, serve jury duty, or indeed vote. </a:t>
            </a:r>
          </a:p>
        </p:txBody>
      </p:sp>
      <p:sp>
        <p:nvSpPr>
          <p:cNvPr id="14" name="TextBox 13">
            <a:extLst>
              <a:ext uri="{FF2B5EF4-FFF2-40B4-BE49-F238E27FC236}">
                <a16:creationId xmlns:a16="http://schemas.microsoft.com/office/drawing/2014/main" id="{B3381440-8082-12F6-36CB-86C8AF6755DD}"/>
              </a:ext>
            </a:extLst>
          </p:cNvPr>
          <p:cNvSpPr txBox="1"/>
          <p:nvPr/>
        </p:nvSpPr>
        <p:spPr>
          <a:xfrm>
            <a:off x="7244629" y="523901"/>
            <a:ext cx="4388683" cy="1477328"/>
          </a:xfrm>
          <a:prstGeom prst="rect">
            <a:avLst/>
          </a:prstGeom>
          <a:noFill/>
        </p:spPr>
        <p:txBody>
          <a:bodyPr wrap="square" rtlCol="0">
            <a:spAutoFit/>
          </a:bodyPr>
          <a:lstStyle/>
          <a:p>
            <a:pPr algn="ctr"/>
            <a:r>
              <a:rPr lang="en-GB" dirty="0">
                <a:solidFill>
                  <a:schemeClr val="tx1"/>
                </a:solidFill>
              </a:rPr>
              <a:t>The media were reporting on mental illness. As many as 86 percent of stories published (in reference to mental illness), were focussed on violence. </a:t>
            </a:r>
            <a:endParaRPr lang="en-GB" dirty="0"/>
          </a:p>
        </p:txBody>
      </p:sp>
    </p:spTree>
    <p:extLst>
      <p:ext uri="{BB962C8B-B14F-4D97-AF65-F5344CB8AC3E}">
        <p14:creationId xmlns:p14="http://schemas.microsoft.com/office/powerpoint/2010/main" val="37769761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844F3FD-F93C-95AC-BC82-FB2C71F353DB}"/>
              </a:ext>
              <a:ext uri="{C183D7F6-B498-43B3-948B-1728B52AA6E4}">
                <adec:decorative xmlns:adec="http://schemas.microsoft.com/office/drawing/2017/decorative" val="1"/>
              </a:ext>
            </a:extLst>
          </p:cNvPr>
          <p:cNvPicPr>
            <a:picLocks noChangeAspect="1"/>
          </p:cNvPicPr>
          <p:nvPr/>
        </p:nvPicPr>
        <p:blipFill>
          <a:blip r:embed="rId3">
            <a:alphaModFix amt="44000"/>
          </a:blip>
          <a:stretch>
            <a:fillRect/>
          </a:stretch>
        </p:blipFill>
        <p:spPr>
          <a:xfrm>
            <a:off x="7427279" y="4193729"/>
            <a:ext cx="3761448" cy="2088524"/>
          </a:xfrm>
          <a:prstGeom prst="rect">
            <a:avLst/>
          </a:prstGeom>
        </p:spPr>
      </p:pic>
      <p:sp>
        <p:nvSpPr>
          <p:cNvPr id="5" name="Title 1">
            <a:extLst>
              <a:ext uri="{FF2B5EF4-FFF2-40B4-BE49-F238E27FC236}">
                <a16:creationId xmlns:a16="http://schemas.microsoft.com/office/drawing/2014/main" id="{566700C9-B9D8-66C6-21D1-D6B605ADA672}"/>
              </a:ext>
            </a:extLst>
          </p:cNvPr>
          <p:cNvSpPr txBox="1">
            <a:spLocks/>
          </p:cNvSpPr>
          <p:nvPr/>
        </p:nvSpPr>
        <p:spPr>
          <a:xfrm>
            <a:off x="2204244" y="0"/>
            <a:ext cx="7783513" cy="1507067"/>
          </a:xfrm>
          <a:prstGeom prst="rect">
            <a:avLst/>
          </a:prstGeom>
          <a:effectLst/>
        </p:spPr>
        <p:txBody>
          <a:bodyPr vert="horz" lIns="91440" tIns="45720" rIns="91440" bIns="45720" rtlCol="0" anchor="ctr">
            <a:normAutofit fontScale="92500" lnSpcReduction="10000"/>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b="1" dirty="0"/>
              <a:t>ATTITUDE CHANGES TO PTSD AFTER the introduction in dsm-III continued…</a:t>
            </a:r>
          </a:p>
        </p:txBody>
      </p:sp>
      <p:sp>
        <p:nvSpPr>
          <p:cNvPr id="7" name="TextBox 6">
            <a:extLst>
              <a:ext uri="{FF2B5EF4-FFF2-40B4-BE49-F238E27FC236}">
                <a16:creationId xmlns:a16="http://schemas.microsoft.com/office/drawing/2014/main" id="{FCBA4FE6-75E4-C5DE-6181-9412464E8FA9}"/>
              </a:ext>
            </a:extLst>
          </p:cNvPr>
          <p:cNvSpPr txBox="1"/>
          <p:nvPr/>
        </p:nvSpPr>
        <p:spPr>
          <a:xfrm>
            <a:off x="838789" y="4193729"/>
            <a:ext cx="4060723" cy="2308324"/>
          </a:xfrm>
          <a:prstGeom prst="rect">
            <a:avLst/>
          </a:prstGeom>
          <a:noFill/>
        </p:spPr>
        <p:txBody>
          <a:bodyPr wrap="square" rtlCol="0">
            <a:spAutoFit/>
          </a:bodyPr>
          <a:lstStyle/>
          <a:p>
            <a:pPr algn="ctr"/>
            <a:r>
              <a:rPr lang="en-GB" dirty="0"/>
              <a:t>Since the 80’s &amp; 90’s we have come a long way, and we have seen investment in Mental Health. It is long recognised that there are psychiatric struggles, and this is confirmed with the ever changing and evolving DSM and ICD guidelines. </a:t>
            </a:r>
          </a:p>
        </p:txBody>
      </p:sp>
      <p:pic>
        <p:nvPicPr>
          <p:cNvPr id="3" name="Picture 2">
            <a:extLst>
              <a:ext uri="{FF2B5EF4-FFF2-40B4-BE49-F238E27FC236}">
                <a16:creationId xmlns:a16="http://schemas.microsoft.com/office/drawing/2014/main" id="{EA05B082-BCAD-3420-C8A6-DBBF7B1504EA}"/>
              </a:ext>
              <a:ext uri="{C183D7F6-B498-43B3-948B-1728B52AA6E4}">
                <adec:decorative xmlns:adec="http://schemas.microsoft.com/office/drawing/2017/decorative" val="1"/>
              </a:ext>
            </a:extLst>
          </p:cNvPr>
          <p:cNvPicPr>
            <a:picLocks noChangeAspect="1"/>
          </p:cNvPicPr>
          <p:nvPr/>
        </p:nvPicPr>
        <p:blipFill>
          <a:blip r:embed="rId4">
            <a:alphaModFix amt="38000"/>
            <a:extLst>
              <a:ext uri="{BEBA8EAE-BF5A-486C-A8C5-ECC9F3942E4B}">
                <a14:imgProps xmlns:a14="http://schemas.microsoft.com/office/drawing/2010/main">
                  <a14:imgLayer r:embed="rId5">
                    <a14:imgEffect>
                      <a14:artisticPhotocopy/>
                    </a14:imgEffect>
                  </a14:imgLayer>
                </a14:imgProps>
              </a:ext>
            </a:extLst>
          </a:blip>
          <a:stretch>
            <a:fillRect/>
          </a:stretch>
        </p:blipFill>
        <p:spPr>
          <a:xfrm>
            <a:off x="1463389" y="1113981"/>
            <a:ext cx="2811524" cy="2811524"/>
          </a:xfrm>
          <a:prstGeom prst="rect">
            <a:avLst/>
          </a:prstGeom>
        </p:spPr>
      </p:pic>
      <p:sp>
        <p:nvSpPr>
          <p:cNvPr id="4" name="TextBox 3">
            <a:extLst>
              <a:ext uri="{FF2B5EF4-FFF2-40B4-BE49-F238E27FC236}">
                <a16:creationId xmlns:a16="http://schemas.microsoft.com/office/drawing/2014/main" id="{D6A5F97A-6896-51E8-E732-582BE6A59E43}"/>
              </a:ext>
            </a:extLst>
          </p:cNvPr>
          <p:cNvSpPr txBox="1"/>
          <p:nvPr/>
        </p:nvSpPr>
        <p:spPr>
          <a:xfrm>
            <a:off x="7485889" y="1227081"/>
            <a:ext cx="3644228" cy="2585323"/>
          </a:xfrm>
          <a:prstGeom prst="rect">
            <a:avLst/>
          </a:prstGeom>
          <a:noFill/>
        </p:spPr>
        <p:txBody>
          <a:bodyPr wrap="square" rtlCol="0">
            <a:spAutoFit/>
          </a:bodyPr>
          <a:lstStyle/>
          <a:p>
            <a:pPr algn="ctr"/>
            <a:r>
              <a:rPr lang="en-GB" dirty="0"/>
              <a:t>There has been little investment in the Mental Health Infrastructure since COVID, resulting in  lengthy waiting lists. Those from a disadvantaged background must wait. While those that have the means can go privately.</a:t>
            </a:r>
          </a:p>
        </p:txBody>
      </p:sp>
    </p:spTree>
    <p:extLst>
      <p:ext uri="{BB962C8B-B14F-4D97-AF65-F5344CB8AC3E}">
        <p14:creationId xmlns:p14="http://schemas.microsoft.com/office/powerpoint/2010/main" val="552454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barn(inVertical)">
                                      <p:cBhvr>
                                        <p:cTn id="14"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68E367-EB30-E5CE-F7B0-53282C339605}"/>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CC5308E2-446C-D4EC-35F1-D66DAA3D9008}"/>
              </a:ext>
            </a:extLst>
          </p:cNvPr>
          <p:cNvSpPr txBox="1"/>
          <p:nvPr/>
        </p:nvSpPr>
        <p:spPr>
          <a:xfrm>
            <a:off x="838787" y="3693503"/>
            <a:ext cx="4060723" cy="2585323"/>
          </a:xfrm>
          <a:prstGeom prst="rect">
            <a:avLst/>
          </a:prstGeom>
          <a:noFill/>
        </p:spPr>
        <p:txBody>
          <a:bodyPr wrap="square" rtlCol="0">
            <a:spAutoFit/>
          </a:bodyPr>
          <a:lstStyle/>
          <a:p>
            <a:pPr algn="ctr"/>
            <a:r>
              <a:rPr lang="en-GB" dirty="0"/>
              <a:t>Cultural issues are still prevalent, with disadvantaged populations having inadequate access to healthcare. Indeed, those from disadvantaged backgrounds are often more susceptible to PTSD and CPTSD due to the prolonged exposure to triggers and less access to resources.</a:t>
            </a:r>
          </a:p>
        </p:txBody>
      </p:sp>
      <p:sp>
        <p:nvSpPr>
          <p:cNvPr id="4" name="TextBox 3">
            <a:extLst>
              <a:ext uri="{FF2B5EF4-FFF2-40B4-BE49-F238E27FC236}">
                <a16:creationId xmlns:a16="http://schemas.microsoft.com/office/drawing/2014/main" id="{4D07C0C1-AA8B-4D7E-F8B1-BAA8BCE95E3F}"/>
              </a:ext>
            </a:extLst>
          </p:cNvPr>
          <p:cNvSpPr txBox="1"/>
          <p:nvPr/>
        </p:nvSpPr>
        <p:spPr>
          <a:xfrm>
            <a:off x="7485889" y="1227079"/>
            <a:ext cx="3644228" cy="2031325"/>
          </a:xfrm>
          <a:prstGeom prst="rect">
            <a:avLst/>
          </a:prstGeom>
          <a:noFill/>
        </p:spPr>
        <p:txBody>
          <a:bodyPr wrap="square" rtlCol="0">
            <a:spAutoFit/>
          </a:bodyPr>
          <a:lstStyle/>
          <a:p>
            <a:pPr algn="ctr"/>
            <a:r>
              <a:rPr lang="en-GB" dirty="0"/>
              <a:t>Stigma is decreasing and knowledge is increasing. With the addition of the internet, there is a wealth of knowledge available, however knowing which is accurate is a barrier to many people.</a:t>
            </a:r>
          </a:p>
        </p:txBody>
      </p:sp>
      <p:pic>
        <p:nvPicPr>
          <p:cNvPr id="6" name="Picture 5">
            <a:extLst>
              <a:ext uri="{FF2B5EF4-FFF2-40B4-BE49-F238E27FC236}">
                <a16:creationId xmlns:a16="http://schemas.microsoft.com/office/drawing/2014/main" id="{A17C0ED7-610A-1B1D-E280-0047AABA5340}"/>
              </a:ext>
              <a:ext uri="{C183D7F6-B498-43B3-948B-1728B52AA6E4}">
                <adec:decorative xmlns:adec="http://schemas.microsoft.com/office/drawing/2017/decorative" val="1"/>
              </a:ext>
            </a:extLst>
          </p:cNvPr>
          <p:cNvPicPr>
            <a:picLocks noChangeAspect="1"/>
          </p:cNvPicPr>
          <p:nvPr/>
        </p:nvPicPr>
        <p:blipFill>
          <a:blip r:embed="rId3">
            <a:alphaModFix amt="68000"/>
          </a:blip>
          <a:stretch>
            <a:fillRect/>
          </a:stretch>
        </p:blipFill>
        <p:spPr>
          <a:xfrm>
            <a:off x="7050578" y="3429000"/>
            <a:ext cx="4514850" cy="2362200"/>
          </a:xfrm>
          <a:prstGeom prst="rect">
            <a:avLst/>
          </a:prstGeom>
          <a:effectLst>
            <a:softEdge rad="127000"/>
          </a:effectLst>
        </p:spPr>
      </p:pic>
      <p:pic>
        <p:nvPicPr>
          <p:cNvPr id="10" name="Picture 9">
            <a:extLst>
              <a:ext uri="{FF2B5EF4-FFF2-40B4-BE49-F238E27FC236}">
                <a16:creationId xmlns:a16="http://schemas.microsoft.com/office/drawing/2014/main" id="{26C30A96-5254-F609-9348-972802F40D25}"/>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691648" y="791982"/>
            <a:ext cx="4355003" cy="2901521"/>
          </a:xfrm>
          <a:prstGeom prst="rect">
            <a:avLst/>
          </a:prstGeom>
          <a:scene3d>
            <a:camera prst="perspectiveRelaxedModerately"/>
            <a:lightRig rig="threePt" dir="t"/>
          </a:scene3d>
          <a:sp3d>
            <a:bevelT/>
          </a:sp3d>
        </p:spPr>
      </p:pic>
    </p:spTree>
    <p:extLst>
      <p:ext uri="{BB962C8B-B14F-4D97-AF65-F5344CB8AC3E}">
        <p14:creationId xmlns:p14="http://schemas.microsoft.com/office/powerpoint/2010/main" val="514115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arn(inVertical)">
                                      <p:cBhvr>
                                        <p:cTn id="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8" name="Picture 7" descr="A group of hands holding colorful question marks&#10;&#10;Description automatically generated">
            <a:extLst>
              <a:ext uri="{FF2B5EF4-FFF2-40B4-BE49-F238E27FC236}">
                <a16:creationId xmlns:a16="http://schemas.microsoft.com/office/drawing/2014/main" id="{50CDCE57-4D3B-B91C-1648-B2C30A49E05B}"/>
              </a:ext>
            </a:extLst>
          </p:cNvPr>
          <p:cNvPicPr>
            <a:picLocks noChangeAspect="1"/>
          </p:cNvPicPr>
          <p:nvPr/>
        </p:nvPicPr>
        <p:blipFill>
          <a:blip r:embed="rId3"/>
          <a:stretch>
            <a:fillRect/>
          </a:stretch>
        </p:blipFill>
        <p:spPr>
          <a:xfrm>
            <a:off x="1905000" y="635000"/>
            <a:ext cx="8382000" cy="5588000"/>
          </a:xfrm>
          <a:prstGeom prst="rect">
            <a:avLst/>
          </a:prstGeom>
        </p:spPr>
      </p:pic>
      <p:sp>
        <p:nvSpPr>
          <p:cNvPr id="2" name="Title 1">
            <a:extLst>
              <a:ext uri="{FF2B5EF4-FFF2-40B4-BE49-F238E27FC236}">
                <a16:creationId xmlns:a16="http://schemas.microsoft.com/office/drawing/2014/main" id="{E36BA91D-915C-49E9-BA6D-FB9B677ACAA3}"/>
              </a:ext>
            </a:extLst>
          </p:cNvPr>
          <p:cNvSpPr>
            <a:spLocks noGrp="1"/>
          </p:cNvSpPr>
          <p:nvPr>
            <p:ph type="ctrTitle"/>
          </p:nvPr>
        </p:nvSpPr>
        <p:spPr>
          <a:xfrm>
            <a:off x="3195083" y="635000"/>
            <a:ext cx="5801834" cy="1233251"/>
          </a:xfrm>
        </p:spPr>
        <p:txBody>
          <a:bodyPr rtlCol="0">
            <a:normAutofit/>
          </a:bodyPr>
          <a:lstStyle/>
          <a:p>
            <a:pPr rtl="0"/>
            <a:r>
              <a:rPr lang="en-GB" b="1" dirty="0">
                <a:solidFill>
                  <a:schemeClr val="bg1"/>
                </a:solidFill>
              </a:rPr>
              <a:t>Any questions??</a:t>
            </a:r>
          </a:p>
        </p:txBody>
      </p:sp>
    </p:spTree>
    <p:extLst>
      <p:ext uri="{BB962C8B-B14F-4D97-AF65-F5344CB8AC3E}">
        <p14:creationId xmlns:p14="http://schemas.microsoft.com/office/powerpoint/2010/main" val="2488184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9CF00B-0BA2-38A8-F728-755CCBB7E7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5EC214-AC79-C402-C5A6-DC23F2E0E7DF}"/>
              </a:ext>
            </a:extLst>
          </p:cNvPr>
          <p:cNvSpPr>
            <a:spLocks noGrp="1"/>
          </p:cNvSpPr>
          <p:nvPr>
            <p:ph type="title"/>
          </p:nvPr>
        </p:nvSpPr>
        <p:spPr>
          <a:xfrm>
            <a:off x="684212" y="145992"/>
            <a:ext cx="8534400" cy="1507067"/>
          </a:xfrm>
        </p:spPr>
        <p:txBody>
          <a:bodyPr/>
          <a:lstStyle/>
          <a:p>
            <a:r>
              <a:rPr lang="en-GB" dirty="0"/>
              <a:t>References</a:t>
            </a:r>
          </a:p>
        </p:txBody>
      </p:sp>
      <p:sp>
        <p:nvSpPr>
          <p:cNvPr id="3" name="Content Placeholder 2">
            <a:extLst>
              <a:ext uri="{FF2B5EF4-FFF2-40B4-BE49-F238E27FC236}">
                <a16:creationId xmlns:a16="http://schemas.microsoft.com/office/drawing/2014/main" id="{CC0575E5-8F1D-3494-2192-DDC0D9CC738B}"/>
              </a:ext>
            </a:extLst>
          </p:cNvPr>
          <p:cNvSpPr>
            <a:spLocks noGrp="1"/>
          </p:cNvSpPr>
          <p:nvPr>
            <p:ph idx="1"/>
          </p:nvPr>
        </p:nvSpPr>
        <p:spPr>
          <a:xfrm>
            <a:off x="398462" y="1408927"/>
            <a:ext cx="10511010" cy="5121876"/>
          </a:xfrm>
        </p:spPr>
        <p:txBody>
          <a:bodyPr>
            <a:noAutofit/>
          </a:bodyPr>
          <a:lstStyle/>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Alshammari, M. B., Alhazmi, F. A. H., Alrwailan, K. A., Matroud, F. A. M. A., Alanazi, A. M. S., Alanzi, N. K. N., Alanazi, M. D. H., Alanazi, B. S. M., Alhamdi, A. S. M., &amp; Alquayri, N. K. H. (2024). Trauma and its effects on mental health: Understanding PTSD. </a:t>
            </a:r>
            <a:r>
              <a:rPr lang="en-GB" sz="1000" i="1" kern="100" dirty="0">
                <a:effectLst/>
                <a:latin typeface="+mj-lt"/>
                <a:ea typeface="Aptos" panose="020B0004020202020204" pitchFamily="34" charset="0"/>
                <a:cs typeface="Times New Roman" panose="02020603050405020304" pitchFamily="18" charset="0"/>
              </a:rPr>
              <a:t>Letters in High Energy Physics, 2024</a:t>
            </a:r>
            <a:r>
              <a:rPr lang="en-GB" sz="1000" kern="100" dirty="0">
                <a:effectLst/>
                <a:latin typeface="+mj-lt"/>
                <a:ea typeface="Aptos" panose="020B0004020202020204" pitchFamily="34" charset="0"/>
                <a:cs typeface="Times New Roman" panose="02020603050405020304" pitchFamily="18" charset="0"/>
              </a:rPr>
              <a:t>(1), 2442-2457. </a:t>
            </a:r>
            <a:r>
              <a:rPr lang="en-GB" sz="1000" u="sng" kern="100" dirty="0">
                <a:solidFill>
                  <a:srgbClr val="467886"/>
                </a:solidFill>
                <a:effectLst/>
                <a:latin typeface="+mj-lt"/>
                <a:ea typeface="Aptos" panose="020B0004020202020204" pitchFamily="34" charset="0"/>
                <a:cs typeface="Times New Roman" panose="02020603050405020304" pitchFamily="18" charset="0"/>
                <a:hlinkClick r:id="rId3"/>
              </a:rPr>
              <a:t>https://lettersinhighenergyphysics.com/index.php/LHEP/article/view/925/774</a:t>
            </a:r>
            <a:r>
              <a:rPr lang="en-GB" sz="1000" kern="100" dirty="0">
                <a:effectLst/>
                <a:latin typeface="+mj-lt"/>
                <a:ea typeface="Aptos" panose="020B0004020202020204" pitchFamily="34" charset="0"/>
                <a:cs typeface="Times New Roman" panose="02020603050405020304" pitchFamily="18" charset="0"/>
              </a:rPr>
              <a:t> </a:t>
            </a: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Beck, J. G., &amp; Sloan, D. M. (Eds.). (2020). </a:t>
            </a:r>
            <a:r>
              <a:rPr lang="en-GB" sz="1000" i="1" kern="100" dirty="0">
                <a:effectLst/>
                <a:latin typeface="+mj-lt"/>
                <a:ea typeface="Aptos" panose="020B0004020202020204" pitchFamily="34" charset="0"/>
                <a:cs typeface="Times New Roman" panose="02020603050405020304" pitchFamily="18" charset="0"/>
              </a:rPr>
              <a:t>The Oxford Handbook of Traumatic Stress Disorders, Second Edition</a:t>
            </a:r>
            <a:r>
              <a:rPr lang="en-GB" sz="1000" kern="100" dirty="0">
                <a:effectLst/>
                <a:latin typeface="+mj-lt"/>
                <a:ea typeface="Aptos" panose="020B0004020202020204" pitchFamily="34" charset="0"/>
                <a:cs typeface="Times New Roman" panose="02020603050405020304" pitchFamily="18" charset="0"/>
              </a:rPr>
              <a:t>. Oxford University Press. </a:t>
            </a:r>
            <a:r>
              <a:rPr lang="en-GB" sz="1000" u="sng" kern="100" dirty="0">
                <a:solidFill>
                  <a:srgbClr val="467886"/>
                </a:solidFill>
                <a:effectLst/>
                <a:latin typeface="+mj-lt"/>
                <a:ea typeface="Aptos" panose="020B0004020202020204" pitchFamily="34" charset="0"/>
                <a:cs typeface="Times New Roman" panose="02020603050405020304" pitchFamily="18" charset="0"/>
                <a:hlinkClick r:id="rId4"/>
              </a:rPr>
              <a:t>https://doi.org/10.1093/oxfordhb/9780190088224.001.0001</a:t>
            </a:r>
            <a:endParaRPr lang="en-GB" sz="1000" kern="100" dirty="0">
              <a:effectLst/>
              <a:latin typeface="+mj-lt"/>
              <a:ea typeface="Aptos" panose="020B0004020202020204" pitchFamily="34" charset="0"/>
              <a:cs typeface="Times New Roman" panose="02020603050405020304" pitchFamily="18" charset="0"/>
            </a:endParaRP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Cloitre, M. (2020). ICD-11 complex post-traumatic stress disorder: simplifying diagnosis in trauma populations. </a:t>
            </a:r>
            <a:r>
              <a:rPr lang="en-GB" sz="1000" i="1" kern="100" dirty="0">
                <a:effectLst/>
                <a:latin typeface="+mj-lt"/>
                <a:ea typeface="Aptos" panose="020B0004020202020204" pitchFamily="34" charset="0"/>
                <a:cs typeface="Times New Roman" panose="02020603050405020304" pitchFamily="18" charset="0"/>
              </a:rPr>
              <a:t>The British Journal of Psychiatry</a:t>
            </a:r>
            <a:r>
              <a:rPr lang="en-GB" sz="1000" kern="100" dirty="0">
                <a:effectLst/>
                <a:latin typeface="+mj-lt"/>
                <a:ea typeface="Aptos" panose="020B0004020202020204" pitchFamily="34" charset="0"/>
                <a:cs typeface="Times New Roman" panose="02020603050405020304" pitchFamily="18" charset="0"/>
              </a:rPr>
              <a:t>, </a:t>
            </a:r>
            <a:r>
              <a:rPr lang="en-GB" sz="1000" i="1" kern="100" dirty="0">
                <a:effectLst/>
                <a:latin typeface="+mj-lt"/>
                <a:ea typeface="Aptos" panose="020B0004020202020204" pitchFamily="34" charset="0"/>
                <a:cs typeface="Times New Roman" panose="02020603050405020304" pitchFamily="18" charset="0"/>
              </a:rPr>
              <a:t>216</a:t>
            </a:r>
            <a:r>
              <a:rPr lang="en-GB" sz="1000" kern="100" dirty="0">
                <a:effectLst/>
                <a:latin typeface="+mj-lt"/>
                <a:ea typeface="Aptos" panose="020B0004020202020204" pitchFamily="34" charset="0"/>
                <a:cs typeface="Times New Roman" panose="02020603050405020304" pitchFamily="18" charset="0"/>
              </a:rPr>
              <a:t>(3), 129–131. doi:10.1192/bjp.2020.43 </a:t>
            </a: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Corrigan, P. W., Markowitz, F. E., &amp; Watson, A. C. (2004). Structural Levels of Mental Illness Stigma and Discrimination. </a:t>
            </a:r>
            <a:r>
              <a:rPr lang="en-GB" sz="1000" i="1" kern="100" dirty="0">
                <a:effectLst/>
                <a:latin typeface="+mj-lt"/>
                <a:ea typeface="Aptos" panose="020B0004020202020204" pitchFamily="34" charset="0"/>
                <a:cs typeface="Times New Roman" panose="02020603050405020304" pitchFamily="18" charset="0"/>
              </a:rPr>
              <a:t>Schizophrenia Bulletin</a:t>
            </a:r>
            <a:r>
              <a:rPr lang="en-GB" sz="1000" kern="100" dirty="0">
                <a:effectLst/>
                <a:latin typeface="+mj-lt"/>
                <a:ea typeface="Aptos" panose="020B0004020202020204" pitchFamily="34" charset="0"/>
                <a:cs typeface="Times New Roman" panose="02020603050405020304" pitchFamily="18" charset="0"/>
              </a:rPr>
              <a:t>, </a:t>
            </a:r>
            <a:r>
              <a:rPr lang="en-GB" sz="1000" i="1" kern="100" dirty="0">
                <a:effectLst/>
                <a:latin typeface="+mj-lt"/>
                <a:ea typeface="Aptos" panose="020B0004020202020204" pitchFamily="34" charset="0"/>
                <a:cs typeface="Times New Roman" panose="02020603050405020304" pitchFamily="18" charset="0"/>
              </a:rPr>
              <a:t>30</a:t>
            </a:r>
            <a:r>
              <a:rPr lang="en-GB" sz="1000" kern="100" dirty="0">
                <a:effectLst/>
                <a:latin typeface="+mj-lt"/>
                <a:ea typeface="Aptos" panose="020B0004020202020204" pitchFamily="34" charset="0"/>
                <a:cs typeface="Times New Roman" panose="02020603050405020304" pitchFamily="18" charset="0"/>
              </a:rPr>
              <a:t>(3), 481–491. https://doi.org/10.1093/oxfordjournals.schbul.a007096</a:t>
            </a: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Feeny, N. C., Klein, A. B., &amp; Benhamou, K. S. (2022). Classification of posttraumatic stress disorder. In J. G. Beck &amp; D. M. Sloan (Eds.), </a:t>
            </a:r>
            <a:r>
              <a:rPr lang="en-GB" sz="1000" i="1" kern="100" dirty="0">
                <a:effectLst/>
                <a:latin typeface="+mj-lt"/>
                <a:ea typeface="Aptos" panose="020B0004020202020204" pitchFamily="34" charset="0"/>
                <a:cs typeface="Times New Roman" panose="02020603050405020304" pitchFamily="18" charset="0"/>
              </a:rPr>
              <a:t>The Oxford Handbook of Traumatic Stress Disorders, </a:t>
            </a:r>
            <a:r>
              <a:rPr lang="en-GB" sz="1000" kern="100" dirty="0">
                <a:effectLst/>
                <a:latin typeface="+mj-lt"/>
                <a:ea typeface="Aptos" panose="020B0004020202020204" pitchFamily="34" charset="0"/>
                <a:cs typeface="Times New Roman" panose="02020603050405020304" pitchFamily="18" charset="0"/>
              </a:rPr>
              <a:t>(2</a:t>
            </a:r>
            <a:r>
              <a:rPr lang="en-GB" sz="1000" kern="100" baseline="30000" dirty="0">
                <a:effectLst/>
                <a:latin typeface="+mj-lt"/>
                <a:ea typeface="Aptos" panose="020B0004020202020204" pitchFamily="34" charset="0"/>
                <a:cs typeface="Times New Roman" panose="02020603050405020304" pitchFamily="18" charset="0"/>
              </a:rPr>
              <a:t>nd</a:t>
            </a:r>
            <a:r>
              <a:rPr lang="en-GB" sz="1000" kern="100" dirty="0">
                <a:effectLst/>
                <a:latin typeface="+mj-lt"/>
                <a:ea typeface="Aptos" panose="020B0004020202020204" pitchFamily="34" charset="0"/>
                <a:cs typeface="Times New Roman" panose="02020603050405020304" pitchFamily="18" charset="0"/>
              </a:rPr>
              <a:t> ed.). Oxford University Press.</a:t>
            </a: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Karatzias, T., Hyland, P., Bradley, A., Cloitre, M., Roberts, N. P., Bisson, J. I., &amp; Shevlin, M. (2019). Risk factors and comorbidity of ICD-11 PTSD and complex PTSD: Findings from a trauma-exposed population-based sample of adults in the United Kingdom. </a:t>
            </a:r>
            <a:r>
              <a:rPr lang="en-GB" sz="1000" i="1" kern="100" dirty="0">
                <a:effectLst/>
                <a:latin typeface="+mj-lt"/>
                <a:ea typeface="Aptos" panose="020B0004020202020204" pitchFamily="34" charset="0"/>
                <a:cs typeface="Times New Roman" panose="02020603050405020304" pitchFamily="18" charset="0"/>
              </a:rPr>
              <a:t>Depression and anxiety</a:t>
            </a:r>
            <a:r>
              <a:rPr lang="en-GB" sz="1000" kern="100" dirty="0">
                <a:effectLst/>
                <a:latin typeface="+mj-lt"/>
                <a:ea typeface="Aptos" panose="020B0004020202020204" pitchFamily="34" charset="0"/>
                <a:cs typeface="Times New Roman" panose="02020603050405020304" pitchFamily="18" charset="0"/>
              </a:rPr>
              <a:t>, </a:t>
            </a:r>
            <a:r>
              <a:rPr lang="en-GB" sz="1000" i="1" kern="100" dirty="0">
                <a:effectLst/>
                <a:latin typeface="+mj-lt"/>
                <a:ea typeface="Aptos" panose="020B0004020202020204" pitchFamily="34" charset="0"/>
                <a:cs typeface="Times New Roman" panose="02020603050405020304" pitchFamily="18" charset="0"/>
              </a:rPr>
              <a:t>36</a:t>
            </a:r>
            <a:r>
              <a:rPr lang="en-GB" sz="1000" kern="100" dirty="0">
                <a:effectLst/>
                <a:latin typeface="+mj-lt"/>
                <a:ea typeface="Aptos" panose="020B0004020202020204" pitchFamily="34" charset="0"/>
                <a:cs typeface="Times New Roman" panose="02020603050405020304" pitchFamily="18" charset="0"/>
              </a:rPr>
              <a:t>(9), 887–894. </a:t>
            </a:r>
            <a:r>
              <a:rPr lang="en-GB" sz="1000" u="sng" kern="100" dirty="0">
                <a:solidFill>
                  <a:srgbClr val="467886"/>
                </a:solidFill>
                <a:effectLst/>
                <a:latin typeface="+mj-lt"/>
                <a:ea typeface="Aptos" panose="020B0004020202020204" pitchFamily="34" charset="0"/>
                <a:cs typeface="Times New Roman" panose="02020603050405020304" pitchFamily="18" charset="0"/>
                <a:hlinkClick r:id="rId5"/>
              </a:rPr>
              <a:t>https://doi.org/10.1002/da.22934</a:t>
            </a:r>
            <a:r>
              <a:rPr lang="en-GB" sz="1000" kern="100" dirty="0">
                <a:effectLst/>
                <a:latin typeface="+mj-lt"/>
                <a:ea typeface="Aptos" panose="020B0004020202020204" pitchFamily="34" charset="0"/>
                <a:cs typeface="Times New Roman" panose="02020603050405020304" pitchFamily="18" charset="0"/>
              </a:rPr>
              <a:t> </a:t>
            </a: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National Health Service. (2024). </a:t>
            </a:r>
            <a:r>
              <a:rPr lang="en-GB" sz="1000" i="1" kern="100" dirty="0">
                <a:effectLst/>
                <a:latin typeface="+mj-lt"/>
                <a:ea typeface="Aptos" panose="020B0004020202020204" pitchFamily="34" charset="0"/>
                <a:cs typeface="Times New Roman" panose="02020603050405020304" pitchFamily="18" charset="0"/>
              </a:rPr>
              <a:t>Symptoms - Post-traumatic stress disorder</a:t>
            </a:r>
            <a:r>
              <a:rPr lang="en-GB" sz="1000" kern="100" dirty="0">
                <a:effectLst/>
                <a:latin typeface="+mj-lt"/>
                <a:ea typeface="Aptos" panose="020B0004020202020204" pitchFamily="34" charset="0"/>
                <a:cs typeface="Times New Roman" panose="02020603050405020304" pitchFamily="18" charset="0"/>
              </a:rPr>
              <a:t>. nhs.uk. </a:t>
            </a:r>
            <a:r>
              <a:rPr lang="en-GB" sz="1000" u="sng" kern="100" dirty="0">
                <a:solidFill>
                  <a:srgbClr val="467886"/>
                </a:solidFill>
                <a:effectLst/>
                <a:latin typeface="+mj-lt"/>
                <a:ea typeface="Aptos" panose="020B0004020202020204" pitchFamily="34" charset="0"/>
                <a:cs typeface="Times New Roman" panose="02020603050405020304" pitchFamily="18" charset="0"/>
                <a:hlinkClick r:id="rId6"/>
              </a:rPr>
              <a:t>https://www.nhs.uk/mental-health/conditions/post-traumatic-stress-disorder-ptsd/symptoms/</a:t>
            </a:r>
            <a:endParaRPr lang="en-GB" sz="1000" kern="100" dirty="0">
              <a:effectLst/>
              <a:latin typeface="+mj-lt"/>
              <a:ea typeface="Aptos" panose="020B0004020202020204" pitchFamily="34" charset="0"/>
              <a:cs typeface="Times New Roman" panose="02020603050405020304" pitchFamily="18" charset="0"/>
            </a:endParaRP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Purtle, J., Lynn, K., &amp; Malik, M. (2016). “Calculating The Toll Of Trauma” in the headlines: Portrayals of posttraumatic stress disorder in the New York Times (1980–2015). </a:t>
            </a:r>
            <a:r>
              <a:rPr lang="en-GB" sz="1000" i="1" kern="100" dirty="0">
                <a:effectLst/>
                <a:latin typeface="+mj-lt"/>
                <a:ea typeface="Aptos" panose="020B0004020202020204" pitchFamily="34" charset="0"/>
                <a:cs typeface="Times New Roman" panose="02020603050405020304" pitchFamily="18" charset="0"/>
              </a:rPr>
              <a:t>American Journal of Orthopsychiatry</a:t>
            </a:r>
            <a:r>
              <a:rPr lang="en-GB" sz="1000" kern="100" dirty="0">
                <a:effectLst/>
                <a:latin typeface="+mj-lt"/>
                <a:ea typeface="Aptos" panose="020B0004020202020204" pitchFamily="34" charset="0"/>
                <a:cs typeface="Times New Roman" panose="02020603050405020304" pitchFamily="18" charset="0"/>
              </a:rPr>
              <a:t>, </a:t>
            </a:r>
            <a:r>
              <a:rPr lang="en-GB" sz="1000" i="1" kern="100" dirty="0">
                <a:effectLst/>
                <a:latin typeface="+mj-lt"/>
                <a:ea typeface="Aptos" panose="020B0004020202020204" pitchFamily="34" charset="0"/>
                <a:cs typeface="Times New Roman" panose="02020603050405020304" pitchFamily="18" charset="0"/>
              </a:rPr>
              <a:t>86</a:t>
            </a:r>
            <a:r>
              <a:rPr lang="en-GB" sz="1000" kern="100" dirty="0">
                <a:effectLst/>
                <a:latin typeface="+mj-lt"/>
                <a:ea typeface="Aptos" panose="020B0004020202020204" pitchFamily="34" charset="0"/>
                <a:cs typeface="Times New Roman" panose="02020603050405020304" pitchFamily="18" charset="0"/>
              </a:rPr>
              <a:t>(6), 632–638. </a:t>
            </a:r>
            <a:r>
              <a:rPr lang="en-GB" sz="1000" u="sng" kern="100" dirty="0">
                <a:solidFill>
                  <a:srgbClr val="467886"/>
                </a:solidFill>
                <a:effectLst/>
                <a:latin typeface="+mj-lt"/>
                <a:ea typeface="Aptos" panose="020B0004020202020204" pitchFamily="34" charset="0"/>
                <a:cs typeface="Times New Roman" panose="02020603050405020304" pitchFamily="18" charset="0"/>
                <a:hlinkClick r:id="rId7"/>
              </a:rPr>
              <a:t>https://doi.org/10.1037/ort0000187</a:t>
            </a:r>
            <a:r>
              <a:rPr lang="en-GB" sz="1000" kern="100" dirty="0">
                <a:effectLst/>
                <a:latin typeface="+mj-lt"/>
                <a:ea typeface="Aptos" panose="020B0004020202020204" pitchFamily="34" charset="0"/>
                <a:cs typeface="Times New Roman" panose="02020603050405020304" pitchFamily="18" charset="0"/>
              </a:rPr>
              <a:t> </a:t>
            </a: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Rüsch, N., Angermeyer, M. C., &amp; Corrigan, P. W. (2005). Mental illness stigma: Concepts, consequences, and initiatives to reduce stigma. </a:t>
            </a:r>
            <a:r>
              <a:rPr lang="en-GB" sz="1000" i="1" kern="100" dirty="0">
                <a:effectLst/>
                <a:latin typeface="+mj-lt"/>
                <a:ea typeface="Aptos" panose="020B0004020202020204" pitchFamily="34" charset="0"/>
                <a:cs typeface="Times New Roman" panose="02020603050405020304" pitchFamily="18" charset="0"/>
              </a:rPr>
              <a:t>European Psychiatry</a:t>
            </a:r>
            <a:r>
              <a:rPr lang="en-GB" sz="1000" kern="100" dirty="0">
                <a:effectLst/>
                <a:latin typeface="+mj-lt"/>
                <a:ea typeface="Aptos" panose="020B0004020202020204" pitchFamily="34" charset="0"/>
                <a:cs typeface="Times New Roman" panose="02020603050405020304" pitchFamily="18" charset="0"/>
              </a:rPr>
              <a:t>, </a:t>
            </a:r>
            <a:r>
              <a:rPr lang="en-GB" sz="1000" i="1" kern="100" dirty="0">
                <a:effectLst/>
                <a:latin typeface="+mj-lt"/>
                <a:ea typeface="Aptos" panose="020B0004020202020204" pitchFamily="34" charset="0"/>
                <a:cs typeface="Times New Roman" panose="02020603050405020304" pitchFamily="18" charset="0"/>
              </a:rPr>
              <a:t>20</a:t>
            </a:r>
            <a:r>
              <a:rPr lang="en-GB" sz="1000" kern="100" dirty="0">
                <a:effectLst/>
                <a:latin typeface="+mj-lt"/>
                <a:ea typeface="Aptos" panose="020B0004020202020204" pitchFamily="34" charset="0"/>
                <a:cs typeface="Times New Roman" panose="02020603050405020304" pitchFamily="18" charset="0"/>
              </a:rPr>
              <a:t>(8), 529–539. doi:10.1016/j.eurpsy.2005.04.004</a:t>
            </a: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Tsai, J., Shen, J., Southwick, S. M., Greenberg, S., Pluta, A., &amp; Pietrzak, R. H. (2018). Public attitudes and literacy about posttraumatic stress disorder in U.S. adults. </a:t>
            </a:r>
            <a:r>
              <a:rPr lang="en-GB" sz="1000" i="1" kern="100" dirty="0">
                <a:effectLst/>
                <a:latin typeface="+mj-lt"/>
                <a:ea typeface="Aptos" panose="020B0004020202020204" pitchFamily="34" charset="0"/>
                <a:cs typeface="Times New Roman" panose="02020603050405020304" pitchFamily="18" charset="0"/>
              </a:rPr>
              <a:t>Journal of anxiety disorders</a:t>
            </a:r>
            <a:r>
              <a:rPr lang="en-GB" sz="1000" kern="100" dirty="0">
                <a:effectLst/>
                <a:latin typeface="+mj-lt"/>
                <a:ea typeface="Aptos" panose="020B0004020202020204" pitchFamily="34" charset="0"/>
                <a:cs typeface="Times New Roman" panose="02020603050405020304" pitchFamily="18" charset="0"/>
              </a:rPr>
              <a:t>, </a:t>
            </a:r>
            <a:r>
              <a:rPr lang="en-GB" sz="1000" i="1" kern="100" dirty="0">
                <a:effectLst/>
                <a:latin typeface="+mj-lt"/>
                <a:ea typeface="Aptos" panose="020B0004020202020204" pitchFamily="34" charset="0"/>
                <a:cs typeface="Times New Roman" panose="02020603050405020304" pitchFamily="18" charset="0"/>
              </a:rPr>
              <a:t>55</a:t>
            </a:r>
            <a:r>
              <a:rPr lang="en-GB" sz="1000" kern="100" dirty="0">
                <a:effectLst/>
                <a:latin typeface="+mj-lt"/>
                <a:ea typeface="Aptos" panose="020B0004020202020204" pitchFamily="34" charset="0"/>
                <a:cs typeface="Times New Roman" panose="02020603050405020304" pitchFamily="18" charset="0"/>
              </a:rPr>
              <a:t>, 63–69. </a:t>
            </a:r>
            <a:r>
              <a:rPr lang="en-GB" sz="1000" u="sng" kern="100" dirty="0">
                <a:solidFill>
                  <a:srgbClr val="467886"/>
                </a:solidFill>
                <a:effectLst/>
                <a:latin typeface="+mj-lt"/>
                <a:ea typeface="Aptos" panose="020B0004020202020204" pitchFamily="34" charset="0"/>
                <a:cs typeface="Times New Roman" panose="02020603050405020304" pitchFamily="18" charset="0"/>
                <a:hlinkClick r:id="rId8"/>
              </a:rPr>
              <a:t>https://doi.org/10.1016/j.janxdis.2018.02.002</a:t>
            </a:r>
            <a:endParaRPr lang="en-GB" sz="1000" kern="100" dirty="0">
              <a:effectLst/>
              <a:latin typeface="+mj-lt"/>
              <a:ea typeface="Aptos" panose="020B0004020202020204" pitchFamily="34" charset="0"/>
              <a:cs typeface="Times New Roman" panose="02020603050405020304" pitchFamily="18" charset="0"/>
            </a:endParaRP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Tyrer, P. (2014). A comparison of DSM and ICD classifications of mental disorder. </a:t>
            </a:r>
            <a:r>
              <a:rPr lang="en-GB" sz="1000" i="1" kern="100" dirty="0">
                <a:effectLst/>
                <a:latin typeface="+mj-lt"/>
                <a:ea typeface="Aptos" panose="020B0004020202020204" pitchFamily="34" charset="0"/>
                <a:cs typeface="Times New Roman" panose="02020603050405020304" pitchFamily="18" charset="0"/>
              </a:rPr>
              <a:t>Advances in Psychiatric Treatment</a:t>
            </a:r>
            <a:r>
              <a:rPr lang="en-GB" sz="1000" kern="100" dirty="0">
                <a:effectLst/>
                <a:latin typeface="+mj-lt"/>
                <a:ea typeface="Aptos" panose="020B0004020202020204" pitchFamily="34" charset="0"/>
                <a:cs typeface="Times New Roman" panose="02020603050405020304" pitchFamily="18" charset="0"/>
              </a:rPr>
              <a:t>, </a:t>
            </a:r>
            <a:r>
              <a:rPr lang="en-GB" sz="1000" i="1" kern="100" dirty="0">
                <a:effectLst/>
                <a:latin typeface="+mj-lt"/>
                <a:ea typeface="Aptos" panose="020B0004020202020204" pitchFamily="34" charset="0"/>
                <a:cs typeface="Times New Roman" panose="02020603050405020304" pitchFamily="18" charset="0"/>
              </a:rPr>
              <a:t>20</a:t>
            </a:r>
            <a:r>
              <a:rPr lang="en-GB" sz="1000" kern="100" dirty="0">
                <a:effectLst/>
                <a:latin typeface="+mj-lt"/>
                <a:ea typeface="Aptos" panose="020B0004020202020204" pitchFamily="34" charset="0"/>
                <a:cs typeface="Times New Roman" panose="02020603050405020304" pitchFamily="18" charset="0"/>
              </a:rPr>
              <a:t>(4), 280–285. doi:10.1192/apt.bp.113.011296</a:t>
            </a:r>
            <a:endParaRPr lang="en-GB" sz="1000" dirty="0">
              <a:latin typeface="+mj-lt"/>
            </a:endParaRPr>
          </a:p>
        </p:txBody>
      </p:sp>
    </p:spTree>
    <p:extLst>
      <p:ext uri="{BB962C8B-B14F-4D97-AF65-F5344CB8AC3E}">
        <p14:creationId xmlns:p14="http://schemas.microsoft.com/office/powerpoint/2010/main" val="13715176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41B7A-64BC-6EFF-C18E-42C8AC6DA068}"/>
              </a:ext>
            </a:extLst>
          </p:cNvPr>
          <p:cNvSpPr>
            <a:spLocks noGrp="1"/>
          </p:cNvSpPr>
          <p:nvPr>
            <p:ph type="title"/>
          </p:nvPr>
        </p:nvSpPr>
        <p:spPr>
          <a:xfrm>
            <a:off x="3332956" y="201082"/>
            <a:ext cx="5526088" cy="1507067"/>
          </a:xfrm>
        </p:spPr>
        <p:txBody>
          <a:bodyPr/>
          <a:lstStyle/>
          <a:p>
            <a:r>
              <a:rPr lang="en-GB" b="1" dirty="0"/>
              <a:t>AI acknowledgement</a:t>
            </a:r>
          </a:p>
        </p:txBody>
      </p:sp>
      <p:sp>
        <p:nvSpPr>
          <p:cNvPr id="3" name="Content Placeholder 2">
            <a:extLst>
              <a:ext uri="{FF2B5EF4-FFF2-40B4-BE49-F238E27FC236}">
                <a16:creationId xmlns:a16="http://schemas.microsoft.com/office/drawing/2014/main" id="{299ABE3A-FBD7-586B-C258-D0EDD17FF46C}"/>
              </a:ext>
            </a:extLst>
          </p:cNvPr>
          <p:cNvSpPr>
            <a:spLocks noGrp="1"/>
          </p:cNvSpPr>
          <p:nvPr>
            <p:ph idx="1"/>
          </p:nvPr>
        </p:nvSpPr>
        <p:spPr>
          <a:xfrm>
            <a:off x="1828800" y="1621367"/>
            <a:ext cx="8534400" cy="3615267"/>
          </a:xfrm>
        </p:spPr>
        <p:txBody>
          <a:bodyPr/>
          <a:lstStyle/>
          <a:p>
            <a:pPr marL="0" indent="0" algn="ctr">
              <a:buNone/>
            </a:pPr>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a:t>
            </a:r>
          </a:p>
        </p:txBody>
      </p:sp>
    </p:spTree>
    <p:extLst>
      <p:ext uri="{BB962C8B-B14F-4D97-AF65-F5344CB8AC3E}">
        <p14:creationId xmlns:p14="http://schemas.microsoft.com/office/powerpoint/2010/main" val="414808853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FE76448-B9B5-444F-ABF0-3E2949E5B924}">
  <ds:schemaRefs>
    <ds:schemaRef ds:uri="http://schemas.microsoft.com/office/infopath/2007/PartnerControls"/>
    <ds:schemaRef ds:uri="71af3243-3dd4-4a8d-8c0d-dd76da1f02a5"/>
    <ds:schemaRef ds:uri="http://schemas.microsoft.com/office/2006/metadata/properties"/>
    <ds:schemaRef ds:uri="http://schemas.microsoft.com/office/2006/documentManagement/types"/>
    <ds:schemaRef ds:uri="http://purl.org/dc/dcmitype/"/>
    <ds:schemaRef ds:uri="16c05727-aa75-4e4a-9b5f-8a80a1165891"/>
    <ds:schemaRef ds:uri="http://www.w3.org/XML/1998/namespace"/>
    <ds:schemaRef ds:uri="http://schemas.openxmlformats.org/package/2006/metadata/core-properties"/>
    <ds:schemaRef ds:uri="http://purl.org/dc/terms/"/>
    <ds:schemaRef ds:uri="http://purl.org/dc/elements/1.1/"/>
  </ds:schemaRefs>
</ds:datastoreItem>
</file>

<file path=customXml/itemProps2.xml><?xml version="1.0" encoding="utf-8"?>
<ds:datastoreItem xmlns:ds="http://schemas.openxmlformats.org/officeDocument/2006/customXml" ds:itemID="{92CC082E-8DE3-449F-B604-FF5FA628FBDC}">
  <ds:schemaRefs>
    <ds:schemaRef ds:uri="http://schemas.microsoft.com/sharepoint/v3/contenttype/forms"/>
  </ds:schemaRefs>
</ds:datastoreItem>
</file>

<file path=customXml/itemProps3.xml><?xml version="1.0" encoding="utf-8"?>
<ds:datastoreItem xmlns:ds="http://schemas.openxmlformats.org/officeDocument/2006/customXml" ds:itemID="{6FA93B6D-1597-4D86-B6EB-52CA39D989F8}">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Words>1865</Words>
  <Application>Microsoft Office PowerPoint</Application>
  <PresentationFormat>Widescreen</PresentationFormat>
  <Paragraphs>152</Paragraphs>
  <Slides>18</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Calibri</vt:lpstr>
      <vt:lpstr>Century Gothic</vt:lpstr>
      <vt:lpstr>Courier New</vt:lpstr>
      <vt:lpstr>Noto Sans</vt:lpstr>
      <vt:lpstr>Wingdings</vt:lpstr>
      <vt:lpstr>Wingdings 3</vt:lpstr>
      <vt:lpstr>Slice</vt:lpstr>
      <vt:lpstr>Modern attitudes towards Posttraumatic stress disorder (PTSD)</vt:lpstr>
      <vt:lpstr>A closer look at PTSD</vt:lpstr>
      <vt:lpstr>PowerPoint Presentation</vt:lpstr>
      <vt:lpstr>What do people think ptsd is?</vt:lpstr>
      <vt:lpstr>PowerPoint Presentation</vt:lpstr>
      <vt:lpstr>HOW DO THEY ALL LINK?</vt:lpstr>
      <vt:lpstr>Approaches to &amp; Classification of ptsd</vt:lpstr>
      <vt:lpstr>ptsd and cptsd in basic terms</vt:lpstr>
      <vt:lpstr>Key differences between ptsd &amp; cptsd </vt:lpstr>
      <vt:lpstr>Attitudes towards ptsd </vt:lpstr>
      <vt:lpstr>ATTITUDE CHANGES TO PTSD AFTER the introduction in dsm-III</vt:lpstr>
      <vt:lpstr>PowerPoint Presentation</vt:lpstr>
      <vt:lpstr>PowerPoint Presentation</vt:lpstr>
      <vt:lpstr>PowerPoint Presentation</vt:lpstr>
      <vt:lpstr>PowerPoint Presentation</vt:lpstr>
      <vt:lpstr>Any questions??</vt:lpstr>
      <vt:lpstr>References</vt:lpstr>
      <vt:lpstr>AI acknowledgement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Harry Foster</dc:creator>
  <cp:lastModifiedBy>Alex Evans</cp:lastModifiedBy>
  <cp:revision>3</cp:revision>
  <dcterms:created xsi:type="dcterms:W3CDTF">2024-12-10T12:42:37Z</dcterms:created>
  <dcterms:modified xsi:type="dcterms:W3CDTF">2025-01-12T22:39:34Z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