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86" r:id="rId5"/>
    <p:sldMasterId id="2147483688" r:id="rId6"/>
  </p:sldMasterIdLst>
  <p:notesMasterIdLst>
    <p:notesMasterId r:id="rId28"/>
  </p:notesMasterIdLst>
  <p:sldIdLst>
    <p:sldId id="400" r:id="rId7"/>
    <p:sldId id="403" r:id="rId8"/>
    <p:sldId id="402" r:id="rId9"/>
    <p:sldId id="404" r:id="rId10"/>
    <p:sldId id="405" r:id="rId11"/>
    <p:sldId id="406" r:id="rId12"/>
    <p:sldId id="407" r:id="rId13"/>
    <p:sldId id="408" r:id="rId14"/>
    <p:sldId id="409" r:id="rId15"/>
    <p:sldId id="410" r:id="rId16"/>
    <p:sldId id="411" r:id="rId17"/>
    <p:sldId id="412" r:id="rId18"/>
    <p:sldId id="413" r:id="rId19"/>
    <p:sldId id="414" r:id="rId20"/>
    <p:sldId id="415" r:id="rId21"/>
    <p:sldId id="416" r:id="rId22"/>
    <p:sldId id="417" r:id="rId23"/>
    <p:sldId id="418" r:id="rId24"/>
    <p:sldId id="419" r:id="rId25"/>
    <p:sldId id="420" r:id="rId26"/>
    <p:sldId id="42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0EC134-A723-42A7-84CD-AF60BF4A93A2}" v="33" dt="2023-10-17T15:26:29.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190811-4472-42BE-B7AB-666896031D20}"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CB258-ABB2-4D04-885A-027D298EAA9C}" type="slidenum">
              <a:rPr lang="en-GB" smtClean="0"/>
              <a:t>‹#›</a:t>
            </a:fld>
            <a:endParaRPr lang="en-GB"/>
          </a:p>
        </p:txBody>
      </p:sp>
    </p:spTree>
    <p:extLst>
      <p:ext uri="{BB962C8B-B14F-4D97-AF65-F5344CB8AC3E}">
        <p14:creationId xmlns:p14="http://schemas.microsoft.com/office/powerpoint/2010/main" val="3886520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1083D3-8E12-492B-9559-8EC7805F004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61977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21686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05228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58162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08502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54621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79166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19864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4727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92802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75776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16/10/2024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86580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8664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18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80675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7351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9426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23474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540874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626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6.xml"/><Relationship Id="rId7"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16/10/2024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8"/>
            <a:ext cx="12192000" cy="1196127"/>
          </a:xfrm>
          <a:prstGeom prst="rect">
            <a:avLst/>
          </a:prstGeom>
        </p:spPr>
      </p:pic>
    </p:spTree>
    <p:extLst>
      <p:ext uri="{BB962C8B-B14F-4D97-AF65-F5344CB8AC3E}">
        <p14:creationId xmlns:p14="http://schemas.microsoft.com/office/powerpoint/2010/main" val="2095557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91517384"/>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10/16/2024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2512989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65A55E-05E5-292B-5B00-B41E94416F7B}"/>
              </a:ext>
            </a:extLst>
          </p:cNvPr>
          <p:cNvSpPr>
            <a:spLocks noGrp="1"/>
          </p:cNvSpPr>
          <p:nvPr>
            <p:ph type="title"/>
          </p:nvPr>
        </p:nvSpPr>
        <p:spPr/>
        <p:txBody>
          <a:bodyPr>
            <a:normAutofit/>
          </a:bodyPr>
          <a:lstStyle/>
          <a:p>
            <a:r>
              <a:rPr lang="en-GB" b="1" dirty="0"/>
              <a:t>ECYW4006</a:t>
            </a:r>
          </a:p>
        </p:txBody>
      </p:sp>
      <p:sp>
        <p:nvSpPr>
          <p:cNvPr id="3" name="Subtitle 2"/>
          <p:cNvSpPr>
            <a:spLocks noGrp="1"/>
          </p:cNvSpPr>
          <p:nvPr>
            <p:ph sz="half" idx="1"/>
          </p:nvPr>
        </p:nvSpPr>
        <p:spPr/>
        <p:txBody>
          <a:bodyPr>
            <a:normAutofit/>
          </a:bodyPr>
          <a:lstStyle/>
          <a:p>
            <a:pPr marL="0" indent="0">
              <a:buNone/>
            </a:pPr>
            <a:r>
              <a:rPr lang="en-GB" sz="6000" b="1" dirty="0" err="1"/>
              <a:t>Dod</a:t>
            </a:r>
            <a:r>
              <a:rPr lang="en-GB" sz="6000" b="1" dirty="0"/>
              <a:t> </a:t>
            </a:r>
            <a:r>
              <a:rPr lang="en-GB" sz="6000" b="1" dirty="0" err="1"/>
              <a:t>yn</a:t>
            </a:r>
            <a:r>
              <a:rPr lang="en-GB" sz="6000" b="1" dirty="0"/>
              <a:t> </a:t>
            </a:r>
            <a:r>
              <a:rPr lang="en-GB" sz="6000" b="1" dirty="0" err="1"/>
              <a:t>Ymarferydd</a:t>
            </a:r>
            <a:r>
              <a:rPr lang="en-GB" sz="6000" b="1" dirty="0"/>
              <a:t> </a:t>
            </a:r>
            <a:r>
              <a:rPr lang="en-GB" sz="6000" b="1" dirty="0" err="1"/>
              <a:t>Adfyfyriol</a:t>
            </a:r>
            <a:r>
              <a:rPr lang="en-GB" dirty="0"/>
              <a:t>					</a:t>
            </a:r>
          </a:p>
        </p:txBody>
      </p:sp>
      <p:sp>
        <p:nvSpPr>
          <p:cNvPr id="2" name="Content Placeholder 1">
            <a:extLst>
              <a:ext uri="{FF2B5EF4-FFF2-40B4-BE49-F238E27FC236}">
                <a16:creationId xmlns:a16="http://schemas.microsoft.com/office/drawing/2014/main" id="{068B7D5D-497C-69FF-B6F5-80216A30F225}"/>
              </a:ext>
            </a:extLst>
          </p:cNvPr>
          <p:cNvSpPr>
            <a:spLocks noGrp="1"/>
          </p:cNvSpPr>
          <p:nvPr>
            <p:ph sz="half" idx="2"/>
          </p:nvPr>
        </p:nvSpPr>
        <p:spPr/>
        <p:txBody>
          <a:bodyPr>
            <a:normAutofit/>
          </a:bodyPr>
          <a:lstStyle/>
          <a:p>
            <a:pPr marL="0" indent="0">
              <a:buNone/>
            </a:pPr>
            <a:r>
              <a:rPr lang="en-GB" altLang="en-US" sz="6000" b="1" dirty="0">
                <a:solidFill>
                  <a:schemeClr val="accent6">
                    <a:lumMod val="75000"/>
                  </a:schemeClr>
                </a:solidFill>
              </a:rPr>
              <a:t>Becoming a </a:t>
            </a:r>
            <a:br>
              <a:rPr lang="en-GB" altLang="en-US" sz="6000" b="1" dirty="0">
                <a:solidFill>
                  <a:schemeClr val="accent6">
                    <a:lumMod val="75000"/>
                  </a:schemeClr>
                </a:solidFill>
              </a:rPr>
            </a:br>
            <a:r>
              <a:rPr lang="en-GB" altLang="en-US" sz="6000" b="1" dirty="0">
                <a:solidFill>
                  <a:schemeClr val="accent6">
                    <a:lumMod val="75000"/>
                  </a:schemeClr>
                </a:solidFill>
              </a:rPr>
              <a:t>Reflective Practitioner</a:t>
            </a:r>
            <a:endParaRPr lang="en-GB" sz="5400" b="1" dirty="0">
              <a:solidFill>
                <a:schemeClr val="accent6">
                  <a:lumMod val="75000"/>
                </a:schemeClr>
              </a:solidFill>
            </a:endParaRPr>
          </a:p>
        </p:txBody>
      </p:sp>
      <p:sp>
        <p:nvSpPr>
          <p:cNvPr id="4" name="TextBox 3">
            <a:extLst>
              <a:ext uri="{FF2B5EF4-FFF2-40B4-BE49-F238E27FC236}">
                <a16:creationId xmlns:a16="http://schemas.microsoft.com/office/drawing/2014/main" id="{A094F5AA-56FC-37A8-AA45-0C6668BF9890}"/>
              </a:ext>
            </a:extLst>
          </p:cNvPr>
          <p:cNvSpPr txBox="1"/>
          <p:nvPr/>
        </p:nvSpPr>
        <p:spPr>
          <a:xfrm>
            <a:off x="3229721" y="3919430"/>
            <a:ext cx="717869" cy="523220"/>
          </a:xfrm>
          <a:prstGeom prst="rect">
            <a:avLst/>
          </a:prstGeom>
          <a:noFill/>
        </p:spPr>
        <p:txBody>
          <a:bodyPr wrap="square" rtlCol="0">
            <a:spAutoFit/>
          </a:bodyPr>
          <a:lstStyle/>
          <a:p>
            <a:endParaRPr lang="en-GB" sz="2800" dirty="0">
              <a:solidFill>
                <a:prstClr val="black"/>
              </a:solidFill>
              <a:latin typeface="Arial" panose="020B0604020202020204"/>
            </a:endParaRPr>
          </a:p>
        </p:txBody>
      </p:sp>
    </p:spTree>
    <p:extLst>
      <p:ext uri="{BB962C8B-B14F-4D97-AF65-F5344CB8AC3E}">
        <p14:creationId xmlns:p14="http://schemas.microsoft.com/office/powerpoint/2010/main" val="3561534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07514-C332-1873-2FBD-0CCAE685ECBD}"/>
              </a:ext>
            </a:extLst>
          </p:cNvPr>
          <p:cNvSpPr>
            <a:spLocks noGrp="1"/>
          </p:cNvSpPr>
          <p:nvPr>
            <p:ph type="title"/>
          </p:nvPr>
        </p:nvSpPr>
        <p:spPr/>
        <p:txBody>
          <a:bodyPr/>
          <a:lstStyle/>
          <a:p>
            <a:r>
              <a:rPr lang="en-GB" b="1" dirty="0" err="1"/>
              <a:t>Cynnwys</a:t>
            </a:r>
            <a:r>
              <a:rPr lang="en-GB" b="1" dirty="0"/>
              <a:t>						</a:t>
            </a:r>
            <a:r>
              <a:rPr lang="en-GB" b="1" dirty="0">
                <a:solidFill>
                  <a:schemeClr val="accent6">
                    <a:lumMod val="75000"/>
                  </a:schemeClr>
                </a:solidFill>
              </a:rPr>
              <a:t>Content</a:t>
            </a:r>
          </a:p>
        </p:txBody>
      </p:sp>
      <p:sp>
        <p:nvSpPr>
          <p:cNvPr id="3" name="Content Placeholder 2">
            <a:extLst>
              <a:ext uri="{FF2B5EF4-FFF2-40B4-BE49-F238E27FC236}">
                <a16:creationId xmlns:a16="http://schemas.microsoft.com/office/drawing/2014/main" id="{81FB1B84-D64C-5AC1-72DE-9C4990F3718E}"/>
              </a:ext>
            </a:extLst>
          </p:cNvPr>
          <p:cNvSpPr>
            <a:spLocks noGrp="1"/>
          </p:cNvSpPr>
          <p:nvPr>
            <p:ph sz="half" idx="1"/>
          </p:nvPr>
        </p:nvSpPr>
        <p:spPr/>
        <p:txBody>
          <a:bodyPr/>
          <a:lstStyle/>
          <a:p>
            <a:r>
              <a:rPr lang="en-GB" dirty="0" err="1"/>
              <a:t>Trafod</a:t>
            </a:r>
            <a:r>
              <a:rPr lang="en-GB" dirty="0"/>
              <a:t> </a:t>
            </a:r>
            <a:r>
              <a:rPr lang="en-GB" dirty="0" err="1"/>
              <a:t>profiadau</a:t>
            </a:r>
            <a:r>
              <a:rPr lang="en-GB" dirty="0"/>
              <a:t> o </a:t>
            </a:r>
            <a:r>
              <a:rPr lang="en-GB" dirty="0" err="1"/>
              <a:t>adfyfyrio</a:t>
            </a:r>
            <a:endParaRPr lang="en-GB" dirty="0"/>
          </a:p>
          <a:p>
            <a:endParaRPr lang="en-GB" dirty="0"/>
          </a:p>
          <a:p>
            <a:r>
              <a:rPr lang="en-GB" dirty="0"/>
              <a:t>Sut gall </a:t>
            </a:r>
            <a:r>
              <a:rPr lang="en-GB" dirty="0" err="1"/>
              <a:t>myfyrio</a:t>
            </a:r>
            <a:r>
              <a:rPr lang="en-GB" dirty="0"/>
              <a:t> </a:t>
            </a:r>
            <a:r>
              <a:rPr lang="en-GB" dirty="0" err="1"/>
              <a:t>wella</a:t>
            </a:r>
            <a:r>
              <a:rPr lang="en-GB" dirty="0"/>
              <a:t> </a:t>
            </a:r>
            <a:r>
              <a:rPr lang="en-GB" dirty="0" err="1"/>
              <a:t>ein</a:t>
            </a:r>
            <a:r>
              <a:rPr lang="en-GB" dirty="0"/>
              <a:t> </a:t>
            </a:r>
            <a:r>
              <a:rPr lang="en-GB" dirty="0" err="1"/>
              <a:t>dealltwriaeth</a:t>
            </a:r>
            <a:r>
              <a:rPr lang="en-GB" dirty="0"/>
              <a:t>?</a:t>
            </a:r>
          </a:p>
          <a:p>
            <a:endParaRPr lang="en-GB" dirty="0"/>
          </a:p>
          <a:p>
            <a:r>
              <a:rPr lang="en-GB" dirty="0"/>
              <a:t>Sut gall </a:t>
            </a:r>
            <a:r>
              <a:rPr lang="en-GB" dirty="0" err="1"/>
              <a:t>gwell</a:t>
            </a:r>
            <a:r>
              <a:rPr lang="en-GB" dirty="0"/>
              <a:t> </a:t>
            </a:r>
            <a:r>
              <a:rPr lang="en-GB" dirty="0" err="1"/>
              <a:t>dealltwriaeth</a:t>
            </a:r>
            <a:r>
              <a:rPr lang="en-GB" dirty="0"/>
              <a:t> </a:t>
            </a:r>
            <a:r>
              <a:rPr lang="en-GB" dirty="0" err="1"/>
              <a:t>wella</a:t>
            </a:r>
            <a:r>
              <a:rPr lang="en-GB" dirty="0"/>
              <a:t> </a:t>
            </a:r>
            <a:r>
              <a:rPr lang="en-GB" dirty="0" err="1"/>
              <a:t>ein</a:t>
            </a:r>
            <a:r>
              <a:rPr lang="en-GB" dirty="0"/>
              <a:t> </a:t>
            </a:r>
            <a:r>
              <a:rPr lang="en-GB" dirty="0" err="1"/>
              <a:t>gwaith</a:t>
            </a:r>
            <a:r>
              <a:rPr lang="en-GB" dirty="0"/>
              <a:t> </a:t>
            </a:r>
            <a:r>
              <a:rPr lang="en-GB" dirty="0" err="1"/>
              <a:t>ieuenctid</a:t>
            </a:r>
            <a:r>
              <a:rPr lang="en-GB" dirty="0"/>
              <a:t>?</a:t>
            </a:r>
          </a:p>
        </p:txBody>
      </p:sp>
      <p:sp>
        <p:nvSpPr>
          <p:cNvPr id="4" name="Content Placeholder 3">
            <a:extLst>
              <a:ext uri="{FF2B5EF4-FFF2-40B4-BE49-F238E27FC236}">
                <a16:creationId xmlns:a16="http://schemas.microsoft.com/office/drawing/2014/main" id="{896C3C01-9BE7-7498-9315-FE2BBB837489}"/>
              </a:ext>
            </a:extLst>
          </p:cNvPr>
          <p:cNvSpPr>
            <a:spLocks noGrp="1"/>
          </p:cNvSpPr>
          <p:nvPr>
            <p:ph sz="half" idx="2"/>
          </p:nvPr>
        </p:nvSpPr>
        <p:spPr/>
        <p:txBody>
          <a:bodyPr/>
          <a:lstStyle/>
          <a:p>
            <a:pPr eaLnBrk="1" hangingPunct="1"/>
            <a:r>
              <a:rPr lang="en-GB" altLang="en-US" dirty="0">
                <a:solidFill>
                  <a:schemeClr val="accent6">
                    <a:lumMod val="75000"/>
                  </a:schemeClr>
                </a:solidFill>
              </a:rPr>
              <a:t>Discussing experiences of reflection </a:t>
            </a:r>
          </a:p>
          <a:p>
            <a:pPr eaLnBrk="1" hangingPunct="1">
              <a:buFontTx/>
              <a:buNone/>
            </a:pPr>
            <a:endParaRPr lang="en-GB" altLang="en-US" dirty="0">
              <a:solidFill>
                <a:schemeClr val="accent6">
                  <a:lumMod val="75000"/>
                </a:schemeClr>
              </a:solidFill>
            </a:endParaRPr>
          </a:p>
          <a:p>
            <a:pPr eaLnBrk="1" hangingPunct="1"/>
            <a:r>
              <a:rPr lang="en-GB" altLang="en-US" dirty="0">
                <a:solidFill>
                  <a:schemeClr val="accent6">
                    <a:lumMod val="75000"/>
                  </a:schemeClr>
                </a:solidFill>
              </a:rPr>
              <a:t>How can reflection improve our understanding?</a:t>
            </a:r>
          </a:p>
          <a:p>
            <a:pPr eaLnBrk="1" hangingPunct="1">
              <a:buFontTx/>
              <a:buNone/>
            </a:pPr>
            <a:endParaRPr lang="en-GB" altLang="en-US" dirty="0">
              <a:solidFill>
                <a:schemeClr val="accent6">
                  <a:lumMod val="75000"/>
                </a:schemeClr>
              </a:solidFill>
            </a:endParaRPr>
          </a:p>
          <a:p>
            <a:pPr eaLnBrk="1" hangingPunct="1"/>
            <a:r>
              <a:rPr lang="en-GB" altLang="en-US" dirty="0">
                <a:solidFill>
                  <a:schemeClr val="accent6">
                    <a:lumMod val="75000"/>
                  </a:schemeClr>
                </a:solidFill>
              </a:rPr>
              <a:t>How can better understanding improve our youth work?</a:t>
            </a:r>
          </a:p>
          <a:p>
            <a:pPr marL="0" indent="0">
              <a:buNone/>
            </a:pPr>
            <a:endParaRPr lang="en-GB" dirty="0"/>
          </a:p>
        </p:txBody>
      </p:sp>
    </p:spTree>
    <p:extLst>
      <p:ext uri="{BB962C8B-B14F-4D97-AF65-F5344CB8AC3E}">
        <p14:creationId xmlns:p14="http://schemas.microsoft.com/office/powerpoint/2010/main" val="3497957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251FE-20A6-2EB7-A723-5FB3535346E9}"/>
              </a:ext>
            </a:extLst>
          </p:cNvPr>
          <p:cNvSpPr>
            <a:spLocks noGrp="1"/>
          </p:cNvSpPr>
          <p:nvPr>
            <p:ph type="title"/>
          </p:nvPr>
        </p:nvSpPr>
        <p:spPr/>
        <p:txBody>
          <a:bodyPr/>
          <a:lstStyle/>
          <a:p>
            <a:r>
              <a:rPr lang="en-GB" b="1" dirty="0" err="1"/>
              <a:t>Dod</a:t>
            </a:r>
            <a:r>
              <a:rPr lang="en-GB" b="1" dirty="0"/>
              <a:t> </a:t>
            </a:r>
            <a:r>
              <a:rPr lang="en-GB" b="1" dirty="0" err="1"/>
              <a:t>yn</a:t>
            </a:r>
            <a:r>
              <a:rPr lang="en-GB" b="1" dirty="0"/>
              <a:t> </a:t>
            </a:r>
            <a:r>
              <a:rPr lang="en-GB" b="1" dirty="0" err="1"/>
              <a:t>ymwybodol</a:t>
            </a:r>
            <a:r>
              <a:rPr lang="en-GB" b="1" dirty="0"/>
              <a:t> a </a:t>
            </a:r>
            <a:r>
              <a:rPr lang="en-GB" b="1" dirty="0" err="1"/>
              <a:t>chymwys</a:t>
            </a:r>
            <a:br>
              <a:rPr lang="en-GB" b="1" dirty="0"/>
            </a:br>
            <a:r>
              <a:rPr lang="en-GB" b="1" dirty="0">
                <a:solidFill>
                  <a:schemeClr val="accent6">
                    <a:lumMod val="75000"/>
                  </a:schemeClr>
                </a:solidFill>
              </a:rPr>
              <a:t>Becoming aware and competent</a:t>
            </a:r>
          </a:p>
        </p:txBody>
      </p:sp>
      <p:sp>
        <p:nvSpPr>
          <p:cNvPr id="3" name="Content Placeholder 2">
            <a:extLst>
              <a:ext uri="{FF2B5EF4-FFF2-40B4-BE49-F238E27FC236}">
                <a16:creationId xmlns:a16="http://schemas.microsoft.com/office/drawing/2014/main" id="{9C0B42BA-DA5D-0FF0-6AFE-9C59766ECC29}"/>
              </a:ext>
            </a:extLst>
          </p:cNvPr>
          <p:cNvSpPr>
            <a:spLocks noGrp="1"/>
          </p:cNvSpPr>
          <p:nvPr>
            <p:ph sz="half" idx="1"/>
          </p:nvPr>
        </p:nvSpPr>
        <p:spPr/>
        <p:txBody>
          <a:bodyPr>
            <a:normAutofit/>
          </a:bodyPr>
          <a:lstStyle/>
          <a:p>
            <a:r>
              <a:rPr lang="en-GB" dirty="0"/>
              <a:t>Mae </a:t>
            </a:r>
            <a:r>
              <a:rPr lang="en-GB" dirty="0" err="1"/>
              <a:t>cymhwysedd</a:t>
            </a:r>
            <a:r>
              <a:rPr lang="en-GB" dirty="0"/>
              <a:t> </a:t>
            </a:r>
            <a:r>
              <a:rPr lang="en-GB" dirty="0" err="1"/>
              <a:t>yn</a:t>
            </a:r>
            <a:r>
              <a:rPr lang="en-GB" dirty="0"/>
              <a:t> </a:t>
            </a:r>
            <a:r>
              <a:rPr lang="en-GB" dirty="0" err="1"/>
              <a:t>awgrymu</a:t>
            </a:r>
            <a:r>
              <a:rPr lang="en-GB" dirty="0"/>
              <a:t> </a:t>
            </a:r>
            <a:r>
              <a:rPr lang="en-GB" dirty="0" err="1"/>
              <a:t>meddu</a:t>
            </a:r>
            <a:r>
              <a:rPr lang="en-GB" dirty="0"/>
              <a:t> </a:t>
            </a:r>
            <a:r>
              <a:rPr lang="en-GB" dirty="0" err="1"/>
              <a:t>ar</a:t>
            </a:r>
            <a:r>
              <a:rPr lang="en-GB" dirty="0"/>
              <a:t> </a:t>
            </a:r>
            <a:r>
              <a:rPr lang="en-GB" dirty="0" err="1"/>
              <a:t>wybodaeth</a:t>
            </a:r>
            <a:r>
              <a:rPr lang="en-GB" dirty="0"/>
              <a:t> </a:t>
            </a:r>
            <a:r>
              <a:rPr lang="en-GB" dirty="0" err="1"/>
              <a:t>a'r</a:t>
            </a:r>
            <a:r>
              <a:rPr lang="en-GB" dirty="0"/>
              <a:t> </a:t>
            </a:r>
            <a:r>
              <a:rPr lang="en-GB" dirty="0" err="1"/>
              <a:t>gallu</a:t>
            </a:r>
            <a:r>
              <a:rPr lang="en-GB" dirty="0"/>
              <a:t> </a:t>
            </a:r>
            <a:r>
              <a:rPr lang="en-GB" dirty="0" err="1"/>
              <a:t>ymddygiadol</a:t>
            </a:r>
            <a:r>
              <a:rPr lang="en-GB" dirty="0"/>
              <a:t> </a:t>
            </a:r>
            <a:r>
              <a:rPr lang="en-GB" dirty="0" err="1"/>
              <a:t>i</a:t>
            </a:r>
            <a:r>
              <a:rPr lang="en-GB" dirty="0"/>
              <a:t> </a:t>
            </a:r>
            <a:r>
              <a:rPr lang="en-GB" dirty="0" err="1"/>
              <a:t>weithredu'n</a:t>
            </a:r>
            <a:r>
              <a:rPr lang="en-GB" dirty="0"/>
              <a:t> </a:t>
            </a:r>
            <a:r>
              <a:rPr lang="en-GB" dirty="0" err="1"/>
              <a:t>briodol</a:t>
            </a:r>
            <a:r>
              <a:rPr lang="en-GB" dirty="0"/>
              <a:t>. Er </a:t>
            </a:r>
            <a:r>
              <a:rPr lang="en-GB" dirty="0" err="1"/>
              <a:t>mwyn</a:t>
            </a:r>
            <a:r>
              <a:rPr lang="en-GB" dirty="0"/>
              <a:t> </a:t>
            </a:r>
            <a:r>
              <a:rPr lang="en-GB" dirty="0" err="1"/>
              <a:t>datblygu</a:t>
            </a:r>
            <a:r>
              <a:rPr lang="en-GB" dirty="0"/>
              <a:t> </a:t>
            </a:r>
            <a:r>
              <a:rPr lang="en-GB" dirty="0" err="1"/>
              <a:t>cymwyseddau</a:t>
            </a:r>
            <a:r>
              <a:rPr lang="en-GB" dirty="0"/>
              <a:t> </a:t>
            </a:r>
            <a:r>
              <a:rPr lang="en-GB" dirty="0" err="1"/>
              <a:t>rhaid</a:t>
            </a:r>
            <a:r>
              <a:rPr lang="en-GB" dirty="0"/>
              <a:t> </a:t>
            </a:r>
            <a:r>
              <a:rPr lang="en-GB" dirty="0" err="1"/>
              <a:t>i</a:t>
            </a:r>
            <a:r>
              <a:rPr lang="en-GB" dirty="0"/>
              <a:t> chi </a:t>
            </a:r>
            <a:r>
              <a:rPr lang="en-GB" dirty="0" err="1"/>
              <a:t>gael</a:t>
            </a:r>
            <a:r>
              <a:rPr lang="en-GB" dirty="0"/>
              <a:t> </a:t>
            </a:r>
            <a:r>
              <a:rPr lang="en-GB" dirty="0" err="1"/>
              <a:t>eich</a:t>
            </a:r>
            <a:r>
              <a:rPr lang="en-GB" dirty="0"/>
              <a:t> </a:t>
            </a:r>
            <a:r>
              <a:rPr lang="en-GB" dirty="0" err="1"/>
              <a:t>cyflwyno</a:t>
            </a:r>
            <a:r>
              <a:rPr lang="en-GB" dirty="0"/>
              <a:t> </a:t>
            </a:r>
            <a:r>
              <a:rPr lang="en-GB" dirty="0" err="1"/>
              <a:t>i</a:t>
            </a:r>
            <a:r>
              <a:rPr lang="en-GB" dirty="0"/>
              <a:t> </a:t>
            </a:r>
            <a:r>
              <a:rPr lang="en-GB" dirty="0" err="1"/>
              <a:t>wybodaeth</a:t>
            </a:r>
            <a:r>
              <a:rPr lang="en-GB" dirty="0"/>
              <a:t> a </a:t>
            </a:r>
            <a:r>
              <a:rPr lang="en-GB" dirty="0" err="1"/>
              <a:t>chael</a:t>
            </a:r>
            <a:r>
              <a:rPr lang="en-GB" dirty="0"/>
              <a:t> y </a:t>
            </a:r>
            <a:r>
              <a:rPr lang="en-GB" dirty="0" err="1"/>
              <a:t>cyfle</a:t>
            </a:r>
            <a:r>
              <a:rPr lang="en-GB" dirty="0"/>
              <a:t> </a:t>
            </a:r>
            <a:r>
              <a:rPr lang="en-GB" dirty="0" err="1"/>
              <a:t>i</a:t>
            </a:r>
            <a:r>
              <a:rPr lang="en-GB" dirty="0"/>
              <a:t> </a:t>
            </a:r>
            <a:r>
              <a:rPr lang="en-GB" dirty="0" err="1"/>
              <a:t>ymarfer</a:t>
            </a:r>
            <a:r>
              <a:rPr lang="en-GB" dirty="0"/>
              <a:t> </a:t>
            </a:r>
            <a:r>
              <a:rPr lang="en-GB" dirty="0" err="1"/>
              <a:t>sgiliau</a:t>
            </a:r>
            <a:r>
              <a:rPr lang="en-GB" dirty="0"/>
              <a:t>.</a:t>
            </a:r>
          </a:p>
          <a:p>
            <a:pPr marL="0" indent="0">
              <a:buNone/>
            </a:pPr>
            <a:endParaRPr lang="en-GB" dirty="0"/>
          </a:p>
          <a:p>
            <a:r>
              <a:rPr lang="en-GB" dirty="0"/>
              <a:t>Mae </a:t>
            </a:r>
            <a:r>
              <a:rPr lang="en-GB" dirty="0" err="1"/>
              <a:t>adfyfyrio</a:t>
            </a:r>
            <a:r>
              <a:rPr lang="en-GB" dirty="0"/>
              <a:t> </a:t>
            </a:r>
            <a:r>
              <a:rPr lang="en-GB" dirty="0" err="1"/>
              <a:t>yn</a:t>
            </a:r>
            <a:r>
              <a:rPr lang="en-GB" dirty="0"/>
              <a:t> </a:t>
            </a:r>
            <a:r>
              <a:rPr lang="en-GB" dirty="0" err="1"/>
              <a:t>rhoi</a:t>
            </a:r>
            <a:r>
              <a:rPr lang="en-GB" dirty="0"/>
              <a:t> </a:t>
            </a:r>
            <a:r>
              <a:rPr lang="en-GB" dirty="0" err="1"/>
              <a:t>cyfle</a:t>
            </a:r>
            <a:r>
              <a:rPr lang="en-GB" dirty="0"/>
              <a:t> </a:t>
            </a:r>
            <a:r>
              <a:rPr lang="en-GB" dirty="0" err="1"/>
              <a:t>i</a:t>
            </a:r>
            <a:r>
              <a:rPr lang="en-GB" dirty="0"/>
              <a:t> </a:t>
            </a:r>
            <a:r>
              <a:rPr lang="en-GB" dirty="0" err="1"/>
              <a:t>ni</a:t>
            </a:r>
            <a:r>
              <a:rPr lang="en-GB" dirty="0"/>
              <a:t> </a:t>
            </a:r>
            <a:r>
              <a:rPr lang="en-GB" dirty="0" err="1"/>
              <a:t>ystyried</a:t>
            </a:r>
            <a:r>
              <a:rPr lang="en-GB" dirty="0"/>
              <a:t> </a:t>
            </a:r>
            <a:r>
              <a:rPr lang="en-GB" dirty="0" err="1"/>
              <a:t>gwybodaeth</a:t>
            </a:r>
            <a:r>
              <a:rPr lang="en-GB" dirty="0"/>
              <a:t> ac </a:t>
            </a:r>
            <a:r>
              <a:rPr lang="en-GB" dirty="0" err="1"/>
              <a:t>arfer</a:t>
            </a:r>
            <a:r>
              <a:rPr lang="en-GB" dirty="0"/>
              <a:t> a </a:t>
            </a:r>
            <a:r>
              <a:rPr lang="en-GB" dirty="0" err="1"/>
              <a:t>cheisio</a:t>
            </a:r>
            <a:r>
              <a:rPr lang="en-GB" dirty="0"/>
              <a:t> </a:t>
            </a:r>
            <a:r>
              <a:rPr lang="en-GB" dirty="0" err="1"/>
              <a:t>gwella</a:t>
            </a:r>
            <a:r>
              <a:rPr lang="en-GB" dirty="0"/>
              <a:t> </a:t>
            </a:r>
            <a:r>
              <a:rPr lang="en-GB" dirty="0" err="1"/>
              <a:t>ein</a:t>
            </a:r>
            <a:r>
              <a:rPr lang="en-GB" dirty="0"/>
              <a:t> </a:t>
            </a:r>
            <a:r>
              <a:rPr lang="en-GB" dirty="0" err="1"/>
              <a:t>gwaith</a:t>
            </a:r>
            <a:r>
              <a:rPr lang="en-GB" dirty="0"/>
              <a:t> o </a:t>
            </a:r>
            <a:r>
              <a:rPr lang="en-GB" dirty="0" err="1"/>
              <a:t>ganlyniad</a:t>
            </a:r>
            <a:r>
              <a:rPr lang="en-GB" dirty="0"/>
              <a:t>.</a:t>
            </a:r>
          </a:p>
        </p:txBody>
      </p:sp>
      <p:sp>
        <p:nvSpPr>
          <p:cNvPr id="4" name="Content Placeholder 3">
            <a:extLst>
              <a:ext uri="{FF2B5EF4-FFF2-40B4-BE49-F238E27FC236}">
                <a16:creationId xmlns:a16="http://schemas.microsoft.com/office/drawing/2014/main" id="{6BE57E1B-568F-C472-7802-8278FF96B583}"/>
              </a:ext>
            </a:extLst>
          </p:cNvPr>
          <p:cNvSpPr>
            <a:spLocks noGrp="1"/>
          </p:cNvSpPr>
          <p:nvPr>
            <p:ph sz="half" idx="2"/>
          </p:nvPr>
        </p:nvSpPr>
        <p:spPr/>
        <p:txBody>
          <a:bodyPr>
            <a:normAutofit/>
          </a:bodyPr>
          <a:lstStyle/>
          <a:p>
            <a:r>
              <a:rPr lang="en-GB" dirty="0">
                <a:solidFill>
                  <a:schemeClr val="accent6">
                    <a:lumMod val="75000"/>
                  </a:schemeClr>
                </a:solidFill>
              </a:rPr>
              <a:t>A competency suggests both the possession of knowledge and the behavioural capacity to act appropriately.  To develop competencies you must be introduced to knowledge and have the opportunity to practice skills.</a:t>
            </a:r>
          </a:p>
          <a:p>
            <a:endParaRPr lang="en-GB" dirty="0">
              <a:solidFill>
                <a:schemeClr val="accent6">
                  <a:lumMod val="75000"/>
                </a:schemeClr>
              </a:solidFill>
            </a:endParaRPr>
          </a:p>
          <a:p>
            <a:r>
              <a:rPr lang="en-GB" dirty="0">
                <a:solidFill>
                  <a:schemeClr val="accent6">
                    <a:lumMod val="75000"/>
                  </a:schemeClr>
                </a:solidFill>
              </a:rPr>
              <a:t>Reflection gives us the opportunity to consider both knowledge and practice and seek to improve our work as a result.</a:t>
            </a:r>
          </a:p>
        </p:txBody>
      </p:sp>
    </p:spTree>
    <p:extLst>
      <p:ext uri="{BB962C8B-B14F-4D97-AF65-F5344CB8AC3E}">
        <p14:creationId xmlns:p14="http://schemas.microsoft.com/office/powerpoint/2010/main" val="167668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5E1F-4CD4-591B-F531-C3D3A5C087C4}"/>
              </a:ext>
            </a:extLst>
          </p:cNvPr>
          <p:cNvSpPr>
            <a:spLocks noGrp="1"/>
          </p:cNvSpPr>
          <p:nvPr>
            <p:ph type="title"/>
          </p:nvPr>
        </p:nvSpPr>
        <p:spPr/>
        <p:txBody>
          <a:bodyPr/>
          <a:lstStyle/>
          <a:p>
            <a:r>
              <a:rPr lang="en-GB" b="1" dirty="0" err="1"/>
              <a:t>Gweithiwr</a:t>
            </a:r>
            <a:r>
              <a:rPr lang="en-GB" b="1" dirty="0"/>
              <a:t> </a:t>
            </a:r>
            <a:r>
              <a:rPr lang="en-GB" b="1" dirty="0" err="1"/>
              <a:t>ieuenctid</a:t>
            </a:r>
            <a:r>
              <a:rPr lang="en-GB" b="1" dirty="0"/>
              <a:t> </a:t>
            </a:r>
            <a:r>
              <a:rPr lang="en-GB" b="1" dirty="0" err="1"/>
              <a:t>yn</a:t>
            </a:r>
            <a:r>
              <a:rPr lang="en-GB" b="1" dirty="0"/>
              <a:t> </a:t>
            </a:r>
            <a:r>
              <a:rPr lang="en-GB" b="1" dirty="0" err="1"/>
              <a:t>siarad</a:t>
            </a:r>
            <a:r>
              <a:rPr lang="en-GB" b="1" dirty="0"/>
              <a:t>…</a:t>
            </a:r>
            <a:br>
              <a:rPr lang="en-GB" b="1" dirty="0"/>
            </a:br>
            <a:r>
              <a:rPr lang="en-GB" b="1" dirty="0">
                <a:solidFill>
                  <a:schemeClr val="accent6">
                    <a:lumMod val="75000"/>
                  </a:schemeClr>
                </a:solidFill>
              </a:rPr>
              <a:t>A youth worker talking…</a:t>
            </a:r>
          </a:p>
        </p:txBody>
      </p:sp>
      <p:sp>
        <p:nvSpPr>
          <p:cNvPr id="4" name="Content Placeholder 3">
            <a:extLst>
              <a:ext uri="{FF2B5EF4-FFF2-40B4-BE49-F238E27FC236}">
                <a16:creationId xmlns:a16="http://schemas.microsoft.com/office/drawing/2014/main" id="{92D64740-F12E-88BD-A354-FFCCAD778894}"/>
              </a:ext>
            </a:extLst>
          </p:cNvPr>
          <p:cNvSpPr>
            <a:spLocks noGrp="1"/>
          </p:cNvSpPr>
          <p:nvPr>
            <p:ph idx="1"/>
          </p:nvPr>
        </p:nvSpPr>
        <p:spPr>
          <a:xfrm>
            <a:off x="838200" y="2467882"/>
            <a:ext cx="10515600" cy="4351338"/>
          </a:xfrm>
        </p:spPr>
        <p:txBody>
          <a:bodyPr>
            <a:normAutofit/>
          </a:bodyPr>
          <a:lstStyle/>
          <a:p>
            <a:r>
              <a:rPr lang="en-GB" sz="2400" dirty="0"/>
              <a:t>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endParaRPr lang="en-GB" sz="1800" dirty="0"/>
          </a:p>
          <a:p>
            <a:pPr marL="0" indent="0" algn="r">
              <a:buNone/>
            </a:pPr>
            <a:r>
              <a:rPr lang="en-GB" sz="1800" dirty="0"/>
              <a:t>(Smith, 1994, p. 128)</a:t>
            </a:r>
          </a:p>
        </p:txBody>
      </p:sp>
    </p:spTree>
    <p:extLst>
      <p:ext uri="{BB962C8B-B14F-4D97-AF65-F5344CB8AC3E}">
        <p14:creationId xmlns:p14="http://schemas.microsoft.com/office/powerpoint/2010/main" val="3629344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069F2-D98D-7C02-B2E7-EBF7D170FEE2}"/>
              </a:ext>
            </a:extLst>
          </p:cNvPr>
          <p:cNvSpPr>
            <a:spLocks noGrp="1"/>
          </p:cNvSpPr>
          <p:nvPr>
            <p:ph type="title"/>
          </p:nvPr>
        </p:nvSpPr>
        <p:spPr/>
        <p:txBody>
          <a:bodyPr>
            <a:normAutofit/>
          </a:bodyPr>
          <a:lstStyle/>
          <a:p>
            <a:r>
              <a:rPr lang="en-GB" sz="4000" b="1" dirty="0"/>
              <a:t>Beth </a:t>
            </a:r>
            <a:r>
              <a:rPr lang="en-GB" sz="4000" b="1" dirty="0" err="1"/>
              <a:t>yw</a:t>
            </a:r>
            <a:r>
              <a:rPr lang="en-GB" sz="4000" b="1" dirty="0"/>
              <a:t> </a:t>
            </a:r>
            <a:r>
              <a:rPr lang="en-GB" sz="4000" b="1" dirty="0" err="1"/>
              <a:t>Adfyfyrio</a:t>
            </a:r>
            <a:r>
              <a:rPr lang="en-GB" sz="4000" b="1" dirty="0"/>
              <a:t>?</a:t>
            </a:r>
            <a:br>
              <a:rPr lang="en-GB" sz="4000" b="1" dirty="0"/>
            </a:br>
            <a:r>
              <a:rPr lang="en-GB" sz="4000" b="1" dirty="0">
                <a:solidFill>
                  <a:schemeClr val="accent6">
                    <a:lumMod val="75000"/>
                  </a:schemeClr>
                </a:solidFill>
              </a:rPr>
              <a:t>What is reflection?</a:t>
            </a:r>
          </a:p>
        </p:txBody>
      </p:sp>
      <p:sp>
        <p:nvSpPr>
          <p:cNvPr id="3" name="Content Placeholder 2">
            <a:extLst>
              <a:ext uri="{FF2B5EF4-FFF2-40B4-BE49-F238E27FC236}">
                <a16:creationId xmlns:a16="http://schemas.microsoft.com/office/drawing/2014/main" id="{1E8FC765-95B3-6EAC-F543-7D5ADE771C15}"/>
              </a:ext>
            </a:extLst>
          </p:cNvPr>
          <p:cNvSpPr>
            <a:spLocks noGrp="1"/>
          </p:cNvSpPr>
          <p:nvPr>
            <p:ph idx="1"/>
          </p:nvPr>
        </p:nvSpPr>
        <p:spPr/>
        <p:txBody>
          <a:bodyPr>
            <a:normAutofit/>
          </a:bodyPr>
          <a:lstStyle/>
          <a:p>
            <a:pPr algn="just"/>
            <a:r>
              <a:rPr lang="en-GB" altLang="en-US" sz="2800" dirty="0"/>
              <a:t>‘Reflection is an important human activity in which people recapture their experience, think about it, mull it over and evaluate it.  It is this working with experience that is important in learning’.</a:t>
            </a:r>
          </a:p>
          <a:p>
            <a:pPr eaLnBrk="1" hangingPunct="1">
              <a:buFontTx/>
              <a:buNone/>
            </a:pPr>
            <a:endParaRPr lang="en-GB" altLang="en-US" sz="3600" dirty="0"/>
          </a:p>
          <a:p>
            <a:pPr algn="r" eaLnBrk="1" hangingPunct="1">
              <a:buFontTx/>
              <a:buNone/>
            </a:pPr>
            <a:r>
              <a:rPr lang="en-GB" altLang="en-US" sz="3600" dirty="0"/>
              <a:t>	</a:t>
            </a:r>
            <a:r>
              <a:rPr lang="en-GB" altLang="en-US" sz="2800" dirty="0"/>
              <a:t>(</a:t>
            </a:r>
            <a:r>
              <a:rPr lang="en-GB" altLang="en-US" sz="2800" dirty="0" err="1"/>
              <a:t>Boud</a:t>
            </a:r>
            <a:r>
              <a:rPr lang="en-GB" altLang="en-US" sz="2800" dirty="0"/>
              <a:t>, Keough, and Walker, 1985, p.96)</a:t>
            </a:r>
          </a:p>
          <a:p>
            <a:endParaRPr lang="en-GB" sz="3600" dirty="0"/>
          </a:p>
        </p:txBody>
      </p:sp>
    </p:spTree>
    <p:extLst>
      <p:ext uri="{BB962C8B-B14F-4D97-AF65-F5344CB8AC3E}">
        <p14:creationId xmlns:p14="http://schemas.microsoft.com/office/powerpoint/2010/main" val="2639520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09AC5-9DF6-E29B-4EAE-A480D65B3023}"/>
              </a:ext>
            </a:extLst>
          </p:cNvPr>
          <p:cNvSpPr>
            <a:spLocks noGrp="1"/>
          </p:cNvSpPr>
          <p:nvPr>
            <p:ph type="title"/>
          </p:nvPr>
        </p:nvSpPr>
        <p:spPr/>
        <p:txBody>
          <a:bodyPr/>
          <a:lstStyle/>
          <a:p>
            <a:r>
              <a:rPr lang="en-GB" b="1" dirty="0"/>
              <a:t>Beth </a:t>
            </a:r>
            <a:r>
              <a:rPr lang="en-GB" b="1" dirty="0" err="1"/>
              <a:t>i</a:t>
            </a:r>
            <a:r>
              <a:rPr lang="en-GB" b="1" dirty="0"/>
              <a:t> </a:t>
            </a:r>
            <a:r>
              <a:rPr lang="en-GB" b="1" dirty="0" err="1"/>
              <a:t>adfyfyrio</a:t>
            </a:r>
            <a:r>
              <a:rPr lang="en-GB" b="1" dirty="0"/>
              <a:t> ‘</a:t>
            </a:r>
            <a:r>
              <a:rPr lang="en-GB" b="1" dirty="0" err="1"/>
              <a:t>arno</a:t>
            </a:r>
            <a:r>
              <a:rPr lang="en-GB" b="1" dirty="0"/>
              <a:t>’	</a:t>
            </a:r>
            <a:r>
              <a:rPr lang="en-GB" b="1" dirty="0">
                <a:solidFill>
                  <a:schemeClr val="accent6">
                    <a:lumMod val="75000"/>
                  </a:schemeClr>
                </a:solidFill>
              </a:rPr>
              <a:t>	What to reflect ‘on’</a:t>
            </a:r>
          </a:p>
        </p:txBody>
      </p:sp>
      <p:sp>
        <p:nvSpPr>
          <p:cNvPr id="4" name="Rectangle 3">
            <a:extLst>
              <a:ext uri="{FF2B5EF4-FFF2-40B4-BE49-F238E27FC236}">
                <a16:creationId xmlns:a16="http://schemas.microsoft.com/office/drawing/2014/main" id="{8328991A-9A7C-A590-7950-6A981BC0DDB8}"/>
              </a:ext>
            </a:extLst>
          </p:cNvPr>
          <p:cNvSpPr>
            <a:spLocks noGrp="1" noChangeArrowheads="1"/>
          </p:cNvSpPr>
          <p:nvPr>
            <p:ph sz="half" idx="1"/>
          </p:nvPr>
        </p:nvSpPr>
        <p:spPr>
          <a:xfrm>
            <a:off x="838200" y="1825625"/>
            <a:ext cx="5181600" cy="3802665"/>
          </a:xfrm>
        </p:spPr>
        <p:txBody>
          <a:bodyPr>
            <a:normAutofit/>
          </a:bodyPr>
          <a:lstStyle/>
          <a:p>
            <a:pPr marL="0" indent="0" eaLnBrk="1" hangingPunct="1">
              <a:lnSpc>
                <a:spcPct val="90000"/>
              </a:lnSpc>
              <a:buNone/>
            </a:pPr>
            <a:r>
              <a:rPr lang="en-GB" altLang="en-US" dirty="0" err="1"/>
              <a:t>Fel</a:t>
            </a:r>
            <a:r>
              <a:rPr lang="en-GB" altLang="en-US" dirty="0"/>
              <a:t> </a:t>
            </a:r>
            <a:r>
              <a:rPr lang="en-GB" altLang="en-US" dirty="0" err="1"/>
              <a:t>arfer</a:t>
            </a:r>
            <a:r>
              <a:rPr lang="en-GB" altLang="en-US" dirty="0"/>
              <a:t> </a:t>
            </a:r>
            <a:r>
              <a:rPr lang="en-GB" altLang="en-US" dirty="0" err="1"/>
              <a:t>byddwn</a:t>
            </a:r>
            <a:r>
              <a:rPr lang="en-GB" altLang="en-US" dirty="0"/>
              <a:t> </a:t>
            </a:r>
            <a:r>
              <a:rPr lang="en-GB" altLang="en-US" dirty="0" err="1"/>
              <a:t>yn</a:t>
            </a:r>
            <a:r>
              <a:rPr lang="en-GB" altLang="en-US" dirty="0"/>
              <a:t> </a:t>
            </a:r>
            <a:r>
              <a:rPr lang="en-GB" altLang="en-US" dirty="0" err="1"/>
              <a:t>myfyrio</a:t>
            </a:r>
            <a:r>
              <a:rPr lang="en-GB" altLang="en-US" dirty="0"/>
              <a:t> </a:t>
            </a:r>
            <a:r>
              <a:rPr lang="en-GB" altLang="en-US" dirty="0" err="1"/>
              <a:t>ar</a:t>
            </a:r>
            <a:r>
              <a:rPr lang="en-GB" altLang="en-US" dirty="0"/>
              <a:t> </a:t>
            </a:r>
            <a:r>
              <a:rPr lang="en-GB" altLang="en-US" dirty="0" err="1"/>
              <a:t>sefyllfaoedd</a:t>
            </a:r>
            <a:r>
              <a:rPr lang="en-GB" altLang="en-US" dirty="0"/>
              <a:t> </a:t>
            </a:r>
            <a:r>
              <a:rPr lang="en-GB" altLang="en-US" dirty="0" err="1"/>
              <a:t>sy’n</a:t>
            </a:r>
            <a:r>
              <a:rPr lang="en-GB" altLang="en-US" dirty="0"/>
              <a:t> </a:t>
            </a:r>
            <a:r>
              <a:rPr lang="en-GB" altLang="en-US" dirty="0" err="1"/>
              <a:t>cyflwyno</a:t>
            </a:r>
            <a:r>
              <a:rPr lang="en-GB" altLang="en-US" dirty="0"/>
              <a:t> problem o </a:t>
            </a:r>
            <a:r>
              <a:rPr lang="en-GB" altLang="en-US" dirty="0" err="1"/>
              <a:t>ryw</a:t>
            </a:r>
            <a:r>
              <a:rPr lang="en-GB" altLang="en-US" dirty="0"/>
              <a:t> </a:t>
            </a:r>
            <a:r>
              <a:rPr lang="en-GB" altLang="en-US" dirty="0" err="1"/>
              <a:t>fath</a:t>
            </a:r>
            <a:r>
              <a:rPr lang="en-GB" altLang="en-US" dirty="0"/>
              <a:t>, neu yr </a:t>
            </a:r>
            <a:r>
              <a:rPr lang="en-GB" altLang="en-US" dirty="0" err="1"/>
              <a:t>ydym</a:t>
            </a:r>
            <a:r>
              <a:rPr lang="en-GB" altLang="en-US" dirty="0"/>
              <a:t> </a:t>
            </a:r>
            <a:r>
              <a:rPr lang="en-GB" altLang="en-US" dirty="0" err="1"/>
              <a:t>yn</a:t>
            </a:r>
            <a:r>
              <a:rPr lang="en-GB" altLang="en-US" dirty="0"/>
              <a:t> </a:t>
            </a:r>
            <a:r>
              <a:rPr lang="en-GB" altLang="en-US" dirty="0" err="1"/>
              <a:t>cael</a:t>
            </a:r>
            <a:r>
              <a:rPr lang="en-GB" altLang="en-US" dirty="0"/>
              <a:t> </a:t>
            </a:r>
            <a:r>
              <a:rPr lang="en-GB" altLang="en-US" dirty="0" err="1"/>
              <a:t>anhawster</a:t>
            </a:r>
            <a:r>
              <a:rPr lang="en-GB" altLang="en-US" dirty="0"/>
              <a:t> </a:t>
            </a:r>
            <a:r>
              <a:rPr lang="en-GB" altLang="en-US" dirty="0" err="1"/>
              <a:t>gyda</a:t>
            </a:r>
            <a:r>
              <a:rPr lang="en-GB" altLang="en-US" dirty="0"/>
              <a:t>:</a:t>
            </a:r>
          </a:p>
          <a:p>
            <a:pPr marL="0" indent="0" eaLnBrk="1" hangingPunct="1">
              <a:lnSpc>
                <a:spcPct val="90000"/>
              </a:lnSpc>
              <a:buNone/>
            </a:pPr>
            <a:endParaRPr lang="en-GB" altLang="en-US" dirty="0"/>
          </a:p>
          <a:p>
            <a:pPr marL="0" indent="0" eaLnBrk="1" hangingPunct="1">
              <a:lnSpc>
                <a:spcPct val="90000"/>
              </a:lnSpc>
              <a:buNone/>
            </a:pPr>
            <a:r>
              <a:rPr lang="en-GB" altLang="en-US" dirty="0" err="1"/>
              <a:t>Dywed</a:t>
            </a:r>
            <a:r>
              <a:rPr lang="en-GB" altLang="en-US" dirty="0"/>
              <a:t> Dewey </a:t>
            </a:r>
            <a:r>
              <a:rPr lang="en-GB" altLang="en-US" dirty="0" err="1"/>
              <a:t>fod</a:t>
            </a:r>
            <a:r>
              <a:rPr lang="en-GB" altLang="en-US" dirty="0"/>
              <a:t> </a:t>
            </a:r>
            <a:r>
              <a:rPr lang="en-GB" altLang="en-US" dirty="0" err="1"/>
              <a:t>meddwl</a:t>
            </a:r>
            <a:r>
              <a:rPr lang="en-GB" altLang="en-US" dirty="0"/>
              <a:t> </a:t>
            </a:r>
            <a:r>
              <a:rPr lang="en-GB" altLang="en-US" dirty="0" err="1"/>
              <a:t>yn</a:t>
            </a:r>
            <a:r>
              <a:rPr lang="en-GB" altLang="en-US" dirty="0"/>
              <a:t> </a:t>
            </a:r>
            <a:r>
              <a:rPr lang="en-GB" altLang="en-US" dirty="0" err="1"/>
              <a:t>dechrau</a:t>
            </a:r>
            <a:r>
              <a:rPr lang="en-GB" altLang="en-US" dirty="0"/>
              <a:t> </a:t>
            </a:r>
            <a:r>
              <a:rPr lang="en-GB" altLang="en-US" dirty="0" err="1"/>
              <a:t>yn</a:t>
            </a:r>
            <a:r>
              <a:rPr lang="en-GB" altLang="en-US" dirty="0"/>
              <a:t> ‘yr </a:t>
            </a:r>
            <a:r>
              <a:rPr lang="en-GB" altLang="en-US" dirty="0" err="1"/>
              <a:t>hyn</a:t>
            </a:r>
            <a:r>
              <a:rPr lang="en-GB" altLang="en-US" dirty="0"/>
              <a:t> y </a:t>
            </a:r>
            <a:r>
              <a:rPr lang="en-GB" altLang="en-US" dirty="0" err="1"/>
              <a:t>gellir</a:t>
            </a:r>
            <a:r>
              <a:rPr lang="en-GB" altLang="en-US" dirty="0"/>
              <a:t> </a:t>
            </a:r>
            <a:r>
              <a:rPr lang="en-GB" altLang="en-US" dirty="0" err="1"/>
              <a:t>ei</a:t>
            </a:r>
            <a:r>
              <a:rPr lang="en-GB" altLang="en-US" dirty="0"/>
              <a:t> </a:t>
            </a:r>
            <a:r>
              <a:rPr lang="en-GB" altLang="en-US" dirty="0" err="1"/>
              <a:t>alw’n</a:t>
            </a:r>
            <a:r>
              <a:rPr lang="en-GB" altLang="en-US" dirty="0"/>
              <a:t> </a:t>
            </a:r>
            <a:r>
              <a:rPr lang="en-GB" altLang="en-US" dirty="0" err="1"/>
              <a:t>ddigon</a:t>
            </a:r>
            <a:r>
              <a:rPr lang="en-GB" altLang="en-US" dirty="0"/>
              <a:t> teg </a:t>
            </a:r>
            <a:r>
              <a:rPr lang="en-GB" altLang="en-US" dirty="0" err="1"/>
              <a:t>yn</a:t>
            </a:r>
            <a:r>
              <a:rPr lang="en-GB" altLang="en-US" dirty="0"/>
              <a:t> </a:t>
            </a:r>
            <a:r>
              <a:rPr lang="en-GB" altLang="en-US" dirty="0" err="1"/>
              <a:t>sefyllfa</a:t>
            </a:r>
            <a:r>
              <a:rPr lang="en-GB" altLang="en-US" dirty="0"/>
              <a:t> </a:t>
            </a:r>
            <a:r>
              <a:rPr lang="en-GB" altLang="en-US" dirty="0" err="1"/>
              <a:t>ffordd</a:t>
            </a:r>
            <a:r>
              <a:rPr lang="en-GB" altLang="en-US" dirty="0"/>
              <a:t> </a:t>
            </a:r>
            <a:r>
              <a:rPr lang="en-GB" altLang="en-US" dirty="0" err="1"/>
              <a:t>fforchog</a:t>
            </a:r>
            <a:r>
              <a:rPr lang="en-GB" altLang="en-US" dirty="0"/>
              <a:t> </a:t>
            </a:r>
            <a:r>
              <a:rPr lang="en-GB" altLang="en-US" dirty="0" err="1"/>
              <a:t>sy’n</a:t>
            </a:r>
            <a:r>
              <a:rPr lang="en-GB" altLang="en-US" dirty="0"/>
              <a:t> </a:t>
            </a:r>
            <a:r>
              <a:rPr lang="en-GB" altLang="en-US" dirty="0" err="1"/>
              <a:t>amwys</a:t>
            </a:r>
            <a:r>
              <a:rPr lang="en-GB" altLang="en-US" dirty="0"/>
              <a:t>, </a:t>
            </a:r>
            <a:r>
              <a:rPr lang="en-GB" altLang="en-US" dirty="0" err="1"/>
              <a:t>sy’n</a:t>
            </a:r>
            <a:r>
              <a:rPr lang="en-GB" altLang="en-US" dirty="0"/>
              <a:t> </a:t>
            </a:r>
            <a:r>
              <a:rPr lang="en-GB" altLang="en-US" dirty="0" err="1"/>
              <a:t>cyflwyno</a:t>
            </a:r>
            <a:r>
              <a:rPr lang="en-GB" altLang="en-US" dirty="0"/>
              <a:t> </a:t>
            </a:r>
            <a:r>
              <a:rPr lang="en-GB" altLang="en-US" dirty="0" err="1"/>
              <a:t>penbleth</a:t>
            </a:r>
            <a:r>
              <a:rPr lang="en-GB" altLang="en-US" dirty="0"/>
              <a:t>, </a:t>
            </a:r>
            <a:r>
              <a:rPr lang="en-GB" altLang="en-US" dirty="0" err="1"/>
              <a:t>sy’n</a:t>
            </a:r>
            <a:r>
              <a:rPr lang="en-GB" altLang="en-US" dirty="0"/>
              <a:t> </a:t>
            </a:r>
            <a:r>
              <a:rPr lang="en-GB" altLang="en-US" dirty="0" err="1"/>
              <a:t>cynnig</a:t>
            </a:r>
            <a:r>
              <a:rPr lang="en-GB" altLang="en-US" dirty="0"/>
              <a:t> ‘</a:t>
            </a:r>
            <a:r>
              <a:rPr lang="en-GB" altLang="en-US" dirty="0" err="1"/>
              <a:t>dewisiadau</a:t>
            </a:r>
            <a:r>
              <a:rPr lang="en-GB" altLang="en-US" dirty="0"/>
              <a:t> </a:t>
            </a:r>
            <a:r>
              <a:rPr lang="en-GB" altLang="en-US" dirty="0" err="1"/>
              <a:t>eraill</a:t>
            </a:r>
            <a:r>
              <a:rPr lang="en-GB" altLang="en-US" dirty="0"/>
              <a:t>’.</a:t>
            </a:r>
          </a:p>
          <a:p>
            <a:pPr marL="0" indent="0" algn="r" eaLnBrk="1" hangingPunct="1">
              <a:lnSpc>
                <a:spcPct val="90000"/>
              </a:lnSpc>
              <a:buNone/>
            </a:pPr>
            <a:r>
              <a:rPr lang="en-GB" altLang="en-US" dirty="0"/>
              <a:t>(Dewey, 1966, t. 122)</a:t>
            </a:r>
          </a:p>
        </p:txBody>
      </p:sp>
      <p:sp>
        <p:nvSpPr>
          <p:cNvPr id="3" name="Content Placeholder 2">
            <a:extLst>
              <a:ext uri="{FF2B5EF4-FFF2-40B4-BE49-F238E27FC236}">
                <a16:creationId xmlns:a16="http://schemas.microsoft.com/office/drawing/2014/main" id="{A8ED2397-9FEE-8649-B685-D87B04BC1396}"/>
              </a:ext>
            </a:extLst>
          </p:cNvPr>
          <p:cNvSpPr>
            <a:spLocks noGrp="1"/>
          </p:cNvSpPr>
          <p:nvPr>
            <p:ph sz="half" idx="2"/>
          </p:nvPr>
        </p:nvSpPr>
        <p:spPr>
          <a:xfrm>
            <a:off x="6172200" y="1825625"/>
            <a:ext cx="5181600" cy="3802665"/>
          </a:xfrm>
        </p:spPr>
        <p:txBody>
          <a:bodyPr>
            <a:normAutofit/>
          </a:bodyPr>
          <a:lstStyle/>
          <a:p>
            <a:r>
              <a:rPr lang="en-GB" dirty="0">
                <a:solidFill>
                  <a:schemeClr val="accent6">
                    <a:lumMod val="75000"/>
                  </a:schemeClr>
                </a:solidFill>
              </a:rPr>
              <a:t>We usually reflect on situations  that present a problem of some kind, or that we are having difficulty with:</a:t>
            </a:r>
          </a:p>
          <a:p>
            <a:endParaRPr lang="en-GB" dirty="0">
              <a:solidFill>
                <a:schemeClr val="accent6">
                  <a:lumMod val="75000"/>
                </a:schemeClr>
              </a:solidFill>
            </a:endParaRPr>
          </a:p>
          <a:p>
            <a:r>
              <a:rPr lang="en-GB" dirty="0">
                <a:solidFill>
                  <a:schemeClr val="accent6">
                    <a:lumMod val="75000"/>
                  </a:schemeClr>
                </a:solidFill>
              </a:rPr>
              <a:t>Dewey comments that thinking begins in ‘what may fairly enough be called a forked road situation that is ambiguous, that presents a dilemma, that proposes’ alternatives’ </a:t>
            </a:r>
          </a:p>
          <a:p>
            <a:pPr marL="0" indent="0" algn="r">
              <a:buNone/>
            </a:pPr>
            <a:r>
              <a:rPr lang="en-GB" dirty="0">
                <a:solidFill>
                  <a:schemeClr val="accent6">
                    <a:lumMod val="75000"/>
                  </a:schemeClr>
                </a:solidFill>
              </a:rPr>
              <a:t>(Dewey, 1966, p. 122)</a:t>
            </a:r>
          </a:p>
        </p:txBody>
      </p:sp>
    </p:spTree>
    <p:extLst>
      <p:ext uri="{BB962C8B-B14F-4D97-AF65-F5344CB8AC3E}">
        <p14:creationId xmlns:p14="http://schemas.microsoft.com/office/powerpoint/2010/main" val="2595729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78F-5FDE-0E66-E64E-09F3FD269B3B}"/>
              </a:ext>
            </a:extLst>
          </p:cNvPr>
          <p:cNvSpPr>
            <a:spLocks noGrp="1"/>
          </p:cNvSpPr>
          <p:nvPr>
            <p:ph type="title"/>
          </p:nvPr>
        </p:nvSpPr>
        <p:spPr/>
        <p:txBody>
          <a:bodyPr>
            <a:normAutofit/>
          </a:bodyPr>
          <a:lstStyle/>
          <a:p>
            <a:r>
              <a:rPr lang="en-GB" sz="3600" b="1" dirty="0" err="1"/>
              <a:t>Materion</a:t>
            </a:r>
            <a:r>
              <a:rPr lang="en-GB" sz="3600" b="1" dirty="0"/>
              <a:t> o </a:t>
            </a:r>
            <a:r>
              <a:rPr lang="en-GB" sz="3600" b="1" dirty="0" err="1"/>
              <a:t>Ymarfer</a:t>
            </a:r>
            <a:r>
              <a:rPr lang="en-GB" sz="3600" b="1" dirty="0"/>
              <a:t>		</a:t>
            </a:r>
            <a:r>
              <a:rPr lang="en-GB" sz="3600" b="1" dirty="0">
                <a:solidFill>
                  <a:schemeClr val="accent6">
                    <a:lumMod val="75000"/>
                  </a:schemeClr>
                </a:solidFill>
              </a:rPr>
              <a:t>Issues from Practice</a:t>
            </a:r>
          </a:p>
        </p:txBody>
      </p:sp>
      <p:sp>
        <p:nvSpPr>
          <p:cNvPr id="3" name="Content Placeholder 2">
            <a:extLst>
              <a:ext uri="{FF2B5EF4-FFF2-40B4-BE49-F238E27FC236}">
                <a16:creationId xmlns:a16="http://schemas.microsoft.com/office/drawing/2014/main" id="{54F753E6-F528-EF13-FD2E-0C80243BF3BF}"/>
              </a:ext>
            </a:extLst>
          </p:cNvPr>
          <p:cNvSpPr>
            <a:spLocks noGrp="1"/>
          </p:cNvSpPr>
          <p:nvPr>
            <p:ph sz="half" idx="1"/>
          </p:nvPr>
        </p:nvSpPr>
        <p:spPr>
          <a:xfrm>
            <a:off x="838200" y="1825625"/>
            <a:ext cx="5181600" cy="3834196"/>
          </a:xfrm>
        </p:spPr>
        <p:txBody>
          <a:bodyPr>
            <a:normAutofit fontScale="77500" lnSpcReduction="20000"/>
          </a:bodyPr>
          <a:lstStyle/>
          <a:p>
            <a:r>
              <a:rPr lang="en-GB" sz="3600" dirty="0" err="1"/>
              <a:t>Ymarfer</a:t>
            </a:r>
            <a:r>
              <a:rPr lang="en-GB" sz="3600" dirty="0"/>
              <a:t> </a:t>
            </a:r>
            <a:r>
              <a:rPr lang="en-GB" sz="3600" dirty="0" err="1"/>
              <a:t>myfyriol</a:t>
            </a:r>
            <a:r>
              <a:rPr lang="en-GB" sz="3600" dirty="0"/>
              <a:t> – </a:t>
            </a:r>
            <a:r>
              <a:rPr lang="en-GB" sz="3600" dirty="0" err="1"/>
              <a:t>beth</a:t>
            </a:r>
            <a:r>
              <a:rPr lang="en-GB" sz="3600" dirty="0"/>
              <a:t> </a:t>
            </a:r>
            <a:r>
              <a:rPr lang="en-GB" sz="3600" dirty="0" err="1"/>
              <a:t>mae</a:t>
            </a:r>
            <a:r>
              <a:rPr lang="en-GB" sz="3600" dirty="0"/>
              <a:t> </a:t>
            </a:r>
            <a:r>
              <a:rPr lang="en-GB" sz="3600" dirty="0" err="1"/>
              <a:t>hynny'n</a:t>
            </a:r>
            <a:r>
              <a:rPr lang="en-GB" sz="3600" dirty="0"/>
              <a:t> </a:t>
            </a:r>
            <a:r>
              <a:rPr lang="en-GB" sz="3600" dirty="0" err="1"/>
              <a:t>ei</a:t>
            </a:r>
            <a:r>
              <a:rPr lang="en-GB" sz="3600" dirty="0"/>
              <a:t> </a:t>
            </a:r>
            <a:r>
              <a:rPr lang="en-GB" sz="3600" dirty="0" err="1"/>
              <a:t>olygu</a:t>
            </a:r>
            <a:r>
              <a:rPr lang="en-GB" sz="3600" dirty="0"/>
              <a:t>?</a:t>
            </a:r>
          </a:p>
          <a:p>
            <a:endParaRPr lang="en-GB" sz="3600" dirty="0"/>
          </a:p>
          <a:p>
            <a:r>
              <a:rPr lang="en-GB" sz="3600" dirty="0"/>
              <a:t>Mae Moon </a:t>
            </a:r>
            <a:r>
              <a:rPr lang="en-GB" sz="3600" dirty="0" err="1"/>
              <a:t>yn</a:t>
            </a:r>
            <a:r>
              <a:rPr lang="en-GB" sz="3600" dirty="0"/>
              <a:t> </a:t>
            </a:r>
            <a:r>
              <a:rPr lang="en-GB" sz="3600" dirty="0" err="1"/>
              <a:t>diffinio</a:t>
            </a:r>
            <a:r>
              <a:rPr lang="en-GB" sz="3600" dirty="0"/>
              <a:t> </a:t>
            </a:r>
            <a:r>
              <a:rPr lang="en-GB" sz="3600" dirty="0" err="1"/>
              <a:t>arfer</a:t>
            </a:r>
            <a:r>
              <a:rPr lang="en-GB" sz="3600" dirty="0"/>
              <a:t> </a:t>
            </a:r>
            <a:r>
              <a:rPr lang="en-GB" sz="3600" dirty="0" err="1"/>
              <a:t>myfyriol</a:t>
            </a:r>
            <a:r>
              <a:rPr lang="en-GB" sz="3600" dirty="0"/>
              <a:t> </a:t>
            </a:r>
            <a:r>
              <a:rPr lang="en-GB" sz="3600" dirty="0" err="1"/>
              <a:t>fel</a:t>
            </a:r>
            <a:r>
              <a:rPr lang="en-GB" sz="3600" dirty="0"/>
              <a:t> "set o </a:t>
            </a:r>
            <a:r>
              <a:rPr lang="en-GB" sz="3600" dirty="0" err="1"/>
              <a:t>alluoedd</a:t>
            </a:r>
            <a:r>
              <a:rPr lang="en-GB" sz="3600" dirty="0"/>
              <a:t> a </a:t>
            </a:r>
            <a:r>
              <a:rPr lang="en-GB" sz="3600" dirty="0" err="1"/>
              <a:t>sgiliau</a:t>
            </a:r>
            <a:r>
              <a:rPr lang="en-GB" sz="3600" dirty="0"/>
              <a:t>, </a:t>
            </a:r>
            <a:r>
              <a:rPr lang="en-GB" sz="3600" dirty="0" err="1"/>
              <a:t>i</a:t>
            </a:r>
            <a:r>
              <a:rPr lang="en-GB" sz="3600" dirty="0"/>
              <a:t> </a:t>
            </a:r>
            <a:r>
              <a:rPr lang="en-GB" sz="3600" dirty="0" err="1"/>
              <a:t>ddangos</a:t>
            </a:r>
            <a:r>
              <a:rPr lang="en-GB" sz="3600" dirty="0"/>
              <a:t> </a:t>
            </a:r>
            <a:r>
              <a:rPr lang="en-GB" sz="3600" dirty="0" err="1"/>
              <a:t>cymryd</a:t>
            </a:r>
            <a:r>
              <a:rPr lang="en-GB" sz="3600" dirty="0"/>
              <a:t> </a:t>
            </a:r>
            <a:r>
              <a:rPr lang="en-GB" sz="3600" dirty="0" err="1"/>
              <a:t>safiad</a:t>
            </a:r>
            <a:r>
              <a:rPr lang="en-GB" sz="3600" dirty="0"/>
              <a:t> </a:t>
            </a:r>
            <a:r>
              <a:rPr lang="en-GB" sz="3600" dirty="0" err="1"/>
              <a:t>beirniadol</a:t>
            </a:r>
            <a:r>
              <a:rPr lang="en-GB" sz="3600" dirty="0"/>
              <a:t>, </a:t>
            </a:r>
            <a:r>
              <a:rPr lang="en-GB" sz="3600" dirty="0" err="1"/>
              <a:t>cyfeiriadedd</a:t>
            </a:r>
            <a:r>
              <a:rPr lang="en-GB" sz="3600" dirty="0"/>
              <a:t> at </a:t>
            </a:r>
            <a:r>
              <a:rPr lang="en-GB" sz="3600" dirty="0" err="1"/>
              <a:t>ddatrys</a:t>
            </a:r>
            <a:r>
              <a:rPr lang="en-GB" sz="3600" dirty="0"/>
              <a:t> </a:t>
            </a:r>
            <a:r>
              <a:rPr lang="en-GB" sz="3600" dirty="0" err="1"/>
              <a:t>problemau</a:t>
            </a:r>
            <a:r>
              <a:rPr lang="en-GB" sz="3600" dirty="0"/>
              <a:t> neu </a:t>
            </a:r>
            <a:r>
              <a:rPr lang="en-GB" sz="3600" dirty="0" err="1"/>
              <a:t>gyflwr</a:t>
            </a:r>
            <a:r>
              <a:rPr lang="en-GB" sz="3600" dirty="0"/>
              <a:t> </a:t>
            </a:r>
            <a:r>
              <a:rPr lang="en-GB" sz="3600" dirty="0" err="1"/>
              <a:t>meddwl</a:t>
            </a:r>
            <a:r>
              <a:rPr lang="en-GB" sz="3600" dirty="0"/>
              <a:t>" (Moon, 1999, t. 63).</a:t>
            </a:r>
          </a:p>
        </p:txBody>
      </p:sp>
      <p:sp>
        <p:nvSpPr>
          <p:cNvPr id="4" name="Content Placeholder 3">
            <a:extLst>
              <a:ext uri="{FF2B5EF4-FFF2-40B4-BE49-F238E27FC236}">
                <a16:creationId xmlns:a16="http://schemas.microsoft.com/office/drawing/2014/main" id="{BA31C269-C521-7C45-FFA2-453878D7D216}"/>
              </a:ext>
            </a:extLst>
          </p:cNvPr>
          <p:cNvSpPr>
            <a:spLocks noGrp="1"/>
          </p:cNvSpPr>
          <p:nvPr>
            <p:ph sz="half" idx="2"/>
          </p:nvPr>
        </p:nvSpPr>
        <p:spPr/>
        <p:txBody>
          <a:bodyPr>
            <a:normAutofit fontScale="77500" lnSpcReduction="20000"/>
          </a:bodyPr>
          <a:lstStyle/>
          <a:p>
            <a:pPr marL="0" indent="0">
              <a:buNone/>
            </a:pPr>
            <a:r>
              <a:rPr lang="en-GB" altLang="en-US" sz="3600" dirty="0">
                <a:solidFill>
                  <a:schemeClr val="accent6">
                    <a:lumMod val="75000"/>
                  </a:schemeClr>
                </a:solidFill>
              </a:rPr>
              <a:t>Reflective practice – what does that mean?</a:t>
            </a:r>
          </a:p>
          <a:p>
            <a:pPr marL="342900" lvl="1" indent="0">
              <a:buNone/>
            </a:pPr>
            <a:endParaRPr lang="en-GB" altLang="en-US" sz="3600" dirty="0">
              <a:solidFill>
                <a:schemeClr val="accent6">
                  <a:lumMod val="75000"/>
                </a:schemeClr>
              </a:solidFill>
            </a:endParaRPr>
          </a:p>
          <a:p>
            <a:pPr marL="342900" lvl="1" indent="0">
              <a:buNone/>
            </a:pPr>
            <a:r>
              <a:rPr lang="en-GB" altLang="en-US" sz="3600" dirty="0">
                <a:solidFill>
                  <a:schemeClr val="accent6">
                    <a:lumMod val="75000"/>
                  </a:schemeClr>
                </a:solidFill>
              </a:rPr>
              <a:t>Moon defines reflective practice as "a set of abilities and skills, to indicate the taking of a critical stance, an orientation to problem solving or a state of mind" (Moon, 1999, p. 63). </a:t>
            </a:r>
          </a:p>
          <a:p>
            <a:endParaRPr lang="en-GB" dirty="0"/>
          </a:p>
        </p:txBody>
      </p:sp>
    </p:spTree>
    <p:extLst>
      <p:ext uri="{BB962C8B-B14F-4D97-AF65-F5344CB8AC3E}">
        <p14:creationId xmlns:p14="http://schemas.microsoft.com/office/powerpoint/2010/main" val="2366988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B960D-2FAA-CB83-1C7D-B2D997563D1E}"/>
              </a:ext>
            </a:extLst>
          </p:cNvPr>
          <p:cNvSpPr>
            <a:spLocks noGrp="1"/>
          </p:cNvSpPr>
          <p:nvPr>
            <p:ph type="title"/>
          </p:nvPr>
        </p:nvSpPr>
        <p:spPr>
          <a:xfrm>
            <a:off x="325877" y="797007"/>
            <a:ext cx="2467888" cy="4415425"/>
          </a:xfrm>
        </p:spPr>
        <p:txBody>
          <a:bodyPr>
            <a:normAutofit/>
          </a:bodyPr>
          <a:lstStyle/>
          <a:p>
            <a:r>
              <a:rPr lang="en-GB" b="1" dirty="0"/>
              <a:t>Model </a:t>
            </a:r>
            <a:r>
              <a:rPr lang="en-GB" b="1" dirty="0" err="1"/>
              <a:t>Adfyfyrio</a:t>
            </a:r>
            <a:r>
              <a:rPr lang="en-GB" b="1" dirty="0"/>
              <a:t> Gibbs</a:t>
            </a:r>
            <a:br>
              <a:rPr lang="en-GB" b="1" dirty="0"/>
            </a:br>
            <a:br>
              <a:rPr lang="en-GB" b="1" dirty="0"/>
            </a:br>
            <a:r>
              <a:rPr lang="en-GB" b="1" dirty="0">
                <a:solidFill>
                  <a:schemeClr val="accent6">
                    <a:lumMod val="75000"/>
                  </a:schemeClr>
                </a:solidFill>
              </a:rPr>
              <a:t>Gibbs Model of Reflection</a:t>
            </a:r>
          </a:p>
        </p:txBody>
      </p:sp>
      <p:grpSp>
        <p:nvGrpSpPr>
          <p:cNvPr id="4" name="Group 21">
            <a:extLst>
              <a:ext uri="{FF2B5EF4-FFF2-40B4-BE49-F238E27FC236}">
                <a16:creationId xmlns:a16="http://schemas.microsoft.com/office/drawing/2014/main" id="{F75CEB8D-0F2A-A4A7-9F05-A3F757F62D3B}"/>
              </a:ext>
            </a:extLst>
          </p:cNvPr>
          <p:cNvGrpSpPr>
            <a:grpSpLocks/>
          </p:cNvGrpSpPr>
          <p:nvPr/>
        </p:nvGrpSpPr>
        <p:grpSpPr bwMode="auto">
          <a:xfrm>
            <a:off x="3474398" y="446185"/>
            <a:ext cx="8464550" cy="4964112"/>
            <a:chOff x="1440" y="3057"/>
            <a:chExt cx="12399" cy="7098"/>
          </a:xfrm>
        </p:grpSpPr>
        <p:sp>
          <p:nvSpPr>
            <p:cNvPr id="5" name="AutoShape 22">
              <a:extLst>
                <a:ext uri="{FF2B5EF4-FFF2-40B4-BE49-F238E27FC236}">
                  <a16:creationId xmlns:a16="http://schemas.microsoft.com/office/drawing/2014/main" id="{D84AF597-D335-A27B-DFE6-45C662FC7CED}"/>
                </a:ext>
              </a:extLst>
            </p:cNvPr>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 name="_s1039">
              <a:extLst>
                <a:ext uri="{FF2B5EF4-FFF2-40B4-BE49-F238E27FC236}">
                  <a16:creationId xmlns:a16="http://schemas.microsoft.com/office/drawing/2014/main" id="{D8412C53-D6C5-CE24-2191-76ADCF69D39F}"/>
                </a:ext>
              </a:extLst>
            </p:cNvPr>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solidFill>
                    <a:srgbClr val="000000"/>
                  </a:solidFill>
                </a:rPr>
                <a:t>Description</a:t>
              </a:r>
            </a:p>
            <a:p>
              <a:pPr algn="ctr" eaLnBrk="1" hangingPunct="1"/>
              <a:r>
                <a:rPr lang="en-GB" altLang="en-US" dirty="0">
                  <a:solidFill>
                    <a:srgbClr val="000000"/>
                  </a:solidFill>
                </a:rPr>
                <a:t>What happened?</a:t>
              </a:r>
              <a:endParaRPr lang="en-GB" altLang="en-US" dirty="0"/>
            </a:p>
          </p:txBody>
        </p:sp>
        <p:sp>
          <p:nvSpPr>
            <p:cNvPr id="7" name="_s1039">
              <a:extLst>
                <a:ext uri="{FF2B5EF4-FFF2-40B4-BE49-F238E27FC236}">
                  <a16:creationId xmlns:a16="http://schemas.microsoft.com/office/drawing/2014/main" id="{80D6752C-1EE7-F8E5-25C0-0D7C74D1F7AA}"/>
                </a:ext>
              </a:extLst>
            </p:cNvPr>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8" name="Line 25">
              <a:extLst>
                <a:ext uri="{FF2B5EF4-FFF2-40B4-BE49-F238E27FC236}">
                  <a16:creationId xmlns:a16="http://schemas.microsoft.com/office/drawing/2014/main" id="{F92E3302-7E99-376E-6AB0-5BE0A546DEE5}"/>
                </a:ext>
              </a:extLst>
            </p:cNvPr>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 name="Line 26">
              <a:extLst>
                <a:ext uri="{FF2B5EF4-FFF2-40B4-BE49-F238E27FC236}">
                  <a16:creationId xmlns:a16="http://schemas.microsoft.com/office/drawing/2014/main" id="{4858ED6C-0608-579D-1DE1-2FB909B5D44E}"/>
                </a:ext>
              </a:extLst>
            </p:cNvPr>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 name="_s1039">
              <a:extLst>
                <a:ext uri="{FF2B5EF4-FFF2-40B4-BE49-F238E27FC236}">
                  <a16:creationId xmlns:a16="http://schemas.microsoft.com/office/drawing/2014/main" id="{AFAA54FC-4791-18FD-833F-DA75B691B2CC}"/>
                </a:ext>
              </a:extLst>
            </p:cNvPr>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1" name="_s1039">
              <a:extLst>
                <a:ext uri="{FF2B5EF4-FFF2-40B4-BE49-F238E27FC236}">
                  <a16:creationId xmlns:a16="http://schemas.microsoft.com/office/drawing/2014/main" id="{6D5D03ED-B1B4-7CC6-D221-8C84927EDF81}"/>
                </a:ext>
              </a:extLst>
            </p:cNvPr>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 name="Line 29">
              <a:extLst>
                <a:ext uri="{FF2B5EF4-FFF2-40B4-BE49-F238E27FC236}">
                  <a16:creationId xmlns:a16="http://schemas.microsoft.com/office/drawing/2014/main" id="{85551DC3-D65F-3475-66CC-25CDD31629E9}"/>
                </a:ext>
              </a:extLst>
            </p:cNvPr>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_s1039">
              <a:extLst>
                <a:ext uri="{FF2B5EF4-FFF2-40B4-BE49-F238E27FC236}">
                  <a16:creationId xmlns:a16="http://schemas.microsoft.com/office/drawing/2014/main" id="{F9C341BB-07A3-7974-D1F5-29F941FAAF98}"/>
                </a:ext>
              </a:extLst>
            </p:cNvPr>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4" name="Line 31">
              <a:extLst>
                <a:ext uri="{FF2B5EF4-FFF2-40B4-BE49-F238E27FC236}">
                  <a16:creationId xmlns:a16="http://schemas.microsoft.com/office/drawing/2014/main" id="{84F53A1F-2799-47E6-095D-8EEC941EB942}"/>
                </a:ext>
              </a:extLst>
            </p:cNvPr>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 name="_s1039">
              <a:extLst>
                <a:ext uri="{FF2B5EF4-FFF2-40B4-BE49-F238E27FC236}">
                  <a16:creationId xmlns:a16="http://schemas.microsoft.com/office/drawing/2014/main" id="{7CB93DB3-393A-DEDB-48A0-1BEED7D0286C}"/>
                </a:ext>
              </a:extLst>
            </p:cNvPr>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6" name="Line 33">
              <a:extLst>
                <a:ext uri="{FF2B5EF4-FFF2-40B4-BE49-F238E27FC236}">
                  <a16:creationId xmlns:a16="http://schemas.microsoft.com/office/drawing/2014/main" id="{7EBA3830-ADE9-BFBC-E52C-25D4074E0B46}"/>
                </a:ext>
              </a:extLst>
            </p:cNvPr>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34">
              <a:extLst>
                <a:ext uri="{FF2B5EF4-FFF2-40B4-BE49-F238E27FC236}">
                  <a16:creationId xmlns:a16="http://schemas.microsoft.com/office/drawing/2014/main" id="{08CBD06F-4A5F-920C-B254-B60519CE1BD6}"/>
                </a:ext>
              </a:extLst>
            </p:cNvPr>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1319194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C27DE-763B-6D92-C292-A031661A9E15}"/>
              </a:ext>
            </a:extLst>
          </p:cNvPr>
          <p:cNvSpPr>
            <a:spLocks noGrp="1"/>
          </p:cNvSpPr>
          <p:nvPr>
            <p:ph type="title"/>
          </p:nvPr>
        </p:nvSpPr>
        <p:spPr>
          <a:xfrm>
            <a:off x="838201" y="365127"/>
            <a:ext cx="2987566" cy="4259425"/>
          </a:xfrm>
        </p:spPr>
        <p:txBody>
          <a:bodyPr>
            <a:normAutofit/>
          </a:bodyPr>
          <a:lstStyle/>
          <a:p>
            <a:r>
              <a:rPr lang="pl-PL" sz="3600" b="1" dirty="0"/>
              <a:t>Cylch dysgu trwy brofiad Kolb</a:t>
            </a:r>
            <a:br>
              <a:rPr lang="en-GB" sz="3600" b="1" dirty="0"/>
            </a:br>
            <a:br>
              <a:rPr lang="en-GB" sz="3600" b="1" dirty="0"/>
            </a:br>
            <a:r>
              <a:rPr lang="en-GB" sz="3600" b="1" dirty="0">
                <a:solidFill>
                  <a:schemeClr val="accent6">
                    <a:lumMod val="75000"/>
                  </a:schemeClr>
                </a:solidFill>
              </a:rPr>
              <a:t>Kolb’s experiential </a:t>
            </a:r>
            <a:br>
              <a:rPr lang="en-GB" sz="3600" b="1" dirty="0">
                <a:solidFill>
                  <a:schemeClr val="accent6">
                    <a:lumMod val="75000"/>
                  </a:schemeClr>
                </a:solidFill>
              </a:rPr>
            </a:br>
            <a:r>
              <a:rPr lang="en-GB" sz="3600" b="1" dirty="0">
                <a:solidFill>
                  <a:schemeClr val="accent6">
                    <a:lumMod val="75000"/>
                  </a:schemeClr>
                </a:solidFill>
              </a:rPr>
              <a:t>learning cycle</a:t>
            </a:r>
          </a:p>
        </p:txBody>
      </p:sp>
      <p:pic>
        <p:nvPicPr>
          <p:cNvPr id="20" name="Content Placeholder 19">
            <a:extLst>
              <a:ext uri="{FF2B5EF4-FFF2-40B4-BE49-F238E27FC236}">
                <a16:creationId xmlns:a16="http://schemas.microsoft.com/office/drawing/2014/main" id="{92C6B3A0-A584-7E07-CAF0-F65C286C9AC5}"/>
              </a:ext>
            </a:extLst>
          </p:cNvPr>
          <p:cNvPicPr>
            <a:picLocks noGrp="1" noChangeAspect="1"/>
          </p:cNvPicPr>
          <p:nvPr>
            <p:ph idx="1"/>
          </p:nvPr>
        </p:nvPicPr>
        <p:blipFill>
          <a:blip r:embed="rId2"/>
          <a:stretch>
            <a:fillRect/>
          </a:stretch>
        </p:blipFill>
        <p:spPr>
          <a:xfrm>
            <a:off x="5080620" y="703385"/>
            <a:ext cx="6544955" cy="4853353"/>
          </a:xfrm>
          <a:prstGeom prst="rect">
            <a:avLst/>
          </a:prstGeom>
        </p:spPr>
      </p:pic>
      <p:cxnSp>
        <p:nvCxnSpPr>
          <p:cNvPr id="23" name="Straight Arrow Connector 22">
            <a:extLst>
              <a:ext uri="{FF2B5EF4-FFF2-40B4-BE49-F238E27FC236}">
                <a16:creationId xmlns:a16="http://schemas.microsoft.com/office/drawing/2014/main" id="{759C697A-AC23-A18E-F31B-DFB7E9132731}"/>
              </a:ext>
            </a:extLst>
          </p:cNvPr>
          <p:cNvCxnSpPr/>
          <p:nvPr/>
        </p:nvCxnSpPr>
        <p:spPr>
          <a:xfrm>
            <a:off x="8987996" y="1729324"/>
            <a:ext cx="0" cy="34119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62D20EC-F7AB-C8C8-1282-6CF245CBC8D2}"/>
              </a:ext>
            </a:extLst>
          </p:cNvPr>
          <p:cNvCxnSpPr/>
          <p:nvPr/>
        </p:nvCxnSpPr>
        <p:spPr>
          <a:xfrm>
            <a:off x="8986736" y="3567138"/>
            <a:ext cx="0" cy="34119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990871E5-FC98-868E-D430-4C0DB5BC81EB}"/>
              </a:ext>
            </a:extLst>
          </p:cNvPr>
          <p:cNvCxnSpPr>
            <a:cxnSpLocks/>
          </p:cNvCxnSpPr>
          <p:nvPr/>
        </p:nvCxnSpPr>
        <p:spPr>
          <a:xfrm flipV="1">
            <a:off x="6013764" y="3723178"/>
            <a:ext cx="0" cy="37982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7E4A572-8748-2F9A-4035-ECC66646D78A}"/>
              </a:ext>
            </a:extLst>
          </p:cNvPr>
          <p:cNvCxnSpPr>
            <a:cxnSpLocks/>
          </p:cNvCxnSpPr>
          <p:nvPr/>
        </p:nvCxnSpPr>
        <p:spPr>
          <a:xfrm flipV="1">
            <a:off x="5989233" y="1690690"/>
            <a:ext cx="0" cy="37982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8828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AC7F-C34E-D2AD-FD2B-2D37D4611791}"/>
              </a:ext>
            </a:extLst>
          </p:cNvPr>
          <p:cNvSpPr>
            <a:spLocks noGrp="1"/>
          </p:cNvSpPr>
          <p:nvPr>
            <p:ph type="title"/>
          </p:nvPr>
        </p:nvSpPr>
        <p:spPr>
          <a:xfrm>
            <a:off x="838200" y="365127"/>
            <a:ext cx="3842899" cy="4553100"/>
          </a:xfrm>
        </p:spPr>
        <p:txBody>
          <a:bodyPr>
            <a:normAutofit/>
          </a:bodyPr>
          <a:lstStyle/>
          <a:p>
            <a:r>
              <a:rPr lang="en-GB" altLang="en-US" sz="3600" b="1" dirty="0"/>
              <a:t>Model </a:t>
            </a:r>
            <a:r>
              <a:rPr lang="en-GB" altLang="en-US" sz="3600" b="1" dirty="0" err="1"/>
              <a:t>adfyfyrio</a:t>
            </a:r>
            <a:r>
              <a:rPr lang="en-GB" altLang="en-US" sz="3600" b="1" dirty="0"/>
              <a:t> Atkins a Murphy (1994)</a:t>
            </a:r>
            <a:br>
              <a:rPr lang="en-GB" altLang="en-US" sz="3600" b="1" dirty="0"/>
            </a:br>
            <a:br>
              <a:rPr lang="en-GB" altLang="en-US" sz="3600" b="1" dirty="0"/>
            </a:br>
            <a:r>
              <a:rPr lang="en-GB" altLang="en-US" sz="3600" b="1" dirty="0">
                <a:solidFill>
                  <a:schemeClr val="accent6">
                    <a:lumMod val="75000"/>
                  </a:schemeClr>
                </a:solidFill>
              </a:rPr>
              <a:t>Atkins and </a:t>
            </a:r>
            <a:br>
              <a:rPr lang="en-GB" altLang="en-US" sz="3600" b="1" dirty="0">
                <a:solidFill>
                  <a:schemeClr val="accent6">
                    <a:lumMod val="75000"/>
                  </a:schemeClr>
                </a:solidFill>
              </a:rPr>
            </a:br>
            <a:r>
              <a:rPr lang="en-GB" altLang="en-US" sz="3600" b="1" dirty="0">
                <a:solidFill>
                  <a:schemeClr val="accent6">
                    <a:lumMod val="75000"/>
                  </a:schemeClr>
                </a:solidFill>
              </a:rPr>
              <a:t>Murphy’s model </a:t>
            </a:r>
            <a:br>
              <a:rPr lang="en-GB" altLang="en-US" sz="3600" b="1" dirty="0">
                <a:solidFill>
                  <a:schemeClr val="accent6">
                    <a:lumMod val="75000"/>
                  </a:schemeClr>
                </a:solidFill>
              </a:rPr>
            </a:br>
            <a:r>
              <a:rPr lang="en-GB" altLang="en-US" sz="3600" b="1" dirty="0">
                <a:solidFill>
                  <a:schemeClr val="accent6">
                    <a:lumMod val="75000"/>
                  </a:schemeClr>
                </a:solidFill>
              </a:rPr>
              <a:t>of reflection (1994)</a:t>
            </a:r>
            <a:endParaRPr lang="en-GB" b="1" dirty="0">
              <a:solidFill>
                <a:schemeClr val="accent6">
                  <a:lumMod val="75000"/>
                </a:schemeClr>
              </a:solidFill>
            </a:endParaRPr>
          </a:p>
        </p:txBody>
      </p:sp>
      <p:grpSp>
        <p:nvGrpSpPr>
          <p:cNvPr id="18" name="Group 4">
            <a:extLst>
              <a:ext uri="{FF2B5EF4-FFF2-40B4-BE49-F238E27FC236}">
                <a16:creationId xmlns:a16="http://schemas.microsoft.com/office/drawing/2014/main" id="{1D5C93A7-28A4-7E62-C99D-56414EFEC85B}"/>
              </a:ext>
            </a:extLst>
          </p:cNvPr>
          <p:cNvGrpSpPr>
            <a:grpSpLocks noChangeAspect="1"/>
          </p:cNvGrpSpPr>
          <p:nvPr/>
        </p:nvGrpSpPr>
        <p:grpSpPr bwMode="auto">
          <a:xfrm>
            <a:off x="4081902" y="0"/>
            <a:ext cx="8686800" cy="5964235"/>
            <a:chOff x="1440" y="1977"/>
            <a:chExt cx="13680" cy="9720"/>
          </a:xfrm>
        </p:grpSpPr>
        <p:sp>
          <p:nvSpPr>
            <p:cNvPr id="19" name="AutoShape 5">
              <a:extLst>
                <a:ext uri="{FF2B5EF4-FFF2-40B4-BE49-F238E27FC236}">
                  <a16:creationId xmlns:a16="http://schemas.microsoft.com/office/drawing/2014/main" id="{B3518A04-6360-6871-B0CB-E021D1FA1105}"/>
                </a:ext>
              </a:extLst>
            </p:cNvPr>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 name="Line 6">
              <a:extLst>
                <a:ext uri="{FF2B5EF4-FFF2-40B4-BE49-F238E27FC236}">
                  <a16:creationId xmlns:a16="http://schemas.microsoft.com/office/drawing/2014/main" id="{1D0FCB29-975C-7883-85B3-DB2D49B55C05}"/>
                </a:ext>
              </a:extLst>
            </p:cNvPr>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 name="Line 7">
              <a:extLst>
                <a:ext uri="{FF2B5EF4-FFF2-40B4-BE49-F238E27FC236}">
                  <a16:creationId xmlns:a16="http://schemas.microsoft.com/office/drawing/2014/main" id="{AEDCD9EC-C16F-2207-581E-8D11AFFBB69A}"/>
                </a:ext>
              </a:extLst>
            </p:cNvPr>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22" name="Group 8">
              <a:extLst>
                <a:ext uri="{FF2B5EF4-FFF2-40B4-BE49-F238E27FC236}">
                  <a16:creationId xmlns:a16="http://schemas.microsoft.com/office/drawing/2014/main" id="{958D82AB-FAC5-6A2C-FC42-DB535837A8D0}"/>
                </a:ext>
              </a:extLst>
            </p:cNvPr>
            <p:cNvGrpSpPr>
              <a:grpSpLocks/>
            </p:cNvGrpSpPr>
            <p:nvPr/>
          </p:nvGrpSpPr>
          <p:grpSpPr bwMode="auto">
            <a:xfrm>
              <a:off x="2700" y="2517"/>
              <a:ext cx="10799" cy="8462"/>
              <a:chOff x="2700" y="2517"/>
              <a:chExt cx="10799" cy="8462"/>
            </a:xfrm>
          </p:grpSpPr>
          <p:sp>
            <p:nvSpPr>
              <p:cNvPr id="23" name="AutoShape 9">
                <a:extLst>
                  <a:ext uri="{FF2B5EF4-FFF2-40B4-BE49-F238E27FC236}">
                    <a16:creationId xmlns:a16="http://schemas.microsoft.com/office/drawing/2014/main" id="{CD1A4B7B-0CDF-6FD0-9F41-13041B7C1E1B}"/>
                  </a:ext>
                </a:extLst>
              </p:cNvPr>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4" name="Text Box 10">
                <a:extLst>
                  <a:ext uri="{FF2B5EF4-FFF2-40B4-BE49-F238E27FC236}">
                    <a16:creationId xmlns:a16="http://schemas.microsoft.com/office/drawing/2014/main" id="{C3425ED9-A669-A9AF-5DF1-76D2A5644A94}"/>
                  </a:ext>
                </a:extLst>
              </p:cNvPr>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25" name="Text Box 11">
                <a:extLst>
                  <a:ext uri="{FF2B5EF4-FFF2-40B4-BE49-F238E27FC236}">
                    <a16:creationId xmlns:a16="http://schemas.microsoft.com/office/drawing/2014/main" id="{E6488D2A-E4BF-03FB-4AD9-E7BA73A90DC9}"/>
                  </a:ext>
                </a:extLst>
              </p:cNvPr>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26" name="Text Box 12">
                <a:extLst>
                  <a:ext uri="{FF2B5EF4-FFF2-40B4-BE49-F238E27FC236}">
                    <a16:creationId xmlns:a16="http://schemas.microsoft.com/office/drawing/2014/main" id="{C16BD5B5-2608-AECC-E2BE-23979C2717B8}"/>
                  </a:ext>
                </a:extLst>
              </p:cNvPr>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27" name="Text Box 13">
                <a:extLst>
                  <a:ext uri="{FF2B5EF4-FFF2-40B4-BE49-F238E27FC236}">
                    <a16:creationId xmlns:a16="http://schemas.microsoft.com/office/drawing/2014/main" id="{3738EAB5-818B-CA92-3000-3B0E2705FE1A}"/>
                  </a:ext>
                </a:extLst>
              </p:cNvPr>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28" name="Line 14">
                <a:extLst>
                  <a:ext uri="{FF2B5EF4-FFF2-40B4-BE49-F238E27FC236}">
                    <a16:creationId xmlns:a16="http://schemas.microsoft.com/office/drawing/2014/main" id="{88F13A8F-D282-007A-8E25-0E84A1638BD8}"/>
                  </a:ext>
                </a:extLst>
              </p:cNvPr>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 name="Line 15">
                <a:extLst>
                  <a:ext uri="{FF2B5EF4-FFF2-40B4-BE49-F238E27FC236}">
                    <a16:creationId xmlns:a16="http://schemas.microsoft.com/office/drawing/2014/main" id="{E6E55C2C-90F9-20B3-2704-A91A8080A703}"/>
                  </a:ext>
                </a:extLst>
              </p:cNvPr>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 name="Line 16">
                <a:extLst>
                  <a:ext uri="{FF2B5EF4-FFF2-40B4-BE49-F238E27FC236}">
                    <a16:creationId xmlns:a16="http://schemas.microsoft.com/office/drawing/2014/main" id="{74507246-65F3-B934-AF55-21FB4906241E}"/>
                  </a:ext>
                </a:extLst>
              </p:cNvPr>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 name="Text Box 17">
                <a:extLst>
                  <a:ext uri="{FF2B5EF4-FFF2-40B4-BE49-F238E27FC236}">
                    <a16:creationId xmlns:a16="http://schemas.microsoft.com/office/drawing/2014/main" id="{A18B53CF-D981-9A36-90A4-2ACB7486EE6D}"/>
                  </a:ext>
                </a:extLst>
              </p:cNvPr>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1806222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E2ED4-9FFE-0C89-A8B3-48D1547175C2}"/>
              </a:ext>
            </a:extLst>
          </p:cNvPr>
          <p:cNvSpPr>
            <a:spLocks noGrp="1"/>
          </p:cNvSpPr>
          <p:nvPr>
            <p:ph type="title"/>
          </p:nvPr>
        </p:nvSpPr>
        <p:spPr/>
        <p:txBody>
          <a:bodyPr/>
          <a:lstStyle/>
          <a:p>
            <a:r>
              <a:rPr lang="en-GB" altLang="en-US" b="1" dirty="0" err="1"/>
              <a:t>Dysgu</a:t>
            </a:r>
            <a:r>
              <a:rPr lang="en-GB" altLang="en-US" b="1" dirty="0"/>
              <a:t> o </a:t>
            </a:r>
            <a:r>
              <a:rPr lang="en-GB" altLang="en-US" b="1" dirty="0" err="1"/>
              <a:t>Brofiad</a:t>
            </a:r>
            <a:r>
              <a:rPr lang="en-GB" altLang="en-US" b="1" dirty="0">
                <a:solidFill>
                  <a:schemeClr val="accent6">
                    <a:lumMod val="75000"/>
                  </a:schemeClr>
                </a:solidFill>
              </a:rPr>
              <a:t>			Learning from Experience</a:t>
            </a:r>
            <a:endParaRPr lang="en-GB" b="1" dirty="0">
              <a:solidFill>
                <a:schemeClr val="accent6">
                  <a:lumMod val="75000"/>
                </a:schemeClr>
              </a:solidFill>
            </a:endParaRPr>
          </a:p>
        </p:txBody>
      </p:sp>
      <p:sp>
        <p:nvSpPr>
          <p:cNvPr id="4" name="Rectangle 3">
            <a:extLst>
              <a:ext uri="{FF2B5EF4-FFF2-40B4-BE49-F238E27FC236}">
                <a16:creationId xmlns:a16="http://schemas.microsoft.com/office/drawing/2014/main" id="{DCEB8720-79B7-E275-C395-CF00226C3F45}"/>
              </a:ext>
            </a:extLst>
          </p:cNvPr>
          <p:cNvSpPr>
            <a:spLocks noGrp="1" noChangeArrowheads="1"/>
          </p:cNvSpPr>
          <p:nvPr>
            <p:ph sz="half" idx="1"/>
          </p:nvPr>
        </p:nvSpPr>
        <p:spPr>
          <a:xfrm>
            <a:off x="838200" y="1825625"/>
            <a:ext cx="5181600" cy="3755368"/>
          </a:xfrm>
        </p:spPr>
        <p:txBody>
          <a:bodyPr>
            <a:normAutofit fontScale="55000" lnSpcReduction="20000"/>
          </a:bodyPr>
          <a:lstStyle/>
          <a:p>
            <a:pPr>
              <a:lnSpc>
                <a:spcPct val="120000"/>
              </a:lnSpc>
            </a:pPr>
            <a:r>
              <a:rPr lang="en-GB" altLang="en-US" sz="2400" dirty="0"/>
              <a:t>Mae </a:t>
            </a:r>
            <a:r>
              <a:rPr lang="en-GB" altLang="en-US" sz="2400" dirty="0" err="1"/>
              <a:t>Boud</a:t>
            </a:r>
            <a:r>
              <a:rPr lang="en-GB" altLang="en-US" sz="2400" dirty="0"/>
              <a:t> et al (1985) </a:t>
            </a:r>
            <a:r>
              <a:rPr lang="en-GB" altLang="en-US" sz="2400" dirty="0" err="1"/>
              <a:t>yn</a:t>
            </a:r>
            <a:r>
              <a:rPr lang="en-GB" altLang="en-US" sz="2400" dirty="0"/>
              <a:t> </a:t>
            </a:r>
            <a:r>
              <a:rPr lang="en-GB" altLang="en-US" sz="2400" dirty="0" err="1"/>
              <a:t>gweld</a:t>
            </a:r>
            <a:r>
              <a:rPr lang="en-GB" altLang="en-US" sz="2400" dirty="0"/>
              <a:t> bod </a:t>
            </a:r>
            <a:r>
              <a:rPr lang="en-GB" altLang="en-US" sz="2400" dirty="0" err="1"/>
              <a:t>myfyrio</a:t>
            </a:r>
            <a:r>
              <a:rPr lang="en-GB" altLang="en-US" sz="2400" dirty="0"/>
              <a:t> </a:t>
            </a:r>
            <a:r>
              <a:rPr lang="en-GB" altLang="en-US" sz="2400" dirty="0" err="1"/>
              <a:t>yn</a:t>
            </a:r>
            <a:r>
              <a:rPr lang="en-GB" altLang="en-US" sz="2400" dirty="0"/>
              <a:t> </a:t>
            </a:r>
            <a:r>
              <a:rPr lang="en-GB" altLang="en-US" sz="2400" dirty="0" err="1"/>
              <a:t>cynnwys</a:t>
            </a:r>
            <a:r>
              <a:rPr lang="en-GB" altLang="en-US" sz="2400" dirty="0"/>
              <a:t> </a:t>
            </a:r>
            <a:r>
              <a:rPr lang="en-GB" altLang="en-US" sz="2400" dirty="0" err="1"/>
              <a:t>tair</a:t>
            </a:r>
            <a:r>
              <a:rPr lang="en-GB" altLang="en-US" sz="2400" dirty="0"/>
              <a:t> </a:t>
            </a:r>
            <a:r>
              <a:rPr lang="en-GB" altLang="en-US" sz="2400" dirty="0" err="1"/>
              <a:t>agwedd</a:t>
            </a:r>
            <a:r>
              <a:rPr lang="en-GB" altLang="en-US" sz="2400" dirty="0"/>
              <a:t>:</a:t>
            </a:r>
          </a:p>
          <a:p>
            <a:pPr marL="609600" indent="-609600">
              <a:lnSpc>
                <a:spcPct val="120000"/>
              </a:lnSpc>
              <a:buNone/>
            </a:pPr>
            <a:endParaRPr lang="en-GB" altLang="en-US" sz="2400" dirty="0"/>
          </a:p>
          <a:p>
            <a:pPr marL="609600" indent="-609600">
              <a:lnSpc>
                <a:spcPct val="120000"/>
              </a:lnSpc>
              <a:buFont typeface="+mj-lt"/>
              <a:buAutoNum type="arabicPeriod"/>
            </a:pPr>
            <a:r>
              <a:rPr lang="en-GB" altLang="en-US" sz="2400" dirty="0" err="1"/>
              <a:t>Dychwelyd</a:t>
            </a:r>
            <a:r>
              <a:rPr lang="en-GB" altLang="en-US" sz="2400" dirty="0"/>
              <a:t> </a:t>
            </a:r>
            <a:r>
              <a:rPr lang="en-GB" altLang="en-US" sz="2400" dirty="0" err="1"/>
              <a:t>i</a:t>
            </a:r>
            <a:r>
              <a:rPr lang="en-GB" altLang="en-US" sz="2400" dirty="0"/>
              <a:t> </a:t>
            </a:r>
            <a:r>
              <a:rPr lang="en-GB" altLang="en-US" sz="2400" dirty="0" err="1"/>
              <a:t>brofi</a:t>
            </a:r>
            <a:r>
              <a:rPr lang="en-GB" altLang="en-US" sz="2400" dirty="0"/>
              <a:t>: </a:t>
            </a:r>
            <a:r>
              <a:rPr lang="en-GB" altLang="en-US" sz="2400" b="1" i="1" dirty="0" err="1"/>
              <a:t>Dwyn</a:t>
            </a:r>
            <a:r>
              <a:rPr lang="en-GB" altLang="en-US" sz="2400" b="1" i="1" dirty="0"/>
              <a:t> </a:t>
            </a:r>
            <a:r>
              <a:rPr lang="en-GB" altLang="en-US" sz="2400" b="1" i="1" dirty="0" err="1"/>
              <a:t>i</a:t>
            </a:r>
            <a:r>
              <a:rPr lang="en-GB" altLang="en-US" sz="2400" b="1" i="1" dirty="0"/>
              <a:t> </a:t>
            </a:r>
            <a:r>
              <a:rPr lang="en-GB" altLang="en-US" sz="2400" b="1" i="1" dirty="0" err="1"/>
              <a:t>gof</a:t>
            </a:r>
            <a:r>
              <a:rPr lang="en-GB" altLang="en-US" sz="2400" dirty="0"/>
              <a:t>, neu </a:t>
            </a:r>
            <a:r>
              <a:rPr lang="en-GB" altLang="en-US" sz="2400" dirty="0" err="1"/>
              <a:t>chwarae</a:t>
            </a:r>
            <a:r>
              <a:rPr lang="en-GB" altLang="en-US" sz="2400" dirty="0"/>
              <a:t> </a:t>
            </a:r>
            <a:r>
              <a:rPr lang="en-GB" altLang="en-US" sz="2400" dirty="0" err="1"/>
              <a:t>trwy</a:t>
            </a:r>
            <a:r>
              <a:rPr lang="en-GB" altLang="en-US" sz="2400" dirty="0"/>
              <a:t> </a:t>
            </a:r>
            <a:r>
              <a:rPr lang="en-GB" altLang="en-US" sz="2400" dirty="0" err="1"/>
              <a:t>yn</a:t>
            </a:r>
            <a:r>
              <a:rPr lang="en-GB" altLang="en-US" sz="2400" dirty="0"/>
              <a:t> </a:t>
            </a:r>
            <a:r>
              <a:rPr lang="en-GB" altLang="en-US" sz="2400" dirty="0" err="1"/>
              <a:t>eich</a:t>
            </a:r>
            <a:r>
              <a:rPr lang="en-GB" altLang="en-US" sz="2400" dirty="0"/>
              <a:t> </a:t>
            </a:r>
            <a:r>
              <a:rPr lang="en-GB" altLang="en-US" sz="2400" dirty="0" err="1"/>
              <a:t>meddwl</a:t>
            </a:r>
            <a:r>
              <a:rPr lang="en-GB" altLang="en-US" sz="2400" dirty="0"/>
              <a:t> y </a:t>
            </a:r>
            <a:r>
              <a:rPr lang="en-GB" altLang="en-US" sz="2400" dirty="0" err="1"/>
              <a:t>gwahanol</a:t>
            </a:r>
            <a:r>
              <a:rPr lang="en-GB" altLang="en-US" sz="2400" dirty="0"/>
              <a:t> </a:t>
            </a:r>
            <a:r>
              <a:rPr lang="en-GB" altLang="en-US" sz="2400" dirty="0" err="1"/>
              <a:t>agweddau</a:t>
            </a:r>
            <a:r>
              <a:rPr lang="en-GB" altLang="en-US" sz="2400" dirty="0"/>
              <a:t> </a:t>
            </a:r>
            <a:r>
              <a:rPr lang="en-GB" altLang="en-US" sz="2400" dirty="0" err="1"/>
              <a:t>ar</a:t>
            </a:r>
            <a:r>
              <a:rPr lang="en-GB" altLang="en-US" sz="2400" dirty="0"/>
              <a:t> y </a:t>
            </a:r>
            <a:r>
              <a:rPr lang="en-GB" altLang="en-US" sz="2400" dirty="0" err="1"/>
              <a:t>profiad</a:t>
            </a:r>
            <a:r>
              <a:rPr lang="en-GB" altLang="en-US" sz="2400" dirty="0"/>
              <a:t> </a:t>
            </a:r>
            <a:r>
              <a:rPr lang="en-GB" altLang="en-US" sz="2400" dirty="0" err="1"/>
              <a:t>rydych</a:t>
            </a:r>
            <a:r>
              <a:rPr lang="en-GB" altLang="en-US" sz="2400" dirty="0"/>
              <a:t> </a:t>
            </a:r>
            <a:r>
              <a:rPr lang="en-GB" altLang="en-US" sz="2400" dirty="0" err="1"/>
              <a:t>chi'n</a:t>
            </a:r>
            <a:r>
              <a:rPr lang="en-GB" altLang="en-US" sz="2400" dirty="0"/>
              <a:t> </a:t>
            </a:r>
            <a:r>
              <a:rPr lang="en-GB" altLang="en-US" sz="2400" dirty="0" err="1"/>
              <a:t>ei</a:t>
            </a:r>
            <a:r>
              <a:rPr lang="en-GB" altLang="en-US" sz="2400" dirty="0"/>
              <a:t> gofio.</a:t>
            </a:r>
          </a:p>
          <a:p>
            <a:pPr marL="457200" indent="-457200">
              <a:lnSpc>
                <a:spcPct val="120000"/>
              </a:lnSpc>
              <a:buFont typeface="+mj-lt"/>
              <a:buAutoNum type="arabicPeriod"/>
            </a:pPr>
            <a:endParaRPr lang="en-GB" altLang="en-US" sz="2400" dirty="0"/>
          </a:p>
          <a:p>
            <a:pPr marL="609600" indent="-609600">
              <a:lnSpc>
                <a:spcPct val="120000"/>
              </a:lnSpc>
              <a:buFont typeface="+mj-lt"/>
              <a:buAutoNum type="arabicPeriod"/>
            </a:pPr>
            <a:r>
              <a:rPr lang="en-GB" altLang="en-US" sz="2400" b="1" i="1" dirty="0" err="1"/>
              <a:t>Rhoi</a:t>
            </a:r>
            <a:r>
              <a:rPr lang="en-GB" altLang="en-US" sz="2400" b="1" i="1" dirty="0"/>
              <a:t> </a:t>
            </a:r>
            <a:r>
              <a:rPr lang="en-GB" altLang="en-US" sz="2400" b="1" i="1" dirty="0" err="1"/>
              <a:t>sylw</a:t>
            </a:r>
            <a:r>
              <a:rPr lang="en-GB" altLang="en-US" sz="2400" b="1" i="1" dirty="0"/>
              <a:t> </a:t>
            </a:r>
            <a:r>
              <a:rPr lang="en-GB" altLang="en-US" sz="2400" b="1" i="1" dirty="0" err="1"/>
              <a:t>i</a:t>
            </a:r>
            <a:r>
              <a:rPr lang="en-GB" altLang="en-US" sz="2400" b="1" i="1" dirty="0"/>
              <a:t> </a:t>
            </a:r>
            <a:r>
              <a:rPr lang="en-GB" altLang="en-US" sz="2400" b="1" i="1" dirty="0" err="1"/>
              <a:t>deimladau</a:t>
            </a:r>
            <a:r>
              <a:rPr lang="en-GB" altLang="en-US" sz="2400" dirty="0"/>
              <a:t>: </a:t>
            </a:r>
            <a:r>
              <a:rPr lang="en-GB" altLang="en-US" sz="2400" dirty="0" err="1"/>
              <a:t>Yma</a:t>
            </a:r>
            <a:r>
              <a:rPr lang="en-GB" altLang="en-US" sz="2400" dirty="0"/>
              <a:t> </a:t>
            </a:r>
            <a:r>
              <a:rPr lang="en-GB" altLang="en-US" sz="2400" dirty="0" err="1"/>
              <a:t>mae</a:t>
            </a:r>
            <a:r>
              <a:rPr lang="en-GB" altLang="en-US" sz="2400" dirty="0"/>
              <a:t> </a:t>
            </a:r>
            <a:r>
              <a:rPr lang="en-GB" altLang="en-US" sz="2400" dirty="0" err="1"/>
              <a:t>angen</a:t>
            </a:r>
            <a:r>
              <a:rPr lang="en-GB" altLang="en-US" sz="2400" dirty="0"/>
              <a:t> </a:t>
            </a:r>
            <a:r>
              <a:rPr lang="en-GB" altLang="en-US" sz="2400" dirty="0" err="1"/>
              <a:t>i</a:t>
            </a:r>
            <a:r>
              <a:rPr lang="en-GB" altLang="en-US" sz="2400" dirty="0"/>
              <a:t> chi </a:t>
            </a:r>
            <a:r>
              <a:rPr lang="en-GB" altLang="en-US" sz="2400" dirty="0" err="1"/>
              <a:t>fod</a:t>
            </a:r>
            <a:r>
              <a:rPr lang="en-GB" altLang="en-US" sz="2400" dirty="0"/>
              <a:t> </a:t>
            </a:r>
            <a:r>
              <a:rPr lang="en-GB" altLang="en-US" sz="2400" dirty="0" err="1"/>
              <a:t>yn</a:t>
            </a:r>
            <a:r>
              <a:rPr lang="en-GB" altLang="en-US" sz="2400" dirty="0"/>
              <a:t> </a:t>
            </a:r>
            <a:r>
              <a:rPr lang="en-GB" altLang="en-US" sz="2400" dirty="0" err="1"/>
              <a:t>ymwybodol</a:t>
            </a:r>
            <a:r>
              <a:rPr lang="en-GB" altLang="en-US" sz="2400" dirty="0"/>
              <a:t> </a:t>
            </a:r>
            <a:r>
              <a:rPr lang="en-GB" altLang="en-US" sz="2400" dirty="0" err="1"/>
              <a:t>o'r</a:t>
            </a:r>
            <a:r>
              <a:rPr lang="en-GB" altLang="en-US" sz="2400" dirty="0"/>
              <a:t> </a:t>
            </a:r>
            <a:r>
              <a:rPr lang="en-GB" altLang="en-US" sz="2400" dirty="0" err="1"/>
              <a:t>teimladau</a:t>
            </a:r>
            <a:r>
              <a:rPr lang="en-GB" altLang="en-US" sz="2400" dirty="0"/>
              <a:t> yr </a:t>
            </a:r>
            <a:r>
              <a:rPr lang="en-GB" altLang="en-US" sz="2400" dirty="0" err="1"/>
              <a:t>oeddech</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cael</a:t>
            </a:r>
            <a:r>
              <a:rPr lang="en-GB" altLang="en-US" sz="2400" dirty="0"/>
              <a:t> </a:t>
            </a:r>
            <a:r>
              <a:rPr lang="en-GB" altLang="en-US" sz="2400" dirty="0" err="1"/>
              <a:t>yn</a:t>
            </a:r>
            <a:r>
              <a:rPr lang="en-GB" altLang="en-US" sz="2400" dirty="0"/>
              <a:t> </a:t>
            </a:r>
            <a:r>
              <a:rPr lang="en-GB" altLang="en-US" sz="2400" dirty="0" err="1"/>
              <a:t>ystod</a:t>
            </a:r>
            <a:r>
              <a:rPr lang="en-GB" altLang="en-US" sz="2400" dirty="0"/>
              <a:t> y </a:t>
            </a:r>
            <a:r>
              <a:rPr lang="en-GB" altLang="en-US" sz="2400" dirty="0" err="1"/>
              <a:t>profiad</a:t>
            </a:r>
            <a:r>
              <a:rPr lang="en-GB" altLang="en-US" sz="2400" dirty="0"/>
              <a:t> </a:t>
            </a:r>
            <a:r>
              <a:rPr lang="en-GB" altLang="en-US" sz="2400" dirty="0" err="1"/>
              <a:t>a'u</a:t>
            </a:r>
            <a:r>
              <a:rPr lang="en-GB" altLang="en-US" sz="2400" dirty="0"/>
              <a:t> </a:t>
            </a:r>
            <a:r>
              <a:rPr lang="en-GB" altLang="en-US" sz="2400" dirty="0" err="1"/>
              <a:t>cydnabod</a:t>
            </a:r>
            <a:r>
              <a:rPr lang="en-GB" altLang="en-US" sz="2400" dirty="0"/>
              <a:t>, </a:t>
            </a:r>
            <a:r>
              <a:rPr lang="en-GB" altLang="en-US" sz="2400" dirty="0" err="1"/>
              <a:t>yna</a:t>
            </a:r>
            <a:r>
              <a:rPr lang="en-GB" altLang="en-US" sz="2400" dirty="0"/>
              <a:t> </a:t>
            </a:r>
            <a:r>
              <a:rPr lang="en-GB" altLang="en-US" sz="2400" dirty="0" err="1"/>
              <a:t>gweithio</a:t>
            </a:r>
            <a:r>
              <a:rPr lang="en-GB" altLang="en-US" sz="2400" dirty="0"/>
              <a:t> </a:t>
            </a:r>
            <a:r>
              <a:rPr lang="en-GB" altLang="en-US" sz="2400" dirty="0" err="1"/>
              <a:t>gyda'r</a:t>
            </a:r>
            <a:r>
              <a:rPr lang="en-GB" altLang="en-US" sz="2400" dirty="0"/>
              <a:t> </a:t>
            </a:r>
            <a:r>
              <a:rPr lang="en-GB" altLang="en-US" sz="2400" dirty="0" err="1"/>
              <a:t>teimladau</a:t>
            </a:r>
            <a:r>
              <a:rPr lang="en-GB" altLang="en-US" sz="2400" dirty="0"/>
              <a:t> </a:t>
            </a:r>
            <a:r>
              <a:rPr lang="en-GB" altLang="en-US" sz="2400" dirty="0" err="1"/>
              <a:t>cadarnhaol</a:t>
            </a:r>
            <a:r>
              <a:rPr lang="en-GB" altLang="en-US" sz="2400" dirty="0"/>
              <a:t> a di-</a:t>
            </a:r>
            <a:r>
              <a:rPr lang="en-GB" altLang="en-US" sz="2400" dirty="0" err="1"/>
              <a:t>fudd</a:t>
            </a:r>
            <a:r>
              <a:rPr lang="en-GB" altLang="en-US" sz="2400" dirty="0"/>
              <a:t>.</a:t>
            </a:r>
          </a:p>
          <a:p>
            <a:pPr marL="457200" indent="-457200">
              <a:lnSpc>
                <a:spcPct val="120000"/>
              </a:lnSpc>
              <a:buFont typeface="+mj-lt"/>
              <a:buAutoNum type="arabicPeriod"/>
            </a:pPr>
            <a:endParaRPr lang="en-GB" altLang="en-US" sz="2400" dirty="0"/>
          </a:p>
          <a:p>
            <a:pPr marL="609600" indent="-609600">
              <a:lnSpc>
                <a:spcPct val="120000"/>
              </a:lnSpc>
              <a:buFont typeface="+mj-lt"/>
              <a:buAutoNum type="arabicPeriod"/>
            </a:pPr>
            <a:r>
              <a:rPr lang="en-GB" altLang="en-US" sz="2400" b="1" i="1" dirty="0"/>
              <a:t>Ail-</a:t>
            </a:r>
            <a:r>
              <a:rPr lang="en-GB" altLang="en-US" sz="2400" b="1" i="1" dirty="0" err="1"/>
              <a:t>werthuso</a:t>
            </a:r>
            <a:r>
              <a:rPr lang="en-GB" altLang="en-US" sz="2400" b="1" i="1" dirty="0"/>
              <a:t> </a:t>
            </a:r>
            <a:r>
              <a:rPr lang="en-GB" altLang="en-US" sz="2400" b="1" i="1" dirty="0" err="1"/>
              <a:t>profiadau</a:t>
            </a:r>
            <a:r>
              <a:rPr lang="en-GB" altLang="en-US" sz="2400" dirty="0"/>
              <a:t>: Mae </a:t>
            </a:r>
            <a:r>
              <a:rPr lang="en-GB" altLang="en-US" sz="2400" dirty="0" err="1"/>
              <a:t>hyn</a:t>
            </a:r>
            <a:r>
              <a:rPr lang="en-GB" altLang="en-US" sz="2400" dirty="0"/>
              <a:t> </a:t>
            </a:r>
            <a:r>
              <a:rPr lang="en-GB" altLang="en-US" sz="2400" dirty="0" err="1"/>
              <a:t>yn</a:t>
            </a:r>
            <a:r>
              <a:rPr lang="en-GB" altLang="en-US" sz="2400" dirty="0"/>
              <a:t> </a:t>
            </a:r>
            <a:r>
              <a:rPr lang="en-GB" altLang="en-US" sz="2400" dirty="0" err="1"/>
              <a:t>golygu</a:t>
            </a:r>
            <a:r>
              <a:rPr lang="en-GB" altLang="en-US" sz="2400" dirty="0"/>
              <a:t> ail-</a:t>
            </a:r>
            <a:r>
              <a:rPr lang="en-GB" altLang="en-US" sz="2400" dirty="0" err="1"/>
              <a:t>archwilio'r</a:t>
            </a:r>
            <a:r>
              <a:rPr lang="en-GB" altLang="en-US" sz="2400" dirty="0"/>
              <a:t> </a:t>
            </a:r>
            <a:r>
              <a:rPr lang="en-GB" altLang="en-US" sz="2400" dirty="0" err="1"/>
              <a:t>profiad</a:t>
            </a:r>
            <a:r>
              <a:rPr lang="en-GB" altLang="en-US" sz="2400" dirty="0"/>
              <a:t> a </a:t>
            </a:r>
            <a:r>
              <a:rPr lang="en-GB" altLang="en-US" sz="2400" dirty="0" err="1"/>
              <a:t>gwerthuso'r</a:t>
            </a:r>
            <a:r>
              <a:rPr lang="en-GB" altLang="en-US" sz="2400" dirty="0"/>
              <a:t> </a:t>
            </a:r>
            <a:r>
              <a:rPr lang="en-GB" altLang="en-US" sz="2400" dirty="0" err="1"/>
              <a:t>agweddau</a:t>
            </a:r>
            <a:r>
              <a:rPr lang="en-GB" altLang="en-US" sz="2400" dirty="0"/>
              <a:t> </a:t>
            </a:r>
            <a:r>
              <a:rPr lang="en-GB" altLang="en-US" sz="2400" dirty="0" err="1"/>
              <a:t>sy'n</a:t>
            </a:r>
            <a:r>
              <a:rPr lang="en-GB" altLang="en-US" sz="2400" dirty="0"/>
              <a:t> </a:t>
            </a:r>
            <a:r>
              <a:rPr lang="en-GB" altLang="en-US" sz="2400" dirty="0" err="1"/>
              <a:t>gysylltiedig</a:t>
            </a:r>
            <a:r>
              <a:rPr lang="en-GB" altLang="en-US" sz="2400" dirty="0"/>
              <a:t> ag </a:t>
            </a:r>
            <a:r>
              <a:rPr lang="en-GB" altLang="en-US" sz="2400" dirty="0" err="1"/>
              <a:t>ef</a:t>
            </a:r>
            <a:r>
              <a:rPr lang="en-GB" altLang="en-US" sz="2400" dirty="0"/>
              <a:t>.</a:t>
            </a:r>
          </a:p>
        </p:txBody>
      </p:sp>
      <p:sp>
        <p:nvSpPr>
          <p:cNvPr id="3" name="Content Placeholder 2">
            <a:extLst>
              <a:ext uri="{FF2B5EF4-FFF2-40B4-BE49-F238E27FC236}">
                <a16:creationId xmlns:a16="http://schemas.microsoft.com/office/drawing/2014/main" id="{1EAAC22D-06F0-84AF-A077-5D1D8412B679}"/>
              </a:ext>
            </a:extLst>
          </p:cNvPr>
          <p:cNvSpPr>
            <a:spLocks noGrp="1"/>
          </p:cNvSpPr>
          <p:nvPr>
            <p:ph sz="half" idx="2"/>
          </p:nvPr>
        </p:nvSpPr>
        <p:spPr>
          <a:xfrm>
            <a:off x="6172200" y="1825625"/>
            <a:ext cx="5181600" cy="3755368"/>
          </a:xfrm>
        </p:spPr>
        <p:txBody>
          <a:bodyPr>
            <a:normAutofit fontScale="55000" lnSpcReduction="20000"/>
          </a:bodyPr>
          <a:lstStyle/>
          <a:p>
            <a:pPr>
              <a:lnSpc>
                <a:spcPct val="120000"/>
              </a:lnSpc>
            </a:pPr>
            <a:r>
              <a:rPr lang="en-GB" altLang="en-US" sz="2400" dirty="0" err="1">
                <a:solidFill>
                  <a:schemeClr val="accent6">
                    <a:lumMod val="75000"/>
                  </a:schemeClr>
                </a:solidFill>
              </a:rPr>
              <a:t>Boud</a:t>
            </a:r>
            <a:r>
              <a:rPr lang="en-GB" altLang="en-US" sz="2400" dirty="0">
                <a:solidFill>
                  <a:schemeClr val="accent6">
                    <a:lumMod val="75000"/>
                  </a:schemeClr>
                </a:solidFill>
              </a:rPr>
              <a:t> et al (1985) sees reflection as being made up of three aspects:</a:t>
            </a:r>
          </a:p>
          <a:p>
            <a:pPr marL="609600" indent="-609600">
              <a:lnSpc>
                <a:spcPct val="120000"/>
              </a:lnSpc>
              <a:buFont typeface="+mj-lt"/>
              <a:buAutoNum type="arabicPeriod"/>
            </a:pPr>
            <a:endParaRPr lang="en-GB" altLang="en-US" sz="2400" dirty="0">
              <a:solidFill>
                <a:schemeClr val="accent6">
                  <a:lumMod val="75000"/>
                </a:schemeClr>
              </a:solidFill>
            </a:endParaRPr>
          </a:p>
          <a:p>
            <a:pPr marL="990600" lvl="1" indent="-533400">
              <a:lnSpc>
                <a:spcPct val="120000"/>
              </a:lnSpc>
              <a:buFontTx/>
              <a:buAutoNum type="arabicPeriod"/>
            </a:pPr>
            <a:r>
              <a:rPr lang="en-GB" altLang="en-US" sz="2400" dirty="0">
                <a:solidFill>
                  <a:schemeClr val="accent6">
                    <a:lumMod val="75000"/>
                  </a:schemeClr>
                </a:solidFill>
              </a:rPr>
              <a:t>Returning to experiencing: </a:t>
            </a:r>
            <a:r>
              <a:rPr lang="en-GB" altLang="en-US" sz="2400" b="1" i="1" dirty="0">
                <a:solidFill>
                  <a:schemeClr val="accent6">
                    <a:lumMod val="75000"/>
                  </a:schemeClr>
                </a:solidFill>
              </a:rPr>
              <a:t>Recalling</a:t>
            </a:r>
            <a:r>
              <a:rPr lang="en-GB" altLang="en-US" sz="2400" i="1" dirty="0">
                <a:solidFill>
                  <a:schemeClr val="accent6">
                    <a:lumMod val="75000"/>
                  </a:schemeClr>
                </a:solidFill>
              </a:rPr>
              <a:t>,</a:t>
            </a:r>
            <a:r>
              <a:rPr lang="en-GB" altLang="en-US" sz="2400" dirty="0">
                <a:solidFill>
                  <a:schemeClr val="accent6">
                    <a:lumMod val="75000"/>
                  </a:schemeClr>
                </a:solidFill>
              </a:rPr>
              <a:t> or playing through in your mind the different aspects of the experience you remember.</a:t>
            </a:r>
          </a:p>
          <a:p>
            <a:pPr marL="914400" lvl="1" indent="-457200">
              <a:lnSpc>
                <a:spcPct val="120000"/>
              </a:lnSpc>
              <a:buFont typeface="+mj-lt"/>
              <a:buAutoNum type="arabicPeriod"/>
            </a:pPr>
            <a:endParaRPr lang="en-GB" altLang="en-US" sz="2400" dirty="0">
              <a:solidFill>
                <a:schemeClr val="accent6">
                  <a:lumMod val="75000"/>
                </a:schemeClr>
              </a:solidFill>
            </a:endParaRPr>
          </a:p>
          <a:p>
            <a:pPr marL="990600" lvl="1" indent="-533400">
              <a:lnSpc>
                <a:spcPct val="120000"/>
              </a:lnSpc>
              <a:buFontTx/>
              <a:buAutoNum type="arabicPeriod"/>
            </a:pPr>
            <a:r>
              <a:rPr lang="en-GB" altLang="en-US" sz="2400" b="1" i="1" dirty="0">
                <a:solidFill>
                  <a:schemeClr val="accent6">
                    <a:lumMod val="75000"/>
                  </a:schemeClr>
                </a:solidFill>
              </a:rPr>
              <a:t>Attending to feelings</a:t>
            </a:r>
            <a:r>
              <a:rPr lang="en-GB" altLang="en-US" sz="2400" i="1" dirty="0">
                <a:solidFill>
                  <a:schemeClr val="accent6">
                    <a:lumMod val="75000"/>
                  </a:schemeClr>
                </a:solidFill>
              </a:rPr>
              <a:t>:</a:t>
            </a:r>
            <a:r>
              <a:rPr lang="en-GB" altLang="en-US" sz="2400" dirty="0">
                <a:solidFill>
                  <a:schemeClr val="accent6">
                    <a:lumMod val="75000"/>
                  </a:schemeClr>
                </a:solidFill>
              </a:rPr>
              <a:t> Here you need to be aware of and acknowledge the feelings you were having during the experience, then work with the positive and the unhelpful feelings. </a:t>
            </a:r>
          </a:p>
          <a:p>
            <a:pPr marL="914400" lvl="1" indent="-457200">
              <a:lnSpc>
                <a:spcPct val="120000"/>
              </a:lnSpc>
              <a:buFont typeface="+mj-lt"/>
              <a:buAutoNum type="arabicPeriod"/>
            </a:pPr>
            <a:endParaRPr lang="en-GB" altLang="en-US" sz="2400" dirty="0">
              <a:solidFill>
                <a:schemeClr val="accent6">
                  <a:lumMod val="75000"/>
                </a:schemeClr>
              </a:solidFill>
            </a:endParaRPr>
          </a:p>
          <a:p>
            <a:pPr marL="990600" lvl="1" indent="-533400">
              <a:lnSpc>
                <a:spcPct val="120000"/>
              </a:lnSpc>
              <a:buFontTx/>
              <a:buAutoNum type="arabicPeriod"/>
            </a:pPr>
            <a:r>
              <a:rPr lang="en-GB" altLang="en-US" sz="2400" b="1" i="1" dirty="0">
                <a:solidFill>
                  <a:schemeClr val="accent6">
                    <a:lumMod val="75000"/>
                  </a:schemeClr>
                </a:solidFill>
              </a:rPr>
              <a:t>Re-evaluating experiences</a:t>
            </a:r>
            <a:r>
              <a:rPr lang="en-GB" altLang="en-US" sz="2400" i="1" dirty="0">
                <a:solidFill>
                  <a:schemeClr val="accent6">
                    <a:lumMod val="75000"/>
                  </a:schemeClr>
                </a:solidFill>
              </a:rPr>
              <a:t>:</a:t>
            </a:r>
            <a:r>
              <a:rPr lang="en-GB" altLang="en-US" sz="2400" dirty="0">
                <a:solidFill>
                  <a:schemeClr val="accent6">
                    <a:lumMod val="75000"/>
                  </a:schemeClr>
                </a:solidFill>
              </a:rPr>
              <a:t> This involves re-examining the experience and evaluating aspects involved in it.</a:t>
            </a:r>
          </a:p>
          <a:p>
            <a:endParaRPr lang="en-GB" dirty="0"/>
          </a:p>
        </p:txBody>
      </p:sp>
    </p:spTree>
    <p:extLst>
      <p:ext uri="{BB962C8B-B14F-4D97-AF65-F5344CB8AC3E}">
        <p14:creationId xmlns:p14="http://schemas.microsoft.com/office/powerpoint/2010/main" val="4061332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2E961-10CA-9E60-FA82-2B4A50C94532}"/>
              </a:ext>
            </a:extLst>
          </p:cNvPr>
          <p:cNvSpPr>
            <a:spLocks noGrp="1"/>
          </p:cNvSpPr>
          <p:nvPr>
            <p:ph type="title"/>
          </p:nvPr>
        </p:nvSpPr>
        <p:spPr/>
        <p:txBody>
          <a:bodyPr/>
          <a:lstStyle/>
          <a:p>
            <a:r>
              <a:rPr lang="en-GB" b="1" dirty="0" err="1"/>
              <a:t>Astudiaeth</a:t>
            </a:r>
            <a:r>
              <a:rPr lang="en-GB" b="1" dirty="0"/>
              <a:t> </a:t>
            </a:r>
            <a:r>
              <a:rPr lang="en-GB" b="1" dirty="0" err="1"/>
              <a:t>Achos</a:t>
            </a:r>
            <a:r>
              <a:rPr lang="en-GB" b="1" dirty="0"/>
              <a:t> </a:t>
            </a:r>
            <a:r>
              <a:rPr lang="en-GB" b="1" dirty="0" err="1"/>
              <a:t>o'ch</a:t>
            </a:r>
            <a:r>
              <a:rPr lang="en-GB" b="1" dirty="0"/>
              <a:t> </a:t>
            </a:r>
            <a:r>
              <a:rPr lang="en-GB" b="1" dirty="0" err="1"/>
              <a:t>Profiad</a:t>
            </a:r>
            <a:br>
              <a:rPr lang="en-GB" b="1" dirty="0"/>
            </a:br>
            <a:r>
              <a:rPr lang="en-GB" b="1" dirty="0">
                <a:solidFill>
                  <a:schemeClr val="accent6">
                    <a:lumMod val="75000"/>
                  </a:schemeClr>
                </a:solidFill>
              </a:rPr>
              <a:t>A Case Study from your Experience</a:t>
            </a:r>
          </a:p>
        </p:txBody>
      </p:sp>
      <p:sp>
        <p:nvSpPr>
          <p:cNvPr id="3" name="Content Placeholder 2">
            <a:extLst>
              <a:ext uri="{FF2B5EF4-FFF2-40B4-BE49-F238E27FC236}">
                <a16:creationId xmlns:a16="http://schemas.microsoft.com/office/drawing/2014/main" id="{133BF579-F615-778A-BC4A-D42549723833}"/>
              </a:ext>
            </a:extLst>
          </p:cNvPr>
          <p:cNvSpPr>
            <a:spLocks noGrp="1"/>
          </p:cNvSpPr>
          <p:nvPr>
            <p:ph sz="half" idx="1"/>
          </p:nvPr>
        </p:nvSpPr>
        <p:spPr>
          <a:xfrm>
            <a:off x="838200" y="1825625"/>
            <a:ext cx="5181600" cy="3778762"/>
          </a:xfrm>
        </p:spPr>
        <p:txBody>
          <a:bodyPr>
            <a:normAutofit fontScale="92500" lnSpcReduction="10000"/>
          </a:bodyPr>
          <a:lstStyle/>
          <a:p>
            <a:pPr eaLnBrk="1" hangingPunct="1">
              <a:lnSpc>
                <a:spcPct val="90000"/>
              </a:lnSpc>
            </a:pPr>
            <a:r>
              <a:rPr lang="en-GB" altLang="en-US" sz="2400" dirty="0" err="1"/>
              <a:t>Meddyliwch</a:t>
            </a:r>
            <a:r>
              <a:rPr lang="en-GB" altLang="en-US" sz="2400" dirty="0"/>
              <a:t> am </a:t>
            </a:r>
            <a:r>
              <a:rPr lang="en-GB" altLang="en-US" sz="2400" dirty="0" err="1"/>
              <a:t>ddarn</a:t>
            </a:r>
            <a:r>
              <a:rPr lang="en-GB" altLang="en-US" sz="2400" dirty="0"/>
              <a:t> o </a:t>
            </a:r>
            <a:r>
              <a:rPr lang="en-GB" altLang="en-US" sz="2400" dirty="0" err="1"/>
              <a:t>ymarfer</a:t>
            </a:r>
            <a:r>
              <a:rPr lang="en-GB" altLang="en-US" sz="2400" dirty="0"/>
              <a:t> </a:t>
            </a:r>
            <a:r>
              <a:rPr lang="en-GB" altLang="en-US" sz="2400" dirty="0" err="1"/>
              <a:t>rydych</a:t>
            </a:r>
            <a:r>
              <a:rPr lang="en-GB" altLang="en-US" sz="2400" dirty="0"/>
              <a:t> chi </a:t>
            </a:r>
            <a:r>
              <a:rPr lang="en-GB" altLang="en-US" sz="2400" dirty="0" err="1"/>
              <a:t>wedi</a:t>
            </a:r>
            <a:r>
              <a:rPr lang="en-GB" altLang="en-US" sz="2400" dirty="0"/>
              <a:t> bod </a:t>
            </a:r>
            <a:r>
              <a:rPr lang="en-GB" altLang="en-US" sz="2400" dirty="0" err="1"/>
              <a:t>yn</a:t>
            </a:r>
            <a:r>
              <a:rPr lang="en-GB" altLang="en-US" sz="2400" dirty="0"/>
              <a:t> </a:t>
            </a:r>
            <a:r>
              <a:rPr lang="en-GB" altLang="en-US" sz="2400" dirty="0" err="1"/>
              <a:t>rhan</a:t>
            </a:r>
            <a:r>
              <a:rPr lang="en-GB" altLang="en-US" sz="2400" dirty="0"/>
              <a:t> </a:t>
            </a:r>
            <a:r>
              <a:rPr lang="en-GB" altLang="en-US" sz="2400" dirty="0" err="1"/>
              <a:t>ohono</a:t>
            </a:r>
            <a:r>
              <a:rPr lang="en-GB" altLang="en-US" sz="2400" dirty="0"/>
              <a:t> </a:t>
            </a:r>
            <a:r>
              <a:rPr lang="en-GB" altLang="en-US" sz="2400" dirty="0" err="1"/>
              <a:t>yn</a:t>
            </a:r>
            <a:r>
              <a:rPr lang="en-GB" altLang="en-US" sz="2400" dirty="0"/>
              <a:t> </a:t>
            </a:r>
            <a:r>
              <a:rPr lang="en-GB" altLang="en-US" sz="2400" dirty="0" err="1"/>
              <a:t>ddiweddar</a:t>
            </a:r>
            <a:r>
              <a:rPr lang="en-GB" altLang="en-US" sz="2400" dirty="0"/>
              <a:t> a </a:t>
            </a:r>
            <a:r>
              <a:rPr lang="en-GB" altLang="en-US" sz="2400" dirty="0" err="1"/>
              <a:t>oedd</a:t>
            </a:r>
            <a:r>
              <a:rPr lang="en-GB" altLang="en-US" sz="2400" dirty="0"/>
              <a:t> </a:t>
            </a:r>
            <a:r>
              <a:rPr lang="en-GB" altLang="en-US" sz="2400" dirty="0" err="1"/>
              <a:t>yn</a:t>
            </a:r>
            <a:r>
              <a:rPr lang="en-GB" altLang="en-US" sz="2400" dirty="0"/>
              <a:t> </a:t>
            </a:r>
            <a:r>
              <a:rPr lang="en-GB" altLang="en-US" sz="2400" dirty="0" err="1"/>
              <a:t>achosi</a:t>
            </a:r>
            <a:r>
              <a:rPr lang="en-GB" altLang="en-US" sz="2400" dirty="0"/>
              <a:t> </a:t>
            </a:r>
            <a:r>
              <a:rPr lang="en-GB" altLang="en-US" sz="2400" dirty="0" err="1"/>
              <a:t>penbleth</a:t>
            </a:r>
            <a:r>
              <a:rPr lang="en-GB" altLang="en-US" sz="2400" dirty="0"/>
              <a:t> neu </a:t>
            </a:r>
            <a:r>
              <a:rPr lang="en-GB" altLang="en-US" sz="2400" dirty="0" err="1"/>
              <a:t>broblem</a:t>
            </a:r>
            <a:r>
              <a:rPr lang="en-GB" altLang="en-US" sz="2400" dirty="0"/>
              <a:t> </a:t>
            </a:r>
            <a:r>
              <a:rPr lang="en-GB" altLang="en-US" sz="2400" dirty="0" err="1"/>
              <a:t>i</a:t>
            </a:r>
            <a:r>
              <a:rPr lang="en-GB" altLang="en-US" sz="2400" dirty="0"/>
              <a:t> chi.</a:t>
            </a:r>
          </a:p>
          <a:p>
            <a:pPr eaLnBrk="1" hangingPunct="1">
              <a:lnSpc>
                <a:spcPct val="90000"/>
              </a:lnSpc>
            </a:pPr>
            <a:endParaRPr lang="en-GB" altLang="en-US" sz="2400" dirty="0"/>
          </a:p>
          <a:p>
            <a:pPr eaLnBrk="1" hangingPunct="1">
              <a:lnSpc>
                <a:spcPct val="90000"/>
              </a:lnSpc>
            </a:pPr>
            <a:r>
              <a:rPr lang="en-GB" altLang="en-US" sz="2400" dirty="0" err="1"/>
              <a:t>Cymerwch</a:t>
            </a:r>
            <a:r>
              <a:rPr lang="en-GB" altLang="en-US" sz="2400" dirty="0"/>
              <a:t> 5 </a:t>
            </a:r>
            <a:r>
              <a:rPr lang="en-GB" altLang="en-US" sz="2400" dirty="0" err="1"/>
              <a:t>munud</a:t>
            </a:r>
            <a:r>
              <a:rPr lang="en-GB" altLang="en-US" sz="2400" dirty="0"/>
              <a:t> - </a:t>
            </a:r>
            <a:r>
              <a:rPr lang="en-GB" altLang="en-US" sz="2400" dirty="0" err="1"/>
              <a:t>gwnewch</a:t>
            </a:r>
            <a:r>
              <a:rPr lang="en-GB" altLang="en-US" sz="2400" dirty="0"/>
              <a:t> </a:t>
            </a:r>
            <a:r>
              <a:rPr lang="en-GB" altLang="en-US" sz="2400" dirty="0" err="1"/>
              <a:t>nodiadau</a:t>
            </a:r>
            <a:r>
              <a:rPr lang="en-GB" altLang="en-US" sz="2400" dirty="0"/>
              <a:t> </a:t>
            </a:r>
            <a:r>
              <a:rPr lang="en-GB" altLang="en-US" sz="2400" dirty="0" err="1"/>
              <a:t>adfyfyriol</a:t>
            </a:r>
            <a:r>
              <a:rPr lang="en-GB" altLang="en-US" sz="2400" dirty="0"/>
              <a:t> </a:t>
            </a:r>
            <a:r>
              <a:rPr lang="en-GB" altLang="en-US" sz="2400" dirty="0" err="1"/>
              <a:t>o'ch</a:t>
            </a:r>
            <a:r>
              <a:rPr lang="en-GB" altLang="en-US" sz="2400" dirty="0"/>
              <a:t> </a:t>
            </a:r>
            <a:r>
              <a:rPr lang="en-GB" altLang="en-US" sz="2400" dirty="0" err="1"/>
              <a:t>profiad</a:t>
            </a:r>
            <a:r>
              <a:rPr lang="en-GB" altLang="en-US" sz="2400" dirty="0"/>
              <a:t> </a:t>
            </a:r>
            <a:r>
              <a:rPr lang="en-GB" altLang="en-US" sz="2400" dirty="0" err="1"/>
              <a:t>cofiwch</a:t>
            </a:r>
            <a:r>
              <a:rPr lang="en-GB" altLang="en-US" sz="2400" dirty="0"/>
              <a:t>:</a:t>
            </a:r>
          </a:p>
          <a:p>
            <a:pPr eaLnBrk="1" hangingPunct="1">
              <a:lnSpc>
                <a:spcPct val="90000"/>
              </a:lnSpc>
            </a:pPr>
            <a:endParaRPr lang="en-GB" altLang="en-US" sz="2400" dirty="0"/>
          </a:p>
          <a:p>
            <a:pPr lvl="1"/>
            <a:r>
              <a:rPr lang="en-GB" altLang="en-US" sz="2100" dirty="0" err="1"/>
              <a:t>Dychwelyd</a:t>
            </a:r>
            <a:r>
              <a:rPr lang="en-GB" altLang="en-US" sz="2100" dirty="0"/>
              <a:t> </a:t>
            </a:r>
            <a:r>
              <a:rPr lang="en-GB" altLang="en-US" sz="2100" dirty="0" err="1"/>
              <a:t>i</a:t>
            </a:r>
            <a:r>
              <a:rPr lang="en-GB" altLang="en-US" sz="2100" dirty="0"/>
              <a:t> </a:t>
            </a:r>
            <a:r>
              <a:rPr lang="en-GB" altLang="en-US" sz="2100" dirty="0" err="1"/>
              <a:t>brofiad</a:t>
            </a:r>
            <a:endParaRPr lang="en-GB" altLang="en-US" sz="2100" dirty="0"/>
          </a:p>
          <a:p>
            <a:pPr lvl="1"/>
            <a:r>
              <a:rPr lang="en-GB" altLang="en-US" sz="2100" dirty="0" err="1"/>
              <a:t>Rhoi</a:t>
            </a:r>
            <a:r>
              <a:rPr lang="en-GB" altLang="en-US" sz="2100" dirty="0"/>
              <a:t> </a:t>
            </a:r>
            <a:r>
              <a:rPr lang="en-GB" altLang="en-US" sz="2100" dirty="0" err="1"/>
              <a:t>sylw</a:t>
            </a:r>
            <a:r>
              <a:rPr lang="en-GB" altLang="en-US" sz="2100" dirty="0"/>
              <a:t> </a:t>
            </a:r>
            <a:r>
              <a:rPr lang="en-GB" altLang="en-US" sz="2100" dirty="0" err="1"/>
              <a:t>i</a:t>
            </a:r>
            <a:r>
              <a:rPr lang="en-GB" altLang="en-US" sz="2100" dirty="0"/>
              <a:t> </a:t>
            </a:r>
            <a:r>
              <a:rPr lang="en-GB" altLang="en-US" sz="2100" dirty="0" err="1"/>
              <a:t>deimladau</a:t>
            </a:r>
            <a:endParaRPr lang="en-GB" altLang="en-US" sz="2100" dirty="0"/>
          </a:p>
          <a:p>
            <a:pPr lvl="1"/>
            <a:r>
              <a:rPr lang="en-GB" altLang="en-US" sz="2100" dirty="0"/>
              <a:t>Ail-</a:t>
            </a:r>
            <a:r>
              <a:rPr lang="en-GB" altLang="en-US" sz="2100" dirty="0" err="1"/>
              <a:t>edrychwch</a:t>
            </a:r>
            <a:r>
              <a:rPr lang="en-GB" altLang="en-US" sz="2100" dirty="0"/>
              <a:t> </a:t>
            </a:r>
            <a:r>
              <a:rPr lang="en-GB" altLang="en-US" sz="2100" dirty="0" err="1"/>
              <a:t>ar</a:t>
            </a:r>
            <a:r>
              <a:rPr lang="en-GB" altLang="en-US" sz="2100" dirty="0"/>
              <a:t> y </a:t>
            </a:r>
            <a:r>
              <a:rPr lang="en-GB" altLang="en-US" sz="2100" dirty="0" err="1"/>
              <a:t>profiad</a:t>
            </a:r>
            <a:endParaRPr lang="en-GB" dirty="0"/>
          </a:p>
        </p:txBody>
      </p:sp>
      <p:sp>
        <p:nvSpPr>
          <p:cNvPr id="4" name="Content Placeholder 3">
            <a:extLst>
              <a:ext uri="{FF2B5EF4-FFF2-40B4-BE49-F238E27FC236}">
                <a16:creationId xmlns:a16="http://schemas.microsoft.com/office/drawing/2014/main" id="{8863AB7D-D6B9-7778-E317-D013CE524358}"/>
              </a:ext>
            </a:extLst>
          </p:cNvPr>
          <p:cNvSpPr>
            <a:spLocks noGrp="1"/>
          </p:cNvSpPr>
          <p:nvPr>
            <p:ph sz="half" idx="2"/>
          </p:nvPr>
        </p:nvSpPr>
        <p:spPr>
          <a:xfrm>
            <a:off x="6172200" y="1825625"/>
            <a:ext cx="5181600" cy="3778762"/>
          </a:xfrm>
        </p:spPr>
        <p:txBody>
          <a:bodyPr>
            <a:normAutofit fontScale="92500" lnSpcReduction="10000"/>
          </a:bodyPr>
          <a:lstStyle/>
          <a:p>
            <a:pPr eaLnBrk="1" hangingPunct="1">
              <a:lnSpc>
                <a:spcPct val="90000"/>
              </a:lnSpc>
            </a:pPr>
            <a:r>
              <a:rPr lang="en-GB" altLang="en-US" sz="2400" dirty="0">
                <a:solidFill>
                  <a:schemeClr val="accent6">
                    <a:lumMod val="75000"/>
                  </a:schemeClr>
                </a:solidFill>
              </a:rPr>
              <a:t>Think of a piece of practice you have recently been involved in that posed some dilemma or problem for you. </a:t>
            </a:r>
          </a:p>
          <a:p>
            <a:pPr eaLnBrk="1" hangingPunct="1">
              <a:lnSpc>
                <a:spcPct val="90000"/>
              </a:lnSpc>
              <a:buFontTx/>
              <a:buNone/>
            </a:pPr>
            <a:endParaRPr lang="en-GB" altLang="en-US" sz="2400" dirty="0">
              <a:solidFill>
                <a:schemeClr val="accent6">
                  <a:lumMod val="75000"/>
                </a:schemeClr>
              </a:solidFill>
            </a:endParaRPr>
          </a:p>
          <a:p>
            <a:pPr eaLnBrk="1" hangingPunct="1">
              <a:lnSpc>
                <a:spcPct val="90000"/>
              </a:lnSpc>
            </a:pPr>
            <a:r>
              <a:rPr lang="en-GB" altLang="en-US" sz="2400" dirty="0">
                <a:solidFill>
                  <a:schemeClr val="accent6">
                    <a:lumMod val="75000"/>
                  </a:schemeClr>
                </a:solidFill>
              </a:rPr>
              <a:t>Take 5 minutes - make reflective notes of your experience remember:</a:t>
            </a:r>
          </a:p>
          <a:p>
            <a:pPr eaLnBrk="1" hangingPunct="1">
              <a:lnSpc>
                <a:spcPct val="90000"/>
              </a:lnSpc>
              <a:buFontTx/>
              <a:buNone/>
            </a:pPr>
            <a:endParaRPr lang="en-GB" altLang="en-US" sz="2400" dirty="0">
              <a:solidFill>
                <a:schemeClr val="accent6">
                  <a:lumMod val="75000"/>
                </a:schemeClr>
              </a:solidFill>
            </a:endParaRPr>
          </a:p>
          <a:p>
            <a:pPr lvl="1" eaLnBrk="1" hangingPunct="1">
              <a:lnSpc>
                <a:spcPct val="90000"/>
              </a:lnSpc>
            </a:pPr>
            <a:r>
              <a:rPr lang="en-GB" altLang="en-US" sz="2400" dirty="0">
                <a:solidFill>
                  <a:schemeClr val="accent6">
                    <a:lumMod val="75000"/>
                  </a:schemeClr>
                </a:solidFill>
              </a:rPr>
              <a:t>Return to experience</a:t>
            </a:r>
          </a:p>
          <a:p>
            <a:pPr lvl="1" eaLnBrk="1" hangingPunct="1">
              <a:lnSpc>
                <a:spcPct val="90000"/>
              </a:lnSpc>
            </a:pPr>
            <a:r>
              <a:rPr lang="en-GB" altLang="en-US" sz="2400" dirty="0">
                <a:solidFill>
                  <a:schemeClr val="accent6">
                    <a:lumMod val="75000"/>
                  </a:schemeClr>
                </a:solidFill>
              </a:rPr>
              <a:t>Attend to feelings </a:t>
            </a:r>
          </a:p>
          <a:p>
            <a:pPr lvl="1" eaLnBrk="1" hangingPunct="1">
              <a:lnSpc>
                <a:spcPct val="90000"/>
              </a:lnSpc>
            </a:pPr>
            <a:r>
              <a:rPr lang="en-GB" altLang="en-US" sz="2400" dirty="0">
                <a:solidFill>
                  <a:schemeClr val="accent6">
                    <a:lumMod val="75000"/>
                  </a:schemeClr>
                </a:solidFill>
              </a:rPr>
              <a:t>Re-examine the experience</a:t>
            </a:r>
          </a:p>
          <a:p>
            <a:endParaRPr lang="en-GB" dirty="0"/>
          </a:p>
        </p:txBody>
      </p:sp>
    </p:spTree>
    <p:extLst>
      <p:ext uri="{BB962C8B-B14F-4D97-AF65-F5344CB8AC3E}">
        <p14:creationId xmlns:p14="http://schemas.microsoft.com/office/powerpoint/2010/main" val="2914254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D31A-7838-666B-D0DE-983F544E8918}"/>
              </a:ext>
            </a:extLst>
          </p:cNvPr>
          <p:cNvSpPr>
            <a:spLocks noGrp="1"/>
          </p:cNvSpPr>
          <p:nvPr>
            <p:ph type="title"/>
          </p:nvPr>
        </p:nvSpPr>
        <p:spPr>
          <a:xfrm>
            <a:off x="838200" y="294334"/>
            <a:ext cx="10515600" cy="1325563"/>
          </a:xfrm>
        </p:spPr>
        <p:txBody>
          <a:bodyPr>
            <a:normAutofit/>
          </a:bodyPr>
          <a:lstStyle/>
          <a:p>
            <a:r>
              <a:rPr lang="en-GB" sz="4400" b="1" dirty="0" err="1"/>
              <a:t>Cyfle</a:t>
            </a:r>
            <a:r>
              <a:rPr lang="en-GB" sz="4400" b="1" dirty="0"/>
              <a:t> </a:t>
            </a:r>
            <a:r>
              <a:rPr lang="en-GB" sz="4400" b="1" dirty="0" err="1"/>
              <a:t>i</a:t>
            </a:r>
            <a:r>
              <a:rPr lang="en-GB" sz="4400" b="1" dirty="0"/>
              <a:t> </a:t>
            </a:r>
            <a:r>
              <a:rPr lang="en-GB" sz="4400" b="1" dirty="0" err="1"/>
              <a:t>drafod</a:t>
            </a:r>
            <a:r>
              <a:rPr lang="en-GB" sz="4400" b="1" dirty="0"/>
              <a:t>			</a:t>
            </a:r>
            <a:r>
              <a:rPr lang="en-GB" sz="4400" b="1" dirty="0">
                <a:solidFill>
                  <a:schemeClr val="accent6">
                    <a:lumMod val="75000"/>
                  </a:schemeClr>
                </a:solidFill>
              </a:rPr>
              <a:t>Talking Heads</a:t>
            </a:r>
          </a:p>
        </p:txBody>
      </p:sp>
      <p:sp>
        <p:nvSpPr>
          <p:cNvPr id="3" name="Content Placeholder 2">
            <a:extLst>
              <a:ext uri="{FF2B5EF4-FFF2-40B4-BE49-F238E27FC236}">
                <a16:creationId xmlns:a16="http://schemas.microsoft.com/office/drawing/2014/main" id="{5CF9A161-A2A4-A603-1B6D-63AD2CC41F35}"/>
              </a:ext>
            </a:extLst>
          </p:cNvPr>
          <p:cNvSpPr>
            <a:spLocks noGrp="1"/>
          </p:cNvSpPr>
          <p:nvPr>
            <p:ph sz="half" idx="1"/>
          </p:nvPr>
        </p:nvSpPr>
        <p:spPr/>
        <p:txBody>
          <a:bodyPr>
            <a:normAutofit/>
          </a:bodyPr>
          <a:lstStyle/>
          <a:p>
            <a:r>
              <a:rPr lang="en-GB" sz="2400" dirty="0"/>
              <a:t>Gyda </a:t>
            </a:r>
            <a:r>
              <a:rPr lang="en-GB" sz="2400" dirty="0" err="1"/>
              <a:t>chyd-ddisgybl</a:t>
            </a:r>
            <a:r>
              <a:rPr lang="en-GB" sz="2400" dirty="0"/>
              <a:t>, </a:t>
            </a:r>
            <a:r>
              <a:rPr lang="en-GB" sz="2400" dirty="0" err="1"/>
              <a:t>trafodwch</a:t>
            </a:r>
            <a:r>
              <a:rPr lang="en-GB" sz="2400" dirty="0"/>
              <a:t> </a:t>
            </a:r>
            <a:r>
              <a:rPr lang="en-GB" sz="2400" dirty="0" err="1"/>
              <a:t>eich</a:t>
            </a:r>
            <a:r>
              <a:rPr lang="en-GB" sz="2400" dirty="0"/>
              <a:t> </a:t>
            </a:r>
            <a:r>
              <a:rPr lang="en-GB" sz="2400" dirty="0" err="1"/>
              <a:t>arsylwad</a:t>
            </a:r>
            <a:r>
              <a:rPr lang="en-GB" sz="2400" dirty="0"/>
              <a:t> o </a:t>
            </a:r>
            <a:r>
              <a:rPr lang="en-GB" sz="2400" dirty="0" err="1"/>
              <a:t>fyfyrio</a:t>
            </a:r>
            <a:r>
              <a:rPr lang="en-GB" sz="2400" dirty="0"/>
              <a:t> </a:t>
            </a:r>
            <a:r>
              <a:rPr lang="en-GB" sz="2400" dirty="0" err="1"/>
              <a:t>hyd</a:t>
            </a:r>
            <a:r>
              <a:rPr lang="en-GB" sz="2400" dirty="0"/>
              <a:t> </a:t>
            </a:r>
            <a:r>
              <a:rPr lang="en-GB" sz="2400" dirty="0" err="1"/>
              <a:t>yn</a:t>
            </a:r>
            <a:r>
              <a:rPr lang="en-GB" sz="2400" dirty="0"/>
              <a:t> </a:t>
            </a:r>
            <a:r>
              <a:rPr lang="en-GB" sz="2400" dirty="0" err="1"/>
              <a:t>hyn</a:t>
            </a:r>
            <a:r>
              <a:rPr lang="en-GB" sz="2400" dirty="0"/>
              <a:t>…</a:t>
            </a:r>
          </a:p>
        </p:txBody>
      </p:sp>
      <p:sp>
        <p:nvSpPr>
          <p:cNvPr id="4" name="Content Placeholder 3">
            <a:extLst>
              <a:ext uri="{FF2B5EF4-FFF2-40B4-BE49-F238E27FC236}">
                <a16:creationId xmlns:a16="http://schemas.microsoft.com/office/drawing/2014/main" id="{1B2A7155-E61E-4289-D36F-33362ABF83C4}"/>
              </a:ext>
            </a:extLst>
          </p:cNvPr>
          <p:cNvSpPr>
            <a:spLocks noGrp="1"/>
          </p:cNvSpPr>
          <p:nvPr>
            <p:ph sz="half" idx="2"/>
          </p:nvPr>
        </p:nvSpPr>
        <p:spPr/>
        <p:txBody>
          <a:bodyPr>
            <a:normAutofit/>
          </a:bodyPr>
          <a:lstStyle/>
          <a:p>
            <a:r>
              <a:rPr lang="en-GB" altLang="en-US" sz="2400" dirty="0">
                <a:solidFill>
                  <a:schemeClr val="accent6">
                    <a:lumMod val="75000"/>
                  </a:schemeClr>
                </a:solidFill>
              </a:rPr>
              <a:t>With a classmate, discuss your observation of reflection so far…</a:t>
            </a:r>
          </a:p>
          <a:p>
            <a:endParaRPr lang="en-GB" dirty="0"/>
          </a:p>
        </p:txBody>
      </p:sp>
    </p:spTree>
    <p:extLst>
      <p:ext uri="{BB962C8B-B14F-4D97-AF65-F5344CB8AC3E}">
        <p14:creationId xmlns:p14="http://schemas.microsoft.com/office/powerpoint/2010/main" val="3859834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1FD6-3DD8-DD9B-7739-6299D9BFCE96}"/>
              </a:ext>
            </a:extLst>
          </p:cNvPr>
          <p:cNvSpPr>
            <a:spLocks noGrp="1"/>
          </p:cNvSpPr>
          <p:nvPr>
            <p:ph type="title"/>
          </p:nvPr>
        </p:nvSpPr>
        <p:spPr/>
        <p:txBody>
          <a:bodyPr/>
          <a:lstStyle/>
          <a:p>
            <a:r>
              <a:rPr lang="en-GB" b="1" dirty="0" err="1"/>
              <a:t>Trafodaeth</a:t>
            </a:r>
            <a:r>
              <a:rPr lang="en-GB" b="1" dirty="0"/>
              <a:t> Grŵp				</a:t>
            </a:r>
            <a:r>
              <a:rPr lang="en-GB" b="1" dirty="0">
                <a:solidFill>
                  <a:schemeClr val="accent6">
                    <a:lumMod val="75000"/>
                  </a:schemeClr>
                </a:solidFill>
              </a:rPr>
              <a:t>Group Discussion</a:t>
            </a:r>
          </a:p>
        </p:txBody>
      </p:sp>
      <p:sp>
        <p:nvSpPr>
          <p:cNvPr id="4" name="Rectangle 3">
            <a:extLst>
              <a:ext uri="{FF2B5EF4-FFF2-40B4-BE49-F238E27FC236}">
                <a16:creationId xmlns:a16="http://schemas.microsoft.com/office/drawing/2014/main" id="{DBC28229-F1E9-F30F-0F48-0890A0496309}"/>
              </a:ext>
            </a:extLst>
          </p:cNvPr>
          <p:cNvSpPr>
            <a:spLocks noGrp="1" noChangeArrowheads="1"/>
          </p:cNvSpPr>
          <p:nvPr>
            <p:ph sz="half" idx="1"/>
          </p:nvPr>
        </p:nvSpPr>
        <p:spPr>
          <a:xfrm>
            <a:off x="838200" y="1825625"/>
            <a:ext cx="5181600" cy="3731567"/>
          </a:xfrm>
        </p:spPr>
        <p:txBody>
          <a:bodyPr>
            <a:normAutofit lnSpcReduction="10000"/>
          </a:bodyPr>
          <a:lstStyle/>
          <a:p>
            <a:r>
              <a:rPr lang="en-GB" altLang="en-US" sz="2400" dirty="0"/>
              <a:t>Beth </a:t>
            </a:r>
            <a:r>
              <a:rPr lang="en-GB" altLang="en-US" sz="2400" dirty="0" err="1"/>
              <a:t>ydych</a:t>
            </a:r>
            <a:r>
              <a:rPr lang="en-GB" altLang="en-US" sz="2400" dirty="0"/>
              <a:t> </a:t>
            </a:r>
            <a:r>
              <a:rPr lang="en-GB" altLang="en-US" sz="2400" dirty="0" err="1"/>
              <a:t>chi'n</a:t>
            </a:r>
            <a:r>
              <a:rPr lang="en-GB" altLang="en-US" sz="2400" dirty="0"/>
              <a:t> </a:t>
            </a:r>
            <a:r>
              <a:rPr lang="en-GB" altLang="en-US" sz="2400" dirty="0" err="1"/>
              <a:t>teimlo</a:t>
            </a:r>
            <a:r>
              <a:rPr lang="en-GB" altLang="en-US" sz="2400" dirty="0"/>
              <a:t> </a:t>
            </a:r>
            <a:r>
              <a:rPr lang="en-GB" altLang="en-US" sz="2400" dirty="0" err="1"/>
              <a:t>yw'r</a:t>
            </a:r>
            <a:r>
              <a:rPr lang="en-GB" altLang="en-US" sz="2400" dirty="0"/>
              <a:t> </a:t>
            </a:r>
            <a:r>
              <a:rPr lang="en-GB" altLang="en-US" sz="2400" dirty="0" err="1"/>
              <a:t>prif</a:t>
            </a:r>
            <a:r>
              <a:rPr lang="en-GB" altLang="en-US" sz="2400" dirty="0"/>
              <a:t> </a:t>
            </a:r>
            <a:r>
              <a:rPr lang="en-GB" altLang="en-US" sz="2400" dirty="0" err="1"/>
              <a:t>bwyntiau</a:t>
            </a:r>
            <a:r>
              <a:rPr lang="en-GB" altLang="en-US" sz="2400" dirty="0"/>
              <a:t> </a:t>
            </a:r>
            <a:r>
              <a:rPr lang="en-GB" altLang="en-US" sz="2400" dirty="0" err="1"/>
              <a:t>o'ch</a:t>
            </a:r>
            <a:r>
              <a:rPr lang="en-GB" altLang="en-US" sz="2400" dirty="0"/>
              <a:t> </a:t>
            </a:r>
            <a:r>
              <a:rPr lang="en-GB" altLang="en-US" sz="2400" dirty="0" err="1"/>
              <a:t>myfyrdod</a:t>
            </a:r>
            <a:r>
              <a:rPr lang="en-GB" altLang="en-US" sz="2400" dirty="0"/>
              <a:t>?</a:t>
            </a:r>
          </a:p>
          <a:p>
            <a:pPr eaLnBrk="1" hangingPunct="1">
              <a:lnSpc>
                <a:spcPct val="90000"/>
              </a:lnSpc>
              <a:buFontTx/>
              <a:buNone/>
            </a:pPr>
            <a:endParaRPr lang="en-GB" altLang="en-US" sz="2400" dirty="0"/>
          </a:p>
          <a:p>
            <a:r>
              <a:rPr lang="en-GB" altLang="en-US" sz="2400" dirty="0"/>
              <a:t>A </a:t>
            </a:r>
            <a:r>
              <a:rPr lang="en-GB" altLang="en-US" sz="2400" dirty="0" err="1"/>
              <a:t>ddatblygwyd</a:t>
            </a:r>
            <a:r>
              <a:rPr lang="en-GB" altLang="en-US" sz="2400" dirty="0"/>
              <a:t> </a:t>
            </a:r>
            <a:r>
              <a:rPr lang="en-GB" altLang="en-US" sz="2400" dirty="0" err="1"/>
              <a:t>syniadau</a:t>
            </a:r>
            <a:r>
              <a:rPr lang="en-GB" altLang="en-US" sz="2400" dirty="0"/>
              <a:t>, </a:t>
            </a:r>
            <a:r>
              <a:rPr lang="en-GB" altLang="en-US" sz="2400" dirty="0" err="1"/>
              <a:t>gwybodaeth</a:t>
            </a:r>
            <a:r>
              <a:rPr lang="en-GB" altLang="en-US" sz="2400" dirty="0"/>
              <a:t> neu </a:t>
            </a:r>
            <a:r>
              <a:rPr lang="en-GB" altLang="en-US" sz="2400" dirty="0" err="1"/>
              <a:t>fewnwelediadau</a:t>
            </a:r>
            <a:r>
              <a:rPr lang="en-GB" altLang="en-US" sz="2400" dirty="0"/>
              <a:t> </a:t>
            </a:r>
            <a:r>
              <a:rPr lang="en-GB" altLang="en-US" sz="2400" dirty="0" err="1"/>
              <a:t>newydd</a:t>
            </a:r>
            <a:r>
              <a:rPr lang="en-GB" altLang="en-US" sz="2400" dirty="0"/>
              <a:t>?</a:t>
            </a:r>
          </a:p>
          <a:p>
            <a:pPr eaLnBrk="1" hangingPunct="1">
              <a:lnSpc>
                <a:spcPct val="90000"/>
              </a:lnSpc>
              <a:buFontTx/>
              <a:buNone/>
            </a:pPr>
            <a:endParaRPr lang="en-GB" altLang="en-US" sz="2400" dirty="0"/>
          </a:p>
          <a:p>
            <a:r>
              <a:rPr lang="en-GB" altLang="en-US" sz="2400" dirty="0"/>
              <a:t>Beth </a:t>
            </a:r>
            <a:r>
              <a:rPr lang="en-GB" altLang="en-US" sz="2400" dirty="0" err="1"/>
              <a:t>yw'r</a:t>
            </a:r>
            <a:r>
              <a:rPr lang="en-GB" altLang="en-US" sz="2400" dirty="0"/>
              <a:t> </a:t>
            </a:r>
            <a:r>
              <a:rPr lang="en-GB" altLang="en-US" sz="2400" dirty="0" err="1"/>
              <a:t>goblygiadau</a:t>
            </a:r>
            <a:r>
              <a:rPr lang="en-GB" altLang="en-US" sz="2400" dirty="0"/>
              <a:t>, </a:t>
            </a:r>
            <a:r>
              <a:rPr lang="en-GB" altLang="en-US" sz="2400" dirty="0" err="1"/>
              <a:t>beth</a:t>
            </a:r>
            <a:r>
              <a:rPr lang="en-GB" altLang="en-US" sz="2400" dirty="0"/>
              <a:t> </a:t>
            </a:r>
            <a:r>
              <a:rPr lang="en-GB" altLang="en-US" sz="2400" dirty="0" err="1"/>
              <a:t>yw'r</a:t>
            </a:r>
            <a:r>
              <a:rPr lang="en-GB" altLang="en-US" sz="2400" dirty="0"/>
              <a:t> </a:t>
            </a:r>
            <a:r>
              <a:rPr lang="en-GB" altLang="en-US" sz="2400" dirty="0" err="1"/>
              <a:t>agweddau</a:t>
            </a:r>
            <a:r>
              <a:rPr lang="en-GB" altLang="en-US" sz="2400" dirty="0"/>
              <a:t> </a:t>
            </a:r>
            <a:r>
              <a:rPr lang="en-GB" altLang="en-US" sz="2400" dirty="0" err="1"/>
              <a:t>pwysicaf</a:t>
            </a:r>
            <a:r>
              <a:rPr lang="en-GB" altLang="en-US" sz="2400" dirty="0"/>
              <a:t> </a:t>
            </a:r>
            <a:r>
              <a:rPr lang="en-GB" altLang="en-US" sz="2400" dirty="0" err="1"/>
              <a:t>i</a:t>
            </a:r>
            <a:r>
              <a:rPr lang="en-GB" altLang="en-US" sz="2400" dirty="0"/>
              <a:t> </a:t>
            </a:r>
            <a:r>
              <a:rPr lang="en-GB" altLang="en-US" sz="2400" dirty="0" err="1"/>
              <a:t>weithwyr</a:t>
            </a:r>
            <a:r>
              <a:rPr lang="en-GB" altLang="en-US" sz="2400" dirty="0"/>
              <a:t> </a:t>
            </a:r>
            <a:r>
              <a:rPr lang="en-GB" altLang="en-US" sz="2400" dirty="0" err="1"/>
              <a:t>ieuenctid</a:t>
            </a:r>
            <a:r>
              <a:rPr lang="en-GB" altLang="en-US" sz="2400" dirty="0"/>
              <a:t> </a:t>
            </a:r>
            <a:r>
              <a:rPr lang="en-GB" altLang="en-US" sz="2400" dirty="0" err="1"/>
              <a:t>eraill</a:t>
            </a:r>
            <a:r>
              <a:rPr lang="en-GB" altLang="en-US" sz="2400" dirty="0"/>
              <a:t> </a:t>
            </a:r>
            <a:r>
              <a:rPr lang="en-GB" altLang="en-US" sz="2400" dirty="0" err="1"/>
              <a:t>eu</a:t>
            </a:r>
            <a:r>
              <a:rPr lang="en-GB" altLang="en-US" sz="2400" dirty="0"/>
              <a:t> </a:t>
            </a:r>
            <a:r>
              <a:rPr lang="en-GB" altLang="en-US" sz="2400" dirty="0" err="1"/>
              <a:t>deall</a:t>
            </a:r>
            <a:r>
              <a:rPr lang="en-GB" altLang="en-US" sz="2400" dirty="0"/>
              <a:t>?</a:t>
            </a:r>
          </a:p>
        </p:txBody>
      </p:sp>
      <p:sp>
        <p:nvSpPr>
          <p:cNvPr id="3" name="Content Placeholder 2">
            <a:extLst>
              <a:ext uri="{FF2B5EF4-FFF2-40B4-BE49-F238E27FC236}">
                <a16:creationId xmlns:a16="http://schemas.microsoft.com/office/drawing/2014/main" id="{39E3E5E3-9DC4-EA10-550D-447A2EC3AFF0}"/>
              </a:ext>
            </a:extLst>
          </p:cNvPr>
          <p:cNvSpPr>
            <a:spLocks noGrp="1"/>
          </p:cNvSpPr>
          <p:nvPr>
            <p:ph sz="half" idx="2"/>
          </p:nvPr>
        </p:nvSpPr>
        <p:spPr>
          <a:xfrm>
            <a:off x="6172200" y="1825625"/>
            <a:ext cx="5181600" cy="3731567"/>
          </a:xfrm>
        </p:spPr>
        <p:txBody>
          <a:bodyPr>
            <a:normAutofit lnSpcReduction="10000"/>
          </a:bodyPr>
          <a:lstStyle/>
          <a:p>
            <a:r>
              <a:rPr lang="en-GB" sz="2400" dirty="0">
                <a:solidFill>
                  <a:schemeClr val="accent6">
                    <a:lumMod val="75000"/>
                  </a:schemeClr>
                </a:solidFill>
              </a:rPr>
              <a:t>What do you feel are the main points from your reflection?</a:t>
            </a:r>
          </a:p>
          <a:p>
            <a:endParaRPr lang="en-GB" sz="2400" dirty="0">
              <a:solidFill>
                <a:schemeClr val="accent6">
                  <a:lumMod val="75000"/>
                </a:schemeClr>
              </a:solidFill>
            </a:endParaRPr>
          </a:p>
          <a:p>
            <a:r>
              <a:rPr lang="en-GB" sz="2400" dirty="0">
                <a:solidFill>
                  <a:schemeClr val="accent6">
                    <a:lumMod val="75000"/>
                  </a:schemeClr>
                </a:solidFill>
              </a:rPr>
              <a:t>Has there been the development of new ideas, knowledge or insights?</a:t>
            </a:r>
          </a:p>
          <a:p>
            <a:endParaRPr lang="en-GB" sz="2400" dirty="0">
              <a:solidFill>
                <a:schemeClr val="accent6">
                  <a:lumMod val="75000"/>
                </a:schemeClr>
              </a:solidFill>
            </a:endParaRPr>
          </a:p>
          <a:p>
            <a:r>
              <a:rPr lang="en-GB" sz="2400" dirty="0">
                <a:solidFill>
                  <a:schemeClr val="accent6">
                    <a:lumMod val="75000"/>
                  </a:schemeClr>
                </a:solidFill>
              </a:rPr>
              <a:t>What are the implications, what are the most important aspects for other youth workers to understand?</a:t>
            </a:r>
          </a:p>
        </p:txBody>
      </p:sp>
    </p:spTree>
    <p:extLst>
      <p:ext uri="{BB962C8B-B14F-4D97-AF65-F5344CB8AC3E}">
        <p14:creationId xmlns:p14="http://schemas.microsoft.com/office/powerpoint/2010/main" val="2772115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C27B2-9FF8-2F96-38AB-10359974629E}"/>
              </a:ext>
            </a:extLst>
          </p:cNvPr>
          <p:cNvSpPr>
            <a:spLocks noGrp="1"/>
          </p:cNvSpPr>
          <p:nvPr>
            <p:ph type="title"/>
          </p:nvPr>
        </p:nvSpPr>
        <p:spPr/>
        <p:txBody>
          <a:bodyPr/>
          <a:lstStyle/>
          <a:p>
            <a:r>
              <a:rPr lang="en-GB" b="1" dirty="0" err="1"/>
              <a:t>Gwerthuso</a:t>
            </a:r>
            <a:r>
              <a:rPr lang="en-GB" b="1" dirty="0"/>
              <a:t>…					</a:t>
            </a:r>
            <a:r>
              <a:rPr lang="en-GB" b="1" dirty="0">
                <a:solidFill>
                  <a:schemeClr val="accent6">
                    <a:lumMod val="75000"/>
                  </a:schemeClr>
                </a:solidFill>
              </a:rPr>
              <a:t>Evaluate…</a:t>
            </a:r>
          </a:p>
        </p:txBody>
      </p:sp>
      <p:sp>
        <p:nvSpPr>
          <p:cNvPr id="3" name="Content Placeholder 2">
            <a:extLst>
              <a:ext uri="{FF2B5EF4-FFF2-40B4-BE49-F238E27FC236}">
                <a16:creationId xmlns:a16="http://schemas.microsoft.com/office/drawing/2014/main" id="{AC0FEACC-9A6F-E912-AF20-856D2172556A}"/>
              </a:ext>
            </a:extLst>
          </p:cNvPr>
          <p:cNvSpPr>
            <a:spLocks noGrp="1"/>
          </p:cNvSpPr>
          <p:nvPr>
            <p:ph sz="half" idx="1"/>
          </p:nvPr>
        </p:nvSpPr>
        <p:spPr>
          <a:xfrm>
            <a:off x="838200" y="1825625"/>
            <a:ext cx="5181600" cy="3814158"/>
          </a:xfrm>
        </p:spPr>
        <p:txBody>
          <a:bodyPr>
            <a:normAutofit/>
          </a:bodyPr>
          <a:lstStyle/>
          <a:p>
            <a:r>
              <a:rPr lang="en-GB" sz="2400" dirty="0"/>
              <a:t>Beth </a:t>
            </a:r>
            <a:r>
              <a:rPr lang="en-GB" sz="2400" dirty="0" err="1"/>
              <a:t>ydych</a:t>
            </a:r>
            <a:r>
              <a:rPr lang="en-GB" sz="2400" dirty="0"/>
              <a:t> </a:t>
            </a:r>
            <a:r>
              <a:rPr lang="en-GB" sz="2400" dirty="0" err="1"/>
              <a:t>chi'n</a:t>
            </a:r>
            <a:r>
              <a:rPr lang="en-GB" sz="2400" dirty="0"/>
              <a:t> </a:t>
            </a:r>
            <a:r>
              <a:rPr lang="en-GB" sz="2400" dirty="0" err="1"/>
              <a:t>ei</a:t>
            </a:r>
            <a:r>
              <a:rPr lang="en-GB" sz="2400" dirty="0"/>
              <a:t> </a:t>
            </a:r>
            <a:r>
              <a:rPr lang="en-GB" sz="2400" dirty="0" err="1"/>
              <a:t>deimlo'n</a:t>
            </a:r>
            <a:r>
              <a:rPr lang="en-GB" sz="2400" dirty="0"/>
              <a:t> </a:t>
            </a:r>
            <a:r>
              <a:rPr lang="en-GB" sz="2400" dirty="0" err="1"/>
              <a:t>gadarnhaol</a:t>
            </a:r>
            <a:r>
              <a:rPr lang="en-GB" sz="2400" dirty="0"/>
              <a:t> am </a:t>
            </a:r>
            <a:r>
              <a:rPr lang="en-GB" sz="2400" dirty="0" err="1"/>
              <a:t>Adyfyrio</a:t>
            </a:r>
            <a:r>
              <a:rPr lang="en-GB" sz="2400" dirty="0"/>
              <a:t>?</a:t>
            </a:r>
          </a:p>
          <a:p>
            <a:endParaRPr lang="en-GB" sz="2400" dirty="0"/>
          </a:p>
          <a:p>
            <a:r>
              <a:rPr lang="en-GB" sz="2400" dirty="0"/>
              <a:t>Beth </a:t>
            </a:r>
            <a:r>
              <a:rPr lang="en-GB" sz="2400" dirty="0" err="1"/>
              <a:t>ydych</a:t>
            </a:r>
            <a:r>
              <a:rPr lang="en-GB" sz="2400" dirty="0"/>
              <a:t> </a:t>
            </a:r>
            <a:r>
              <a:rPr lang="en-GB" sz="2400" dirty="0" err="1"/>
              <a:t>chi'n</a:t>
            </a:r>
            <a:r>
              <a:rPr lang="en-GB" sz="2400" dirty="0"/>
              <a:t> </a:t>
            </a:r>
            <a:r>
              <a:rPr lang="en-GB" sz="2400" dirty="0" err="1"/>
              <a:t>ei</a:t>
            </a:r>
            <a:r>
              <a:rPr lang="en-GB" sz="2400" dirty="0"/>
              <a:t> weld </a:t>
            </a:r>
            <a:r>
              <a:rPr lang="en-GB" sz="2400" dirty="0" err="1"/>
              <a:t>yn</a:t>
            </a:r>
            <a:r>
              <a:rPr lang="en-GB" sz="2400" dirty="0"/>
              <a:t> </a:t>
            </a:r>
            <a:r>
              <a:rPr lang="en-GB" sz="2400" dirty="0" err="1"/>
              <a:t>negyddol</a:t>
            </a:r>
            <a:r>
              <a:rPr lang="en-GB" sz="2400" dirty="0"/>
              <a:t> </a:t>
            </a:r>
            <a:r>
              <a:rPr lang="en-GB" sz="2400" dirty="0" err="1"/>
              <a:t>mewn</a:t>
            </a:r>
            <a:r>
              <a:rPr lang="en-GB" sz="2400" dirty="0"/>
              <a:t> </a:t>
            </a:r>
            <a:r>
              <a:rPr lang="en-GB" sz="2400" dirty="0" err="1"/>
              <a:t>Adfyfyrio</a:t>
            </a:r>
            <a:r>
              <a:rPr lang="en-GB" sz="2400" dirty="0"/>
              <a:t>?</a:t>
            </a:r>
          </a:p>
          <a:p>
            <a:endParaRPr lang="en-GB" sz="2400" dirty="0"/>
          </a:p>
          <a:p>
            <a:r>
              <a:rPr lang="en-GB" sz="2400" dirty="0"/>
              <a:t>Beth </a:t>
            </a:r>
            <a:r>
              <a:rPr lang="en-GB" sz="2400" dirty="0" err="1"/>
              <a:t>sy'n</a:t>
            </a:r>
            <a:r>
              <a:rPr lang="en-GB" sz="2400" dirty="0"/>
              <a:t> </a:t>
            </a:r>
            <a:r>
              <a:rPr lang="en-GB" sz="2400" dirty="0" err="1"/>
              <a:t>ddiddorol</a:t>
            </a:r>
            <a:r>
              <a:rPr lang="en-GB" sz="2400" dirty="0"/>
              <a:t> </a:t>
            </a:r>
            <a:r>
              <a:rPr lang="en-GB" sz="2400" dirty="0" err="1"/>
              <a:t>i</a:t>
            </a:r>
            <a:r>
              <a:rPr lang="en-GB" sz="2400" dirty="0"/>
              <a:t> chi am </a:t>
            </a:r>
            <a:r>
              <a:rPr lang="en-GB" sz="2400" dirty="0" err="1"/>
              <a:t>Adfyfyrio</a:t>
            </a:r>
            <a:r>
              <a:rPr lang="en-GB" sz="2400" dirty="0"/>
              <a:t>?</a:t>
            </a:r>
          </a:p>
        </p:txBody>
      </p:sp>
      <p:sp>
        <p:nvSpPr>
          <p:cNvPr id="4" name="Content Placeholder 3">
            <a:extLst>
              <a:ext uri="{FF2B5EF4-FFF2-40B4-BE49-F238E27FC236}">
                <a16:creationId xmlns:a16="http://schemas.microsoft.com/office/drawing/2014/main" id="{CFCD07A4-0CD0-1E80-759F-EC1566C67646}"/>
              </a:ext>
            </a:extLst>
          </p:cNvPr>
          <p:cNvSpPr>
            <a:spLocks noGrp="1"/>
          </p:cNvSpPr>
          <p:nvPr>
            <p:ph sz="half" idx="2"/>
          </p:nvPr>
        </p:nvSpPr>
        <p:spPr>
          <a:xfrm>
            <a:off x="6172200" y="1825625"/>
            <a:ext cx="5181600" cy="3814158"/>
          </a:xfrm>
        </p:spPr>
        <p:txBody>
          <a:bodyPr>
            <a:normAutofit/>
          </a:bodyPr>
          <a:lstStyle/>
          <a:p>
            <a:r>
              <a:rPr lang="en-GB" altLang="en-US" sz="2400" dirty="0">
                <a:solidFill>
                  <a:schemeClr val="accent6">
                    <a:lumMod val="75000"/>
                  </a:schemeClr>
                </a:solidFill>
              </a:rPr>
              <a:t>What do you find positive about Reflection?</a:t>
            </a:r>
          </a:p>
          <a:p>
            <a:endParaRPr lang="en-GB" altLang="en-US" sz="2400" dirty="0">
              <a:solidFill>
                <a:schemeClr val="accent6">
                  <a:lumMod val="75000"/>
                </a:schemeClr>
              </a:solidFill>
            </a:endParaRPr>
          </a:p>
          <a:p>
            <a:r>
              <a:rPr lang="en-GB" altLang="en-US" sz="2400" dirty="0">
                <a:solidFill>
                  <a:schemeClr val="accent6">
                    <a:lumMod val="75000"/>
                  </a:schemeClr>
                </a:solidFill>
              </a:rPr>
              <a:t>What do you find negative in Reflection?</a:t>
            </a:r>
          </a:p>
          <a:p>
            <a:pPr>
              <a:buNone/>
            </a:pPr>
            <a:endParaRPr lang="en-GB" altLang="en-US" sz="2400" dirty="0">
              <a:solidFill>
                <a:schemeClr val="accent6">
                  <a:lumMod val="75000"/>
                </a:schemeClr>
              </a:solidFill>
            </a:endParaRPr>
          </a:p>
          <a:p>
            <a:r>
              <a:rPr lang="en-GB" altLang="en-US" sz="2400" dirty="0">
                <a:solidFill>
                  <a:schemeClr val="accent6">
                    <a:lumMod val="75000"/>
                  </a:schemeClr>
                </a:solidFill>
              </a:rPr>
              <a:t>What do you find interesting about Reflection?</a:t>
            </a:r>
          </a:p>
          <a:p>
            <a:endParaRPr lang="en-GB" dirty="0"/>
          </a:p>
        </p:txBody>
      </p:sp>
    </p:spTree>
    <p:extLst>
      <p:ext uri="{BB962C8B-B14F-4D97-AF65-F5344CB8AC3E}">
        <p14:creationId xmlns:p14="http://schemas.microsoft.com/office/powerpoint/2010/main" val="4087235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A802A-2F83-B4B9-737E-2CDFC28485B1}"/>
              </a:ext>
            </a:extLst>
          </p:cNvPr>
          <p:cNvSpPr>
            <a:spLocks noGrp="1"/>
          </p:cNvSpPr>
          <p:nvPr>
            <p:ph type="title"/>
          </p:nvPr>
        </p:nvSpPr>
        <p:spPr/>
        <p:txBody>
          <a:bodyPr/>
          <a:lstStyle/>
          <a:p>
            <a:r>
              <a:rPr lang="pt-BR" b="1" dirty="0"/>
              <a:t>Myfyrio ar beth allai fod...</a:t>
            </a:r>
            <a:br>
              <a:rPr lang="pt-BR" b="1" dirty="0"/>
            </a:br>
            <a:r>
              <a:rPr lang="en-GB" b="1" dirty="0">
                <a:solidFill>
                  <a:schemeClr val="accent6">
                    <a:lumMod val="75000"/>
                  </a:schemeClr>
                </a:solidFill>
              </a:rPr>
              <a:t>Reflection on what might be…</a:t>
            </a:r>
          </a:p>
        </p:txBody>
      </p:sp>
      <p:sp>
        <p:nvSpPr>
          <p:cNvPr id="4" name="Rectangle 3">
            <a:extLst>
              <a:ext uri="{FF2B5EF4-FFF2-40B4-BE49-F238E27FC236}">
                <a16:creationId xmlns:a16="http://schemas.microsoft.com/office/drawing/2014/main" id="{C6C5D985-106E-B6DC-AD51-B4B84C914421}"/>
              </a:ext>
            </a:extLst>
          </p:cNvPr>
          <p:cNvSpPr>
            <a:spLocks noGrp="1" noChangeArrowheads="1"/>
          </p:cNvSpPr>
          <p:nvPr>
            <p:ph sz="half" idx="1"/>
          </p:nvPr>
        </p:nvSpPr>
        <p:spPr>
          <a:xfrm>
            <a:off x="838200" y="1825625"/>
            <a:ext cx="5181600" cy="3790561"/>
          </a:xfrm>
        </p:spPr>
        <p:txBody>
          <a:bodyPr>
            <a:normAutofit/>
          </a:bodyPr>
          <a:lstStyle/>
          <a:p>
            <a:pPr eaLnBrk="1" hangingPunct="1"/>
            <a:r>
              <a:rPr lang="en-GB" altLang="en-US" sz="2400" dirty="0"/>
              <a:t>Mae Biggs </a:t>
            </a:r>
            <a:r>
              <a:rPr lang="en-GB" altLang="en-US" sz="2400" dirty="0" err="1"/>
              <a:t>yn</a:t>
            </a:r>
            <a:r>
              <a:rPr lang="en-GB" altLang="en-US" sz="2400" dirty="0"/>
              <a:t> nodi, "</a:t>
            </a:r>
            <a:r>
              <a:rPr lang="en-GB" altLang="en-US" sz="2400" dirty="0" err="1"/>
              <a:t>mae</a:t>
            </a:r>
            <a:r>
              <a:rPr lang="en-GB" altLang="en-US" sz="2400" dirty="0"/>
              <a:t> </a:t>
            </a:r>
            <a:r>
              <a:rPr lang="en-GB" altLang="en-US" sz="2400" dirty="0" err="1"/>
              <a:t>adlewyrchiad</a:t>
            </a:r>
            <a:r>
              <a:rPr lang="en-GB" altLang="en-US" sz="2400" dirty="0"/>
              <a:t> </a:t>
            </a:r>
            <a:r>
              <a:rPr lang="en-GB" altLang="en-US" sz="2400" dirty="0" err="1"/>
              <a:t>mewn</a:t>
            </a:r>
            <a:r>
              <a:rPr lang="en-GB" altLang="en-US" sz="2400" dirty="0"/>
              <a:t> </a:t>
            </a:r>
            <a:r>
              <a:rPr lang="en-GB" altLang="en-US" sz="2400" dirty="0" err="1"/>
              <a:t>drych</a:t>
            </a:r>
            <a:r>
              <a:rPr lang="en-GB" altLang="en-US" sz="2400" dirty="0"/>
              <a:t> </a:t>
            </a:r>
            <a:r>
              <a:rPr lang="en-GB" altLang="en-US" sz="2400" dirty="0" err="1"/>
              <a:t>yn</a:t>
            </a:r>
            <a:r>
              <a:rPr lang="en-GB" altLang="en-US" sz="2400" dirty="0"/>
              <a:t> </a:t>
            </a:r>
            <a:r>
              <a:rPr lang="en-GB" altLang="en-US" sz="2400" dirty="0" err="1"/>
              <a:t>atgynhyrchiad</a:t>
            </a:r>
            <a:r>
              <a:rPr lang="en-GB" altLang="en-US" sz="2400" dirty="0"/>
              <a:t> union </a:t>
            </a:r>
            <a:r>
              <a:rPr lang="en-GB" altLang="en-US" sz="2400" dirty="0" err="1"/>
              <a:t>o'r</a:t>
            </a:r>
            <a:r>
              <a:rPr lang="en-GB" altLang="en-US" sz="2400" dirty="0"/>
              <a:t> </a:t>
            </a:r>
            <a:r>
              <a:rPr lang="en-GB" altLang="en-US" sz="2400" dirty="0" err="1"/>
              <a:t>hyn</a:t>
            </a:r>
            <a:r>
              <a:rPr lang="en-GB" altLang="en-US" sz="2400" dirty="0"/>
              <a:t> </a:t>
            </a:r>
            <a:r>
              <a:rPr lang="en-GB" altLang="en-US" sz="2400" dirty="0" err="1"/>
              <a:t>sydd</a:t>
            </a:r>
            <a:r>
              <a:rPr lang="en-GB" altLang="en-US" sz="2400" dirty="0"/>
              <a:t> </a:t>
            </a:r>
            <a:r>
              <a:rPr lang="en-GB" altLang="en-US" sz="2400" dirty="0" err="1"/>
              <a:t>o'i</a:t>
            </a:r>
            <a:r>
              <a:rPr lang="en-GB" altLang="en-US" sz="2400" dirty="0"/>
              <a:t> </a:t>
            </a:r>
            <a:r>
              <a:rPr lang="en-GB" altLang="en-US" sz="2400" dirty="0" err="1"/>
              <a:t>flaen</a:t>
            </a:r>
            <a:r>
              <a:rPr lang="en-GB" altLang="en-US" sz="2400" dirty="0"/>
              <a:t>. </a:t>
            </a:r>
            <a:r>
              <a:rPr lang="en-GB" altLang="en-US" sz="2400" dirty="0" err="1"/>
              <a:t>Fodd</a:t>
            </a:r>
            <a:r>
              <a:rPr lang="en-GB" altLang="en-US" sz="2400" dirty="0"/>
              <a:t> </a:t>
            </a:r>
            <a:r>
              <a:rPr lang="en-GB" altLang="en-US" sz="2400" dirty="0" err="1"/>
              <a:t>bynnag</a:t>
            </a:r>
            <a:r>
              <a:rPr lang="en-GB" altLang="en-US" sz="2400" dirty="0"/>
              <a:t>, </a:t>
            </a:r>
            <a:r>
              <a:rPr lang="en-GB" altLang="en-US" sz="2400" dirty="0" err="1"/>
              <a:t>mae</a:t>
            </a:r>
            <a:r>
              <a:rPr lang="en-GB" altLang="en-US" sz="2400" dirty="0"/>
              <a:t> </a:t>
            </a:r>
            <a:r>
              <a:rPr lang="en-GB" altLang="en-US" sz="2400" dirty="0" err="1"/>
              <a:t>adfyfyrio</a:t>
            </a:r>
            <a:r>
              <a:rPr lang="en-GB" altLang="en-US" sz="2400" dirty="0"/>
              <a:t> </a:t>
            </a:r>
            <a:r>
              <a:rPr lang="en-GB" altLang="en-US" sz="2400" dirty="0" err="1"/>
              <a:t>mewn</a:t>
            </a:r>
            <a:r>
              <a:rPr lang="en-GB" altLang="en-US" sz="2400" dirty="0"/>
              <a:t> </a:t>
            </a:r>
            <a:r>
              <a:rPr lang="en-GB" altLang="en-US" sz="2400" dirty="0" err="1"/>
              <a:t>ymarfer</a:t>
            </a:r>
            <a:r>
              <a:rPr lang="en-GB" altLang="en-US" sz="2400" dirty="0"/>
              <a:t> </a:t>
            </a:r>
            <a:r>
              <a:rPr lang="en-GB" altLang="en-US" sz="2400" dirty="0" err="1"/>
              <a:t>proffesiynol</a:t>
            </a:r>
            <a:r>
              <a:rPr lang="en-GB" altLang="en-US" sz="2400" dirty="0"/>
              <a:t>, </a:t>
            </a:r>
            <a:r>
              <a:rPr lang="en-GB" altLang="en-US" sz="2400" dirty="0" err="1"/>
              <a:t>fodd</a:t>
            </a:r>
            <a:r>
              <a:rPr lang="en-GB" altLang="en-US" sz="2400" dirty="0"/>
              <a:t> </a:t>
            </a:r>
            <a:r>
              <a:rPr lang="en-GB" altLang="en-US" sz="2400" dirty="0" err="1"/>
              <a:t>bynnag</a:t>
            </a:r>
            <a:r>
              <a:rPr lang="en-GB" altLang="en-US" sz="2400" dirty="0"/>
              <a:t>, </a:t>
            </a:r>
            <a:r>
              <a:rPr lang="en-GB" altLang="en-US" sz="2400" dirty="0" err="1"/>
              <a:t>yn</a:t>
            </a:r>
            <a:r>
              <a:rPr lang="en-GB" altLang="en-US" sz="2400" dirty="0"/>
              <a:t> </a:t>
            </a:r>
            <a:r>
              <a:rPr lang="en-GB" altLang="en-US" sz="2400" dirty="0" err="1"/>
              <a:t>rhoi</a:t>
            </a:r>
            <a:r>
              <a:rPr lang="en-GB" altLang="en-US" sz="2400" dirty="0"/>
              <a:t> </a:t>
            </a:r>
            <a:r>
              <a:rPr lang="en-GB" altLang="en-US" sz="2400" dirty="0" err="1"/>
              <a:t>nid</a:t>
            </a:r>
            <a:r>
              <a:rPr lang="en-GB" altLang="en-US" sz="2400" dirty="0"/>
              <a:t> </a:t>
            </a:r>
            <a:r>
              <a:rPr lang="en-GB" altLang="en-US" sz="2400" dirty="0" err="1"/>
              <a:t>yn</a:t>
            </a:r>
            <a:r>
              <a:rPr lang="en-GB" altLang="en-US" sz="2400" dirty="0"/>
              <a:t> </a:t>
            </a:r>
            <a:r>
              <a:rPr lang="en-GB" altLang="en-US" sz="2400" dirty="0" err="1"/>
              <a:t>ôl</a:t>
            </a:r>
            <a:r>
              <a:rPr lang="en-GB" altLang="en-US" sz="2400" dirty="0"/>
              <a:t> yr </a:t>
            </a:r>
            <a:r>
              <a:rPr lang="en-GB" altLang="en-US" sz="2400" dirty="0" err="1"/>
              <a:t>hyn</a:t>
            </a:r>
            <a:r>
              <a:rPr lang="en-GB" altLang="en-US" sz="2400" dirty="0"/>
              <a:t> </a:t>
            </a:r>
            <a:r>
              <a:rPr lang="en-GB" altLang="en-US" sz="2400" dirty="0" err="1"/>
              <a:t>ydyw</a:t>
            </a:r>
            <a:r>
              <a:rPr lang="en-GB" altLang="en-US" sz="2400" dirty="0"/>
              <a:t>, </a:t>
            </a:r>
            <a:r>
              <a:rPr lang="en-GB" altLang="en-US" sz="2400" dirty="0" err="1"/>
              <a:t>ond</a:t>
            </a:r>
            <a:r>
              <a:rPr lang="en-GB" altLang="en-US" sz="2400" dirty="0"/>
              <a:t> yr </a:t>
            </a:r>
            <a:r>
              <a:rPr lang="en-GB" altLang="en-US" sz="2400" dirty="0" err="1"/>
              <a:t>hyn</a:t>
            </a:r>
            <a:r>
              <a:rPr lang="en-GB" altLang="en-US" sz="2400" dirty="0"/>
              <a:t> a </a:t>
            </a:r>
            <a:r>
              <a:rPr lang="en-GB" altLang="en-US" sz="2400" dirty="0" err="1"/>
              <a:t>allai</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welliant</a:t>
            </a:r>
            <a:r>
              <a:rPr lang="en-GB" altLang="en-US" sz="2400" dirty="0"/>
              <a:t> </a:t>
            </a:r>
            <a:r>
              <a:rPr lang="en-GB" altLang="en-US" sz="2400" dirty="0" err="1"/>
              <a:t>ar</a:t>
            </a:r>
            <a:r>
              <a:rPr lang="en-GB" altLang="en-US" sz="2400" dirty="0"/>
              <a:t> y </a:t>
            </a:r>
            <a:r>
              <a:rPr lang="en-GB" altLang="en-US" sz="2400" dirty="0" err="1"/>
              <a:t>gwreiddiol</a:t>
            </a:r>
            <a:r>
              <a:rPr lang="en-GB" altLang="en-US" sz="2400" dirty="0"/>
              <a:t>" (Biggs, 1999, t.6)</a:t>
            </a:r>
          </a:p>
        </p:txBody>
      </p:sp>
      <p:sp>
        <p:nvSpPr>
          <p:cNvPr id="3" name="Content Placeholder 2">
            <a:extLst>
              <a:ext uri="{FF2B5EF4-FFF2-40B4-BE49-F238E27FC236}">
                <a16:creationId xmlns:a16="http://schemas.microsoft.com/office/drawing/2014/main" id="{ADC310F4-3278-61F8-AA23-4D09B32AF2A8}"/>
              </a:ext>
            </a:extLst>
          </p:cNvPr>
          <p:cNvSpPr>
            <a:spLocks noGrp="1"/>
          </p:cNvSpPr>
          <p:nvPr>
            <p:ph sz="half" idx="2"/>
          </p:nvPr>
        </p:nvSpPr>
        <p:spPr/>
        <p:txBody>
          <a:bodyPr>
            <a:normAutofit/>
          </a:bodyPr>
          <a:lstStyle/>
          <a:p>
            <a:r>
              <a:rPr lang="en-GB" altLang="en-US" sz="2400" dirty="0">
                <a:solidFill>
                  <a:schemeClr val="accent6">
                    <a:lumMod val="75000"/>
                  </a:schemeClr>
                </a:solidFill>
              </a:rPr>
              <a:t>Biggs points out, "a reflection in a mirror is an exact replica of what is in front of it. Reflection in professional practice, however, gives back not what it is, but what </a:t>
            </a:r>
            <a:r>
              <a:rPr lang="en-GB" altLang="en-US" sz="2400" i="1" dirty="0">
                <a:solidFill>
                  <a:schemeClr val="accent6">
                    <a:lumMod val="75000"/>
                  </a:schemeClr>
                </a:solidFill>
              </a:rPr>
              <a:t>might</a:t>
            </a:r>
            <a:r>
              <a:rPr lang="en-GB" altLang="en-US" sz="2400" dirty="0">
                <a:solidFill>
                  <a:schemeClr val="accent6">
                    <a:lumMod val="75000"/>
                  </a:schemeClr>
                </a:solidFill>
              </a:rPr>
              <a:t> be, an improvement on the original" (Biggs, 1999, p. 6). </a:t>
            </a:r>
          </a:p>
          <a:p>
            <a:endParaRPr lang="en-GB" dirty="0"/>
          </a:p>
        </p:txBody>
      </p:sp>
    </p:spTree>
    <p:extLst>
      <p:ext uri="{BB962C8B-B14F-4D97-AF65-F5344CB8AC3E}">
        <p14:creationId xmlns:p14="http://schemas.microsoft.com/office/powerpoint/2010/main" val="1048231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6EBCA-EFD0-7AD4-D1F4-8FEDFA1A5736}"/>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E8048827-1749-0EDA-4215-8C6E3D742FF0}"/>
              </a:ext>
            </a:extLst>
          </p:cNvPr>
          <p:cNvSpPr>
            <a:spLocks noGrp="1"/>
          </p:cNvSpPr>
          <p:nvPr>
            <p:ph sz="half" idx="1"/>
          </p:nvPr>
        </p:nvSpPr>
        <p:spPr>
          <a:xfrm>
            <a:off x="838200" y="1825625"/>
            <a:ext cx="5181600" cy="3843655"/>
          </a:xfrm>
        </p:spPr>
        <p:txBody>
          <a:bodyPr>
            <a:normAutofit/>
          </a:bodyPr>
          <a:lstStyle/>
          <a:p>
            <a:r>
              <a:rPr lang="en-GB" sz="2400" dirty="0"/>
              <a:t>Mae Claxton </a:t>
            </a:r>
            <a:r>
              <a:rPr lang="en-GB" sz="2400" dirty="0" err="1"/>
              <a:t>wedi</a:t>
            </a:r>
            <a:r>
              <a:rPr lang="en-GB" sz="2400" dirty="0"/>
              <a:t> </a:t>
            </a:r>
            <a:r>
              <a:rPr lang="en-GB" sz="2400" dirty="0" err="1"/>
              <a:t>awgrymu</a:t>
            </a:r>
            <a:r>
              <a:rPr lang="en-GB" sz="2400" dirty="0"/>
              <a:t> bod "</a:t>
            </a:r>
            <a:r>
              <a:rPr lang="en-GB" sz="2400" dirty="0" err="1"/>
              <a:t>dysgu</a:t>
            </a:r>
            <a:r>
              <a:rPr lang="en-GB" sz="2400" dirty="0"/>
              <a:t> </a:t>
            </a:r>
            <a:r>
              <a:rPr lang="en-GB" sz="2400" dirty="0" err="1"/>
              <a:t>i</a:t>
            </a:r>
            <a:r>
              <a:rPr lang="en-GB" sz="2400" dirty="0"/>
              <a:t> </a:t>
            </a:r>
            <a:r>
              <a:rPr lang="en-GB" sz="2400" dirty="0" err="1"/>
              <a:t>ddysgu</a:t>
            </a:r>
            <a:r>
              <a:rPr lang="en-GB" sz="2400" dirty="0"/>
              <a:t>, neu </a:t>
            </a:r>
            <a:r>
              <a:rPr lang="en-GB" sz="2400" dirty="0" err="1"/>
              <a:t>ddatblygiad</a:t>
            </a:r>
            <a:r>
              <a:rPr lang="en-GB" sz="2400" dirty="0"/>
              <a:t> </a:t>
            </a:r>
            <a:r>
              <a:rPr lang="en-GB" sz="2400" dirty="0" err="1"/>
              <a:t>pŵer</a:t>
            </a:r>
            <a:r>
              <a:rPr lang="en-GB" sz="2400" dirty="0"/>
              <a:t> </a:t>
            </a:r>
            <a:r>
              <a:rPr lang="en-GB" sz="2400" dirty="0" err="1"/>
              <a:t>dysgu</a:t>
            </a:r>
            <a:r>
              <a:rPr lang="en-GB" sz="2400" dirty="0"/>
              <a:t>, </a:t>
            </a:r>
            <a:r>
              <a:rPr lang="en-GB" sz="2400" dirty="0" err="1"/>
              <a:t>yn</a:t>
            </a:r>
            <a:r>
              <a:rPr lang="en-GB" sz="2400" dirty="0"/>
              <a:t> </a:t>
            </a:r>
            <a:r>
              <a:rPr lang="en-GB" sz="2400" dirty="0" err="1"/>
              <a:t>gwella</a:t>
            </a:r>
            <a:r>
              <a:rPr lang="en-GB" sz="2400" dirty="0"/>
              <a:t> o ran </a:t>
            </a:r>
            <a:r>
              <a:rPr lang="en-GB" sz="2400" dirty="0" err="1"/>
              <a:t>gwybod</a:t>
            </a:r>
            <a:r>
              <a:rPr lang="en-GB" sz="2400" dirty="0"/>
              <a:t> </a:t>
            </a:r>
            <a:r>
              <a:rPr lang="en-GB" sz="2400" dirty="0" err="1"/>
              <a:t>pryd</a:t>
            </a:r>
            <a:r>
              <a:rPr lang="en-GB" sz="2400" dirty="0"/>
              <a:t>, </a:t>
            </a:r>
            <a:r>
              <a:rPr lang="en-GB" sz="2400" dirty="0" err="1"/>
              <a:t>sut</a:t>
            </a:r>
            <a:r>
              <a:rPr lang="en-GB" sz="2400" dirty="0"/>
              <a:t> a </a:t>
            </a:r>
            <a:r>
              <a:rPr lang="en-GB" sz="2400" dirty="0" err="1"/>
              <a:t>beth</a:t>
            </a:r>
            <a:r>
              <a:rPr lang="en-GB" sz="2400" dirty="0"/>
              <a:t> </a:t>
            </a:r>
            <a:r>
              <a:rPr lang="en-GB" sz="2400" dirty="0" err="1"/>
              <a:t>i'w</a:t>
            </a:r>
            <a:r>
              <a:rPr lang="en-GB" sz="2400" dirty="0"/>
              <a:t> </a:t>
            </a:r>
            <a:r>
              <a:rPr lang="en-GB" sz="2400" dirty="0" err="1"/>
              <a:t>wneud</a:t>
            </a:r>
            <a:r>
              <a:rPr lang="en-GB" sz="2400" dirty="0"/>
              <a:t> pan </a:t>
            </a:r>
            <a:r>
              <a:rPr lang="en-GB" sz="2400" dirty="0" err="1"/>
              <a:t>nad</a:t>
            </a:r>
            <a:r>
              <a:rPr lang="en-GB" sz="2400" dirty="0"/>
              <a:t> </a:t>
            </a:r>
            <a:r>
              <a:rPr lang="en-GB" sz="2400" dirty="0" err="1"/>
              <a:t>ydych</a:t>
            </a:r>
            <a:r>
              <a:rPr lang="en-GB" sz="2400" dirty="0"/>
              <a:t> </a:t>
            </a:r>
            <a:r>
              <a:rPr lang="en-GB" sz="2400" dirty="0" err="1"/>
              <a:t>chi'n</a:t>
            </a:r>
            <a:r>
              <a:rPr lang="en-GB" sz="2400" dirty="0"/>
              <a:t> </a:t>
            </a:r>
            <a:r>
              <a:rPr lang="en-GB" sz="2400" dirty="0" err="1"/>
              <a:t>gwybod</a:t>
            </a:r>
            <a:r>
              <a:rPr lang="en-GB" sz="2400" dirty="0"/>
              <a:t> </a:t>
            </a:r>
            <a:r>
              <a:rPr lang="en-GB" sz="2400" dirty="0" err="1"/>
              <a:t>beth</a:t>
            </a:r>
            <a:r>
              <a:rPr lang="en-GB" sz="2400" dirty="0"/>
              <a:t> </a:t>
            </a:r>
            <a:r>
              <a:rPr lang="en-GB" sz="2400" dirty="0" err="1"/>
              <a:t>i'w</a:t>
            </a:r>
            <a:r>
              <a:rPr lang="en-GB" sz="2400" dirty="0"/>
              <a:t> </a:t>
            </a:r>
            <a:r>
              <a:rPr lang="en-GB" sz="2400" dirty="0" err="1"/>
              <a:t>wneud</a:t>
            </a:r>
            <a:r>
              <a:rPr lang="en-GB" sz="2400" dirty="0"/>
              <a:t>" (Claxton, 1990, t. 18).</a:t>
            </a:r>
          </a:p>
        </p:txBody>
      </p:sp>
      <p:sp>
        <p:nvSpPr>
          <p:cNvPr id="5" name="Content Placeholder 4">
            <a:extLst>
              <a:ext uri="{FF2B5EF4-FFF2-40B4-BE49-F238E27FC236}">
                <a16:creationId xmlns:a16="http://schemas.microsoft.com/office/drawing/2014/main" id="{D48B03A7-8B2C-749A-BA0C-2F440B4E73B7}"/>
              </a:ext>
            </a:extLst>
          </p:cNvPr>
          <p:cNvSpPr>
            <a:spLocks noGrp="1"/>
          </p:cNvSpPr>
          <p:nvPr>
            <p:ph sz="half" idx="2"/>
          </p:nvPr>
        </p:nvSpPr>
        <p:spPr/>
        <p:txBody>
          <a:bodyPr>
            <a:normAutofit/>
          </a:bodyPr>
          <a:lstStyle/>
          <a:p>
            <a:r>
              <a:rPr lang="en-GB" altLang="en-US" sz="2400" dirty="0">
                <a:solidFill>
                  <a:schemeClr val="accent6">
                    <a:lumMod val="75000"/>
                  </a:schemeClr>
                </a:solidFill>
              </a:rPr>
              <a:t>Claxton has suggested that "learning to learn, or the development of learning power, is getting better at knowing when, how and what to do when you don't know what to do" (Claxton, 1990, p. 18). </a:t>
            </a:r>
          </a:p>
          <a:p>
            <a:endParaRPr lang="en-GB" dirty="0"/>
          </a:p>
        </p:txBody>
      </p:sp>
      <p:sp>
        <p:nvSpPr>
          <p:cNvPr id="4" name="Rectangle 2">
            <a:extLst>
              <a:ext uri="{FF2B5EF4-FFF2-40B4-BE49-F238E27FC236}">
                <a16:creationId xmlns:a16="http://schemas.microsoft.com/office/drawing/2014/main" id="{CB2F8D0F-6BCD-E1C7-E6B3-8203A16770A3}"/>
              </a:ext>
            </a:extLst>
          </p:cNvPr>
          <p:cNvSpPr txBox="1">
            <a:spLocks noChangeArrowheads="1"/>
          </p:cNvSpPr>
          <p:nvPr/>
        </p:nvSpPr>
        <p:spPr>
          <a:xfrm>
            <a:off x="943734" y="365127"/>
            <a:ext cx="10183811" cy="114300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pl-PL" altLang="en-US" sz="4000" b="1" dirty="0"/>
              <a:t>Pan nad ydych yn siŵr sut i ymateb…</a:t>
            </a:r>
            <a:endParaRPr lang="en-GB" altLang="en-US" sz="4000" b="1" dirty="0"/>
          </a:p>
          <a:p>
            <a:r>
              <a:rPr lang="en-GB" altLang="en-US" sz="4000" b="1" dirty="0">
                <a:solidFill>
                  <a:schemeClr val="accent6">
                    <a:lumMod val="75000"/>
                  </a:schemeClr>
                </a:solidFill>
              </a:rPr>
              <a:t>When you’re not sure how to respond…</a:t>
            </a:r>
          </a:p>
        </p:txBody>
      </p:sp>
    </p:spTree>
    <p:extLst>
      <p:ext uri="{BB962C8B-B14F-4D97-AF65-F5344CB8AC3E}">
        <p14:creationId xmlns:p14="http://schemas.microsoft.com/office/powerpoint/2010/main" val="2433070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3177-3F72-63C0-F53C-4069C0871CE8}"/>
              </a:ext>
            </a:extLst>
          </p:cNvPr>
          <p:cNvSpPr>
            <a:spLocks noGrp="1"/>
          </p:cNvSpPr>
          <p:nvPr>
            <p:ph type="title"/>
          </p:nvPr>
        </p:nvSpPr>
        <p:spPr/>
        <p:txBody>
          <a:bodyPr/>
          <a:lstStyle/>
          <a:p>
            <a:r>
              <a:rPr lang="en-GB" b="1" dirty="0"/>
              <a:t>Yr </a:t>
            </a:r>
            <a:r>
              <a:rPr lang="en-GB" b="1" dirty="0" err="1"/>
              <a:t>Effaith</a:t>
            </a:r>
            <a:r>
              <a:rPr lang="en-GB" b="1" dirty="0"/>
              <a:t> Mandela			</a:t>
            </a:r>
            <a:r>
              <a:rPr lang="en-GB" b="1" dirty="0">
                <a:solidFill>
                  <a:schemeClr val="accent6">
                    <a:lumMod val="75000"/>
                  </a:schemeClr>
                </a:solidFill>
              </a:rPr>
              <a:t>The Mandela Effect</a:t>
            </a:r>
          </a:p>
        </p:txBody>
      </p:sp>
      <p:sp>
        <p:nvSpPr>
          <p:cNvPr id="3" name="Content Placeholder 2">
            <a:extLst>
              <a:ext uri="{FF2B5EF4-FFF2-40B4-BE49-F238E27FC236}">
                <a16:creationId xmlns:a16="http://schemas.microsoft.com/office/drawing/2014/main" id="{F32ACD79-D752-B4B8-6713-E6B04616BD19}"/>
              </a:ext>
            </a:extLst>
          </p:cNvPr>
          <p:cNvSpPr>
            <a:spLocks noGrp="1"/>
          </p:cNvSpPr>
          <p:nvPr>
            <p:ph sz="half" idx="1"/>
          </p:nvPr>
        </p:nvSpPr>
        <p:spPr>
          <a:xfrm>
            <a:off x="838200" y="1825625"/>
            <a:ext cx="5181600" cy="3861353"/>
          </a:xfrm>
        </p:spPr>
        <p:txBody>
          <a:bodyPr>
            <a:normAutofit fontScale="77500" lnSpcReduction="20000"/>
          </a:bodyPr>
          <a:lstStyle/>
          <a:p>
            <a:r>
              <a:rPr lang="en-GB" sz="2800" dirty="0"/>
              <a:t>Mae Schön </a:t>
            </a:r>
            <a:r>
              <a:rPr lang="en-GB" sz="2800" dirty="0" err="1"/>
              <a:t>yn</a:t>
            </a:r>
            <a:r>
              <a:rPr lang="en-GB" sz="2800" dirty="0"/>
              <a:t> </a:t>
            </a:r>
            <a:r>
              <a:rPr lang="en-GB" sz="2800" dirty="0" err="1"/>
              <a:t>sôn</a:t>
            </a:r>
            <a:r>
              <a:rPr lang="en-GB" sz="2800" dirty="0"/>
              <a:t> am </a:t>
            </a:r>
            <a:r>
              <a:rPr lang="en-GB" sz="2800" dirty="0" err="1"/>
              <a:t>ymarferwyr</a:t>
            </a:r>
            <a:r>
              <a:rPr lang="en-GB" sz="2800" dirty="0"/>
              <a:t> </a:t>
            </a:r>
            <a:r>
              <a:rPr lang="en-GB" sz="2800" dirty="0" err="1"/>
              <a:t>adfyfyriol</a:t>
            </a:r>
            <a:r>
              <a:rPr lang="en-GB" sz="2800" dirty="0"/>
              <a:t> </a:t>
            </a:r>
            <a:r>
              <a:rPr lang="en-GB" sz="2800" dirty="0" err="1"/>
              <a:t>sydd</a:t>
            </a:r>
            <a:r>
              <a:rPr lang="en-GB" sz="2800" dirty="0"/>
              <a:t> </a:t>
            </a:r>
            <a:r>
              <a:rPr lang="en-GB" sz="2800" dirty="0" err="1"/>
              <a:t>nid</a:t>
            </a:r>
            <a:r>
              <a:rPr lang="en-GB" sz="2800" dirty="0"/>
              <a:t> </a:t>
            </a:r>
            <a:r>
              <a:rPr lang="en-GB" sz="2800" dirty="0" err="1"/>
              <a:t>yn</a:t>
            </a:r>
            <a:r>
              <a:rPr lang="en-GB" sz="2800" dirty="0"/>
              <a:t> </a:t>
            </a:r>
            <a:r>
              <a:rPr lang="en-GB" sz="2800" dirty="0" err="1"/>
              <a:t>unig</a:t>
            </a:r>
            <a:r>
              <a:rPr lang="en-GB" sz="2800" dirty="0"/>
              <a:t> </a:t>
            </a:r>
            <a:r>
              <a:rPr lang="en-GB" sz="2800" dirty="0" err="1"/>
              <a:t>yn</a:t>
            </a:r>
            <a:r>
              <a:rPr lang="en-GB" sz="2800" dirty="0"/>
              <a:t> </a:t>
            </a:r>
            <a:r>
              <a:rPr lang="en-GB" sz="2800" dirty="0" err="1"/>
              <a:t>fedrus</a:t>
            </a:r>
            <a:r>
              <a:rPr lang="en-GB" sz="2800" dirty="0"/>
              <a:t> </a:t>
            </a:r>
            <a:r>
              <a:rPr lang="en-GB" sz="2800" dirty="0" err="1"/>
              <a:t>neu'n</a:t>
            </a:r>
            <a:r>
              <a:rPr lang="en-GB" sz="2800" dirty="0"/>
              <a:t> </a:t>
            </a:r>
            <a:r>
              <a:rPr lang="en-GB" sz="2800" dirty="0" err="1"/>
              <a:t>gymwys</a:t>
            </a:r>
            <a:r>
              <a:rPr lang="en-GB" sz="2800" dirty="0"/>
              <a:t> </a:t>
            </a:r>
            <a:r>
              <a:rPr lang="en-GB" sz="2800" dirty="0" err="1"/>
              <a:t>ond</a:t>
            </a:r>
            <a:r>
              <a:rPr lang="en-GB" sz="2800" dirty="0"/>
              <a:t> </a:t>
            </a:r>
            <a:r>
              <a:rPr lang="en-GB" sz="2800" dirty="0" err="1"/>
              <a:t>yn</a:t>
            </a:r>
            <a:r>
              <a:rPr lang="en-GB" sz="2800" dirty="0"/>
              <a:t> "</a:t>
            </a:r>
            <a:r>
              <a:rPr lang="en-GB" sz="2800" dirty="0" err="1"/>
              <a:t>feddylgar</a:t>
            </a:r>
            <a:r>
              <a:rPr lang="en-GB" sz="2800" dirty="0"/>
              <a:t>, </a:t>
            </a:r>
            <a:r>
              <a:rPr lang="en-GB" sz="2800" dirty="0" err="1"/>
              <a:t>yn</a:t>
            </a:r>
            <a:r>
              <a:rPr lang="en-GB" sz="2800" dirty="0"/>
              <a:t> </a:t>
            </a:r>
            <a:r>
              <a:rPr lang="en-GB" sz="2800" dirty="0" err="1"/>
              <a:t>ddoeth</a:t>
            </a:r>
            <a:r>
              <a:rPr lang="en-GB" sz="2800" dirty="0"/>
              <a:t> ac </a:t>
            </a:r>
            <a:r>
              <a:rPr lang="en-GB" sz="2800" dirty="0" err="1"/>
              <a:t>yn</a:t>
            </a:r>
            <a:r>
              <a:rPr lang="en-GB" sz="2800" dirty="0"/>
              <a:t> </a:t>
            </a:r>
            <a:r>
              <a:rPr lang="en-GB" sz="2800" dirty="0" err="1"/>
              <a:t>fyfyriol</a:t>
            </a:r>
            <a:r>
              <a:rPr lang="en-GB" sz="2800" dirty="0"/>
              <a:t>", y </a:t>
            </a:r>
            <a:r>
              <a:rPr lang="en-GB" sz="2800" dirty="0" err="1"/>
              <a:t>mae</a:t>
            </a:r>
            <a:r>
              <a:rPr lang="en-GB" sz="2800" dirty="0"/>
              <a:t> </a:t>
            </a:r>
            <a:r>
              <a:rPr lang="en-GB" sz="2800" dirty="0" err="1"/>
              <a:t>eu</a:t>
            </a:r>
            <a:r>
              <a:rPr lang="en-GB" sz="2800" dirty="0"/>
              <a:t> </a:t>
            </a:r>
            <a:r>
              <a:rPr lang="en-GB" sz="2800" dirty="0" err="1"/>
              <a:t>gwaith</a:t>
            </a:r>
            <a:r>
              <a:rPr lang="en-GB" sz="2800" dirty="0"/>
              <a:t> </a:t>
            </a:r>
            <a:r>
              <a:rPr lang="en-GB" sz="2800" dirty="0" err="1"/>
              <a:t>yn</a:t>
            </a:r>
            <a:r>
              <a:rPr lang="en-GB" sz="2800" dirty="0"/>
              <a:t> </a:t>
            </a:r>
            <a:r>
              <a:rPr lang="en-GB" sz="2800" dirty="0" err="1"/>
              <a:t>cynnwys</a:t>
            </a:r>
            <a:r>
              <a:rPr lang="en-GB" sz="2800" dirty="0"/>
              <a:t> “</a:t>
            </a:r>
            <a:r>
              <a:rPr lang="en-GB" sz="2800" dirty="0" err="1"/>
              <a:t>greddf</a:t>
            </a:r>
            <a:r>
              <a:rPr lang="en-GB" sz="2800" dirty="0"/>
              <a:t>, </a:t>
            </a:r>
            <a:r>
              <a:rPr lang="en-GB" sz="2800" dirty="0" err="1"/>
              <a:t>dirnadaeth</a:t>
            </a:r>
            <a:r>
              <a:rPr lang="en-GB" sz="2800" dirty="0"/>
              <a:t> a </a:t>
            </a:r>
            <a:r>
              <a:rPr lang="en-GB" sz="2800" dirty="0" err="1"/>
              <a:t>chelfyddyd</a:t>
            </a:r>
            <a:r>
              <a:rPr lang="en-GB" sz="2800" dirty="0"/>
              <a:t>" (Schön 1987).</a:t>
            </a:r>
          </a:p>
          <a:p>
            <a:endParaRPr lang="en-GB" sz="2800" dirty="0"/>
          </a:p>
          <a:p>
            <a:r>
              <a:rPr lang="en-GB" sz="2800" dirty="0"/>
              <a:t>Gan </a:t>
            </a:r>
            <a:r>
              <a:rPr lang="en-GB" sz="2800" dirty="0" err="1"/>
              <a:t>dynnu</a:t>
            </a:r>
            <a:r>
              <a:rPr lang="en-GB" sz="2800" dirty="0"/>
              <a:t> </a:t>
            </a:r>
            <a:r>
              <a:rPr lang="en-GB" sz="2800" dirty="0" err="1"/>
              <a:t>ar</a:t>
            </a:r>
            <a:r>
              <a:rPr lang="en-GB" sz="2800" dirty="0"/>
              <a:t> </a:t>
            </a:r>
            <a:r>
              <a:rPr lang="en-GB" sz="2800" dirty="0" err="1"/>
              <a:t>ein</a:t>
            </a:r>
            <a:r>
              <a:rPr lang="en-GB" sz="2800" dirty="0"/>
              <a:t> </a:t>
            </a:r>
            <a:r>
              <a:rPr lang="en-GB" sz="2800" dirty="0" err="1"/>
              <a:t>greddf</a:t>
            </a:r>
            <a:r>
              <a:rPr lang="en-GB" sz="2800" dirty="0"/>
              <a:t> </a:t>
            </a:r>
            <a:r>
              <a:rPr lang="en-GB" sz="2800" dirty="0" err="1"/>
              <a:t>rydyn</a:t>
            </a:r>
            <a:r>
              <a:rPr lang="en-GB" sz="2800" dirty="0"/>
              <a:t> </a:t>
            </a:r>
            <a:r>
              <a:rPr lang="en-GB" sz="2800" dirty="0" err="1"/>
              <a:t>ni'n</a:t>
            </a:r>
            <a:r>
              <a:rPr lang="en-GB" sz="2800" dirty="0"/>
              <a:t> </a:t>
            </a:r>
            <a:r>
              <a:rPr lang="en-GB" sz="2800" dirty="0" err="1"/>
              <a:t>gwneud</a:t>
            </a:r>
            <a:r>
              <a:rPr lang="en-GB" sz="2800" dirty="0"/>
              <a:t> yr </a:t>
            </a:r>
            <a:r>
              <a:rPr lang="en-GB" sz="2800" dirty="0" err="1"/>
              <a:t>hyn</a:t>
            </a:r>
            <a:r>
              <a:rPr lang="en-GB" sz="2800" dirty="0"/>
              <a:t> </a:t>
            </a:r>
            <a:r>
              <a:rPr lang="en-GB" sz="2800" dirty="0" err="1"/>
              <a:t>sy'n</a:t>
            </a:r>
            <a:r>
              <a:rPr lang="en-GB" sz="2800" dirty="0"/>
              <a:t> </a:t>
            </a:r>
            <a:r>
              <a:rPr lang="en-GB" sz="2800" dirty="0" err="1"/>
              <a:t>teimlo'n</a:t>
            </a:r>
            <a:r>
              <a:rPr lang="en-GB" sz="2800" dirty="0"/>
              <a:t> </a:t>
            </a:r>
            <a:r>
              <a:rPr lang="en-GB" sz="2800" dirty="0" err="1"/>
              <a:t>iawn</a:t>
            </a:r>
            <a:r>
              <a:rPr lang="en-GB" sz="2800" dirty="0"/>
              <a:t>. </a:t>
            </a:r>
            <a:r>
              <a:rPr lang="en-GB" sz="2800" dirty="0" err="1"/>
              <a:t>Mae’n</a:t>
            </a:r>
            <a:r>
              <a:rPr lang="en-GB" sz="2800" dirty="0"/>
              <a:t> </a:t>
            </a:r>
            <a:r>
              <a:rPr lang="en-GB" sz="2800" dirty="0" err="1"/>
              <a:t>ymateb</a:t>
            </a:r>
            <a:r>
              <a:rPr lang="en-GB" sz="2800" dirty="0"/>
              <a:t> </a:t>
            </a:r>
            <a:r>
              <a:rPr lang="en-GB" sz="2800" dirty="0" err="1"/>
              <a:t>emosiynol</a:t>
            </a:r>
            <a:r>
              <a:rPr lang="en-GB" sz="2800" dirty="0"/>
              <a:t> </a:t>
            </a:r>
            <a:r>
              <a:rPr lang="en-GB" sz="2800" dirty="0" err="1"/>
              <a:t>sy’n</a:t>
            </a:r>
            <a:r>
              <a:rPr lang="en-GB" sz="2800" dirty="0"/>
              <a:t> </a:t>
            </a:r>
            <a:r>
              <a:rPr lang="en-GB" sz="2800" dirty="0" err="1"/>
              <a:t>ategu</a:t>
            </a:r>
            <a:r>
              <a:rPr lang="en-GB" sz="2800" dirty="0"/>
              <a:t> </a:t>
            </a:r>
            <a:r>
              <a:rPr lang="en-GB" sz="2800" dirty="0" err="1"/>
              <a:t>ein</a:t>
            </a:r>
            <a:r>
              <a:rPr lang="en-GB" sz="2800" dirty="0"/>
              <a:t> </a:t>
            </a:r>
            <a:r>
              <a:rPr lang="en-GB" sz="2800" dirty="0" err="1"/>
              <a:t>gwybodaeth</a:t>
            </a:r>
            <a:r>
              <a:rPr lang="en-GB" sz="2800" dirty="0"/>
              <a:t> </a:t>
            </a:r>
            <a:r>
              <a:rPr lang="en-GB" sz="2800" dirty="0" err="1"/>
              <a:t>a’r</a:t>
            </a:r>
            <a:r>
              <a:rPr lang="en-GB" sz="2800" dirty="0"/>
              <a:t> </a:t>
            </a:r>
            <a:r>
              <a:rPr lang="en-GB" sz="2800" dirty="0" err="1"/>
              <a:t>hyn</a:t>
            </a:r>
            <a:r>
              <a:rPr lang="en-GB" sz="2800" dirty="0"/>
              <a:t> a </a:t>
            </a:r>
            <a:r>
              <a:rPr lang="en-GB" sz="2800" dirty="0" err="1"/>
              <a:t>ddeallwn</a:t>
            </a:r>
            <a:r>
              <a:rPr lang="en-GB" sz="2800" dirty="0"/>
              <a:t> am </a:t>
            </a:r>
            <a:r>
              <a:rPr lang="en-GB" sz="2800" dirty="0" err="1"/>
              <a:t>bwnc</a:t>
            </a:r>
            <a:r>
              <a:rPr lang="en-GB" sz="2800" dirty="0"/>
              <a:t>, ac </a:t>
            </a:r>
            <a:r>
              <a:rPr lang="en-GB" sz="2800" dirty="0" err="1"/>
              <a:t>sy’n</a:t>
            </a:r>
            <a:r>
              <a:rPr lang="en-GB" sz="2800" dirty="0"/>
              <a:t> </a:t>
            </a:r>
            <a:r>
              <a:rPr lang="en-GB" sz="2800" dirty="0" err="1"/>
              <a:t>ein</a:t>
            </a:r>
            <a:r>
              <a:rPr lang="en-GB" sz="2800" dirty="0"/>
              <a:t> </a:t>
            </a:r>
            <a:r>
              <a:rPr lang="en-GB" sz="2800" dirty="0" err="1"/>
              <a:t>galluogi</a:t>
            </a:r>
            <a:r>
              <a:rPr lang="en-GB" sz="2800" dirty="0"/>
              <a:t> </a:t>
            </a:r>
            <a:r>
              <a:rPr lang="en-GB" sz="2800" dirty="0" err="1"/>
              <a:t>i</a:t>
            </a:r>
            <a:r>
              <a:rPr lang="en-GB" sz="2800" dirty="0"/>
              <a:t> </a:t>
            </a:r>
            <a:r>
              <a:rPr lang="en-GB" sz="2800" dirty="0" err="1"/>
              <a:t>weithredu</a:t>
            </a:r>
            <a:r>
              <a:rPr lang="en-GB" sz="2800" dirty="0"/>
              <a:t> </a:t>
            </a:r>
            <a:r>
              <a:rPr lang="en-GB" sz="2800" dirty="0" err="1"/>
              <a:t>mewn</a:t>
            </a:r>
            <a:r>
              <a:rPr lang="en-GB" sz="2800" dirty="0"/>
              <a:t> </a:t>
            </a:r>
            <a:r>
              <a:rPr lang="en-GB" sz="2800" dirty="0" err="1"/>
              <a:t>sefyllfa</a:t>
            </a:r>
            <a:r>
              <a:rPr lang="en-GB" sz="2800" dirty="0"/>
              <a:t>.</a:t>
            </a:r>
          </a:p>
        </p:txBody>
      </p:sp>
      <p:sp>
        <p:nvSpPr>
          <p:cNvPr id="4" name="Content Placeholder 3">
            <a:extLst>
              <a:ext uri="{FF2B5EF4-FFF2-40B4-BE49-F238E27FC236}">
                <a16:creationId xmlns:a16="http://schemas.microsoft.com/office/drawing/2014/main" id="{8D972263-1BD6-C271-CEE0-20C87DB262DE}"/>
              </a:ext>
            </a:extLst>
          </p:cNvPr>
          <p:cNvSpPr>
            <a:spLocks noGrp="1"/>
          </p:cNvSpPr>
          <p:nvPr>
            <p:ph sz="half" idx="2"/>
          </p:nvPr>
        </p:nvSpPr>
        <p:spPr/>
        <p:txBody>
          <a:bodyPr>
            <a:normAutofit fontScale="77500" lnSpcReduction="20000"/>
          </a:bodyPr>
          <a:lstStyle/>
          <a:p>
            <a:r>
              <a:rPr lang="en-GB" altLang="en-US" sz="2800" dirty="0">
                <a:solidFill>
                  <a:schemeClr val="accent6">
                    <a:lumMod val="75000"/>
                  </a:schemeClr>
                </a:solidFill>
              </a:rPr>
              <a:t>Schön speaks of reflective practitioners who are not just skilful or competent but "thoughtful, wise and contemplative", whose work involves "intuition, insight and artistry" (Schön 1987). </a:t>
            </a:r>
          </a:p>
          <a:p>
            <a:pPr>
              <a:buNone/>
            </a:pPr>
            <a:endParaRPr lang="en-GB" altLang="en-US" sz="2800" dirty="0">
              <a:solidFill>
                <a:schemeClr val="accent6">
                  <a:lumMod val="75000"/>
                </a:schemeClr>
              </a:solidFill>
            </a:endParaRPr>
          </a:p>
          <a:p>
            <a:r>
              <a:rPr lang="en-GB" altLang="en-US" sz="2800" dirty="0">
                <a:solidFill>
                  <a:schemeClr val="accent6">
                    <a:lumMod val="75000"/>
                  </a:schemeClr>
                </a:solidFill>
              </a:rPr>
              <a:t>Drawing on our intuition we do what feels right. It is an emotional response that complements our knowledge and what we understand about a subject, and which enables us to act in a situation. </a:t>
            </a:r>
          </a:p>
          <a:p>
            <a:endParaRPr lang="en-GB" dirty="0"/>
          </a:p>
        </p:txBody>
      </p:sp>
    </p:spTree>
    <p:extLst>
      <p:ext uri="{BB962C8B-B14F-4D97-AF65-F5344CB8AC3E}">
        <p14:creationId xmlns:p14="http://schemas.microsoft.com/office/powerpoint/2010/main" val="215832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44990-5A70-7E6D-9FD6-6D41AF6AAFE5}"/>
              </a:ext>
            </a:extLst>
          </p:cNvPr>
          <p:cNvSpPr>
            <a:spLocks noGrp="1"/>
          </p:cNvSpPr>
          <p:nvPr>
            <p:ph type="title"/>
          </p:nvPr>
        </p:nvSpPr>
        <p:spPr/>
        <p:txBody>
          <a:bodyPr/>
          <a:lstStyle/>
          <a:p>
            <a:r>
              <a:rPr lang="sv-SE" b="1" dirty="0"/>
              <a:t>Technegau sydd eu hangen i adfyfyrio...</a:t>
            </a:r>
            <a:br>
              <a:rPr lang="sv-SE" b="1" dirty="0"/>
            </a:br>
            <a:r>
              <a:rPr lang="en-GB" b="1" dirty="0">
                <a:solidFill>
                  <a:schemeClr val="accent6">
                    <a:lumMod val="75000"/>
                  </a:schemeClr>
                </a:solidFill>
              </a:rPr>
              <a:t>Techniques needed for reflection…</a:t>
            </a:r>
          </a:p>
        </p:txBody>
      </p:sp>
      <p:sp>
        <p:nvSpPr>
          <p:cNvPr id="3" name="Content Placeholder 2">
            <a:extLst>
              <a:ext uri="{FF2B5EF4-FFF2-40B4-BE49-F238E27FC236}">
                <a16:creationId xmlns:a16="http://schemas.microsoft.com/office/drawing/2014/main" id="{33E9A380-87AC-0B54-2280-3C4E92E0FA15}"/>
              </a:ext>
            </a:extLst>
          </p:cNvPr>
          <p:cNvSpPr>
            <a:spLocks noGrp="1"/>
          </p:cNvSpPr>
          <p:nvPr>
            <p:ph sz="half" idx="1"/>
          </p:nvPr>
        </p:nvSpPr>
        <p:spPr/>
        <p:txBody>
          <a:bodyPr>
            <a:normAutofit/>
          </a:bodyPr>
          <a:lstStyle/>
          <a:p>
            <a:pPr eaLnBrk="1" hangingPunct="1">
              <a:lnSpc>
                <a:spcPct val="90000"/>
              </a:lnSpc>
            </a:pPr>
            <a:r>
              <a:rPr lang="en-GB" altLang="en-US" sz="2400" dirty="0" err="1"/>
              <a:t>Meddwl</a:t>
            </a:r>
            <a:r>
              <a:rPr lang="en-GB" altLang="en-US" sz="2400" dirty="0"/>
              <a:t> </a:t>
            </a:r>
            <a:r>
              <a:rPr lang="en-GB" altLang="en-US" sz="2400" dirty="0" err="1"/>
              <a:t>ar</a:t>
            </a:r>
            <a:r>
              <a:rPr lang="en-GB" altLang="en-US" sz="2400" dirty="0"/>
              <a:t> </a:t>
            </a:r>
            <a:r>
              <a:rPr lang="en-GB" altLang="en-US" sz="2400" dirty="0" err="1"/>
              <a:t>eich</a:t>
            </a:r>
            <a:r>
              <a:rPr lang="en-GB" altLang="en-US" sz="2400" dirty="0"/>
              <a:t> </a:t>
            </a:r>
            <a:r>
              <a:rPr lang="en-GB" altLang="en-US" sz="2400" dirty="0" err="1"/>
              <a:t>traed</a:t>
            </a:r>
            <a:endParaRPr lang="en-GB" altLang="en-US" sz="2400" dirty="0"/>
          </a:p>
          <a:p>
            <a:pPr eaLnBrk="1" hangingPunct="1">
              <a:lnSpc>
                <a:spcPct val="90000"/>
              </a:lnSpc>
            </a:pPr>
            <a:r>
              <a:rPr lang="en-GB" altLang="en-US" sz="2400" dirty="0"/>
              <a:t>Repertoire</a:t>
            </a:r>
          </a:p>
          <a:p>
            <a:pPr eaLnBrk="1" hangingPunct="1">
              <a:lnSpc>
                <a:spcPct val="90000"/>
              </a:lnSpc>
            </a:pPr>
            <a:r>
              <a:rPr lang="en-GB" altLang="en-US" sz="2400" dirty="0" err="1"/>
              <a:t>Ffrâm</a:t>
            </a:r>
            <a:r>
              <a:rPr lang="en-GB" altLang="en-US" sz="2400" dirty="0"/>
              <a:t> </a:t>
            </a:r>
            <a:r>
              <a:rPr lang="en-GB" altLang="en-US" sz="2400" dirty="0" err="1"/>
              <a:t>Cyfeirio</a:t>
            </a:r>
            <a:endParaRPr lang="en-GB" altLang="en-US" sz="2400" dirty="0"/>
          </a:p>
          <a:p>
            <a:pPr eaLnBrk="1" hangingPunct="1">
              <a:lnSpc>
                <a:spcPct val="90000"/>
              </a:lnSpc>
            </a:pPr>
            <a:r>
              <a:rPr lang="en-GB" altLang="en-US" sz="2400" dirty="0" err="1"/>
              <a:t>Greddf</a:t>
            </a:r>
            <a:r>
              <a:rPr lang="en-GB" altLang="en-US" sz="2400" dirty="0"/>
              <a:t> a </a:t>
            </a:r>
            <a:r>
              <a:rPr lang="en-GB" altLang="en-US" sz="2400" dirty="0" err="1"/>
              <a:t>theimlad</a:t>
            </a:r>
            <a:r>
              <a:rPr lang="en-GB" altLang="en-US" sz="2400" dirty="0"/>
              <a:t> </a:t>
            </a:r>
            <a:r>
              <a:rPr lang="en-GB" altLang="en-US" sz="2400" dirty="0" err="1"/>
              <a:t>o'r</a:t>
            </a:r>
            <a:r>
              <a:rPr lang="en-GB" altLang="en-US" sz="2400" dirty="0"/>
              <a:t> </a:t>
            </a:r>
            <a:r>
              <a:rPr lang="en-GB" altLang="en-US" sz="2400" dirty="0" err="1"/>
              <a:t>perfedd</a:t>
            </a:r>
            <a:endParaRPr lang="en-GB" altLang="en-US" sz="2400" dirty="0"/>
          </a:p>
          <a:p>
            <a:pPr eaLnBrk="1" hangingPunct="1">
              <a:lnSpc>
                <a:spcPct val="90000"/>
              </a:lnSpc>
            </a:pPr>
            <a:r>
              <a:rPr lang="en-GB" altLang="en-US" sz="2400" dirty="0" err="1"/>
              <a:t>Emosiynau</a:t>
            </a:r>
            <a:endParaRPr lang="en-GB" altLang="en-US" sz="2400" dirty="0"/>
          </a:p>
          <a:p>
            <a:pPr eaLnBrk="1" hangingPunct="1">
              <a:lnSpc>
                <a:spcPct val="90000"/>
              </a:lnSpc>
            </a:pPr>
            <a:r>
              <a:rPr lang="en-GB" altLang="en-US" sz="2400" dirty="0" err="1"/>
              <a:t>Cysylltu</a:t>
            </a:r>
            <a:endParaRPr lang="en-GB" altLang="en-US" sz="2400" dirty="0"/>
          </a:p>
          <a:p>
            <a:pPr eaLnBrk="1" hangingPunct="1">
              <a:lnSpc>
                <a:spcPct val="90000"/>
              </a:lnSpc>
            </a:pPr>
            <a:r>
              <a:rPr lang="en-GB" altLang="en-US" sz="2400" dirty="0" err="1"/>
              <a:t>Beirniadu</a:t>
            </a:r>
            <a:r>
              <a:rPr lang="en-GB" altLang="en-US" sz="2400" dirty="0"/>
              <a:t> a </a:t>
            </a:r>
            <a:r>
              <a:rPr lang="en-GB" altLang="en-US" sz="2400" dirty="0" err="1"/>
              <a:t>gwerthuso</a:t>
            </a:r>
            <a:endParaRPr lang="en-GB" altLang="en-US" sz="2400" dirty="0"/>
          </a:p>
          <a:p>
            <a:pPr eaLnBrk="1" hangingPunct="1">
              <a:lnSpc>
                <a:spcPct val="90000"/>
              </a:lnSpc>
            </a:pPr>
            <a:r>
              <a:rPr lang="en-GB" altLang="en-US" sz="2400" dirty="0" err="1"/>
              <a:t>Ymarfer</a:t>
            </a:r>
            <a:r>
              <a:rPr lang="en-GB" altLang="en-US" sz="2400" dirty="0"/>
              <a:t> </a:t>
            </a:r>
            <a:r>
              <a:rPr lang="en-GB" altLang="en-US" sz="2400" dirty="0" err="1"/>
              <a:t>symudiadau</a:t>
            </a:r>
            <a:r>
              <a:rPr lang="en-GB" altLang="en-US" sz="2400" dirty="0"/>
              <a:t> </a:t>
            </a:r>
            <a:endParaRPr lang="en-GB" sz="2400" dirty="0"/>
          </a:p>
        </p:txBody>
      </p:sp>
      <p:sp>
        <p:nvSpPr>
          <p:cNvPr id="4" name="Content Placeholder 3">
            <a:extLst>
              <a:ext uri="{FF2B5EF4-FFF2-40B4-BE49-F238E27FC236}">
                <a16:creationId xmlns:a16="http://schemas.microsoft.com/office/drawing/2014/main" id="{D2AA1ECF-ABC7-9133-F647-BE9FD4657636}"/>
              </a:ext>
            </a:extLst>
          </p:cNvPr>
          <p:cNvSpPr>
            <a:spLocks noGrp="1"/>
          </p:cNvSpPr>
          <p:nvPr>
            <p:ph sz="half" idx="2"/>
          </p:nvPr>
        </p:nvSpPr>
        <p:spPr/>
        <p:txBody>
          <a:bodyPr/>
          <a:lstStyle/>
          <a:p>
            <a:pPr eaLnBrk="1" hangingPunct="1">
              <a:lnSpc>
                <a:spcPct val="90000"/>
              </a:lnSpc>
            </a:pPr>
            <a:r>
              <a:rPr lang="en-GB" altLang="en-US" sz="2400" dirty="0">
                <a:solidFill>
                  <a:schemeClr val="accent6">
                    <a:lumMod val="75000"/>
                  </a:schemeClr>
                </a:solidFill>
              </a:rPr>
              <a:t>Thinking on your feet</a:t>
            </a:r>
          </a:p>
          <a:p>
            <a:pPr eaLnBrk="1" hangingPunct="1">
              <a:lnSpc>
                <a:spcPct val="90000"/>
              </a:lnSpc>
            </a:pPr>
            <a:r>
              <a:rPr lang="en-GB" altLang="en-US" sz="2400" dirty="0">
                <a:solidFill>
                  <a:schemeClr val="accent6">
                    <a:lumMod val="75000"/>
                  </a:schemeClr>
                </a:solidFill>
              </a:rPr>
              <a:t>Repertoire</a:t>
            </a:r>
          </a:p>
          <a:p>
            <a:pPr eaLnBrk="1" hangingPunct="1">
              <a:lnSpc>
                <a:spcPct val="90000"/>
              </a:lnSpc>
            </a:pPr>
            <a:r>
              <a:rPr lang="en-GB" altLang="en-US" sz="2400" dirty="0">
                <a:solidFill>
                  <a:schemeClr val="accent6">
                    <a:lumMod val="75000"/>
                  </a:schemeClr>
                </a:solidFill>
              </a:rPr>
              <a:t>Frame of Reference</a:t>
            </a:r>
          </a:p>
          <a:p>
            <a:pPr eaLnBrk="1" hangingPunct="1">
              <a:lnSpc>
                <a:spcPct val="90000"/>
              </a:lnSpc>
            </a:pPr>
            <a:r>
              <a:rPr lang="en-GB" altLang="en-US" sz="2400" dirty="0">
                <a:solidFill>
                  <a:schemeClr val="accent6">
                    <a:lumMod val="75000"/>
                  </a:schemeClr>
                </a:solidFill>
              </a:rPr>
              <a:t>Intuition and gut feeling</a:t>
            </a:r>
          </a:p>
          <a:p>
            <a:pPr eaLnBrk="1" hangingPunct="1">
              <a:lnSpc>
                <a:spcPct val="90000"/>
              </a:lnSpc>
            </a:pPr>
            <a:r>
              <a:rPr lang="en-GB" altLang="en-US" sz="2400" dirty="0">
                <a:solidFill>
                  <a:schemeClr val="accent6">
                    <a:lumMod val="75000"/>
                  </a:schemeClr>
                </a:solidFill>
              </a:rPr>
              <a:t>Emotions</a:t>
            </a:r>
          </a:p>
          <a:p>
            <a:pPr eaLnBrk="1" hangingPunct="1">
              <a:lnSpc>
                <a:spcPct val="90000"/>
              </a:lnSpc>
            </a:pPr>
            <a:r>
              <a:rPr lang="en-GB" altLang="en-US" sz="2400" dirty="0">
                <a:solidFill>
                  <a:schemeClr val="accent6">
                    <a:lumMod val="75000"/>
                  </a:schemeClr>
                </a:solidFill>
              </a:rPr>
              <a:t>Connecting</a:t>
            </a:r>
          </a:p>
          <a:p>
            <a:pPr eaLnBrk="1" hangingPunct="1">
              <a:lnSpc>
                <a:spcPct val="90000"/>
              </a:lnSpc>
            </a:pPr>
            <a:r>
              <a:rPr lang="en-GB" altLang="en-US" sz="2400" dirty="0">
                <a:solidFill>
                  <a:schemeClr val="accent6">
                    <a:lumMod val="75000"/>
                  </a:schemeClr>
                </a:solidFill>
              </a:rPr>
              <a:t>Judging and evaluating</a:t>
            </a:r>
          </a:p>
          <a:p>
            <a:pPr eaLnBrk="1" hangingPunct="1">
              <a:lnSpc>
                <a:spcPct val="90000"/>
              </a:lnSpc>
            </a:pPr>
            <a:r>
              <a:rPr lang="en-GB" altLang="en-US" sz="2400" dirty="0">
                <a:solidFill>
                  <a:schemeClr val="accent6">
                    <a:lumMod val="75000"/>
                  </a:schemeClr>
                </a:solidFill>
              </a:rPr>
              <a:t>Rehearsing moves</a:t>
            </a:r>
          </a:p>
          <a:p>
            <a:endParaRPr lang="en-GB" dirty="0"/>
          </a:p>
        </p:txBody>
      </p:sp>
    </p:spTree>
    <p:extLst>
      <p:ext uri="{BB962C8B-B14F-4D97-AF65-F5344CB8AC3E}">
        <p14:creationId xmlns:p14="http://schemas.microsoft.com/office/powerpoint/2010/main" val="3752168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FBA2-730E-9700-1C7B-F02C3C0886BA}"/>
              </a:ext>
            </a:extLst>
          </p:cNvPr>
          <p:cNvSpPr>
            <a:spLocks noGrp="1"/>
          </p:cNvSpPr>
          <p:nvPr>
            <p:ph type="title"/>
          </p:nvPr>
        </p:nvSpPr>
        <p:spPr/>
        <p:txBody>
          <a:bodyPr/>
          <a:lstStyle/>
          <a:p>
            <a:r>
              <a:rPr lang="en-GB" b="1" dirty="0" err="1"/>
              <a:t>Diweddglo</a:t>
            </a:r>
            <a:r>
              <a:rPr lang="en-GB" b="1" dirty="0"/>
              <a:t>					</a:t>
            </a:r>
            <a:r>
              <a:rPr lang="en-GB" b="1" dirty="0">
                <a:solidFill>
                  <a:schemeClr val="accent6">
                    <a:lumMod val="75000"/>
                  </a:schemeClr>
                </a:solidFill>
              </a:rPr>
              <a:t>Conclusion</a:t>
            </a:r>
          </a:p>
        </p:txBody>
      </p:sp>
      <p:sp>
        <p:nvSpPr>
          <p:cNvPr id="3" name="Content Placeholder 2">
            <a:extLst>
              <a:ext uri="{FF2B5EF4-FFF2-40B4-BE49-F238E27FC236}">
                <a16:creationId xmlns:a16="http://schemas.microsoft.com/office/drawing/2014/main" id="{C63A0355-2C42-880C-0AED-2452068818BA}"/>
              </a:ext>
            </a:extLst>
          </p:cNvPr>
          <p:cNvSpPr>
            <a:spLocks noGrp="1"/>
          </p:cNvSpPr>
          <p:nvPr>
            <p:ph sz="half" idx="1"/>
          </p:nvPr>
        </p:nvSpPr>
        <p:spPr/>
        <p:txBody>
          <a:bodyPr/>
          <a:lstStyle/>
          <a:p>
            <a:r>
              <a:rPr lang="en-GB" dirty="0" err="1"/>
              <a:t>Nid</a:t>
            </a:r>
            <a:r>
              <a:rPr lang="en-GB" dirty="0"/>
              <a:t> </a:t>
            </a:r>
            <a:r>
              <a:rPr lang="en-GB" dirty="0" err="1"/>
              <a:t>yw</a:t>
            </a:r>
            <a:r>
              <a:rPr lang="en-GB" dirty="0"/>
              <a:t> </a:t>
            </a:r>
            <a:r>
              <a:rPr lang="en-GB" dirty="0" err="1"/>
              <a:t>adfyfyrio</a:t>
            </a:r>
            <a:r>
              <a:rPr lang="en-GB" dirty="0"/>
              <a:t> </a:t>
            </a:r>
            <a:r>
              <a:rPr lang="en-GB" dirty="0" err="1"/>
              <a:t>yn</a:t>
            </a:r>
            <a:r>
              <a:rPr lang="en-GB" dirty="0"/>
              <a:t> </a:t>
            </a:r>
            <a:r>
              <a:rPr lang="en-GB" dirty="0" err="1"/>
              <a:t>ddiben</a:t>
            </a:r>
            <a:r>
              <a:rPr lang="en-GB" dirty="0"/>
              <a:t> </a:t>
            </a:r>
            <a:r>
              <a:rPr lang="en-GB" dirty="0" err="1"/>
              <a:t>ynddo'i</a:t>
            </a:r>
            <a:r>
              <a:rPr lang="en-GB" dirty="0"/>
              <a:t> </a:t>
            </a:r>
            <a:r>
              <a:rPr lang="en-GB" dirty="0" err="1"/>
              <a:t>hun</a:t>
            </a:r>
            <a:r>
              <a:rPr lang="en-GB" dirty="0"/>
              <a:t> a </a:t>
            </a:r>
            <a:r>
              <a:rPr lang="en-GB" dirty="0" err="1"/>
              <a:t>dylid</a:t>
            </a:r>
            <a:r>
              <a:rPr lang="en-GB" dirty="0"/>
              <a:t> </a:t>
            </a:r>
            <a:r>
              <a:rPr lang="en-GB" dirty="0" err="1"/>
              <a:t>mynd</a:t>
            </a:r>
            <a:r>
              <a:rPr lang="en-GB" dirty="0"/>
              <a:t> â </a:t>
            </a:r>
            <a:r>
              <a:rPr lang="en-GB" dirty="0" err="1"/>
              <a:t>nodiadau</a:t>
            </a:r>
            <a:r>
              <a:rPr lang="en-GB" dirty="0"/>
              <a:t> (reflective recording) </a:t>
            </a:r>
            <a:r>
              <a:rPr lang="en-GB" dirty="0" err="1"/>
              <a:t>i</a:t>
            </a:r>
            <a:r>
              <a:rPr lang="en-GB" dirty="0"/>
              <a:t> </a:t>
            </a:r>
            <a:r>
              <a:rPr lang="en-GB" dirty="0" err="1"/>
              <a:t>oruchwyliaeth</a:t>
            </a:r>
            <a:r>
              <a:rPr lang="en-GB" dirty="0"/>
              <a:t> </a:t>
            </a:r>
            <a:r>
              <a:rPr lang="en-GB" dirty="0" err="1"/>
              <a:t>i'w</a:t>
            </a:r>
            <a:r>
              <a:rPr lang="en-GB" dirty="0"/>
              <a:t> </a:t>
            </a:r>
            <a:r>
              <a:rPr lang="en-GB" dirty="0" err="1"/>
              <a:t>harchwilio</a:t>
            </a:r>
            <a:r>
              <a:rPr lang="en-GB" dirty="0"/>
              <a:t> </a:t>
            </a:r>
            <a:r>
              <a:rPr lang="en-GB" dirty="0" err="1"/>
              <a:t>ymhellach</a:t>
            </a:r>
            <a:r>
              <a:rPr lang="en-GB" dirty="0"/>
              <a:t>.</a:t>
            </a:r>
          </a:p>
          <a:p>
            <a:endParaRPr lang="en-GB" dirty="0"/>
          </a:p>
          <a:p>
            <a:r>
              <a:rPr lang="en-GB" dirty="0"/>
              <a:t>Y </a:t>
            </a:r>
            <a:r>
              <a:rPr lang="en-GB" dirty="0" err="1"/>
              <a:t>pwrpas</a:t>
            </a:r>
            <a:r>
              <a:rPr lang="en-GB" dirty="0"/>
              <a:t> </a:t>
            </a:r>
            <a:r>
              <a:rPr lang="en-GB" dirty="0" err="1"/>
              <a:t>yw</a:t>
            </a:r>
            <a:r>
              <a:rPr lang="en-GB" dirty="0"/>
              <a:t> </a:t>
            </a:r>
            <a:r>
              <a:rPr lang="en-GB" dirty="0" err="1"/>
              <a:t>dysgu</a:t>
            </a:r>
            <a:r>
              <a:rPr lang="en-GB" dirty="0"/>
              <a:t> a </a:t>
            </a:r>
            <a:r>
              <a:rPr lang="en-GB" dirty="0" err="1"/>
              <a:t>pharatoi</a:t>
            </a:r>
            <a:r>
              <a:rPr lang="en-GB" dirty="0"/>
              <a:t> </a:t>
            </a:r>
            <a:r>
              <a:rPr lang="en-GB" dirty="0" err="1"/>
              <a:t>ar</a:t>
            </a:r>
            <a:r>
              <a:rPr lang="en-GB" dirty="0"/>
              <a:t> </a:t>
            </a:r>
            <a:r>
              <a:rPr lang="en-GB" dirty="0" err="1"/>
              <a:t>gyfer</a:t>
            </a:r>
            <a:r>
              <a:rPr lang="en-GB" dirty="0"/>
              <a:t> </a:t>
            </a:r>
            <a:r>
              <a:rPr lang="en-GB" dirty="0" err="1"/>
              <a:t>profiadau</a:t>
            </a:r>
            <a:r>
              <a:rPr lang="en-GB" dirty="0"/>
              <a:t> </a:t>
            </a:r>
            <a:r>
              <a:rPr lang="en-GB" dirty="0" err="1"/>
              <a:t>pellach</a:t>
            </a:r>
            <a:r>
              <a:rPr lang="en-GB" dirty="0"/>
              <a:t> </a:t>
            </a:r>
            <a:r>
              <a:rPr lang="en-GB" dirty="0" err="1"/>
              <a:t>fel</a:t>
            </a:r>
            <a:r>
              <a:rPr lang="en-GB" dirty="0"/>
              <a:t> y </a:t>
            </a:r>
            <a:r>
              <a:rPr lang="en-GB" dirty="0" err="1"/>
              <a:t>gallwn</a:t>
            </a:r>
            <a:r>
              <a:rPr lang="en-GB" dirty="0"/>
              <a:t> </a:t>
            </a:r>
            <a:r>
              <a:rPr lang="en-GB" dirty="0" err="1"/>
              <a:t>weithredu</a:t>
            </a:r>
            <a:r>
              <a:rPr lang="en-GB" dirty="0"/>
              <a:t> </a:t>
            </a:r>
            <a:r>
              <a:rPr lang="en-GB" dirty="0" err="1"/>
              <a:t>mewn</a:t>
            </a:r>
            <a:r>
              <a:rPr lang="en-GB" dirty="0"/>
              <a:t> </a:t>
            </a:r>
            <a:r>
              <a:rPr lang="en-GB" dirty="0" err="1"/>
              <a:t>ffyrdd</a:t>
            </a:r>
            <a:r>
              <a:rPr lang="en-GB" dirty="0"/>
              <a:t> </a:t>
            </a:r>
            <a:r>
              <a:rPr lang="en-GB" dirty="0" err="1"/>
              <a:t>meddylgar</a:t>
            </a:r>
            <a:r>
              <a:rPr lang="en-GB" dirty="0"/>
              <a:t> </a:t>
            </a:r>
            <a:r>
              <a:rPr lang="en-GB" dirty="0" err="1"/>
              <a:t>mwy</a:t>
            </a:r>
            <a:r>
              <a:rPr lang="en-GB" dirty="0"/>
              <a:t> </a:t>
            </a:r>
            <a:r>
              <a:rPr lang="en-GB" dirty="0" err="1"/>
              <a:t>gwybodus</a:t>
            </a:r>
            <a:r>
              <a:rPr lang="en-GB" dirty="0"/>
              <a:t>.</a:t>
            </a:r>
          </a:p>
        </p:txBody>
      </p:sp>
      <p:sp>
        <p:nvSpPr>
          <p:cNvPr id="4" name="Content Placeholder 3">
            <a:extLst>
              <a:ext uri="{FF2B5EF4-FFF2-40B4-BE49-F238E27FC236}">
                <a16:creationId xmlns:a16="http://schemas.microsoft.com/office/drawing/2014/main" id="{43DFBA43-24E9-C050-D0F7-187C16AC109C}"/>
              </a:ext>
            </a:extLst>
          </p:cNvPr>
          <p:cNvSpPr>
            <a:spLocks noGrp="1"/>
          </p:cNvSpPr>
          <p:nvPr>
            <p:ph sz="half" idx="2"/>
          </p:nvPr>
        </p:nvSpPr>
        <p:spPr/>
        <p:txBody>
          <a:bodyPr/>
          <a:lstStyle/>
          <a:p>
            <a:r>
              <a:rPr lang="en-GB" altLang="en-US" dirty="0">
                <a:solidFill>
                  <a:schemeClr val="accent6">
                    <a:lumMod val="75000"/>
                  </a:schemeClr>
                </a:solidFill>
              </a:rPr>
              <a:t>Reflection is not an end in itself and recordings should be taken to supervision for further exploration.</a:t>
            </a:r>
          </a:p>
          <a:p>
            <a:pPr>
              <a:buNone/>
            </a:pPr>
            <a:endParaRPr lang="en-GB" altLang="en-US" dirty="0">
              <a:solidFill>
                <a:schemeClr val="accent6">
                  <a:lumMod val="75000"/>
                </a:schemeClr>
              </a:solidFill>
            </a:endParaRPr>
          </a:p>
          <a:p>
            <a:r>
              <a:rPr lang="en-GB" altLang="en-US" dirty="0">
                <a:solidFill>
                  <a:schemeClr val="accent6">
                    <a:lumMod val="75000"/>
                  </a:schemeClr>
                </a:solidFill>
              </a:rPr>
              <a:t>The purpose is to learn and prepare for further experiences so we can act in more informed thoughtful ways. </a:t>
            </a:r>
          </a:p>
          <a:p>
            <a:endParaRPr lang="en-GB" dirty="0"/>
          </a:p>
        </p:txBody>
      </p:sp>
    </p:spTree>
    <p:extLst>
      <p:ext uri="{BB962C8B-B14F-4D97-AF65-F5344CB8AC3E}">
        <p14:creationId xmlns:p14="http://schemas.microsoft.com/office/powerpoint/2010/main" val="3448503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041A7-F427-465E-D579-FA812371E1D4}"/>
              </a:ext>
            </a:extLst>
          </p:cNvPr>
          <p:cNvSpPr>
            <a:spLocks noGrp="1"/>
          </p:cNvSpPr>
          <p:nvPr>
            <p:ph type="title"/>
          </p:nvPr>
        </p:nvSpPr>
        <p:spPr/>
        <p:txBody>
          <a:bodyPr/>
          <a:lstStyle/>
          <a:p>
            <a:r>
              <a:rPr lang="en-GB" b="1" dirty="0" err="1"/>
              <a:t>Rhestr</a:t>
            </a:r>
            <a:r>
              <a:rPr lang="en-GB" b="1" dirty="0"/>
              <a:t> </a:t>
            </a:r>
            <a:r>
              <a:rPr lang="en-GB" b="1" dirty="0" err="1"/>
              <a:t>Gyfeirio</a:t>
            </a:r>
            <a:r>
              <a:rPr lang="en-GB" b="1" dirty="0"/>
              <a:t>		</a:t>
            </a:r>
            <a:br>
              <a:rPr lang="en-GB" b="1" dirty="0"/>
            </a:br>
            <a:r>
              <a:rPr lang="en-GB" b="1" dirty="0">
                <a:solidFill>
                  <a:schemeClr val="accent6">
                    <a:lumMod val="75000"/>
                  </a:schemeClr>
                </a:solidFill>
              </a:rPr>
              <a:t>Reference List</a:t>
            </a:r>
          </a:p>
        </p:txBody>
      </p:sp>
      <p:sp>
        <p:nvSpPr>
          <p:cNvPr id="3" name="Content Placeholder 2">
            <a:extLst>
              <a:ext uri="{FF2B5EF4-FFF2-40B4-BE49-F238E27FC236}">
                <a16:creationId xmlns:a16="http://schemas.microsoft.com/office/drawing/2014/main" id="{6997E0CA-6CAF-1BBD-F494-8AF77F1C739F}"/>
              </a:ext>
            </a:extLst>
          </p:cNvPr>
          <p:cNvSpPr>
            <a:spLocks noGrp="1"/>
          </p:cNvSpPr>
          <p:nvPr>
            <p:ph idx="1"/>
          </p:nvPr>
        </p:nvSpPr>
        <p:spPr>
          <a:xfrm>
            <a:off x="838200" y="1502068"/>
            <a:ext cx="10515600" cy="4351338"/>
          </a:xfrm>
        </p:spPr>
        <p:txBody>
          <a:bodyPr/>
          <a:lstStyle/>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Atkins S, and Murphy K, (1999) Reflective Practice, in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Nursing Standard,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8(39), pp49-56</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Biggs J,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Teaching for Quality Learning at University</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Buckingham: Open University Press.</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Boud</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D, Keough R, and Walker D, (1985)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Reflection: turning experience into learning,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London: Kogan Page.</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Claxton G</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 (1990)Teaching to Learn,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Cassell.</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Dewey J</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1966)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Democracy and education: an introduction to the philosophy of education,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Oxford: A Free Press, 1966. </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Gibbs G, (1988)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Learning by Doing: A guide to teaching and learning methods. Oxford: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Further Education Unit, Oxford Brookes University.</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Kolb, D A, (1984)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Experiential Learning: Experience as the source of learning and development,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New Jersey: Prentice Hall.</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Moon J A, (1999)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Reflection in learning &amp; professional development: theory &amp; practice,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Oxon: Kogan Page.</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Schön D A, (1987)  Teaching artistry through reflection-in-action.  </a:t>
            </a:r>
            <a:r>
              <a:rPr kumimoji="0" lang="en-US"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In Educating the reflective practitioner, </a:t>
            </a: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San Francisco, CA: Jossey-Bass Publishers.</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Smith M K, (1994) </a:t>
            </a:r>
            <a:r>
              <a:rPr kumimoji="0" lang="en-US"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Local Education. Community, conversation, action</a:t>
            </a:r>
            <a:r>
              <a:rPr kumimoji="0" lang="en-US"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Buckingham: Open University Press.</a:t>
            </a:r>
          </a:p>
          <a:p>
            <a:pPr marL="228600" marR="0" lvl="0" indent="-228600" algn="l" defTabSz="914400" rtl="0" eaLnBrk="1" fontAlgn="auto" latinLnBrk="0" hangingPunct="1">
              <a:lnSpc>
                <a:spcPct val="80000"/>
              </a:lnSpc>
              <a:spcBef>
                <a:spcPts val="100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Williams F, (2010) Reflection and enquiry, in </a:t>
            </a: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Buchroth</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I, and Parkin C, (Eds) </a:t>
            </a:r>
            <a:r>
              <a:rPr kumimoji="0" lang="en-GB" altLang="en-US" sz="1600" b="0" i="1" u="none" strike="noStrike" kern="1200" cap="none" spc="0" normalizeH="0" baseline="0" noProof="0" dirty="0">
                <a:ln>
                  <a:noFill/>
                </a:ln>
                <a:solidFill>
                  <a:prstClr val="black"/>
                </a:solidFill>
                <a:effectLst/>
                <a:uLnTx/>
                <a:uFillTx/>
                <a:latin typeface="Calibri" panose="020F0502020204030204"/>
                <a:ea typeface="+mn-ea"/>
                <a:cs typeface="+mn-cs"/>
              </a:rPr>
              <a:t>Using Theory in Youth and Community Work Practice, </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Exeter: Learning Matters. </a:t>
            </a:r>
          </a:p>
        </p:txBody>
      </p:sp>
    </p:spTree>
    <p:extLst>
      <p:ext uri="{BB962C8B-B14F-4D97-AF65-F5344CB8AC3E}">
        <p14:creationId xmlns:p14="http://schemas.microsoft.com/office/powerpoint/2010/main" val="2188374282"/>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6" ma:contentTypeDescription="Create a new document." ma:contentTypeScope="" ma:versionID="e89399bb443a21ac05314ff393ce02e5">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d3110e05af02b5fae71aa72ee50f674d"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6D057E-1408-44EE-A4CE-CD4A2C3966EA}">
  <ds:schemaRefs>
    <ds:schemaRef ds:uri="http://schemas.microsoft.com/sharepoint/v3/contenttype/forms"/>
  </ds:schemaRefs>
</ds:datastoreItem>
</file>

<file path=customXml/itemProps2.xml><?xml version="1.0" encoding="utf-8"?>
<ds:datastoreItem xmlns:ds="http://schemas.openxmlformats.org/officeDocument/2006/customXml" ds:itemID="{23906514-CFB8-4011-9754-AFCB61BD22CA}">
  <ds:schemaRefs>
    <ds:schemaRef ds:uri="http://purl.org/dc/terms/"/>
    <ds:schemaRef ds:uri="http://schemas.microsoft.com/office/infopath/2007/PartnerControls"/>
    <ds:schemaRef ds:uri="fb6e3afc-5266-4630-9c28-28963f20a13f"/>
    <ds:schemaRef ds:uri="http://schemas.microsoft.com/office/2006/documentManagement/types"/>
    <ds:schemaRef ds:uri="http://purl.org/dc/elements/1.1/"/>
    <ds:schemaRef ds:uri="http://www.w3.org/XML/1998/namespace"/>
    <ds:schemaRef ds:uri="2676ab72-9079-411c-83fb-ee6e21d36081"/>
    <ds:schemaRef ds:uri="http://purl.org/dc/dcmitype/"/>
    <ds:schemaRef ds:uri="http://schemas.microsoft.com/office/2006/metadata/properties"/>
    <ds:schemaRef ds:uri="http://schemas.openxmlformats.org/package/2006/metadata/core-properties"/>
  </ds:schemaRefs>
</ds:datastoreItem>
</file>

<file path=customXml/itemProps3.xml><?xml version="1.0" encoding="utf-8"?>
<ds:datastoreItem xmlns:ds="http://schemas.openxmlformats.org/officeDocument/2006/customXml" ds:itemID="{2D9E29CC-020D-4782-89A3-41A228A2CC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2006</Words>
  <Application>Microsoft Office PowerPoint</Application>
  <PresentationFormat>Widescreen</PresentationFormat>
  <Paragraphs>188</Paragraphs>
  <Slides>21</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21</vt:i4>
      </vt:variant>
    </vt:vector>
  </HeadingPairs>
  <TitlesOfParts>
    <vt:vector size="28" baseType="lpstr">
      <vt:lpstr>Arial</vt:lpstr>
      <vt:lpstr>Calibri</vt:lpstr>
      <vt:lpstr>Calibri Light</vt:lpstr>
      <vt:lpstr>Symbol</vt:lpstr>
      <vt:lpstr>1_Office Theme</vt:lpstr>
      <vt:lpstr>Holding PAge</vt:lpstr>
      <vt:lpstr>Accessible 2</vt:lpstr>
      <vt:lpstr>ECYW4006</vt:lpstr>
      <vt:lpstr>Cynnwys      Content</vt:lpstr>
      <vt:lpstr>Dod yn ymwybodol a chymwys Becoming aware and competent</vt:lpstr>
      <vt:lpstr>Gweithiwr ieuenctid yn siarad… A youth worker talking…</vt:lpstr>
      <vt:lpstr>Beth yw Adfyfyrio? What is reflection?</vt:lpstr>
      <vt:lpstr>Beth i adfyfyrio ‘arno’  What to reflect ‘on’</vt:lpstr>
      <vt:lpstr>Materion o Ymarfer  Issues from Practice</vt:lpstr>
      <vt:lpstr>Model Adfyfyrio Gibbs  Gibbs Model of Reflection</vt:lpstr>
      <vt:lpstr>Cylch dysgu trwy brofiad Kolb  Kolb’s experiential  learning cycle</vt:lpstr>
      <vt:lpstr>Model adfyfyrio Atkins a Murphy (1994)  Atkins and  Murphy’s model  of reflection (1994)</vt:lpstr>
      <vt:lpstr>Dysgu o Brofiad   Learning from Experience</vt:lpstr>
      <vt:lpstr>Astudiaeth Achos o'ch Profiad A Case Study from your Experience</vt:lpstr>
      <vt:lpstr>Cyfle i drafod   Talking Heads</vt:lpstr>
      <vt:lpstr>Trafodaeth Grŵp    Group Discussion</vt:lpstr>
      <vt:lpstr>Gwerthuso…     Evaluate…</vt:lpstr>
      <vt:lpstr>Myfyrio ar beth allai fod... Reflection on what might be…</vt:lpstr>
      <vt:lpstr> </vt:lpstr>
      <vt:lpstr>Yr Effaith Mandela   The Mandela Effect</vt:lpstr>
      <vt:lpstr>Technegau sydd eu hangen i adfyfyrio... Techniques needed for reflection…</vt:lpstr>
      <vt:lpstr>Diweddglo     Conclusion</vt:lpstr>
      <vt:lpstr>Rhestr Gyfeirio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Reflective Practitioner</dc:title>
  <dc:creator>Darrel Williams</dc:creator>
  <cp:lastModifiedBy>Darren O'Connor</cp:lastModifiedBy>
  <cp:revision>6</cp:revision>
  <dcterms:created xsi:type="dcterms:W3CDTF">2020-10-19T16:29:50Z</dcterms:created>
  <dcterms:modified xsi:type="dcterms:W3CDTF">2024-10-16T15:50:58Z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