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59B83-49B4-41AF-E2B1-B4E676E57A6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72F9284-3C65-5F03-97D3-E69AD7D272B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8A606C8-5E7F-1F4A-6EAC-066AD36E8B2C}"/>
              </a:ext>
            </a:extLst>
          </p:cNvPr>
          <p:cNvSpPr>
            <a:spLocks noGrp="1"/>
          </p:cNvSpPr>
          <p:nvPr>
            <p:ph type="dt" sz="half" idx="10"/>
          </p:nvPr>
        </p:nvSpPr>
        <p:spPr/>
        <p:txBody>
          <a:bodyPr/>
          <a:lstStyle/>
          <a:p>
            <a:fld id="{BC084E0C-ABEA-4EC4-BEAB-7E3E53181380}" type="datetimeFigureOut">
              <a:rPr lang="en-GB" smtClean="0"/>
              <a:t>13/03/2026</a:t>
            </a:fld>
            <a:endParaRPr lang="en-GB"/>
          </a:p>
        </p:txBody>
      </p:sp>
      <p:sp>
        <p:nvSpPr>
          <p:cNvPr id="5" name="Footer Placeholder 4">
            <a:extLst>
              <a:ext uri="{FF2B5EF4-FFF2-40B4-BE49-F238E27FC236}">
                <a16:creationId xmlns:a16="http://schemas.microsoft.com/office/drawing/2014/main" id="{42F2C4FA-6E9A-08C7-103D-B7CBF2606F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4725F5-3FB4-EDEC-5444-C72538A7000E}"/>
              </a:ext>
            </a:extLst>
          </p:cNvPr>
          <p:cNvSpPr>
            <a:spLocks noGrp="1"/>
          </p:cNvSpPr>
          <p:nvPr>
            <p:ph type="sldNum" sz="quarter" idx="12"/>
          </p:nvPr>
        </p:nvSpPr>
        <p:spPr/>
        <p:txBody>
          <a:bodyPr/>
          <a:lstStyle/>
          <a:p>
            <a:fld id="{A2F65F00-DBFE-4E55-9F25-2B1C0B107084}" type="slidenum">
              <a:rPr lang="en-GB" smtClean="0"/>
              <a:t>‹#›</a:t>
            </a:fld>
            <a:endParaRPr lang="en-GB"/>
          </a:p>
        </p:txBody>
      </p:sp>
    </p:spTree>
    <p:extLst>
      <p:ext uri="{BB962C8B-B14F-4D97-AF65-F5344CB8AC3E}">
        <p14:creationId xmlns:p14="http://schemas.microsoft.com/office/powerpoint/2010/main" val="41593799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6DB87-6CAB-ACC9-144F-310F4C5985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17E637-DC86-5E7C-9AC7-0ED3AE1E674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FA9B83-719D-EFB3-6E63-8C5C2C264FB2}"/>
              </a:ext>
            </a:extLst>
          </p:cNvPr>
          <p:cNvSpPr>
            <a:spLocks noGrp="1"/>
          </p:cNvSpPr>
          <p:nvPr>
            <p:ph type="dt" sz="half" idx="10"/>
          </p:nvPr>
        </p:nvSpPr>
        <p:spPr/>
        <p:txBody>
          <a:bodyPr/>
          <a:lstStyle/>
          <a:p>
            <a:fld id="{BC084E0C-ABEA-4EC4-BEAB-7E3E53181380}" type="datetimeFigureOut">
              <a:rPr lang="en-GB" smtClean="0"/>
              <a:t>13/03/2026</a:t>
            </a:fld>
            <a:endParaRPr lang="en-GB"/>
          </a:p>
        </p:txBody>
      </p:sp>
      <p:sp>
        <p:nvSpPr>
          <p:cNvPr id="5" name="Footer Placeholder 4">
            <a:extLst>
              <a:ext uri="{FF2B5EF4-FFF2-40B4-BE49-F238E27FC236}">
                <a16:creationId xmlns:a16="http://schemas.microsoft.com/office/drawing/2014/main" id="{A8641372-DDB7-C247-45BD-7FE7D9D968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493E24-5242-402C-C843-744520BFC99F}"/>
              </a:ext>
            </a:extLst>
          </p:cNvPr>
          <p:cNvSpPr>
            <a:spLocks noGrp="1"/>
          </p:cNvSpPr>
          <p:nvPr>
            <p:ph type="sldNum" sz="quarter" idx="12"/>
          </p:nvPr>
        </p:nvSpPr>
        <p:spPr/>
        <p:txBody>
          <a:bodyPr/>
          <a:lstStyle/>
          <a:p>
            <a:fld id="{A2F65F00-DBFE-4E55-9F25-2B1C0B107084}" type="slidenum">
              <a:rPr lang="en-GB" smtClean="0"/>
              <a:t>‹#›</a:t>
            </a:fld>
            <a:endParaRPr lang="en-GB"/>
          </a:p>
        </p:txBody>
      </p:sp>
    </p:spTree>
    <p:extLst>
      <p:ext uri="{BB962C8B-B14F-4D97-AF65-F5344CB8AC3E}">
        <p14:creationId xmlns:p14="http://schemas.microsoft.com/office/powerpoint/2010/main" val="18914113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6C59D-E5D4-242A-58AA-DF35F166ADC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B33677C-A1D1-F6C7-2719-6F55E03F538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3EDDEC-12A8-A5EA-9456-078F2ADE29EE}"/>
              </a:ext>
            </a:extLst>
          </p:cNvPr>
          <p:cNvSpPr>
            <a:spLocks noGrp="1"/>
          </p:cNvSpPr>
          <p:nvPr>
            <p:ph type="dt" sz="half" idx="10"/>
          </p:nvPr>
        </p:nvSpPr>
        <p:spPr/>
        <p:txBody>
          <a:bodyPr/>
          <a:lstStyle/>
          <a:p>
            <a:fld id="{BC084E0C-ABEA-4EC4-BEAB-7E3E53181380}" type="datetimeFigureOut">
              <a:rPr lang="en-GB" smtClean="0"/>
              <a:t>13/03/2026</a:t>
            </a:fld>
            <a:endParaRPr lang="en-GB"/>
          </a:p>
        </p:txBody>
      </p:sp>
      <p:sp>
        <p:nvSpPr>
          <p:cNvPr id="5" name="Footer Placeholder 4">
            <a:extLst>
              <a:ext uri="{FF2B5EF4-FFF2-40B4-BE49-F238E27FC236}">
                <a16:creationId xmlns:a16="http://schemas.microsoft.com/office/drawing/2014/main" id="{D720344A-16B3-D2C9-C76F-E11BAE2B3A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351D73-EABD-6E71-F654-27031BC9081F}"/>
              </a:ext>
            </a:extLst>
          </p:cNvPr>
          <p:cNvSpPr>
            <a:spLocks noGrp="1"/>
          </p:cNvSpPr>
          <p:nvPr>
            <p:ph type="sldNum" sz="quarter" idx="12"/>
          </p:nvPr>
        </p:nvSpPr>
        <p:spPr/>
        <p:txBody>
          <a:bodyPr/>
          <a:lstStyle/>
          <a:p>
            <a:fld id="{A2F65F00-DBFE-4E55-9F25-2B1C0B107084}" type="slidenum">
              <a:rPr lang="en-GB" smtClean="0"/>
              <a:t>‹#›</a:t>
            </a:fld>
            <a:endParaRPr lang="en-GB"/>
          </a:p>
        </p:txBody>
      </p:sp>
    </p:spTree>
    <p:extLst>
      <p:ext uri="{BB962C8B-B14F-4D97-AF65-F5344CB8AC3E}">
        <p14:creationId xmlns:p14="http://schemas.microsoft.com/office/powerpoint/2010/main" val="1101569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1A906-C5F0-C1A4-C778-C033EA1348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1E9F1A-50DF-549B-CE3C-24412BEC45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19AFECD-9FC6-6465-5E84-93FDB751D2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756DC74-8AFA-7FBC-9EB2-66BFC81F9D5A}"/>
              </a:ext>
            </a:extLst>
          </p:cNvPr>
          <p:cNvSpPr>
            <a:spLocks noGrp="1"/>
          </p:cNvSpPr>
          <p:nvPr>
            <p:ph type="dt" sz="half" idx="10"/>
          </p:nvPr>
        </p:nvSpPr>
        <p:spPr/>
        <p:txBody>
          <a:bodyPr/>
          <a:lstStyle/>
          <a:p>
            <a:fld id="{BC084E0C-ABEA-4EC4-BEAB-7E3E53181380}" type="datetimeFigureOut">
              <a:rPr lang="en-GB" smtClean="0"/>
              <a:t>13/03/2026</a:t>
            </a:fld>
            <a:endParaRPr lang="en-GB"/>
          </a:p>
        </p:txBody>
      </p:sp>
      <p:sp>
        <p:nvSpPr>
          <p:cNvPr id="6" name="Footer Placeholder 5">
            <a:extLst>
              <a:ext uri="{FF2B5EF4-FFF2-40B4-BE49-F238E27FC236}">
                <a16:creationId xmlns:a16="http://schemas.microsoft.com/office/drawing/2014/main" id="{9E36ADE8-62D0-B71A-9BA8-835507E740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C3B024-4A45-17EF-28BB-20F8E8F3609D}"/>
              </a:ext>
            </a:extLst>
          </p:cNvPr>
          <p:cNvSpPr>
            <a:spLocks noGrp="1"/>
          </p:cNvSpPr>
          <p:nvPr>
            <p:ph type="sldNum" sz="quarter" idx="12"/>
          </p:nvPr>
        </p:nvSpPr>
        <p:spPr/>
        <p:txBody>
          <a:bodyPr/>
          <a:lstStyle/>
          <a:p>
            <a:fld id="{A2F65F00-DBFE-4E55-9F25-2B1C0B107084}" type="slidenum">
              <a:rPr lang="en-GB" smtClean="0"/>
              <a:t>‹#›</a:t>
            </a:fld>
            <a:endParaRPr lang="en-GB"/>
          </a:p>
        </p:txBody>
      </p:sp>
    </p:spTree>
    <p:extLst>
      <p:ext uri="{BB962C8B-B14F-4D97-AF65-F5344CB8AC3E}">
        <p14:creationId xmlns:p14="http://schemas.microsoft.com/office/powerpoint/2010/main" val="4040977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3BA2B-DAF9-D6D4-407D-32A375C0A49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6D3A0B-3DAE-9395-4C27-8930697C0B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B6D30B-296E-933B-7D8E-61E9384E842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C7470A5-1E37-AB0E-8E04-ECE64850AB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2EFFAE-0EAD-D13E-B5B6-4A4FC7F983A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F4EF0D7-87C1-5BCF-CC5E-65252AF7484D}"/>
              </a:ext>
            </a:extLst>
          </p:cNvPr>
          <p:cNvSpPr>
            <a:spLocks noGrp="1"/>
          </p:cNvSpPr>
          <p:nvPr>
            <p:ph type="dt" sz="half" idx="10"/>
          </p:nvPr>
        </p:nvSpPr>
        <p:spPr/>
        <p:txBody>
          <a:bodyPr/>
          <a:lstStyle/>
          <a:p>
            <a:fld id="{BC084E0C-ABEA-4EC4-BEAB-7E3E53181380}" type="datetimeFigureOut">
              <a:rPr lang="en-GB" smtClean="0"/>
              <a:t>13/03/2026</a:t>
            </a:fld>
            <a:endParaRPr lang="en-GB"/>
          </a:p>
        </p:txBody>
      </p:sp>
      <p:sp>
        <p:nvSpPr>
          <p:cNvPr id="8" name="Footer Placeholder 7">
            <a:extLst>
              <a:ext uri="{FF2B5EF4-FFF2-40B4-BE49-F238E27FC236}">
                <a16:creationId xmlns:a16="http://schemas.microsoft.com/office/drawing/2014/main" id="{AFC81546-198B-3FB0-AC1A-DB8B6E51FD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012E10-0489-7B18-3669-B3EC0061EE21}"/>
              </a:ext>
            </a:extLst>
          </p:cNvPr>
          <p:cNvSpPr>
            <a:spLocks noGrp="1"/>
          </p:cNvSpPr>
          <p:nvPr>
            <p:ph type="sldNum" sz="quarter" idx="12"/>
          </p:nvPr>
        </p:nvSpPr>
        <p:spPr/>
        <p:txBody>
          <a:bodyPr/>
          <a:lstStyle/>
          <a:p>
            <a:fld id="{A2F65F00-DBFE-4E55-9F25-2B1C0B107084}" type="slidenum">
              <a:rPr lang="en-GB" smtClean="0"/>
              <a:t>‹#›</a:t>
            </a:fld>
            <a:endParaRPr lang="en-GB"/>
          </a:p>
        </p:txBody>
      </p:sp>
    </p:spTree>
    <p:extLst>
      <p:ext uri="{BB962C8B-B14F-4D97-AF65-F5344CB8AC3E}">
        <p14:creationId xmlns:p14="http://schemas.microsoft.com/office/powerpoint/2010/main" val="1285191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A5023-7B6A-5FA4-79C9-577BF891C4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C71C4FC-F356-9397-A60F-6F855F847925}"/>
              </a:ext>
            </a:extLst>
          </p:cNvPr>
          <p:cNvSpPr>
            <a:spLocks noGrp="1"/>
          </p:cNvSpPr>
          <p:nvPr>
            <p:ph type="dt" sz="half" idx="10"/>
          </p:nvPr>
        </p:nvSpPr>
        <p:spPr/>
        <p:txBody>
          <a:bodyPr/>
          <a:lstStyle/>
          <a:p>
            <a:fld id="{BC084E0C-ABEA-4EC4-BEAB-7E3E53181380}" type="datetimeFigureOut">
              <a:rPr lang="en-GB" smtClean="0"/>
              <a:t>13/03/2026</a:t>
            </a:fld>
            <a:endParaRPr lang="en-GB"/>
          </a:p>
        </p:txBody>
      </p:sp>
      <p:sp>
        <p:nvSpPr>
          <p:cNvPr id="4" name="Footer Placeholder 3">
            <a:extLst>
              <a:ext uri="{FF2B5EF4-FFF2-40B4-BE49-F238E27FC236}">
                <a16:creationId xmlns:a16="http://schemas.microsoft.com/office/drawing/2014/main" id="{A69BDE77-D284-09F3-EF09-C91B7DA0370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D2EA7C9-CC09-F623-C18B-47FA2DED6B81}"/>
              </a:ext>
            </a:extLst>
          </p:cNvPr>
          <p:cNvSpPr>
            <a:spLocks noGrp="1"/>
          </p:cNvSpPr>
          <p:nvPr>
            <p:ph type="sldNum" sz="quarter" idx="12"/>
          </p:nvPr>
        </p:nvSpPr>
        <p:spPr/>
        <p:txBody>
          <a:bodyPr/>
          <a:lstStyle/>
          <a:p>
            <a:fld id="{A2F65F00-DBFE-4E55-9F25-2B1C0B107084}" type="slidenum">
              <a:rPr lang="en-GB" smtClean="0"/>
              <a:t>‹#›</a:t>
            </a:fld>
            <a:endParaRPr lang="en-GB"/>
          </a:p>
        </p:txBody>
      </p:sp>
    </p:spTree>
    <p:extLst>
      <p:ext uri="{BB962C8B-B14F-4D97-AF65-F5344CB8AC3E}">
        <p14:creationId xmlns:p14="http://schemas.microsoft.com/office/powerpoint/2010/main" val="1371859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BE2332-FE69-F162-C1DC-878C201FF6F0}"/>
              </a:ext>
            </a:extLst>
          </p:cNvPr>
          <p:cNvSpPr>
            <a:spLocks noGrp="1"/>
          </p:cNvSpPr>
          <p:nvPr>
            <p:ph type="dt" sz="half" idx="10"/>
          </p:nvPr>
        </p:nvSpPr>
        <p:spPr/>
        <p:txBody>
          <a:bodyPr/>
          <a:lstStyle/>
          <a:p>
            <a:fld id="{BC084E0C-ABEA-4EC4-BEAB-7E3E53181380}" type="datetimeFigureOut">
              <a:rPr lang="en-GB" smtClean="0"/>
              <a:t>13/03/2026</a:t>
            </a:fld>
            <a:endParaRPr lang="en-GB"/>
          </a:p>
        </p:txBody>
      </p:sp>
      <p:sp>
        <p:nvSpPr>
          <p:cNvPr id="3" name="Footer Placeholder 2">
            <a:extLst>
              <a:ext uri="{FF2B5EF4-FFF2-40B4-BE49-F238E27FC236}">
                <a16:creationId xmlns:a16="http://schemas.microsoft.com/office/drawing/2014/main" id="{EB0E5DA0-A641-B147-A3D9-7DC3577925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1FEB58D-73C6-2BF5-7271-0992C2206B6D}"/>
              </a:ext>
            </a:extLst>
          </p:cNvPr>
          <p:cNvSpPr>
            <a:spLocks noGrp="1"/>
          </p:cNvSpPr>
          <p:nvPr>
            <p:ph type="sldNum" sz="quarter" idx="12"/>
          </p:nvPr>
        </p:nvSpPr>
        <p:spPr/>
        <p:txBody>
          <a:bodyPr/>
          <a:lstStyle/>
          <a:p>
            <a:fld id="{A2F65F00-DBFE-4E55-9F25-2B1C0B107084}" type="slidenum">
              <a:rPr lang="en-GB" smtClean="0"/>
              <a:t>‹#›</a:t>
            </a:fld>
            <a:endParaRPr lang="en-GB"/>
          </a:p>
        </p:txBody>
      </p:sp>
    </p:spTree>
    <p:extLst>
      <p:ext uri="{BB962C8B-B14F-4D97-AF65-F5344CB8AC3E}">
        <p14:creationId xmlns:p14="http://schemas.microsoft.com/office/powerpoint/2010/main" val="667798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FFE35-D943-48B3-5916-5FF9173A14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0E8D6B9-EAAA-407E-B67C-367B1C4ECF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0F3F888-FBD1-51F7-1882-D0A0AB1217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E8A627-F844-ADCD-E616-849FFB1CD89D}"/>
              </a:ext>
            </a:extLst>
          </p:cNvPr>
          <p:cNvSpPr>
            <a:spLocks noGrp="1"/>
          </p:cNvSpPr>
          <p:nvPr>
            <p:ph type="dt" sz="half" idx="10"/>
          </p:nvPr>
        </p:nvSpPr>
        <p:spPr/>
        <p:txBody>
          <a:bodyPr/>
          <a:lstStyle/>
          <a:p>
            <a:fld id="{BC084E0C-ABEA-4EC4-BEAB-7E3E53181380}" type="datetimeFigureOut">
              <a:rPr lang="en-GB" smtClean="0"/>
              <a:t>13/03/2026</a:t>
            </a:fld>
            <a:endParaRPr lang="en-GB"/>
          </a:p>
        </p:txBody>
      </p:sp>
      <p:sp>
        <p:nvSpPr>
          <p:cNvPr id="6" name="Footer Placeholder 5">
            <a:extLst>
              <a:ext uri="{FF2B5EF4-FFF2-40B4-BE49-F238E27FC236}">
                <a16:creationId xmlns:a16="http://schemas.microsoft.com/office/drawing/2014/main" id="{F5C65D5F-5C41-9BB3-4A2A-803212DFA7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99B777-756D-8CA4-89CB-3F8C84DAE950}"/>
              </a:ext>
            </a:extLst>
          </p:cNvPr>
          <p:cNvSpPr>
            <a:spLocks noGrp="1"/>
          </p:cNvSpPr>
          <p:nvPr>
            <p:ph type="sldNum" sz="quarter" idx="12"/>
          </p:nvPr>
        </p:nvSpPr>
        <p:spPr/>
        <p:txBody>
          <a:bodyPr/>
          <a:lstStyle/>
          <a:p>
            <a:fld id="{A2F65F00-DBFE-4E55-9F25-2B1C0B107084}" type="slidenum">
              <a:rPr lang="en-GB" smtClean="0"/>
              <a:t>‹#›</a:t>
            </a:fld>
            <a:endParaRPr lang="en-GB"/>
          </a:p>
        </p:txBody>
      </p:sp>
    </p:spTree>
    <p:extLst>
      <p:ext uri="{BB962C8B-B14F-4D97-AF65-F5344CB8AC3E}">
        <p14:creationId xmlns:p14="http://schemas.microsoft.com/office/powerpoint/2010/main" val="2625978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D7385-89DC-93E6-5865-1349B9A809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948BB97-BAB3-D35D-E6D6-2E6480CECE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89665EA-7E84-CBBE-A55A-52858D3AE5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7CBD55-542E-4788-DF78-84B29E64E8AE}"/>
              </a:ext>
            </a:extLst>
          </p:cNvPr>
          <p:cNvSpPr>
            <a:spLocks noGrp="1"/>
          </p:cNvSpPr>
          <p:nvPr>
            <p:ph type="dt" sz="half" idx="10"/>
          </p:nvPr>
        </p:nvSpPr>
        <p:spPr/>
        <p:txBody>
          <a:bodyPr/>
          <a:lstStyle/>
          <a:p>
            <a:fld id="{BC084E0C-ABEA-4EC4-BEAB-7E3E53181380}" type="datetimeFigureOut">
              <a:rPr lang="en-GB" smtClean="0"/>
              <a:t>13/03/2026</a:t>
            </a:fld>
            <a:endParaRPr lang="en-GB"/>
          </a:p>
        </p:txBody>
      </p:sp>
      <p:sp>
        <p:nvSpPr>
          <p:cNvPr id="6" name="Footer Placeholder 5">
            <a:extLst>
              <a:ext uri="{FF2B5EF4-FFF2-40B4-BE49-F238E27FC236}">
                <a16:creationId xmlns:a16="http://schemas.microsoft.com/office/drawing/2014/main" id="{89C88801-9AC0-5B1D-95E7-870FA94C4C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8E28FA-9627-BBF9-5443-9D42E046E3B0}"/>
              </a:ext>
            </a:extLst>
          </p:cNvPr>
          <p:cNvSpPr>
            <a:spLocks noGrp="1"/>
          </p:cNvSpPr>
          <p:nvPr>
            <p:ph type="sldNum" sz="quarter" idx="12"/>
          </p:nvPr>
        </p:nvSpPr>
        <p:spPr/>
        <p:txBody>
          <a:bodyPr/>
          <a:lstStyle/>
          <a:p>
            <a:fld id="{A2F65F00-DBFE-4E55-9F25-2B1C0B107084}" type="slidenum">
              <a:rPr lang="en-GB" smtClean="0"/>
              <a:t>‹#›</a:t>
            </a:fld>
            <a:endParaRPr lang="en-GB"/>
          </a:p>
        </p:txBody>
      </p:sp>
    </p:spTree>
    <p:extLst>
      <p:ext uri="{BB962C8B-B14F-4D97-AF65-F5344CB8AC3E}">
        <p14:creationId xmlns:p14="http://schemas.microsoft.com/office/powerpoint/2010/main" val="3626200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93495-A1FD-E24B-7B48-935DD32E2C8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F1A56D-C9A8-7991-2796-F573A04760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C6DB44-869A-F022-BE11-1D8050B3F6B4}"/>
              </a:ext>
            </a:extLst>
          </p:cNvPr>
          <p:cNvSpPr>
            <a:spLocks noGrp="1"/>
          </p:cNvSpPr>
          <p:nvPr>
            <p:ph type="dt" sz="half" idx="10"/>
          </p:nvPr>
        </p:nvSpPr>
        <p:spPr/>
        <p:txBody>
          <a:bodyPr/>
          <a:lstStyle/>
          <a:p>
            <a:fld id="{BC084E0C-ABEA-4EC4-BEAB-7E3E53181380}" type="datetimeFigureOut">
              <a:rPr lang="en-GB" smtClean="0"/>
              <a:t>13/03/2026</a:t>
            </a:fld>
            <a:endParaRPr lang="en-GB"/>
          </a:p>
        </p:txBody>
      </p:sp>
      <p:sp>
        <p:nvSpPr>
          <p:cNvPr id="5" name="Footer Placeholder 4">
            <a:extLst>
              <a:ext uri="{FF2B5EF4-FFF2-40B4-BE49-F238E27FC236}">
                <a16:creationId xmlns:a16="http://schemas.microsoft.com/office/drawing/2014/main" id="{D5B3A60D-E4E4-04ED-40BE-D11697EE2F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B66EA8-69C6-CE97-E546-E97AEE5B1B12}"/>
              </a:ext>
            </a:extLst>
          </p:cNvPr>
          <p:cNvSpPr>
            <a:spLocks noGrp="1"/>
          </p:cNvSpPr>
          <p:nvPr>
            <p:ph type="sldNum" sz="quarter" idx="12"/>
          </p:nvPr>
        </p:nvSpPr>
        <p:spPr/>
        <p:txBody>
          <a:bodyPr/>
          <a:lstStyle/>
          <a:p>
            <a:fld id="{A2F65F00-DBFE-4E55-9F25-2B1C0B107084}" type="slidenum">
              <a:rPr lang="en-GB" smtClean="0"/>
              <a:t>‹#›</a:t>
            </a:fld>
            <a:endParaRPr lang="en-GB"/>
          </a:p>
        </p:txBody>
      </p:sp>
    </p:spTree>
    <p:extLst>
      <p:ext uri="{BB962C8B-B14F-4D97-AF65-F5344CB8AC3E}">
        <p14:creationId xmlns:p14="http://schemas.microsoft.com/office/powerpoint/2010/main" val="3797727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D3E523-7DE8-FCA9-8E41-4C651FBDF2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EAC19E-961C-4C94-8DF5-BE0847F876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D490B6-E91A-8F3F-33F3-371745CB5211}"/>
              </a:ext>
            </a:extLst>
          </p:cNvPr>
          <p:cNvSpPr>
            <a:spLocks noGrp="1"/>
          </p:cNvSpPr>
          <p:nvPr>
            <p:ph type="dt" sz="half" idx="10"/>
          </p:nvPr>
        </p:nvSpPr>
        <p:spPr/>
        <p:txBody>
          <a:bodyPr/>
          <a:lstStyle/>
          <a:p>
            <a:fld id="{BC084E0C-ABEA-4EC4-BEAB-7E3E53181380}" type="datetimeFigureOut">
              <a:rPr lang="en-GB" smtClean="0"/>
              <a:t>13/03/2026</a:t>
            </a:fld>
            <a:endParaRPr lang="en-GB"/>
          </a:p>
        </p:txBody>
      </p:sp>
      <p:sp>
        <p:nvSpPr>
          <p:cNvPr id="5" name="Footer Placeholder 4">
            <a:extLst>
              <a:ext uri="{FF2B5EF4-FFF2-40B4-BE49-F238E27FC236}">
                <a16:creationId xmlns:a16="http://schemas.microsoft.com/office/drawing/2014/main" id="{3D2B332C-49FD-4B81-7BCB-7F479432E0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5B3D1C-006A-DBF5-3D0B-C459E0C1D793}"/>
              </a:ext>
            </a:extLst>
          </p:cNvPr>
          <p:cNvSpPr>
            <a:spLocks noGrp="1"/>
          </p:cNvSpPr>
          <p:nvPr>
            <p:ph type="sldNum" sz="quarter" idx="12"/>
          </p:nvPr>
        </p:nvSpPr>
        <p:spPr/>
        <p:txBody>
          <a:bodyPr/>
          <a:lstStyle/>
          <a:p>
            <a:fld id="{A2F65F00-DBFE-4E55-9F25-2B1C0B107084}" type="slidenum">
              <a:rPr lang="en-GB" smtClean="0"/>
              <a:t>‹#›</a:t>
            </a:fld>
            <a:endParaRPr lang="en-GB"/>
          </a:p>
        </p:txBody>
      </p:sp>
    </p:spTree>
    <p:extLst>
      <p:ext uri="{BB962C8B-B14F-4D97-AF65-F5344CB8AC3E}">
        <p14:creationId xmlns:p14="http://schemas.microsoft.com/office/powerpoint/2010/main" val="3279447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2CB862-BADB-1565-B474-528935904F1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C67DB9-5D60-F114-FA2E-48D4CAF890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73165E-B89D-C9C2-5D38-1FE26CE59F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C084E0C-ABEA-4EC4-BEAB-7E3E53181380}" type="datetimeFigureOut">
              <a:rPr lang="en-GB" smtClean="0"/>
              <a:t>13/03/2026</a:t>
            </a:fld>
            <a:endParaRPr lang="en-GB"/>
          </a:p>
        </p:txBody>
      </p:sp>
      <p:sp>
        <p:nvSpPr>
          <p:cNvPr id="5" name="Footer Placeholder 4">
            <a:extLst>
              <a:ext uri="{FF2B5EF4-FFF2-40B4-BE49-F238E27FC236}">
                <a16:creationId xmlns:a16="http://schemas.microsoft.com/office/drawing/2014/main" id="{5A97C67C-126D-5760-0A3F-5273C24BAD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087929B-6C86-6D99-0E3F-A8BEAB86F8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2F65F00-DBFE-4E55-9F25-2B1C0B107084}" type="slidenum">
              <a:rPr lang="en-GB" smtClean="0"/>
              <a:t>‹#›</a:t>
            </a:fld>
            <a:endParaRPr lang="en-GB"/>
          </a:p>
        </p:txBody>
      </p:sp>
    </p:spTree>
    <p:extLst>
      <p:ext uri="{BB962C8B-B14F-4D97-AF65-F5344CB8AC3E}">
        <p14:creationId xmlns:p14="http://schemas.microsoft.com/office/powerpoint/2010/main" val="10373879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7" name="Group 36">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8"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1" name="Group 40">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42"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5" name="Group 4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6" name="Freeform: Shape 4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7" name="Freeform: Shape 4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8" name="Freeform: Shape 4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9" name="Freeform: Shape 4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0" name="Freeform: Shape 4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 name="Freeform: Shape 5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2" name="Freeform: Shape 5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35BB4C7-424B-49A0-867C-8771BD2397B2}"/>
              </a:ext>
            </a:extLst>
          </p:cNvPr>
          <p:cNvSpPr>
            <a:spLocks noGrp="1"/>
          </p:cNvSpPr>
          <p:nvPr>
            <p:ph type="ctrTitle"/>
          </p:nvPr>
        </p:nvSpPr>
        <p:spPr>
          <a:xfrm>
            <a:off x="1012644" y="841664"/>
            <a:ext cx="5155073" cy="5156800"/>
          </a:xfrm>
        </p:spPr>
        <p:txBody>
          <a:bodyPr anchor="ctr">
            <a:normAutofit/>
          </a:bodyPr>
          <a:lstStyle/>
          <a:p>
            <a:pPr algn="l"/>
            <a:r>
              <a:rPr lang="en-GB" sz="4400">
                <a:solidFill>
                  <a:schemeClr val="bg1"/>
                </a:solidFill>
              </a:rPr>
              <a:t>Name: Sidrah Javed</a:t>
            </a:r>
            <a:br>
              <a:rPr lang="en-GB" sz="4400">
                <a:solidFill>
                  <a:schemeClr val="bg1"/>
                </a:solidFill>
              </a:rPr>
            </a:br>
            <a:r>
              <a:rPr lang="en-GB" sz="4400">
                <a:solidFill>
                  <a:schemeClr val="bg1"/>
                </a:solidFill>
              </a:rPr>
              <a:t>Student Id number: 2238819</a:t>
            </a:r>
            <a:br>
              <a:rPr lang="en-GB" sz="4400">
                <a:solidFill>
                  <a:schemeClr val="bg1"/>
                </a:solidFill>
              </a:rPr>
            </a:br>
            <a:r>
              <a:rPr lang="en-GB" sz="4400">
                <a:solidFill>
                  <a:schemeClr val="bg1"/>
                </a:solidFill>
              </a:rPr>
              <a:t>lecturer Martin Svejda</a:t>
            </a:r>
            <a:br>
              <a:rPr lang="en-GB" sz="4400">
                <a:solidFill>
                  <a:schemeClr val="bg1"/>
                </a:solidFill>
              </a:rPr>
            </a:br>
            <a:r>
              <a:rPr lang="en-GB" sz="4400">
                <a:solidFill>
                  <a:schemeClr val="bg1"/>
                </a:solidFill>
              </a:rPr>
              <a:t>module title component 2 presentation </a:t>
            </a:r>
          </a:p>
        </p:txBody>
      </p:sp>
      <p:sp>
        <p:nvSpPr>
          <p:cNvPr id="3" name="Subtitle 2">
            <a:extLst>
              <a:ext uri="{FF2B5EF4-FFF2-40B4-BE49-F238E27FC236}">
                <a16:creationId xmlns:a16="http://schemas.microsoft.com/office/drawing/2014/main" id="{FF6DE2E9-EB4F-9E2F-F3B0-84AD3010E38F}"/>
              </a:ext>
            </a:extLst>
          </p:cNvPr>
          <p:cNvSpPr>
            <a:spLocks noGrp="1"/>
          </p:cNvSpPr>
          <p:nvPr>
            <p:ph type="subTitle" idx="1"/>
          </p:nvPr>
        </p:nvSpPr>
        <p:spPr>
          <a:xfrm>
            <a:off x="6534687" y="841664"/>
            <a:ext cx="4602517" cy="5156800"/>
          </a:xfrm>
        </p:spPr>
        <p:txBody>
          <a:bodyPr anchor="ctr">
            <a:normAutofit/>
          </a:bodyPr>
          <a:lstStyle/>
          <a:p>
            <a:pPr algn="l"/>
            <a:r>
              <a:rPr lang="en-GB" dirty="0">
                <a:solidFill>
                  <a:schemeClr val="bg1"/>
                </a:solidFill>
              </a:rPr>
              <a:t>The Diabetes APP as a Digital Transformation in Health and social care professions </a:t>
            </a:r>
          </a:p>
        </p:txBody>
      </p:sp>
    </p:spTree>
    <p:extLst>
      <p:ext uri="{BB962C8B-B14F-4D97-AF65-F5344CB8AC3E}">
        <p14:creationId xmlns:p14="http://schemas.microsoft.com/office/powerpoint/2010/main" val="391886538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174FD9-EFD2-B2C7-97A1-E762556FCA89}"/>
            </a:ext>
          </a:extLst>
        </p:cNvPr>
        <p:cNvGrpSpPr/>
        <p:nvPr/>
      </p:nvGrpSpPr>
      <p:grpSpPr>
        <a:xfrm>
          <a:off x="0" y="0"/>
          <a:ext cx="0" cy="0"/>
          <a:chOff x="0" y="0"/>
          <a:chExt cx="0" cy="0"/>
        </a:xfrm>
      </p:grpSpPr>
      <p:sp useBgFill="1">
        <p:nvSpPr>
          <p:cNvPr id="43"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Color Cover">
            <a:extLst>
              <a:ext uri="{FF2B5EF4-FFF2-40B4-BE49-F238E27FC236}">
                <a16:creationId xmlns:a16="http://schemas.microsoft.com/office/drawing/2014/main" id="{63C1F321-BB96-4700-B3CE-1A6156067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7" name="Group 46">
            <a:extLst>
              <a:ext uri="{FF2B5EF4-FFF2-40B4-BE49-F238E27FC236}">
                <a16:creationId xmlns:a16="http://schemas.microsoft.com/office/drawing/2014/main" id="{3FA1AD64-F15F-417D-956C-B2C211FC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41" name="Color">
              <a:extLst>
                <a:ext uri="{FF2B5EF4-FFF2-40B4-BE49-F238E27FC236}">
                  <a16:creationId xmlns:a16="http://schemas.microsoft.com/office/drawing/2014/main" id="{5F3C79B0-E0DE-407E-B550-3FDEB67B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Color">
              <a:extLst>
                <a:ext uri="{FF2B5EF4-FFF2-40B4-BE49-F238E27FC236}">
                  <a16:creationId xmlns:a16="http://schemas.microsoft.com/office/drawing/2014/main" id="{A1A2DFA8-F321-4204-9B31-A3713BC652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1" name="Group 5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2" name="Freeform: Shape 5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3" name="Freeform: Shape 5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4" name="Freeform: Shape 5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5" name="Freeform: Shape 5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0" name="Freeform: Shape 4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8576763-A1ED-577D-F956-E4ACB12EAA61}"/>
              </a:ext>
            </a:extLst>
          </p:cNvPr>
          <p:cNvSpPr>
            <a:spLocks noGrp="1"/>
          </p:cNvSpPr>
          <p:nvPr>
            <p:ph type="ctrTitle"/>
          </p:nvPr>
        </p:nvSpPr>
        <p:spPr>
          <a:xfrm>
            <a:off x="789708" y="3062952"/>
            <a:ext cx="4874661" cy="2935511"/>
          </a:xfrm>
        </p:spPr>
        <p:txBody>
          <a:bodyPr anchor="ctr">
            <a:normAutofit/>
          </a:bodyPr>
          <a:lstStyle/>
          <a:p>
            <a:pPr algn="l"/>
            <a:r>
              <a:rPr lang="en-GB" sz="4800" dirty="0">
                <a:solidFill>
                  <a:schemeClr val="bg1"/>
                </a:solidFill>
              </a:rPr>
              <a:t>Introduction of the Diabetes Apps</a:t>
            </a:r>
          </a:p>
        </p:txBody>
      </p:sp>
      <p:sp>
        <p:nvSpPr>
          <p:cNvPr id="3" name="Subtitle 2">
            <a:extLst>
              <a:ext uri="{FF2B5EF4-FFF2-40B4-BE49-F238E27FC236}">
                <a16:creationId xmlns:a16="http://schemas.microsoft.com/office/drawing/2014/main" id="{4738C5E0-4693-33D5-BAC8-E1EBC974020C}"/>
              </a:ext>
            </a:extLst>
          </p:cNvPr>
          <p:cNvSpPr>
            <a:spLocks noGrp="1"/>
          </p:cNvSpPr>
          <p:nvPr>
            <p:ph type="subTitle" idx="1"/>
          </p:nvPr>
        </p:nvSpPr>
        <p:spPr>
          <a:xfrm>
            <a:off x="6534687" y="841663"/>
            <a:ext cx="5000605" cy="5174005"/>
          </a:xfrm>
        </p:spPr>
        <p:txBody>
          <a:bodyPr anchor="ctr">
            <a:normAutofit lnSpcReduction="10000"/>
          </a:bodyPr>
          <a:lstStyle/>
          <a:p>
            <a:pPr algn="l"/>
            <a:r>
              <a:rPr lang="en-GB" dirty="0">
                <a:solidFill>
                  <a:schemeClr val="tx2"/>
                </a:solidFill>
                <a:latin typeface="Arial" panose="020B0604020202020204" pitchFamily="34" charset="0"/>
                <a:cs typeface="Arial" panose="020B0604020202020204" pitchFamily="34" charset="0"/>
              </a:rPr>
              <a:t>The diabetes app was created to help patients manage their own health, improve clinical results, and be more convenient especially by allowing for remote monitoring and data tracking.</a:t>
            </a:r>
          </a:p>
          <a:p>
            <a:pPr marL="342900" indent="-342900" algn="l">
              <a:buFont typeface="Arial" panose="020B0604020202020204" pitchFamily="34" charset="0"/>
              <a:buChar char="•"/>
            </a:pPr>
            <a:r>
              <a:rPr lang="en-GB" dirty="0">
                <a:solidFill>
                  <a:schemeClr val="tx2"/>
                </a:solidFill>
                <a:latin typeface="Arial" panose="020B0604020202020204" pitchFamily="34" charset="0"/>
                <a:cs typeface="Arial" panose="020B0604020202020204" pitchFamily="34" charset="0"/>
              </a:rPr>
              <a:t>The diabetes App freestyle Libra(FSL) systems are among the most popular devices for glucose monitoring</a:t>
            </a:r>
          </a:p>
          <a:p>
            <a:pPr marL="342900" indent="-342900" algn="l">
              <a:buFont typeface="Arial" panose="020B0604020202020204" pitchFamily="34" charset="0"/>
              <a:buChar char="•"/>
            </a:pPr>
            <a:r>
              <a:rPr lang="en-GB" dirty="0">
                <a:solidFill>
                  <a:schemeClr val="tx2"/>
                </a:solidFill>
                <a:latin typeface="Arial" panose="020B0604020202020204" pitchFamily="34" charset="0"/>
                <a:cs typeface="Arial" panose="020B0604020202020204" pitchFamily="34" charset="0"/>
              </a:rPr>
              <a:t>The freestyle 1 libre senor is an accompanying gadget to take the place of blood glucose testing self-management,including insulin. </a:t>
            </a:r>
          </a:p>
          <a:p>
            <a:pPr algn="l"/>
            <a:r>
              <a:rPr lang="en-GB" dirty="0">
                <a:solidFill>
                  <a:schemeClr val="tx2"/>
                </a:solidFill>
                <a:latin typeface="Arial" panose="020B0604020202020204" pitchFamily="34" charset="0"/>
                <a:cs typeface="Arial" panose="020B0604020202020204" pitchFamily="34" charset="0"/>
              </a:rPr>
              <a:t>(Molfetta,S.,2025)</a:t>
            </a:r>
          </a:p>
        </p:txBody>
      </p:sp>
      <p:pic>
        <p:nvPicPr>
          <p:cNvPr id="5" name="Picture 4" descr="Doctor friendly shaking hands with a patient">
            <a:extLst>
              <a:ext uri="{FF2B5EF4-FFF2-40B4-BE49-F238E27FC236}">
                <a16:creationId xmlns:a16="http://schemas.microsoft.com/office/drawing/2014/main" id="{2D4AF5E6-F6B7-B242-8C75-C8600694AE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2189" y="213256"/>
            <a:ext cx="3535126" cy="2359627"/>
          </a:xfrm>
          <a:prstGeom prst="rect">
            <a:avLst/>
          </a:prstGeom>
        </p:spPr>
      </p:pic>
      <p:sp>
        <p:nvSpPr>
          <p:cNvPr id="6" name="TextBox 5">
            <a:extLst>
              <a:ext uri="{FF2B5EF4-FFF2-40B4-BE49-F238E27FC236}">
                <a16:creationId xmlns:a16="http://schemas.microsoft.com/office/drawing/2014/main" id="{A174233E-2FA5-1283-3AA4-DEA9DAB87E16}"/>
              </a:ext>
            </a:extLst>
          </p:cNvPr>
          <p:cNvSpPr txBox="1"/>
          <p:nvPr/>
        </p:nvSpPr>
        <p:spPr>
          <a:xfrm>
            <a:off x="4883499" y="490070"/>
            <a:ext cx="913870" cy="1200329"/>
          </a:xfrm>
          <a:prstGeom prst="rect">
            <a:avLst/>
          </a:prstGeom>
          <a:noFill/>
        </p:spPr>
        <p:txBody>
          <a:bodyPr wrap="square" rtlCol="0">
            <a:spAutoFit/>
          </a:bodyPr>
          <a:lstStyle/>
          <a:p>
            <a:r>
              <a:rPr lang="en-GB" dirty="0"/>
              <a:t>Image from stock images </a:t>
            </a:r>
          </a:p>
        </p:txBody>
      </p:sp>
    </p:spTree>
    <p:extLst>
      <p:ext uri="{BB962C8B-B14F-4D97-AF65-F5344CB8AC3E}">
        <p14:creationId xmlns:p14="http://schemas.microsoft.com/office/powerpoint/2010/main" val="31176741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type="wd">
                                    <p:tmPct val="15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000"/>
                                  </p:stCondLst>
                                  <p:iterate type="wd">
                                    <p:tmPct val="15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0D6E711-7DD9-5F13-890C-A44471C422E5}"/>
            </a:ext>
          </a:extLst>
        </p:cNvPr>
        <p:cNvGrpSpPr/>
        <p:nvPr/>
      </p:nvGrpSpPr>
      <p:grpSpPr>
        <a:xfrm>
          <a:off x="0" y="0"/>
          <a:ext cx="0" cy="0"/>
          <a:chOff x="0" y="0"/>
          <a:chExt cx="0" cy="0"/>
        </a:xfrm>
      </p:grpSpPr>
      <p:sp useBgFill="1">
        <p:nvSpPr>
          <p:cNvPr id="43"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5" name="Group 44">
            <a:extLst>
              <a:ext uri="{FF2B5EF4-FFF2-40B4-BE49-F238E27FC236}">
                <a16:creationId xmlns:a16="http://schemas.microsoft.com/office/drawing/2014/main" id="{E4556D3F-F9E0-4DD4-A96F-6A8297B924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46" name="Color">
              <a:extLst>
                <a:ext uri="{FF2B5EF4-FFF2-40B4-BE49-F238E27FC236}">
                  <a16:creationId xmlns:a16="http://schemas.microsoft.com/office/drawing/2014/main" id="{86D4FF5D-6473-4BE3-A6EC-40CE250274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Color">
              <a:extLst>
                <a:ext uri="{FF2B5EF4-FFF2-40B4-BE49-F238E27FC236}">
                  <a16:creationId xmlns:a16="http://schemas.microsoft.com/office/drawing/2014/main" id="{993888FB-861F-4B4A-819C-BEB6D558A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Picture 5">
            <a:extLst>
              <a:ext uri="{FF2B5EF4-FFF2-40B4-BE49-F238E27FC236}">
                <a16:creationId xmlns:a16="http://schemas.microsoft.com/office/drawing/2014/main" id="{6A8D457A-5331-2735-25EE-3428C30BFE4C}"/>
              </a:ext>
            </a:extLst>
          </p:cNvPr>
          <p:cNvPicPr>
            <a:picLocks noChangeAspect="1"/>
          </p:cNvPicPr>
          <p:nvPr/>
        </p:nvPicPr>
        <p:blipFill>
          <a:blip r:embed="rId2">
            <a:extLst>
              <a:ext uri="{28A0092B-C50C-407E-A947-70E740481C1C}">
                <a14:useLocalDpi xmlns:a14="http://schemas.microsoft.com/office/drawing/2010/main" val="0"/>
              </a:ext>
            </a:extLst>
          </a:blip>
          <a:srcRect l="27910" r="15808" b="1"/>
          <a:stretch>
            <a:fillRect/>
          </a:stretch>
        </p:blipFill>
        <p:spPr>
          <a:xfrm>
            <a:off x="7762621" y="2281576"/>
            <a:ext cx="3817888" cy="3815655"/>
          </a:xfrm>
          <a:prstGeom prst="rect">
            <a:avLst/>
          </a:prstGeom>
        </p:spPr>
      </p:pic>
      <p:grpSp>
        <p:nvGrpSpPr>
          <p:cNvPr id="49" name="Group 48">
            <a:extLst>
              <a:ext uri="{FF2B5EF4-FFF2-40B4-BE49-F238E27FC236}">
                <a16:creationId xmlns:a16="http://schemas.microsoft.com/office/drawing/2014/main" id="{65EABBED-2B80-4B13-A7A8-1D34C4A027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50" name="Freeform: Shape 49">
              <a:extLst>
                <a:ext uri="{FF2B5EF4-FFF2-40B4-BE49-F238E27FC236}">
                  <a16:creationId xmlns:a16="http://schemas.microsoft.com/office/drawing/2014/main" id="{73A7A746-A7C1-443C-9B24-406D22245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50">
              <a:extLst>
                <a:ext uri="{FF2B5EF4-FFF2-40B4-BE49-F238E27FC236}">
                  <a16:creationId xmlns:a16="http://schemas.microsoft.com/office/drawing/2014/main" id="{1D71425D-6031-4121-BA40-815DACCD0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51">
              <a:extLst>
                <a:ext uri="{FF2B5EF4-FFF2-40B4-BE49-F238E27FC236}">
                  <a16:creationId xmlns:a16="http://schemas.microsoft.com/office/drawing/2014/main" id="{67A43343-A25B-49D5-9967-D5647ADF7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F066E434-22B6-48A1-BC19-A80163E819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35470CE2-E5F8-489C-84E9-775AE8D3E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54">
              <a:extLst>
                <a:ext uri="{FF2B5EF4-FFF2-40B4-BE49-F238E27FC236}">
                  <a16:creationId xmlns:a16="http://schemas.microsoft.com/office/drawing/2014/main" id="{12435DD6-F0FB-492A-9267-CE09EC2C5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55">
              <a:extLst>
                <a:ext uri="{FF2B5EF4-FFF2-40B4-BE49-F238E27FC236}">
                  <a16:creationId xmlns:a16="http://schemas.microsoft.com/office/drawing/2014/main" id="{5B17117C-64EA-4B8B-9DDC-D10E947C46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709BCCD-7FB5-62DF-8B3D-1403FF517B96}"/>
              </a:ext>
            </a:extLst>
          </p:cNvPr>
          <p:cNvSpPr>
            <a:spLocks noGrp="1"/>
          </p:cNvSpPr>
          <p:nvPr>
            <p:ph type="ctrTitle"/>
          </p:nvPr>
        </p:nvSpPr>
        <p:spPr>
          <a:xfrm>
            <a:off x="789708" y="1014574"/>
            <a:ext cx="5633531" cy="2226769"/>
          </a:xfrm>
        </p:spPr>
        <p:txBody>
          <a:bodyPr anchor="ctr">
            <a:normAutofit/>
          </a:bodyPr>
          <a:lstStyle/>
          <a:p>
            <a:pPr algn="l"/>
            <a:r>
              <a:rPr lang="en-GB" sz="4800" dirty="0">
                <a:solidFill>
                  <a:schemeClr val="bg1"/>
                </a:solidFill>
              </a:rPr>
              <a:t>Overview of Diabetes Apps </a:t>
            </a:r>
            <a:endParaRPr lang="en-GB" sz="4800">
              <a:solidFill>
                <a:schemeClr val="bg1"/>
              </a:solidFill>
            </a:endParaRPr>
          </a:p>
        </p:txBody>
      </p:sp>
      <p:sp>
        <p:nvSpPr>
          <p:cNvPr id="3" name="Subtitle 2">
            <a:extLst>
              <a:ext uri="{FF2B5EF4-FFF2-40B4-BE49-F238E27FC236}">
                <a16:creationId xmlns:a16="http://schemas.microsoft.com/office/drawing/2014/main" id="{22573DC9-423B-D3D4-7FB0-C88FCD6606EA}"/>
              </a:ext>
            </a:extLst>
          </p:cNvPr>
          <p:cNvSpPr>
            <a:spLocks noGrp="1"/>
          </p:cNvSpPr>
          <p:nvPr>
            <p:ph type="subTitle" idx="1"/>
          </p:nvPr>
        </p:nvSpPr>
        <p:spPr>
          <a:xfrm>
            <a:off x="789708" y="3640633"/>
            <a:ext cx="5631417" cy="2487212"/>
          </a:xfrm>
        </p:spPr>
        <p:txBody>
          <a:bodyPr anchor="t">
            <a:normAutofit/>
          </a:bodyPr>
          <a:lstStyle/>
          <a:p>
            <a:pPr algn="l"/>
            <a:r>
              <a:rPr lang="en-GB" sz="2000">
                <a:solidFill>
                  <a:schemeClr val="tx2"/>
                </a:solidFill>
              </a:rPr>
              <a:t>The diabetes app will be thoroughly discussed in this presentation. </a:t>
            </a:r>
          </a:p>
          <a:p>
            <a:pPr marL="342900" indent="-342900" algn="l">
              <a:buFont typeface="Arial" panose="020B0604020202020204" pitchFamily="34" charset="0"/>
              <a:buChar char="•"/>
            </a:pPr>
            <a:r>
              <a:rPr lang="en-GB" sz="2000">
                <a:solidFill>
                  <a:schemeClr val="tx2"/>
                </a:solidFill>
              </a:rPr>
              <a:t>By offering real-time,data driven support that enhances glycaemic control and promotes self- management,debate applications have emerged as a crucial,game changing instrument in the healthcare industry for managing contemporary chronic diseases.</a:t>
            </a:r>
          </a:p>
        </p:txBody>
      </p:sp>
      <p:sp>
        <p:nvSpPr>
          <p:cNvPr id="4" name="AutoShape 2" descr="17 Apps for Managing Diabetes: Blood Glucose Trackers, Food and ...">
            <a:extLst>
              <a:ext uri="{FF2B5EF4-FFF2-40B4-BE49-F238E27FC236}">
                <a16:creationId xmlns:a16="http://schemas.microsoft.com/office/drawing/2014/main" id="{09EA92DB-8815-6D87-A104-8A33FBE6F80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a:extLst>
              <a:ext uri="{FF2B5EF4-FFF2-40B4-BE49-F238E27FC236}">
                <a16:creationId xmlns:a16="http://schemas.microsoft.com/office/drawing/2014/main" id="{A82D395A-9919-6FB2-4485-F422AC06EB75}"/>
              </a:ext>
            </a:extLst>
          </p:cNvPr>
          <p:cNvSpPr txBox="1"/>
          <p:nvPr/>
        </p:nvSpPr>
        <p:spPr>
          <a:xfrm>
            <a:off x="6029419" y="5866335"/>
            <a:ext cx="1993704" cy="646331"/>
          </a:xfrm>
          <a:prstGeom prst="rect">
            <a:avLst/>
          </a:prstGeom>
          <a:noFill/>
        </p:spPr>
        <p:txBody>
          <a:bodyPr wrap="square" rtlCol="0">
            <a:spAutoFit/>
          </a:bodyPr>
          <a:lstStyle/>
          <a:p>
            <a:r>
              <a:rPr lang="en-GB" dirty="0"/>
              <a:t>Image from </a:t>
            </a:r>
          </a:p>
          <a:p>
            <a:r>
              <a:rPr lang="en-GB" dirty="0"/>
              <a:t>www.google.com</a:t>
            </a:r>
          </a:p>
        </p:txBody>
      </p:sp>
    </p:spTree>
    <p:extLst>
      <p:ext uri="{BB962C8B-B14F-4D97-AF65-F5344CB8AC3E}">
        <p14:creationId xmlns:p14="http://schemas.microsoft.com/office/powerpoint/2010/main" val="173106227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9635E3F-8CE2-E701-1CF1-7EB21CC0E146}"/>
            </a:ext>
          </a:extLst>
        </p:cNvPr>
        <p:cNvGrpSpPr/>
        <p:nvPr/>
      </p:nvGrpSpPr>
      <p:grpSpPr>
        <a:xfrm>
          <a:off x="0" y="0"/>
          <a:ext cx="0" cy="0"/>
          <a:chOff x="0" y="0"/>
          <a:chExt cx="0" cy="0"/>
        </a:xfrm>
      </p:grpSpPr>
      <p:sp useBgFill="1">
        <p:nvSpPr>
          <p:cNvPr id="23"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6"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0" name="Freeform: Shape 29">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Subtitle 2">
            <a:extLst>
              <a:ext uri="{FF2B5EF4-FFF2-40B4-BE49-F238E27FC236}">
                <a16:creationId xmlns:a16="http://schemas.microsoft.com/office/drawing/2014/main" id="{9ABE40EE-4562-541D-AA61-D431EE585007}"/>
              </a:ext>
            </a:extLst>
          </p:cNvPr>
          <p:cNvSpPr>
            <a:spLocks noGrp="1"/>
          </p:cNvSpPr>
          <p:nvPr>
            <p:ph type="subTitle" idx="1"/>
          </p:nvPr>
        </p:nvSpPr>
        <p:spPr>
          <a:xfrm>
            <a:off x="501492" y="980141"/>
            <a:ext cx="10776108" cy="4545588"/>
          </a:xfrm>
        </p:spPr>
        <p:txBody>
          <a:bodyPr anchor="t">
            <a:noAutofit/>
          </a:bodyPr>
          <a:lstStyle/>
          <a:p>
            <a:r>
              <a:rPr lang="en-GB" sz="2000" dirty="0">
                <a:solidFill>
                  <a:schemeClr val="bg1"/>
                </a:solidFill>
                <a:latin typeface="Arial" panose="020B0604020202020204" pitchFamily="34" charset="0"/>
                <a:cs typeface="Arial" panose="020B0604020202020204" pitchFamily="34" charset="0"/>
              </a:rPr>
              <a:t>These  digital tools-such as apps for monitoring blood sugar,diet,exercise and medication are being utilised more to support conventional clinical care providing a practical and easily accessible approach to managing diabetes</a:t>
            </a:r>
          </a:p>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Patients can benefit greatly from the diabetes app by using automated logbooks,blood sugar monitoring,and better glucose control.</a:t>
            </a:r>
          </a:p>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Features like meal planning,medication reminders,and data sharing with medical professionals.</a:t>
            </a:r>
          </a:p>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The diabetic app makes daily self-management simpler.</a:t>
            </a:r>
          </a:p>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Numerous platforms enable patients to communicate data directly with their healthcare providers and export comprehensive reports,which increases appointment efficiency.</a:t>
            </a:r>
          </a:p>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Patients are given safety and convenience with the diabetic app,and additional features like medication reminders.</a:t>
            </a:r>
          </a:p>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Blood alerts assist avoid complications and lessen the everyday stress of managing the disease.</a:t>
            </a:r>
          </a:p>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Many diabetes apps can sync with apple health acting as a central repository data.</a:t>
            </a:r>
          </a:p>
        </p:txBody>
      </p:sp>
    </p:spTree>
    <p:extLst>
      <p:ext uri="{BB962C8B-B14F-4D97-AF65-F5344CB8AC3E}">
        <p14:creationId xmlns:p14="http://schemas.microsoft.com/office/powerpoint/2010/main" val="35748473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685E404-903D-3FE6-F5E9-0E0CA43869F9}"/>
            </a:ext>
          </a:extLst>
        </p:cNvPr>
        <p:cNvGrpSpPr/>
        <p:nvPr/>
      </p:nvGrpSpPr>
      <p:grpSpPr>
        <a:xfrm>
          <a:off x="0" y="0"/>
          <a:ext cx="0" cy="0"/>
          <a:chOff x="0" y="0"/>
          <a:chExt cx="0" cy="0"/>
        </a:xfrm>
      </p:grpSpPr>
      <p:sp useBgFill="1">
        <p:nvSpPr>
          <p:cNvPr id="25"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7" name="Group 26">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8"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1" name="Group 30">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2" name="Freeform: Shape 31">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320260D-885C-3C93-C57C-C9A2240E07FC}"/>
              </a:ext>
            </a:extLst>
          </p:cNvPr>
          <p:cNvSpPr>
            <a:spLocks noGrp="1"/>
          </p:cNvSpPr>
          <p:nvPr>
            <p:ph type="ctrTitle"/>
          </p:nvPr>
        </p:nvSpPr>
        <p:spPr>
          <a:xfrm>
            <a:off x="1789472" y="156550"/>
            <a:ext cx="8002567" cy="2426833"/>
          </a:xfrm>
        </p:spPr>
        <p:txBody>
          <a:bodyPr anchor="b">
            <a:normAutofit fontScale="90000"/>
          </a:bodyPr>
          <a:lstStyle/>
          <a:p>
            <a:r>
              <a:rPr lang="en-GB" sz="4800" dirty="0">
                <a:solidFill>
                  <a:schemeClr val="bg1"/>
                </a:solidFill>
              </a:rPr>
              <a:t>Patient/service user </a:t>
            </a:r>
            <a:br>
              <a:rPr lang="en-GB" sz="4800" dirty="0">
                <a:solidFill>
                  <a:schemeClr val="bg1"/>
                </a:solidFill>
              </a:rPr>
            </a:br>
            <a:r>
              <a:rPr lang="en-GB" sz="4800" dirty="0">
                <a:solidFill>
                  <a:schemeClr val="bg1"/>
                </a:solidFill>
              </a:rPr>
              <a:t>Benefits and challenges of the Diabetes App</a:t>
            </a:r>
            <a:br>
              <a:rPr lang="en-GB" sz="4800" dirty="0">
                <a:solidFill>
                  <a:schemeClr val="bg1"/>
                </a:solidFill>
              </a:rPr>
            </a:br>
            <a:endParaRPr lang="en-GB" sz="4800" dirty="0">
              <a:solidFill>
                <a:schemeClr val="bg1"/>
              </a:solidFill>
            </a:endParaRPr>
          </a:p>
        </p:txBody>
      </p:sp>
      <p:sp>
        <p:nvSpPr>
          <p:cNvPr id="3" name="Subtitle 2">
            <a:extLst>
              <a:ext uri="{FF2B5EF4-FFF2-40B4-BE49-F238E27FC236}">
                <a16:creationId xmlns:a16="http://schemas.microsoft.com/office/drawing/2014/main" id="{BABA0F0D-7D8C-C037-9987-FC9F6DC96760}"/>
              </a:ext>
            </a:extLst>
          </p:cNvPr>
          <p:cNvSpPr>
            <a:spLocks noGrp="1"/>
          </p:cNvSpPr>
          <p:nvPr>
            <p:ph type="subTitle" idx="1"/>
          </p:nvPr>
        </p:nvSpPr>
        <p:spPr>
          <a:xfrm>
            <a:off x="2399961" y="2357181"/>
            <a:ext cx="7105595" cy="1482684"/>
          </a:xfrm>
        </p:spPr>
        <p:txBody>
          <a:bodyPr anchor="t">
            <a:noAutofit/>
          </a:bodyPr>
          <a:lstStyle/>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Significant improvements in diabetes distress were noted,and patients/service users expressed satisfaction with the app were seen by the majority of providers as supplements to diabetes education.</a:t>
            </a:r>
          </a:p>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(Diabetes science and Technology Journal 2023,p.17).Despite having only 33% of prior app experience,100%of them would think about suggesting the diabetic app to their patients.</a:t>
            </a:r>
          </a:p>
        </p:txBody>
      </p:sp>
      <p:sp>
        <p:nvSpPr>
          <p:cNvPr id="4" name="Subtitle 2">
            <a:extLst>
              <a:ext uri="{FF2B5EF4-FFF2-40B4-BE49-F238E27FC236}">
                <a16:creationId xmlns:a16="http://schemas.microsoft.com/office/drawing/2014/main" id="{A354328B-005F-6BFC-7E5D-4A2B36AC0555}"/>
              </a:ext>
            </a:extLst>
          </p:cNvPr>
          <p:cNvSpPr txBox="1">
            <a:spLocks/>
          </p:cNvSpPr>
          <p:nvPr/>
        </p:nvSpPr>
        <p:spPr>
          <a:xfrm>
            <a:off x="2090174" y="4993368"/>
            <a:ext cx="8255969" cy="1329536"/>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buFont typeface="Arial" panose="020B0604020202020204" pitchFamily="34" charset="0"/>
              <a:buChar char="•"/>
            </a:pPr>
            <a:r>
              <a:rPr lang="en-GB" sz="2200" dirty="0">
                <a:solidFill>
                  <a:schemeClr val="bg1"/>
                </a:solidFill>
                <a:latin typeface="Arial" panose="020B0604020202020204" pitchFamily="34" charset="0"/>
                <a:cs typeface="Arial" panose="020B0604020202020204" pitchFamily="34" charset="0"/>
              </a:rPr>
              <a:t>Patients are given safety and convenience with the diabetic app, and additional features like medication reminders and blood glucose alerts assist avoid complications and lesson the everyday stress of managing the disease.</a:t>
            </a:r>
          </a:p>
          <a:p>
            <a:pPr marL="342900" indent="-342900">
              <a:buFont typeface="Arial" panose="020B0604020202020204" pitchFamily="34" charset="0"/>
              <a:buChar char="•"/>
            </a:pPr>
            <a:endParaRPr lang="en-GB" dirty="0">
              <a:solidFill>
                <a:schemeClr val="bg1"/>
              </a:solidFill>
            </a:endParaRPr>
          </a:p>
        </p:txBody>
      </p:sp>
    </p:spTree>
    <p:extLst>
      <p:ext uri="{BB962C8B-B14F-4D97-AF65-F5344CB8AC3E}">
        <p14:creationId xmlns:p14="http://schemas.microsoft.com/office/powerpoint/2010/main" val="4089057782"/>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B078522-05DA-F7B2-A9C1-788E5B9871CB}"/>
            </a:ext>
          </a:extLst>
        </p:cNvPr>
        <p:cNvGrpSpPr/>
        <p:nvPr/>
      </p:nvGrpSpPr>
      <p:grpSpPr>
        <a:xfrm>
          <a:off x="0" y="0"/>
          <a:ext cx="0" cy="0"/>
          <a:chOff x="0" y="0"/>
          <a:chExt cx="0" cy="0"/>
        </a:xfrm>
      </p:grpSpPr>
      <p:sp useBgFill="1">
        <p:nvSpPr>
          <p:cNvPr id="25"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7" name="Group 26">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8"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1" name="Group 30">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2" name="Freeform: Shape 31">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F421ECB-9584-3FFD-1CB7-0219E5D5D503}"/>
              </a:ext>
            </a:extLst>
          </p:cNvPr>
          <p:cNvSpPr>
            <a:spLocks noGrp="1"/>
          </p:cNvSpPr>
          <p:nvPr>
            <p:ph type="ctrTitle"/>
          </p:nvPr>
        </p:nvSpPr>
        <p:spPr>
          <a:xfrm>
            <a:off x="613015" y="-902633"/>
            <a:ext cx="10558405" cy="3044335"/>
          </a:xfrm>
        </p:spPr>
        <p:txBody>
          <a:bodyPr anchor="b">
            <a:normAutofit/>
          </a:bodyPr>
          <a:lstStyle/>
          <a:p>
            <a:r>
              <a:rPr lang="en-GB" sz="4800" dirty="0">
                <a:solidFill>
                  <a:schemeClr val="bg1"/>
                </a:solidFill>
              </a:rPr>
              <a:t>Challenges of the Diabetes App</a:t>
            </a:r>
          </a:p>
        </p:txBody>
      </p:sp>
      <p:sp>
        <p:nvSpPr>
          <p:cNvPr id="3" name="Subtitle 2">
            <a:extLst>
              <a:ext uri="{FF2B5EF4-FFF2-40B4-BE49-F238E27FC236}">
                <a16:creationId xmlns:a16="http://schemas.microsoft.com/office/drawing/2014/main" id="{4FD4C92F-DD96-24E7-56DC-3376EBE8386B}"/>
              </a:ext>
            </a:extLst>
          </p:cNvPr>
          <p:cNvSpPr>
            <a:spLocks noGrp="1"/>
          </p:cNvSpPr>
          <p:nvPr>
            <p:ph type="subTitle" idx="1"/>
          </p:nvPr>
        </p:nvSpPr>
        <p:spPr>
          <a:xfrm>
            <a:off x="1011020" y="3137298"/>
            <a:ext cx="10558405" cy="2234485"/>
          </a:xfrm>
        </p:spPr>
        <p:txBody>
          <a:bodyPr anchor="t">
            <a:noAutofit/>
          </a:bodyPr>
          <a:lstStyle/>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Diabetes apps are not widely used, perhaps as a result of usability and design problems. </a:t>
            </a:r>
          </a:p>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Finding obstacles to app use among adult patients with diabetes who were testing diabetic applications for the first time was the aim of this is there is lack of information regarding the possible benefits and drawbacks of using the diabetic app in comparison to nontechnical WHP programs to assist employers in making decisions and effectively developing such interventions.</a:t>
            </a:r>
          </a:p>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According to Juncker (2024), A scoping analysis of studies that have assessed WHP applications in order to get a summary of the elements that decision- makers should take into account when determining whether to install a diabetes app. </a:t>
            </a:r>
          </a:p>
        </p:txBody>
      </p:sp>
    </p:spTree>
    <p:extLst>
      <p:ext uri="{BB962C8B-B14F-4D97-AF65-F5344CB8AC3E}">
        <p14:creationId xmlns:p14="http://schemas.microsoft.com/office/powerpoint/2010/main" val="3802088813"/>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04C503-B888-27B3-445D-5C9C473A42A6}"/>
            </a:ext>
          </a:extLst>
        </p:cNvPr>
        <p:cNvGrpSpPr/>
        <p:nvPr/>
      </p:nvGrpSpPr>
      <p:grpSpPr>
        <a:xfrm>
          <a:off x="0" y="0"/>
          <a:ext cx="0" cy="0"/>
          <a:chOff x="0" y="0"/>
          <a:chExt cx="0" cy="0"/>
        </a:xfrm>
      </p:grpSpPr>
      <p:sp useBgFill="1">
        <p:nvSpPr>
          <p:cNvPr id="31"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3" name="Group 32">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4"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7" name="Group 36">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8"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1" name="Group 4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2" name="Freeform: Shape 4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6" name="Freeform: Shape 4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7" name="Freeform: Shape 4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8" name="Freeform: Shape 4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F52BF1E-7257-60F3-D4CD-5CA50CF91263}"/>
              </a:ext>
            </a:extLst>
          </p:cNvPr>
          <p:cNvSpPr>
            <a:spLocks noGrp="1"/>
          </p:cNvSpPr>
          <p:nvPr>
            <p:ph type="ctrTitle"/>
          </p:nvPr>
        </p:nvSpPr>
        <p:spPr>
          <a:xfrm>
            <a:off x="1012644" y="841664"/>
            <a:ext cx="5155073" cy="5156800"/>
          </a:xfrm>
        </p:spPr>
        <p:txBody>
          <a:bodyPr anchor="ctr">
            <a:normAutofit/>
          </a:bodyPr>
          <a:lstStyle/>
          <a:p>
            <a:pPr algn="l"/>
            <a:r>
              <a:rPr lang="en-GB" sz="4800" dirty="0">
                <a:solidFill>
                  <a:schemeClr val="bg1"/>
                </a:solidFill>
              </a:rPr>
              <a:t>Critical evaluation of barriers using the diabetes apps</a:t>
            </a:r>
          </a:p>
        </p:txBody>
      </p:sp>
      <p:sp>
        <p:nvSpPr>
          <p:cNvPr id="3" name="Subtitle 2">
            <a:extLst>
              <a:ext uri="{FF2B5EF4-FFF2-40B4-BE49-F238E27FC236}">
                <a16:creationId xmlns:a16="http://schemas.microsoft.com/office/drawing/2014/main" id="{FFD07FCE-FCFC-9D34-C771-60412C9A0431}"/>
              </a:ext>
            </a:extLst>
          </p:cNvPr>
          <p:cNvSpPr>
            <a:spLocks noGrp="1"/>
          </p:cNvSpPr>
          <p:nvPr>
            <p:ph type="subTitle" idx="1"/>
          </p:nvPr>
        </p:nvSpPr>
        <p:spPr>
          <a:xfrm>
            <a:off x="6534687" y="841664"/>
            <a:ext cx="4602517" cy="5156800"/>
          </a:xfrm>
        </p:spPr>
        <p:txBody>
          <a:bodyPr anchor="ctr">
            <a:normAutofit/>
          </a:bodyPr>
          <a:lstStyle/>
          <a:p>
            <a:pPr marL="342900" indent="-342900" algn="l">
              <a:buFont typeface="Arial" panose="020B0604020202020204" pitchFamily="34" charset="0"/>
              <a:buChar char="•"/>
            </a:pPr>
            <a:r>
              <a:rPr lang="en-GB" dirty="0">
                <a:solidFill>
                  <a:schemeClr val="bg1"/>
                </a:solidFill>
              </a:rPr>
              <a:t>The majority of app users reported that their health and T2DM self-management has improved.</a:t>
            </a:r>
          </a:p>
          <a:p>
            <a:pPr marL="342900" indent="-342900" algn="l">
              <a:buFont typeface="Arial" panose="020B0604020202020204" pitchFamily="34" charset="0"/>
              <a:buChar char="•"/>
            </a:pPr>
            <a:r>
              <a:rPr lang="en-GB" dirty="0">
                <a:solidFill>
                  <a:schemeClr val="bg1"/>
                </a:solidFill>
              </a:rPr>
              <a:t>Participant’s judgements of the severity of the sickness, their lack of understanding and awareness of apps as healthcare aids, their lack of technological and health literacy, or practical constraints like rural connectivity were all obstacles of using apps.</a:t>
            </a:r>
          </a:p>
        </p:txBody>
      </p:sp>
    </p:spTree>
    <p:extLst>
      <p:ext uri="{BB962C8B-B14F-4D97-AF65-F5344CB8AC3E}">
        <p14:creationId xmlns:p14="http://schemas.microsoft.com/office/powerpoint/2010/main" val="4086673408"/>
      </p:ext>
    </p:extLst>
  </p:cSld>
  <p:clrMapOvr>
    <a:masterClrMapping/>
  </p:clrMapOvr>
  <p:transition spd="med">
    <p:pull/>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EF12B24-BA1D-B58E-BF5B-81FBC8FC6D48}"/>
            </a:ext>
          </a:extLst>
        </p:cNvPr>
        <p:cNvGrpSpPr/>
        <p:nvPr/>
      </p:nvGrpSpPr>
      <p:grpSpPr>
        <a:xfrm>
          <a:off x="0" y="0"/>
          <a:ext cx="0" cy="0"/>
          <a:chOff x="0" y="0"/>
          <a:chExt cx="0" cy="0"/>
        </a:xfrm>
      </p:grpSpPr>
      <p:sp useBgFill="1">
        <p:nvSpPr>
          <p:cNvPr id="25"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7" name="Group 26">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8"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1" name="Group 30">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2"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5" name="Group 3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6" name="Freeform: Shape 3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9C8970B-F329-CFDE-8482-CC2BE0FA2CAB}"/>
              </a:ext>
            </a:extLst>
          </p:cNvPr>
          <p:cNvSpPr>
            <a:spLocks noGrp="1"/>
          </p:cNvSpPr>
          <p:nvPr>
            <p:ph type="ctrTitle"/>
          </p:nvPr>
        </p:nvSpPr>
        <p:spPr>
          <a:xfrm>
            <a:off x="1012644" y="841664"/>
            <a:ext cx="5155073" cy="5156800"/>
          </a:xfrm>
        </p:spPr>
        <p:txBody>
          <a:bodyPr anchor="ctr">
            <a:normAutofit/>
          </a:bodyPr>
          <a:lstStyle/>
          <a:p>
            <a:pPr algn="l"/>
            <a:r>
              <a:rPr lang="en-GB" sz="4800" dirty="0">
                <a:solidFill>
                  <a:schemeClr val="bg1"/>
                </a:solidFill>
              </a:rPr>
              <a:t>Work force Benefits of using the diabetes apps</a:t>
            </a:r>
          </a:p>
        </p:txBody>
      </p:sp>
      <p:sp>
        <p:nvSpPr>
          <p:cNvPr id="3" name="Subtitle 2">
            <a:extLst>
              <a:ext uri="{FF2B5EF4-FFF2-40B4-BE49-F238E27FC236}">
                <a16:creationId xmlns:a16="http://schemas.microsoft.com/office/drawing/2014/main" id="{9803726A-EA74-B5B0-86DD-8BC020F215B6}"/>
              </a:ext>
            </a:extLst>
          </p:cNvPr>
          <p:cNvSpPr>
            <a:spLocks noGrp="1"/>
          </p:cNvSpPr>
          <p:nvPr>
            <p:ph type="subTitle" idx="1"/>
          </p:nvPr>
        </p:nvSpPr>
        <p:spPr>
          <a:xfrm>
            <a:off x="6523653" y="760644"/>
            <a:ext cx="4910061" cy="5526516"/>
          </a:xfrm>
        </p:spPr>
        <p:txBody>
          <a:bodyPr anchor="ctr">
            <a:normAutofit fontScale="92500" lnSpcReduction="10000"/>
          </a:bodyPr>
          <a:lstStyle/>
          <a:p>
            <a:pPr algn="l"/>
            <a:r>
              <a:rPr lang="en-GB" dirty="0">
                <a:solidFill>
                  <a:schemeClr val="bg1"/>
                </a:solidFill>
              </a:rPr>
              <a:t>Shorter hospital stays and fewer hospital stays and fewer hospital admissions were the main finding of cost saving.</a:t>
            </a:r>
          </a:p>
          <a:p>
            <a:pPr algn="l"/>
            <a:r>
              <a:rPr lang="en-GB" dirty="0">
                <a:solidFill>
                  <a:schemeClr val="bg1"/>
                </a:solidFill>
              </a:rPr>
              <a:t>A workforce population that took part in a digital diabetes prevention program was the subject of a longitudinal, observational examination of health care claims data.</a:t>
            </a:r>
          </a:p>
          <a:p>
            <a:pPr algn="l"/>
            <a:r>
              <a:rPr lang="en-GB" dirty="0">
                <a:solidFill>
                  <a:schemeClr val="bg1"/>
                </a:solidFill>
              </a:rPr>
              <a:t>Medical claims data for digital DPP participants were compared to a propensity matched cohort in differences in differences model to determine variations in utilisation and expenditures from the year before program delivery to one year following enrolment.       (Sweet,C.,p.7,2020)</a:t>
            </a:r>
          </a:p>
        </p:txBody>
      </p:sp>
    </p:spTree>
    <p:extLst>
      <p:ext uri="{BB962C8B-B14F-4D97-AF65-F5344CB8AC3E}">
        <p14:creationId xmlns:p14="http://schemas.microsoft.com/office/powerpoint/2010/main" val="321461942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2B25E2A-81C3-FE3D-B779-84DE26ADBEE9}"/>
            </a:ext>
          </a:extLst>
        </p:cNvPr>
        <p:cNvGrpSpPr/>
        <p:nvPr/>
      </p:nvGrpSpPr>
      <p:grpSpPr>
        <a:xfrm>
          <a:off x="0" y="0"/>
          <a:ext cx="0" cy="0"/>
          <a:chOff x="0" y="0"/>
          <a:chExt cx="0" cy="0"/>
        </a:xfrm>
      </p:grpSpPr>
      <p:sp useBgFill="1">
        <p:nvSpPr>
          <p:cNvPr id="25"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7" name="Group 26">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8"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1" name="Group 30">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2"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5" name="Group 3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6" name="Freeform: Shape 3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4A204B0-451C-2F3F-9EBF-23E8CB6171B7}"/>
              </a:ext>
            </a:extLst>
          </p:cNvPr>
          <p:cNvSpPr>
            <a:spLocks noGrp="1"/>
          </p:cNvSpPr>
          <p:nvPr>
            <p:ph type="ctrTitle"/>
          </p:nvPr>
        </p:nvSpPr>
        <p:spPr>
          <a:xfrm>
            <a:off x="1012644" y="841664"/>
            <a:ext cx="5155073" cy="5156800"/>
          </a:xfrm>
        </p:spPr>
        <p:txBody>
          <a:bodyPr anchor="ctr">
            <a:normAutofit/>
          </a:bodyPr>
          <a:lstStyle/>
          <a:p>
            <a:pPr algn="l"/>
            <a:r>
              <a:rPr lang="en-GB" sz="4800" dirty="0">
                <a:solidFill>
                  <a:schemeClr val="bg1"/>
                </a:solidFill>
              </a:rPr>
              <a:t>Challenges of using the Diabetes apps in the workforce</a:t>
            </a:r>
          </a:p>
        </p:txBody>
      </p:sp>
      <p:sp>
        <p:nvSpPr>
          <p:cNvPr id="3" name="Subtitle 2">
            <a:extLst>
              <a:ext uri="{FF2B5EF4-FFF2-40B4-BE49-F238E27FC236}">
                <a16:creationId xmlns:a16="http://schemas.microsoft.com/office/drawing/2014/main" id="{74527726-165D-728D-0E04-0B488A8BD791}"/>
              </a:ext>
            </a:extLst>
          </p:cNvPr>
          <p:cNvSpPr>
            <a:spLocks noGrp="1"/>
          </p:cNvSpPr>
          <p:nvPr>
            <p:ph type="subTitle" idx="1"/>
          </p:nvPr>
        </p:nvSpPr>
        <p:spPr>
          <a:xfrm>
            <a:off x="6534687" y="841664"/>
            <a:ext cx="4602517" cy="5156800"/>
          </a:xfrm>
        </p:spPr>
        <p:txBody>
          <a:bodyPr anchor="ctr">
            <a:normAutofit fontScale="92500"/>
          </a:bodyPr>
          <a:lstStyle/>
          <a:p>
            <a:pPr algn="l"/>
            <a:r>
              <a:rPr lang="en-GB" dirty="0">
                <a:solidFill>
                  <a:schemeClr val="bg1"/>
                </a:solidFill>
              </a:rPr>
              <a:t>Many employees and patients do not already use digital health solutions, and those that do frequently face significant challenges. </a:t>
            </a:r>
          </a:p>
          <a:p>
            <a:pPr marL="342900" indent="-342900" algn="l">
              <a:buFont typeface="Arial" panose="020B0604020202020204" pitchFamily="34" charset="0"/>
              <a:buChar char="•"/>
            </a:pPr>
            <a:r>
              <a:rPr lang="en-GB" dirty="0">
                <a:solidFill>
                  <a:schemeClr val="bg1"/>
                </a:solidFill>
              </a:rPr>
              <a:t>In our environment, the app,users,and recruiting and treatment strategies did not align well.</a:t>
            </a:r>
          </a:p>
          <a:p>
            <a:pPr marL="342900" indent="-342900" algn="l">
              <a:buFont typeface="Arial" panose="020B0604020202020204" pitchFamily="34" charset="0"/>
              <a:buChar char="•"/>
            </a:pPr>
            <a:r>
              <a:rPr lang="en-GB" dirty="0">
                <a:solidFill>
                  <a:schemeClr val="bg1"/>
                </a:solidFill>
              </a:rPr>
              <a:t>Clinical personnel did not have enough time during care to examine clinical data and messages, which are unreimbursed activities, or to acquaint patients with the app.</a:t>
            </a:r>
          </a:p>
          <a:p>
            <a:pPr algn="l"/>
            <a:r>
              <a:rPr lang="en-GB" dirty="0">
                <a:solidFill>
                  <a:schemeClr val="bg1"/>
                </a:solidFill>
              </a:rPr>
              <a:t>(Thies,K.,2017)</a:t>
            </a:r>
          </a:p>
        </p:txBody>
      </p:sp>
    </p:spTree>
    <p:extLst>
      <p:ext uri="{BB962C8B-B14F-4D97-AF65-F5344CB8AC3E}">
        <p14:creationId xmlns:p14="http://schemas.microsoft.com/office/powerpoint/2010/main" val="4162646217"/>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BD3D84F-47E8-1307-59F2-AC54BF147876}"/>
            </a:ext>
          </a:extLst>
        </p:cNvPr>
        <p:cNvGrpSpPr/>
        <p:nvPr/>
      </p:nvGrpSpPr>
      <p:grpSpPr>
        <a:xfrm>
          <a:off x="0" y="0"/>
          <a:ext cx="0" cy="0"/>
          <a:chOff x="0" y="0"/>
          <a:chExt cx="0" cy="0"/>
        </a:xfrm>
      </p:grpSpPr>
      <p:sp useBgFill="1">
        <p:nvSpPr>
          <p:cNvPr id="23"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6"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0"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3" name="Group 32">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4" name="Freeform: Shape 33">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7171C5D-BA69-F79B-1166-4A0FFB6C9BEB}"/>
              </a:ext>
            </a:extLst>
          </p:cNvPr>
          <p:cNvSpPr>
            <a:spLocks noGrp="1"/>
          </p:cNvSpPr>
          <p:nvPr>
            <p:ph type="ctrTitle"/>
          </p:nvPr>
        </p:nvSpPr>
        <p:spPr>
          <a:xfrm>
            <a:off x="1012644" y="841664"/>
            <a:ext cx="5155073" cy="5156800"/>
          </a:xfrm>
        </p:spPr>
        <p:txBody>
          <a:bodyPr anchor="ctr">
            <a:normAutofit/>
          </a:bodyPr>
          <a:lstStyle/>
          <a:p>
            <a:pPr algn="l"/>
            <a:r>
              <a:rPr lang="en-GB" sz="4800" dirty="0">
                <a:solidFill>
                  <a:schemeClr val="bg1"/>
                </a:solidFill>
              </a:rPr>
              <a:t>Conclusions and recommendations</a:t>
            </a:r>
          </a:p>
        </p:txBody>
      </p:sp>
      <p:sp>
        <p:nvSpPr>
          <p:cNvPr id="3" name="Subtitle 2">
            <a:extLst>
              <a:ext uri="{FF2B5EF4-FFF2-40B4-BE49-F238E27FC236}">
                <a16:creationId xmlns:a16="http://schemas.microsoft.com/office/drawing/2014/main" id="{F3E6ECD6-99F7-B6D3-2E1F-8753E96D63D3}"/>
              </a:ext>
            </a:extLst>
          </p:cNvPr>
          <p:cNvSpPr>
            <a:spLocks noGrp="1"/>
          </p:cNvSpPr>
          <p:nvPr>
            <p:ph type="subTitle" idx="1"/>
          </p:nvPr>
        </p:nvSpPr>
        <p:spPr>
          <a:xfrm>
            <a:off x="6534687" y="841664"/>
            <a:ext cx="4602517" cy="5156800"/>
          </a:xfrm>
        </p:spPr>
        <p:txBody>
          <a:bodyPr anchor="ctr">
            <a:normAutofit fontScale="85000" lnSpcReduction="20000"/>
          </a:bodyPr>
          <a:lstStyle/>
          <a:p>
            <a:pPr algn="l"/>
            <a:r>
              <a:rPr lang="en-GB" dirty="0">
                <a:solidFill>
                  <a:schemeClr val="bg1"/>
                </a:solidFill>
                <a:latin typeface="Arial" panose="020B0604020202020204" pitchFamily="34" charset="0"/>
                <a:cs typeface="Arial" panose="020B0604020202020204" pitchFamily="34" charset="0"/>
              </a:rPr>
              <a:t>For patients to use diabetes application to enhance self- management both initially and over time, they must receive adequate app training.</a:t>
            </a:r>
          </a:p>
          <a:p>
            <a:pPr algn="l"/>
            <a:r>
              <a:rPr lang="en-GB" dirty="0">
                <a:solidFill>
                  <a:schemeClr val="bg1"/>
                </a:solidFill>
                <a:latin typeface="Arial" panose="020B0604020202020204" pitchFamily="34" charset="0"/>
                <a:cs typeface="Arial" panose="020B0604020202020204" pitchFamily="34" charset="0"/>
              </a:rPr>
              <a:t>There are currently no established guidelines to assist patients and professionals in choosing health app, and most of them are not subject to government regulation.</a:t>
            </a:r>
          </a:p>
          <a:p>
            <a:pPr algn="l"/>
            <a:r>
              <a:rPr lang="en-GB" dirty="0">
                <a:solidFill>
                  <a:schemeClr val="bg1"/>
                </a:solidFill>
                <a:latin typeface="Arial" panose="020B0604020202020204" pitchFamily="34" charset="0"/>
                <a:cs typeface="Arial" panose="020B0604020202020204" pitchFamily="34" charset="0"/>
              </a:rPr>
              <a:t>Patients, clinicians, pertinent professional associations, and legislators is essential to defining the essential characteristics that an app must possess to be categorised as a diabetes management app.</a:t>
            </a:r>
          </a:p>
          <a:p>
            <a:pPr marL="342900" indent="-342900" algn="l">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The creation and recommendations of applications for the management of other chronic illness may benefit from the lessons acquired here</a:t>
            </a:r>
          </a:p>
          <a:p>
            <a:pPr algn="l"/>
            <a:r>
              <a:rPr lang="en-GB" dirty="0">
                <a:solidFill>
                  <a:schemeClr val="bg1"/>
                </a:solidFill>
                <a:latin typeface="Arial" panose="020B0604020202020204" pitchFamily="34" charset="0"/>
                <a:cs typeface="Arial" panose="020B0604020202020204" pitchFamily="34" charset="0"/>
              </a:rPr>
              <a:t>(Jimenez,G.,2019)</a:t>
            </a:r>
          </a:p>
        </p:txBody>
      </p:sp>
    </p:spTree>
    <p:extLst>
      <p:ext uri="{BB962C8B-B14F-4D97-AF65-F5344CB8AC3E}">
        <p14:creationId xmlns:p14="http://schemas.microsoft.com/office/powerpoint/2010/main" val="1133366092"/>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0BB0497-D685-8A55-78F6-7AFE155F8BDC}"/>
            </a:ext>
          </a:extLst>
        </p:cNvPr>
        <p:cNvGrpSpPr/>
        <p:nvPr/>
      </p:nvGrpSpPr>
      <p:grpSpPr>
        <a:xfrm>
          <a:off x="0" y="0"/>
          <a:ext cx="0" cy="0"/>
          <a:chOff x="0" y="0"/>
          <a:chExt cx="0" cy="0"/>
        </a:xfrm>
      </p:grpSpPr>
      <p:sp useBgFill="1">
        <p:nvSpPr>
          <p:cNvPr id="23" name="Slide Background Fill">
            <a:extLst>
              <a:ext uri="{FF2B5EF4-FFF2-40B4-BE49-F238E27FC236}">
                <a16:creationId xmlns:a16="http://schemas.microsoft.com/office/drawing/2014/main" id="{8C84A6C1-2859-A021-5843-FBA0FCBBA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FAEE6C8C-33FB-ABBC-A093-FFBD05E912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6" name="Color Cover">
              <a:extLst>
                <a:ext uri="{FF2B5EF4-FFF2-40B4-BE49-F238E27FC236}">
                  <a16:creationId xmlns:a16="http://schemas.microsoft.com/office/drawing/2014/main" id="{4FB8D172-3B9E-63D6-4ED0-714293827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Cover">
              <a:extLst>
                <a:ext uri="{FF2B5EF4-FFF2-40B4-BE49-F238E27FC236}">
                  <a16:creationId xmlns:a16="http://schemas.microsoft.com/office/drawing/2014/main" id="{978A5D15-1F5E-7544-0013-877C0AAC5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844E9C03-ED9D-5B0D-72C3-47AC3570F2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0" name="Color">
              <a:extLst>
                <a:ext uri="{FF2B5EF4-FFF2-40B4-BE49-F238E27FC236}">
                  <a16:creationId xmlns:a16="http://schemas.microsoft.com/office/drawing/2014/main" id="{C83F9036-17C0-8093-3645-5D70D5F1D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Color">
              <a:extLst>
                <a:ext uri="{FF2B5EF4-FFF2-40B4-BE49-F238E27FC236}">
                  <a16:creationId xmlns:a16="http://schemas.microsoft.com/office/drawing/2014/main" id="{766DC4C1-04B4-A1A1-1543-4F1DF79557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3" name="Group 32">
            <a:extLst>
              <a:ext uri="{FF2B5EF4-FFF2-40B4-BE49-F238E27FC236}">
                <a16:creationId xmlns:a16="http://schemas.microsoft.com/office/drawing/2014/main" id="{BC6FAAB1-57D5-5FEF-3209-B5BC48D70A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4" name="Freeform: Shape 33">
              <a:extLst>
                <a:ext uri="{FF2B5EF4-FFF2-40B4-BE49-F238E27FC236}">
                  <a16:creationId xmlns:a16="http://schemas.microsoft.com/office/drawing/2014/main" id="{0F30B530-CC5F-1E46-A900-BB58557B9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3A87C4E6-B972-6C35-E673-E0C54D6CCD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AA44DD3F-76A9-7188-6325-D246D8F62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F718460B-EA26-28E0-AC5E-C6508A545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6FC0F024-18ED-37B1-1206-3CA634D8AD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E987854D-26FA-87F7-0B26-1EEE58C37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AACAB6C4-B665-55ED-FD9B-694352AC44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DAAA1A60-ED3F-DF22-DD53-27C6E923D1BB}"/>
              </a:ext>
            </a:extLst>
          </p:cNvPr>
          <p:cNvSpPr>
            <a:spLocks noGrp="1"/>
          </p:cNvSpPr>
          <p:nvPr>
            <p:ph type="ctrTitle"/>
          </p:nvPr>
        </p:nvSpPr>
        <p:spPr>
          <a:xfrm>
            <a:off x="1012644" y="841664"/>
            <a:ext cx="5155073" cy="5156800"/>
          </a:xfrm>
        </p:spPr>
        <p:txBody>
          <a:bodyPr anchor="ctr">
            <a:normAutofit/>
          </a:bodyPr>
          <a:lstStyle/>
          <a:p>
            <a:pPr algn="l"/>
            <a:r>
              <a:rPr lang="en-GB" sz="4800" dirty="0">
                <a:solidFill>
                  <a:schemeClr val="bg1"/>
                </a:solidFill>
              </a:rPr>
              <a:t>Thank you for Listening to my presentation </a:t>
            </a:r>
            <a:br>
              <a:rPr lang="en-GB" sz="4800" dirty="0">
                <a:solidFill>
                  <a:schemeClr val="bg1"/>
                </a:solidFill>
              </a:rPr>
            </a:br>
            <a:r>
              <a:rPr lang="en-GB" sz="4800" dirty="0">
                <a:solidFill>
                  <a:schemeClr val="bg1"/>
                </a:solidFill>
              </a:rPr>
              <a:t>Any questions please do not hesitate to ask myself </a:t>
            </a:r>
          </a:p>
        </p:txBody>
      </p:sp>
      <p:pic>
        <p:nvPicPr>
          <p:cNvPr id="5" name="Picture 4" descr="People clapping">
            <a:extLst>
              <a:ext uri="{FF2B5EF4-FFF2-40B4-BE49-F238E27FC236}">
                <a16:creationId xmlns:a16="http://schemas.microsoft.com/office/drawing/2014/main" id="{E6A5CFCE-B38B-58E1-5B6D-29FC4BBF3F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35159" y="1681604"/>
            <a:ext cx="4258979" cy="2839320"/>
          </a:xfrm>
          <a:prstGeom prst="rect">
            <a:avLst/>
          </a:prstGeom>
        </p:spPr>
      </p:pic>
    </p:spTree>
    <p:extLst>
      <p:ext uri="{BB962C8B-B14F-4D97-AF65-F5344CB8AC3E}">
        <p14:creationId xmlns:p14="http://schemas.microsoft.com/office/powerpoint/2010/main" val="368686384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9CFAEF-6183-CA27-97C4-84FB45A4E8BE}"/>
            </a:ext>
          </a:extLst>
        </p:cNvPr>
        <p:cNvGrpSpPr/>
        <p:nvPr/>
      </p:nvGrpSpPr>
      <p:grpSpPr>
        <a:xfrm>
          <a:off x="0" y="0"/>
          <a:ext cx="0" cy="0"/>
          <a:chOff x="0" y="0"/>
          <a:chExt cx="0" cy="0"/>
        </a:xfrm>
      </p:grpSpPr>
      <p:sp useBgFill="1">
        <p:nvSpPr>
          <p:cNvPr id="23" name="Slide Background Fill">
            <a:extLst>
              <a:ext uri="{FF2B5EF4-FFF2-40B4-BE49-F238E27FC236}">
                <a16:creationId xmlns:a16="http://schemas.microsoft.com/office/drawing/2014/main" id="{793152F8-5492-F6C6-C14A-DE96644811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55CB6449-4BFA-9BDF-5B02-7C85BE3F4C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6" name="Color Cover">
              <a:extLst>
                <a:ext uri="{FF2B5EF4-FFF2-40B4-BE49-F238E27FC236}">
                  <a16:creationId xmlns:a16="http://schemas.microsoft.com/office/drawing/2014/main" id="{13EB0F85-2D6F-8A26-732E-38832566B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Cover">
              <a:extLst>
                <a:ext uri="{FF2B5EF4-FFF2-40B4-BE49-F238E27FC236}">
                  <a16:creationId xmlns:a16="http://schemas.microsoft.com/office/drawing/2014/main" id="{0A6631F2-997A-E953-3AA3-1DF6B2AB77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3D991560-EE58-E926-9335-ADDFB7486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0" name="Color">
              <a:extLst>
                <a:ext uri="{FF2B5EF4-FFF2-40B4-BE49-F238E27FC236}">
                  <a16:creationId xmlns:a16="http://schemas.microsoft.com/office/drawing/2014/main" id="{FA4781FB-3C0A-5417-354A-3500B45969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Color">
              <a:extLst>
                <a:ext uri="{FF2B5EF4-FFF2-40B4-BE49-F238E27FC236}">
                  <a16:creationId xmlns:a16="http://schemas.microsoft.com/office/drawing/2014/main" id="{F973F2F9-0F58-D5CF-C461-5CC86374C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3" name="Group 32">
            <a:extLst>
              <a:ext uri="{FF2B5EF4-FFF2-40B4-BE49-F238E27FC236}">
                <a16:creationId xmlns:a16="http://schemas.microsoft.com/office/drawing/2014/main" id="{BF5358E2-BA94-1B43-FCE5-9ED67E5D31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4" name="Freeform: Shape 33">
              <a:extLst>
                <a:ext uri="{FF2B5EF4-FFF2-40B4-BE49-F238E27FC236}">
                  <a16:creationId xmlns:a16="http://schemas.microsoft.com/office/drawing/2014/main" id="{6D05D79F-238B-0D7C-BD2D-CF9E77391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A5D7A267-94D6-CC89-C1DF-C65360792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D69718DE-B70E-0F12-6B21-C4E5CEBED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FE7C0FCD-6523-D69C-4165-336282C2F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ECDAB447-92B2-B7C7-5843-3FC07EE826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07F3EFBA-475A-6702-5C2E-2B59AC325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F5F54CA0-EB72-4EF9-7D4B-FF686CF383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7EE6539-9111-20B5-A47E-C5785BF3E641}"/>
              </a:ext>
            </a:extLst>
          </p:cNvPr>
          <p:cNvSpPr>
            <a:spLocks noGrp="1"/>
          </p:cNvSpPr>
          <p:nvPr>
            <p:ph type="ctrTitle"/>
          </p:nvPr>
        </p:nvSpPr>
        <p:spPr>
          <a:xfrm>
            <a:off x="1012644" y="841664"/>
            <a:ext cx="3883821" cy="5156800"/>
          </a:xfrm>
        </p:spPr>
        <p:txBody>
          <a:bodyPr anchor="ctr">
            <a:normAutofit/>
          </a:bodyPr>
          <a:lstStyle/>
          <a:p>
            <a:pPr algn="l"/>
            <a:r>
              <a:rPr lang="en-GB" sz="4800" dirty="0">
                <a:solidFill>
                  <a:schemeClr val="bg1"/>
                </a:solidFill>
                <a:latin typeface="Arial" panose="020B0604020202020204" pitchFamily="34" charset="0"/>
                <a:cs typeface="Arial" panose="020B0604020202020204" pitchFamily="34" charset="0"/>
              </a:rPr>
              <a:t>References</a:t>
            </a:r>
            <a:r>
              <a:rPr lang="en-GB" sz="4800" dirty="0">
                <a:solidFill>
                  <a:schemeClr val="bg1"/>
                </a:solidFill>
              </a:rPr>
              <a:t> </a:t>
            </a:r>
          </a:p>
        </p:txBody>
      </p:sp>
      <p:sp>
        <p:nvSpPr>
          <p:cNvPr id="3" name="Subtitle 2">
            <a:extLst>
              <a:ext uri="{FF2B5EF4-FFF2-40B4-BE49-F238E27FC236}">
                <a16:creationId xmlns:a16="http://schemas.microsoft.com/office/drawing/2014/main" id="{959CDD21-5005-7FB2-B7DE-5DC862D393AA}"/>
              </a:ext>
            </a:extLst>
          </p:cNvPr>
          <p:cNvSpPr>
            <a:spLocks noGrp="1"/>
          </p:cNvSpPr>
          <p:nvPr>
            <p:ph type="subTitle" idx="1"/>
          </p:nvPr>
        </p:nvSpPr>
        <p:spPr>
          <a:xfrm>
            <a:off x="5252401" y="980141"/>
            <a:ext cx="4860900" cy="5156800"/>
          </a:xfrm>
        </p:spPr>
        <p:txBody>
          <a:bodyPr anchor="ctr">
            <a:normAutofit fontScale="25000" lnSpcReduction="20000"/>
          </a:bodyPr>
          <a:lstStyle/>
          <a:p>
            <a:r>
              <a:rPr lang="en-GB" sz="6400" dirty="0">
                <a:solidFill>
                  <a:schemeClr val="bg1"/>
                </a:solidFill>
                <a:latin typeface="Arial" panose="020B0604020202020204" pitchFamily="34" charset="0"/>
                <a:cs typeface="Arial" panose="020B0604020202020204" pitchFamily="34" charset="0"/>
              </a:rPr>
              <a:t>Adam et al., (2021), p. 6, The role of diabetes self-care education and practice in the management of type 2 diabetes.</a:t>
            </a:r>
          </a:p>
          <a:p>
            <a:r>
              <a:rPr lang="en-GB" sz="6400" dirty="0">
                <a:solidFill>
                  <a:schemeClr val="bg1"/>
                </a:solidFill>
                <a:latin typeface="Arial" panose="020B0604020202020204" pitchFamily="34" charset="0"/>
                <a:cs typeface="Arial" panose="020B0604020202020204" pitchFamily="34" charset="0"/>
              </a:rPr>
              <a:t>Jeffrey, B  et al. (2019, p. 84 Mobile phone applications and their use in the self- management of type 2 diabetes.</a:t>
            </a:r>
          </a:p>
          <a:p>
            <a:r>
              <a:rPr lang="en-GB" sz="6400" dirty="0">
                <a:solidFill>
                  <a:schemeClr val="bg1"/>
                </a:solidFill>
                <a:latin typeface="Arial" panose="020B0604020202020204" pitchFamily="34" charset="0"/>
                <a:cs typeface="Arial" panose="020B0604020202020204" pitchFamily="34" charset="0"/>
              </a:rPr>
              <a:t> Fleming et al., (2020) p.43  Benefits, challenges, and recommendations.</a:t>
            </a:r>
          </a:p>
          <a:p>
            <a:r>
              <a:rPr lang="en-GB" sz="6400" dirty="0">
                <a:solidFill>
                  <a:schemeClr val="bg1"/>
                </a:solidFill>
                <a:latin typeface="Arial" panose="020B0604020202020204" pitchFamily="34" charset="0"/>
                <a:cs typeface="Arial" panose="020B0604020202020204" pitchFamily="34" charset="0"/>
              </a:rPr>
              <a:t>Paw Herrero et al.,(2024) Enhancing the capabilities of continuous Glucose Monitoring with a predictive App.</a:t>
            </a:r>
          </a:p>
          <a:p>
            <a:r>
              <a:rPr lang="en-GB" sz="6400" dirty="0">
                <a:solidFill>
                  <a:schemeClr val="bg1"/>
                </a:solidFill>
                <a:latin typeface="Arial" panose="020B0604020202020204" pitchFamily="34" charset="0"/>
                <a:cs typeface="Arial" panose="020B0604020202020204" pitchFamily="34" charset="0"/>
              </a:rPr>
              <a:t>(Sweet, C.,( 2020), p.7 Participation in a digital diabetes prevention program in an adult workforce population. </a:t>
            </a:r>
          </a:p>
          <a:p>
            <a:r>
              <a:rPr lang="en-GB" sz="6400" dirty="0">
                <a:solidFill>
                  <a:schemeClr val="bg1"/>
                </a:solidFill>
                <a:latin typeface="Arial" panose="020B0604020202020204" pitchFamily="34" charset="0"/>
                <a:cs typeface="Arial" panose="020B0604020202020204" pitchFamily="34" charset="0"/>
              </a:rPr>
              <a:t>(Lyengar, V., (2016) Challenges in diabetes care.</a:t>
            </a:r>
          </a:p>
          <a:p>
            <a:r>
              <a:rPr lang="en-GB" sz="6400" dirty="0">
                <a:solidFill>
                  <a:schemeClr val="bg1"/>
                </a:solidFill>
                <a:latin typeface="Arial" panose="020B0604020202020204" pitchFamily="34" charset="0"/>
                <a:cs typeface="Arial" panose="020B0604020202020204" pitchFamily="34" charset="0"/>
              </a:rPr>
              <a:t>Juncker, M. (2024) Advantages and disadvantages of mobile applications for workplace health promotion: Escaping review.</a:t>
            </a:r>
          </a:p>
          <a:p>
            <a:r>
              <a:rPr lang="en-GB" sz="6400" dirty="0">
                <a:solidFill>
                  <a:schemeClr val="bg1"/>
                </a:solidFill>
                <a:latin typeface="Arial" panose="020B0604020202020204" pitchFamily="34" charset="0"/>
                <a:cs typeface="Arial" panose="020B0604020202020204" pitchFamily="34" charset="0"/>
              </a:rPr>
              <a:t>Thies, K., (2017) Lack of adoption of mobile app to support patient self-management in diabetes. </a:t>
            </a:r>
          </a:p>
          <a:p>
            <a:r>
              <a:rPr lang="en-GB" sz="6400" dirty="0">
                <a:solidFill>
                  <a:schemeClr val="bg1"/>
                </a:solidFill>
                <a:latin typeface="Arial" panose="020B0604020202020204" pitchFamily="34" charset="0"/>
                <a:cs typeface="Arial" panose="020B0604020202020204" pitchFamily="34" charset="0"/>
              </a:rPr>
              <a:t>(Molfetta, S., (2025) An overview of the free style Libre monitoring system for individuals with type 1 and type 2 diabetes. </a:t>
            </a:r>
          </a:p>
          <a:p>
            <a:r>
              <a:rPr lang="en-GB" sz="6400" dirty="0">
                <a:solidFill>
                  <a:schemeClr val="bg1"/>
                </a:solidFill>
                <a:latin typeface="Arial" panose="020B0604020202020204" pitchFamily="34" charset="0"/>
                <a:cs typeface="Arial" panose="020B0604020202020204" pitchFamily="34" charset="0"/>
              </a:rPr>
              <a:t>Jimenez, G., (2019) Examining diabetes management apps.</a:t>
            </a:r>
          </a:p>
          <a:p>
            <a:r>
              <a:rPr lang="en-GB" sz="6400" dirty="0" err="1">
                <a:solidFill>
                  <a:schemeClr val="bg1"/>
                </a:solidFill>
                <a:latin typeface="Arial" panose="020B0604020202020204" pitchFamily="34" charset="0"/>
                <a:cs typeface="Arial" panose="020B0604020202020204" pitchFamily="34" charset="0"/>
              </a:rPr>
              <a:t>Huang,J</a:t>
            </a:r>
            <a:r>
              <a:rPr lang="en-GB" sz="6400" dirty="0">
                <a:solidFill>
                  <a:schemeClr val="bg1"/>
                </a:solidFill>
                <a:latin typeface="Arial" panose="020B0604020202020204" pitchFamily="34" charset="0"/>
                <a:cs typeface="Arial" panose="020B0604020202020204" pitchFamily="34" charset="0"/>
              </a:rPr>
              <a:t> (2023) p.4 Journal of diabetes science and technology.</a:t>
            </a:r>
          </a:p>
          <a:p>
            <a:pPr algn="l"/>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3127605"/>
      </p:ext>
    </p:extLst>
  </p:cSld>
  <p:clrMapOvr>
    <a:masterClrMapping/>
  </p:clrMapOvr>
  <p:transition spd="slow">
    <p:wheel spokes="1"/>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325</TotalTime>
  <Words>1168</Words>
  <Application>Microsoft Office PowerPoint</Application>
  <PresentationFormat>Widescreen</PresentationFormat>
  <Paragraphs>60</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Name: Sidrah Javed Student Id number: 2238819 lecturer Martin Svejda module title component 2 presentation </vt:lpstr>
      <vt:lpstr>Introduction of the Diabetes Apps</vt:lpstr>
      <vt:lpstr>Overview of Diabetes Apps </vt:lpstr>
      <vt:lpstr>PowerPoint Presentation</vt:lpstr>
      <vt:lpstr>Patient/service user  Benefits and challenges of the Diabetes App </vt:lpstr>
      <vt:lpstr>Challenges of the Diabetes App</vt:lpstr>
      <vt:lpstr>Critical evaluation of barriers using the diabetes apps</vt:lpstr>
      <vt:lpstr>Work force Benefits of using the diabetes apps</vt:lpstr>
      <vt:lpstr>Challenges of using the Diabetes apps in the workforce</vt:lpstr>
      <vt:lpstr>Conclusions and recommendations</vt:lpstr>
      <vt:lpstr>Thank you for Listening to my presentation  Any questions please do not hesitate to ask myself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Sidrah Javed (2238819)</dc:creator>
  <cp:lastModifiedBy>Sidrah Javed (2238819)</cp:lastModifiedBy>
  <cp:revision>3</cp:revision>
  <dcterms:created xsi:type="dcterms:W3CDTF">2026-03-05T11:17:21Z</dcterms:created>
  <dcterms:modified xsi:type="dcterms:W3CDTF">2026-03-13T10:57:20Z</dcterms:modified>
</cp:coreProperties>
</file>