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77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29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032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243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737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275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479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690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746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866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631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933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209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6765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768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1523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894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9545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650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7583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99E0BFC-3286-CD2C-8D28-BE62176545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grayscl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C23C8D4-BD3D-4473-B3D0-89011586B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5000"/>
                </a:schemeClr>
              </a:gs>
              <a:gs pos="100000">
                <a:schemeClr val="bg2">
                  <a:lumMod val="40000"/>
                </a:scheme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>
            <a:normAutofit/>
          </a:bodyPr>
          <a:lstStyle/>
          <a:p>
            <a:r>
              <a:rPr lang="en-US" dirty="0"/>
              <a:t>Data security and compliance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804435"/>
            <a:ext cx="9001462" cy="1655762"/>
          </a:xfrm>
        </p:spPr>
        <p:txBody>
          <a:bodyPr>
            <a:normAutofit/>
          </a:bodyPr>
          <a:lstStyle/>
          <a:p>
            <a:r>
              <a:rPr lang="en-US" sz="4000" dirty="0"/>
              <a:t>FOCUS:</a:t>
            </a:r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LAWS  </a:t>
            </a:r>
          </a:p>
          <a:p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PRESENTED BY: Group 2</a:t>
            </a:r>
          </a:p>
        </p:txBody>
      </p:sp>
    </p:spTree>
    <p:extLst>
      <p:ext uri="{BB962C8B-B14F-4D97-AF65-F5344CB8AC3E}">
        <p14:creationId xmlns:p14="http://schemas.microsoft.com/office/powerpoint/2010/main" val="690357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367" y="595517"/>
            <a:ext cx="5896391" cy="172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latin typeface="+mn-lt"/>
              </a:rPr>
              <a:t>Table of content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4204" y="2791385"/>
            <a:ext cx="6950944" cy="3667125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US" sz="1800" dirty="0">
                <a:solidFill>
                  <a:schemeClr val="tx1"/>
                </a:solidFill>
              </a:rPr>
              <a:t> 1. What is the difference between criminal law and civil law? </a:t>
            </a:r>
          </a:p>
          <a:p>
            <a:pPr algn="l">
              <a:lnSpc>
                <a:spcPct val="110000"/>
              </a:lnSpc>
            </a:pPr>
            <a:r>
              <a:rPr lang="en-US" sz="1800" dirty="0">
                <a:solidFill>
                  <a:schemeClr val="tx1"/>
                </a:solidFill>
              </a:rPr>
              <a:t> 2. What is tort law and what does it permit an individual to do? </a:t>
            </a:r>
          </a:p>
          <a:p>
            <a:pPr algn="l">
              <a:lnSpc>
                <a:spcPct val="110000"/>
              </a:lnSpc>
            </a:pPr>
            <a:r>
              <a:rPr lang="en-US" sz="1800" dirty="0">
                <a:solidFill>
                  <a:schemeClr val="tx1"/>
                </a:solidFill>
              </a:rPr>
              <a:t> 3. What are the three primary types of public law? </a:t>
            </a:r>
          </a:p>
          <a:p>
            <a:pPr algn="l">
              <a:lnSpc>
                <a:spcPct val="110000"/>
              </a:lnSpc>
            </a:pPr>
            <a:r>
              <a:rPr lang="en-US" sz="1800" dirty="0">
                <a:solidFill>
                  <a:schemeClr val="tx1"/>
                </a:solidFill>
              </a:rPr>
              <a:t> 4. If you work for a financial service organization (such as a bank or credit union), which law from 1999 affects your use of customer data? What other effects does it have? </a:t>
            </a:r>
          </a:p>
          <a:p>
            <a:pPr algn="l">
              <a:lnSpc>
                <a:spcPct val="110000"/>
              </a:lnSpc>
            </a:pPr>
            <a:r>
              <a:rPr lang="en-US" sz="1800" dirty="0">
                <a:solidFill>
                  <a:schemeClr val="tx1"/>
                </a:solidFill>
              </a:rPr>
              <a:t> 5. Which 1997 law provides guidance on the use of encryption? </a:t>
            </a:r>
          </a:p>
          <a:p>
            <a:pPr algn="l">
              <a:lnSpc>
                <a:spcPct val="110000"/>
              </a:lnSpc>
            </a:pPr>
            <a:endParaRPr lang="en-US" sz="1000" dirty="0">
              <a:solidFill>
                <a:schemeClr val="tx1"/>
              </a:solidFill>
            </a:endParaRPr>
          </a:p>
        </p:txBody>
      </p:sp>
      <p:pic>
        <p:nvPicPr>
          <p:cNvPr id="13" name="Picture 12" descr="Calculator, pen, compass, money and a paper with graphs printed on it">
            <a:extLst>
              <a:ext uri="{FF2B5EF4-FFF2-40B4-BE49-F238E27FC236}">
                <a16:creationId xmlns:a16="http://schemas.microsoft.com/office/drawing/2014/main" id="{9EE0951B-F7DC-A1B8-30B9-56B7BA4A0D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639"/>
          <a:stretch/>
        </p:blipFill>
        <p:spPr>
          <a:xfrm>
            <a:off x="7586457" y="2929339"/>
            <a:ext cx="4017964" cy="2260104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1101347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511" y="237067"/>
            <a:ext cx="11695289" cy="1038577"/>
          </a:xfrm>
        </p:spPr>
        <p:txBody>
          <a:bodyPr>
            <a:normAutofit/>
          </a:bodyPr>
          <a:lstStyle/>
          <a:p>
            <a:r>
              <a:rPr lang="en-GB" sz="2800" dirty="0"/>
              <a:t>1. Difference between criminal law and civil law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1" y="1444978"/>
            <a:ext cx="11413066" cy="45268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Criminal Law: </a:t>
            </a:r>
            <a:r>
              <a:rPr lang="en-GB" sz="2200" dirty="0"/>
              <a:t>Individuals will be punished for their criminal offences against another individual and society as a whole.</a:t>
            </a:r>
          </a:p>
          <a:p>
            <a:pPr marL="0" indent="0">
              <a:buNone/>
            </a:pPr>
            <a:r>
              <a:rPr lang="en-GB" sz="2200" i="1" dirty="0"/>
              <a:t>Examples: </a:t>
            </a:r>
            <a:r>
              <a:rPr lang="en-US" sz="2200" i="1" dirty="0"/>
              <a:t>Theft and burglary, Sexual assault, Murder and manslaughter, Fraud, Domestic abuse, Money laundering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2200" b="1" dirty="0"/>
              <a:t>Civil Law: </a:t>
            </a:r>
            <a:r>
              <a:rPr lang="en-GB" sz="2200" dirty="0"/>
              <a:t>Individuals are regulated to maintain relationship between individuals and between organisations.</a:t>
            </a:r>
          </a:p>
          <a:p>
            <a:pPr marL="0" indent="0">
              <a:buNone/>
            </a:pPr>
            <a:r>
              <a:rPr lang="en-GB" sz="2200" i="1" dirty="0"/>
              <a:t>Examples: </a:t>
            </a:r>
            <a:r>
              <a:rPr lang="en-US" sz="2200" i="1" dirty="0"/>
              <a:t>Personal injury, Family disputes, Breach of contract, Employment law</a:t>
            </a:r>
          </a:p>
          <a:p>
            <a:pPr marL="0" indent="0">
              <a:buNone/>
            </a:pPr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1912742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" y="220134"/>
            <a:ext cx="11537244" cy="863599"/>
          </a:xfrm>
        </p:spPr>
        <p:txBody>
          <a:bodyPr>
            <a:noAutofit/>
          </a:bodyPr>
          <a:lstStyle/>
          <a:p>
            <a:r>
              <a:rPr lang="en-GB" sz="2800" dirty="0"/>
              <a:t>1. Difference between criminal law and civil law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378" y="1216404"/>
            <a:ext cx="11616266" cy="5410173"/>
          </a:xfrm>
        </p:spPr>
        <p:txBody>
          <a:bodyPr>
            <a:noAutofit/>
          </a:bodyPr>
          <a:lstStyle/>
          <a:p>
            <a:r>
              <a:rPr lang="en-US" dirty="0"/>
              <a:t>Action Taken:</a:t>
            </a:r>
          </a:p>
          <a:p>
            <a:pPr marL="0" indent="0">
              <a:buNone/>
            </a:pPr>
            <a:r>
              <a:rPr lang="en-US" dirty="0"/>
              <a:t> Criminal Law: Sufficient proof submitted by Police or other Intelligence forces</a:t>
            </a:r>
          </a:p>
          <a:p>
            <a:pPr marL="0" indent="0">
              <a:buNone/>
            </a:pPr>
            <a:r>
              <a:rPr lang="en-US" dirty="0"/>
              <a:t> Civil Law: An individual or organization suing another individual or organization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Handled by:</a:t>
            </a:r>
          </a:p>
          <a:p>
            <a:pPr marL="0" indent="0">
              <a:buNone/>
            </a:pPr>
            <a:r>
              <a:rPr lang="en-US" dirty="0"/>
              <a:t> Criminal Law: convicted by Magistrate Court</a:t>
            </a:r>
          </a:p>
          <a:p>
            <a:pPr marL="0" indent="0">
              <a:buNone/>
            </a:pPr>
            <a:r>
              <a:rPr lang="en-US" dirty="0"/>
              <a:t> Civil Law: Liabilities are charged by County Court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Outcome:</a:t>
            </a:r>
          </a:p>
          <a:p>
            <a:pPr marL="0" indent="0">
              <a:buNone/>
            </a:pPr>
            <a:r>
              <a:rPr lang="en-US" dirty="0"/>
              <a:t> Criminal Law: Punished to save the sentence, Fines paid</a:t>
            </a:r>
          </a:p>
          <a:p>
            <a:pPr marL="0" indent="0">
              <a:buNone/>
            </a:pPr>
            <a:r>
              <a:rPr lang="en-US" dirty="0"/>
              <a:t> Civil Law: Funds are paid to cover the liabilities</a:t>
            </a:r>
          </a:p>
        </p:txBody>
      </p:sp>
    </p:spTree>
    <p:extLst>
      <p:ext uri="{BB962C8B-B14F-4D97-AF65-F5344CB8AC3E}">
        <p14:creationId xmlns:p14="http://schemas.microsoft.com/office/powerpoint/2010/main" val="838212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511" y="237068"/>
            <a:ext cx="11729156" cy="993422"/>
          </a:xfrm>
        </p:spPr>
        <p:txBody>
          <a:bodyPr>
            <a:normAutofit/>
          </a:bodyPr>
          <a:lstStyle/>
          <a:p>
            <a:r>
              <a:rPr lang="en-US" sz="2800" dirty="0"/>
              <a:t> 2. Torte law and its permission on individual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511" y="1512711"/>
            <a:ext cx="11729156" cy="467360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 What is Torte Law?</a:t>
            </a:r>
          </a:p>
          <a:p>
            <a:r>
              <a:rPr lang="en-US" dirty="0"/>
              <a:t> The term ‘</a:t>
            </a:r>
            <a:r>
              <a:rPr lang="en-US" dirty="0" err="1"/>
              <a:t>tortum</a:t>
            </a:r>
            <a:r>
              <a:rPr lang="en-US" dirty="0"/>
              <a:t>’ comes from Latin word meaning something twisted, wrong   or crooked.</a:t>
            </a:r>
          </a:p>
          <a:p>
            <a:r>
              <a:rPr lang="en-US" dirty="0"/>
              <a:t> Any claim without contractual disputes under civil court falls under Torte Law.</a:t>
            </a:r>
          </a:p>
          <a:p>
            <a:r>
              <a:rPr lang="en-US" dirty="0"/>
              <a:t> Main aim of Torte Law is intended to pay full compensation for any proven harms, injury monetary damages, or any other losses for any wrongdoing of an individual.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 Categories of Torte Law:</a:t>
            </a:r>
          </a:p>
          <a:p>
            <a:pPr marL="0" indent="0">
              <a:buNone/>
            </a:pPr>
            <a:r>
              <a:rPr lang="en-US" dirty="0"/>
              <a:t> Intentional Torts, Negligent Torts, Liability Torts </a:t>
            </a:r>
          </a:p>
        </p:txBody>
      </p:sp>
    </p:spTree>
    <p:extLst>
      <p:ext uri="{BB962C8B-B14F-4D97-AF65-F5344CB8AC3E}">
        <p14:creationId xmlns:p14="http://schemas.microsoft.com/office/powerpoint/2010/main" val="1896308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489" y="146757"/>
            <a:ext cx="11774311" cy="1072443"/>
          </a:xfrm>
        </p:spPr>
        <p:txBody>
          <a:bodyPr>
            <a:normAutofit/>
          </a:bodyPr>
          <a:lstStyle/>
          <a:p>
            <a:r>
              <a:rPr lang="en-US" sz="2800" dirty="0"/>
              <a:t>2. Torte law and its permission on individual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955" y="1478844"/>
            <a:ext cx="11435645" cy="4899378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200" dirty="0"/>
              <a:t> Torte Law - Action upon Individual</a:t>
            </a:r>
          </a:p>
          <a:p>
            <a:pPr marL="0" indent="0">
              <a:buNone/>
            </a:pPr>
            <a:r>
              <a:rPr lang="en-US" sz="2200" dirty="0"/>
              <a:t> Punishment</a:t>
            </a:r>
          </a:p>
          <a:p>
            <a:pPr marL="0" indent="0">
              <a:buNone/>
            </a:pPr>
            <a:r>
              <a:rPr lang="en-US" sz="2200" dirty="0"/>
              <a:t> Appeasement</a:t>
            </a:r>
          </a:p>
          <a:p>
            <a:pPr marL="0" indent="0">
              <a:buNone/>
            </a:pPr>
            <a:r>
              <a:rPr lang="en-US" sz="2200" dirty="0"/>
              <a:t> Compensation</a:t>
            </a:r>
          </a:p>
          <a:p>
            <a:pPr marL="0" indent="0">
              <a:buNone/>
            </a:pPr>
            <a:r>
              <a:rPr lang="en-US" sz="2200" dirty="0"/>
              <a:t> Loss of Spreading</a:t>
            </a:r>
          </a:p>
          <a:p>
            <a:pPr marL="0" indent="0">
              <a:buNone/>
            </a:pPr>
            <a:endParaRPr lang="en-US" sz="19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/>
              <a:t> Torte Law – Permission to Individual</a:t>
            </a:r>
          </a:p>
          <a:p>
            <a:pPr marL="0" indent="0">
              <a:buNone/>
            </a:pPr>
            <a:r>
              <a:rPr lang="en-US" sz="2200" dirty="0"/>
              <a:t> Property Protection</a:t>
            </a:r>
          </a:p>
          <a:p>
            <a:pPr marL="0" indent="0">
              <a:buNone/>
            </a:pPr>
            <a:r>
              <a:rPr lang="en-US" sz="2200" dirty="0"/>
              <a:t> Individual's </a:t>
            </a:r>
            <a:r>
              <a:rPr lang="en-US" sz="2200" dirty="0" err="1"/>
              <a:t>honour</a:t>
            </a:r>
            <a:r>
              <a:rPr lang="en-US" sz="2200" dirty="0"/>
              <a:t>, privacy, reputation</a:t>
            </a:r>
          </a:p>
          <a:p>
            <a:pPr marL="0" indent="0">
              <a:buNone/>
            </a:pPr>
            <a:r>
              <a:rPr lang="en-US" sz="2200" dirty="0"/>
              <a:t> Protects propriety’s interests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71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589" y="265289"/>
            <a:ext cx="11349743" cy="716844"/>
          </a:xfrm>
        </p:spPr>
        <p:txBody>
          <a:bodyPr>
            <a:normAutofit/>
          </a:bodyPr>
          <a:lstStyle/>
          <a:p>
            <a:r>
              <a:rPr lang="en-US" sz="2800" dirty="0"/>
              <a:t>3.  Three primary types of public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588" y="1241778"/>
            <a:ext cx="11135255" cy="52832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Public Law:</a:t>
            </a:r>
          </a:p>
          <a:p>
            <a:r>
              <a:rPr lang="en-US" dirty="0"/>
              <a:t>It is a set of rules to regulate the relationship between individuals or organizations and public bodies like Central and local government.</a:t>
            </a:r>
          </a:p>
          <a:p>
            <a:r>
              <a:rPr lang="en-US" dirty="0"/>
              <a:t>Public bodies should obey Public law which in turn, governs their code of conduct and should not affect human rights by any of its actions lawfully, rationally and compatibly.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1.  Criminal Law: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Maintains public safety, justice to protect persons against individuals committing crime.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Correctional measures are taken through fines, sentencing to prison, community services, and probation.</a:t>
            </a:r>
          </a:p>
        </p:txBody>
      </p:sp>
    </p:spTree>
    <p:extLst>
      <p:ext uri="{BB962C8B-B14F-4D97-AF65-F5344CB8AC3E}">
        <p14:creationId xmlns:p14="http://schemas.microsoft.com/office/powerpoint/2010/main" val="42786620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2" y="182881"/>
            <a:ext cx="11282010" cy="536447"/>
          </a:xfrm>
        </p:spPr>
        <p:txBody>
          <a:bodyPr>
            <a:normAutofit/>
          </a:bodyPr>
          <a:lstStyle/>
          <a:p>
            <a:r>
              <a:rPr lang="en-US" sz="2800" dirty="0"/>
              <a:t>3.  Three primary types of public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995" y="1049866"/>
            <a:ext cx="11282010" cy="55094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2.  Constitutional Law: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It is a body of rules, doctrines, principles and practices that defines the role, power, structure of different entities in a state.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Central/State should take every action to protect the fundamental rights of its citizen.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Constitutional law relates to issues like Separation of power, freedom of speech, etc.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  <a:p>
            <a:pPr marL="0" indent="0">
              <a:buNone/>
            </a:pPr>
            <a:r>
              <a:rPr lang="en-US" dirty="0"/>
              <a:t>3.  Administrative Law: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Deals with the action taken towards the decision made by any administrative unit in a government.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Responsible to enforce and implement various laws and regulations.</a:t>
            </a:r>
          </a:p>
        </p:txBody>
      </p:sp>
    </p:spTree>
    <p:extLst>
      <p:ext uri="{BB962C8B-B14F-4D97-AF65-F5344CB8AC3E}">
        <p14:creationId xmlns:p14="http://schemas.microsoft.com/office/powerpoint/2010/main" val="1735130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779" y="79023"/>
            <a:ext cx="11875910" cy="1952978"/>
          </a:xfrm>
        </p:spPr>
        <p:txBody>
          <a:bodyPr>
            <a:noAutofit/>
          </a:bodyPr>
          <a:lstStyle/>
          <a:p>
            <a:r>
              <a:rPr lang="en-GB" sz="2400" dirty="0">
                <a:effectLst/>
              </a:rPr>
              <a:t>4. If you work for a financial service organization (such as a bank or credit union), which law from 1999 affects your use of customer data? What other effects does it have? </a:t>
            </a:r>
            <a:endParaRPr lang="en-US" sz="2400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779" y="2325511"/>
            <a:ext cx="11683999" cy="418817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Gramm-Leach-Bliley(GLB) Act, aka Financial Modernization Act</a:t>
            </a:r>
          </a:p>
          <a:p>
            <a:pPr marL="0" indent="0">
              <a:buNone/>
            </a:pPr>
            <a:endParaRPr lang="en-US" sz="14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/>
              <a:t> Protects Consumer Financial Privacy gathered in paper, electronics and other forms.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/>
              <a:t> It amend rules on how banks, brokerage and insurance firms can merge.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/>
              <a:t> Penalties for Non-Compliance: $100,000 per violations to officers and directors.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/>
              <a:t> Criminal offences: 5years imprisonment and fines based upon charges.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893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168" y="107243"/>
            <a:ext cx="11282010" cy="1507067"/>
          </a:xfrm>
        </p:spPr>
        <p:txBody>
          <a:bodyPr>
            <a:normAutofit/>
          </a:bodyPr>
          <a:lstStyle/>
          <a:p>
            <a:r>
              <a:rPr lang="en-US" sz="3000" dirty="0"/>
              <a:t>Gramm-Leach-Bliley(GLB) Act, aka Financial Modernization Act</a:t>
            </a:r>
            <a:br>
              <a:rPr lang="en-US" sz="3000" dirty="0"/>
            </a:br>
            <a:endParaRPr lang="en-US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289" y="1614310"/>
            <a:ext cx="11672711" cy="4605868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Three rule of GLBA: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2400" dirty="0"/>
              <a:t>Financial Privacy Rule – Financial Institutions must inform customers when any collect, share or disclosure of their data to any private financial information.</a:t>
            </a:r>
          </a:p>
          <a:p>
            <a:r>
              <a:rPr lang="en-US" sz="2400" dirty="0"/>
              <a:t>Safeguard Rule - Financial institutions must develop, implement and administer security programs to protect customer information.</a:t>
            </a:r>
          </a:p>
          <a:p>
            <a:r>
              <a:rPr lang="en-US" sz="2400" dirty="0"/>
              <a:t>Pretexting Rule - the practice of providing fabricated story about victims or accessing private information is prohibited using false pretenses.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610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11" y="186265"/>
            <a:ext cx="11830755" cy="1507067"/>
          </a:xfrm>
        </p:spPr>
        <p:txBody>
          <a:bodyPr>
            <a:normAutofit/>
          </a:bodyPr>
          <a:lstStyle/>
          <a:p>
            <a:r>
              <a:rPr lang="en-GB" sz="3000" dirty="0"/>
              <a:t>5. Which 1997 law provides guidance on the use of encryption? </a:t>
            </a:r>
            <a:endParaRPr lang="en-US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510" y="1941689"/>
            <a:ext cx="11650133" cy="4605866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Security and Freedom through Encryption Act</a:t>
            </a:r>
          </a:p>
          <a:p>
            <a:pPr marL="0" indent="0">
              <a:buNone/>
            </a:pPr>
            <a:endParaRPr lang="en-US" sz="16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/>
              <a:t> Makes sure right persons are to use and sell encryption products.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/>
              <a:t> Encryption software can be equipped in Electronics communication systems used for transmission of sensitive data.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/>
              <a:t> Primary purpose of encryption is to protect the confidentiality of digital data in transit or when stored in computers.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/>
              <a:t> Tight restrictions are imposed in many countries to use cryptography.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/>
              <a:t> United States allow cryptography for domestic usage.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53849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3457" y="1893840"/>
            <a:ext cx="8285734" cy="2867377"/>
          </a:xfrm>
        </p:spPr>
        <p:txBody>
          <a:bodyPr>
            <a:normAutofit/>
          </a:bodyPr>
          <a:lstStyle/>
          <a:p>
            <a:r>
              <a:rPr lang="en-US" sz="4000" dirty="0"/>
              <a:t>         Thank YOU!</a:t>
            </a: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             Any Questions</a:t>
            </a:r>
          </a:p>
        </p:txBody>
      </p:sp>
    </p:spTree>
    <p:extLst>
      <p:ext uri="{BB962C8B-B14F-4D97-AF65-F5344CB8AC3E}">
        <p14:creationId xmlns:p14="http://schemas.microsoft.com/office/powerpoint/2010/main" val="2542223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222</TotalTime>
  <Words>907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Bookman Old Style</vt:lpstr>
      <vt:lpstr>Calibri</vt:lpstr>
      <vt:lpstr>Courier New</vt:lpstr>
      <vt:lpstr>Rockwell</vt:lpstr>
      <vt:lpstr>Wingdings</vt:lpstr>
      <vt:lpstr>Damask</vt:lpstr>
      <vt:lpstr>Data security and compliance</vt:lpstr>
      <vt:lpstr>Table of content</vt:lpstr>
      <vt:lpstr>1. Difference between criminal law and civil law</vt:lpstr>
      <vt:lpstr>1. Difference between criminal law and civil law</vt:lpstr>
      <vt:lpstr> 2. Torte law and its permission on individual</vt:lpstr>
      <vt:lpstr>2. Torte law and its permission on individual</vt:lpstr>
      <vt:lpstr>3.  Three primary types of public law</vt:lpstr>
      <vt:lpstr>3.  Three primary types of public law</vt:lpstr>
      <vt:lpstr>4. If you work for a financial service organization (such as a bank or credit union), which law from 1999 affects your use of customer data? What other effects does it have? </vt:lpstr>
      <vt:lpstr>Gramm-Leach-Bliley(GLB) Act, aka Financial Modernization Act </vt:lpstr>
      <vt:lpstr>5. Which 1997 law provides guidance on the use of encryption? </vt:lpstr>
      <vt:lpstr>         Thank YOU!                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security and compliance</dc:title>
  <dc:creator>sakthii k</dc:creator>
  <cp:lastModifiedBy>Sakthi Sangeetha Kandaswamy (2236179)</cp:lastModifiedBy>
  <cp:revision>22</cp:revision>
  <dcterms:created xsi:type="dcterms:W3CDTF">2023-10-26T07:01:09Z</dcterms:created>
  <dcterms:modified xsi:type="dcterms:W3CDTF">2023-10-26T15:05:35Z</dcterms:modified>
</cp:coreProperties>
</file>