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5"/>
  </p:notesMasterIdLst>
  <p:sldIdLst>
    <p:sldId id="257" r:id="rId2"/>
    <p:sldId id="258" r:id="rId3"/>
    <p:sldId id="259" r:id="rId4"/>
    <p:sldId id="261" r:id="rId5"/>
    <p:sldId id="260" r:id="rId6"/>
    <p:sldId id="283" r:id="rId7"/>
    <p:sldId id="262" r:id="rId8"/>
    <p:sldId id="280" r:id="rId9"/>
    <p:sldId id="263" r:id="rId10"/>
    <p:sldId id="271" r:id="rId11"/>
    <p:sldId id="264" r:id="rId12"/>
    <p:sldId id="269" r:id="rId13"/>
    <p:sldId id="270" r:id="rId14"/>
    <p:sldId id="266" r:id="rId15"/>
    <p:sldId id="272" r:id="rId16"/>
    <p:sldId id="273" r:id="rId17"/>
    <p:sldId id="274" r:id="rId18"/>
    <p:sldId id="275" r:id="rId19"/>
    <p:sldId id="276" r:id="rId20"/>
    <p:sldId id="277" r:id="rId21"/>
    <p:sldId id="278" r:id="rId22"/>
    <p:sldId id="281" r:id="rId23"/>
    <p:sldId id="28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696"/>
    <p:restoredTop sz="66400"/>
  </p:normalViewPr>
  <p:slideViewPr>
    <p:cSldViewPr snapToGrid="0" snapToObjects="1">
      <p:cViewPr varScale="1">
        <p:scale>
          <a:sx n="69" d="100"/>
          <a:sy n="69" d="100"/>
        </p:scale>
        <p:origin x="920" y="184"/>
      </p:cViewPr>
      <p:guideLst/>
    </p:cSldViewPr>
  </p:slideViewPr>
  <p:outlineViewPr>
    <p:cViewPr>
      <p:scale>
        <a:sx n="33" d="100"/>
        <a:sy n="33" d="100"/>
      </p:scale>
      <p:origin x="0" y="0"/>
    </p:cViewPr>
  </p:outlineViewPr>
  <p:notesTextViewPr>
    <p:cViewPr>
      <p:scale>
        <a:sx n="1" d="1"/>
        <a:sy n="1" d="1"/>
      </p:scale>
      <p:origin x="0" y="-12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5AAFDE-2916-474B-BD52-10ECB1B93992}" type="doc">
      <dgm:prSet loTypeId="urn:microsoft.com/office/officeart/2016/7/layout/VerticalDownArrowProcess" loCatId="process" qsTypeId="urn:microsoft.com/office/officeart/2005/8/quickstyle/simple1" qsCatId="simple" csTypeId="urn:microsoft.com/office/officeart/2005/8/colors/accent2_2" csCatId="accent2" phldr="1"/>
      <dgm:spPr/>
      <dgm:t>
        <a:bodyPr/>
        <a:lstStyle/>
        <a:p>
          <a:endParaRPr lang="en-US"/>
        </a:p>
      </dgm:t>
    </dgm:pt>
    <dgm:pt modelId="{6F2665F9-E5EF-462A-B7F5-5E061F103EE7}">
      <dgm:prSet/>
      <dgm:spPr/>
      <dgm:t>
        <a:bodyPr/>
        <a:lstStyle/>
        <a:p>
          <a:r>
            <a:rPr lang="en-US"/>
            <a:t>Provide</a:t>
          </a:r>
        </a:p>
      </dgm:t>
    </dgm:pt>
    <dgm:pt modelId="{562F96DB-1A1A-4D58-AE07-B0A07DE06D0B}" type="parTrans" cxnId="{807A26C0-5CF4-4E51-80B7-4804F0DFCAA8}">
      <dgm:prSet/>
      <dgm:spPr/>
      <dgm:t>
        <a:bodyPr/>
        <a:lstStyle/>
        <a:p>
          <a:endParaRPr lang="en-US"/>
        </a:p>
      </dgm:t>
    </dgm:pt>
    <dgm:pt modelId="{C5A7B6DB-BB9E-4934-BDA5-7FA0765207FA}" type="sibTrans" cxnId="{807A26C0-5CF4-4E51-80B7-4804F0DFCAA8}">
      <dgm:prSet/>
      <dgm:spPr/>
      <dgm:t>
        <a:bodyPr/>
        <a:lstStyle/>
        <a:p>
          <a:endParaRPr lang="en-US"/>
        </a:p>
      </dgm:t>
    </dgm:pt>
    <dgm:pt modelId="{D21308C6-26FD-4AFC-BDA4-F3D377CBB53E}">
      <dgm:prSet/>
      <dgm:spPr/>
      <dgm:t>
        <a:bodyPr/>
        <a:lstStyle/>
        <a:p>
          <a:r>
            <a:rPr lang="en-US" dirty="0"/>
            <a:t>Clarification to the things discussed in the IS lecture.</a:t>
          </a:r>
        </a:p>
      </dgm:t>
    </dgm:pt>
    <dgm:pt modelId="{05C94C7D-A0D1-4C20-97A2-DF4F4B9F9838}" type="parTrans" cxnId="{0287314B-6410-4614-BB22-6D60139A8192}">
      <dgm:prSet/>
      <dgm:spPr/>
      <dgm:t>
        <a:bodyPr/>
        <a:lstStyle/>
        <a:p>
          <a:endParaRPr lang="en-US"/>
        </a:p>
      </dgm:t>
    </dgm:pt>
    <dgm:pt modelId="{F4F76377-2B08-4CD7-984F-B522F38540E4}" type="sibTrans" cxnId="{0287314B-6410-4614-BB22-6D60139A8192}">
      <dgm:prSet/>
      <dgm:spPr/>
      <dgm:t>
        <a:bodyPr/>
        <a:lstStyle/>
        <a:p>
          <a:endParaRPr lang="en-US"/>
        </a:p>
      </dgm:t>
    </dgm:pt>
    <dgm:pt modelId="{DCDD28CF-D048-4474-BF01-F192609EA557}">
      <dgm:prSet/>
      <dgm:spPr/>
      <dgm:t>
        <a:bodyPr/>
        <a:lstStyle/>
        <a:p>
          <a:r>
            <a:rPr lang="en-US"/>
            <a:t>Explore</a:t>
          </a:r>
        </a:p>
      </dgm:t>
    </dgm:pt>
    <dgm:pt modelId="{7184D146-1F48-4241-BE32-22100997E953}" type="parTrans" cxnId="{DEF3B8F9-4BBF-4BA4-96AC-72C220887168}">
      <dgm:prSet/>
      <dgm:spPr/>
      <dgm:t>
        <a:bodyPr/>
        <a:lstStyle/>
        <a:p>
          <a:endParaRPr lang="en-US"/>
        </a:p>
      </dgm:t>
    </dgm:pt>
    <dgm:pt modelId="{5E4DAA6D-5FFE-4579-A2D8-97291D8AE78B}" type="sibTrans" cxnId="{DEF3B8F9-4BBF-4BA4-96AC-72C220887168}">
      <dgm:prSet/>
      <dgm:spPr/>
      <dgm:t>
        <a:bodyPr/>
        <a:lstStyle/>
        <a:p>
          <a:endParaRPr lang="en-US"/>
        </a:p>
      </dgm:t>
    </dgm:pt>
    <dgm:pt modelId="{6308B340-C044-49CB-827C-967B2958B6EB}">
      <dgm:prSet/>
      <dgm:spPr/>
      <dgm:t>
        <a:bodyPr/>
        <a:lstStyle/>
        <a:p>
          <a:r>
            <a:rPr lang="en-US" dirty="0"/>
            <a:t>The issue of lone wolf actors in more depth.</a:t>
          </a:r>
        </a:p>
      </dgm:t>
    </dgm:pt>
    <dgm:pt modelId="{8221D9E3-075F-4B02-945D-B3B37390F9BC}" type="parTrans" cxnId="{728A8E46-DA6B-40A3-88B2-117D14586338}">
      <dgm:prSet/>
      <dgm:spPr/>
      <dgm:t>
        <a:bodyPr/>
        <a:lstStyle/>
        <a:p>
          <a:endParaRPr lang="en-US"/>
        </a:p>
      </dgm:t>
    </dgm:pt>
    <dgm:pt modelId="{E4F6C808-D080-4B7C-A15D-5FEB34BF44BC}" type="sibTrans" cxnId="{728A8E46-DA6B-40A3-88B2-117D14586338}">
      <dgm:prSet/>
      <dgm:spPr/>
      <dgm:t>
        <a:bodyPr/>
        <a:lstStyle/>
        <a:p>
          <a:endParaRPr lang="en-US"/>
        </a:p>
      </dgm:t>
    </dgm:pt>
    <dgm:pt modelId="{9B9F0853-4B92-4681-B8D7-9125C9CA2E00}">
      <dgm:prSet/>
      <dgm:spPr/>
      <dgm:t>
        <a:bodyPr/>
        <a:lstStyle/>
        <a:p>
          <a:r>
            <a:rPr lang="en-US"/>
            <a:t>Determine</a:t>
          </a:r>
        </a:p>
      </dgm:t>
    </dgm:pt>
    <dgm:pt modelId="{59BC9954-1D56-44DE-A420-D95FBE0B715A}" type="parTrans" cxnId="{1E926151-2689-49F5-915E-BB23A6FCF770}">
      <dgm:prSet/>
      <dgm:spPr/>
      <dgm:t>
        <a:bodyPr/>
        <a:lstStyle/>
        <a:p>
          <a:endParaRPr lang="en-US"/>
        </a:p>
      </dgm:t>
    </dgm:pt>
    <dgm:pt modelId="{6D9269E0-7F3B-477D-AD5E-8B48326C0ACF}" type="sibTrans" cxnId="{1E926151-2689-49F5-915E-BB23A6FCF770}">
      <dgm:prSet/>
      <dgm:spPr/>
      <dgm:t>
        <a:bodyPr/>
        <a:lstStyle/>
        <a:p>
          <a:endParaRPr lang="en-US"/>
        </a:p>
      </dgm:t>
    </dgm:pt>
    <dgm:pt modelId="{DC10E944-8507-476D-B3CE-542823C57A59}">
      <dgm:prSet/>
      <dgm:spPr/>
      <dgm:t>
        <a:bodyPr/>
        <a:lstStyle/>
        <a:p>
          <a:r>
            <a:rPr lang="en-US" dirty="0"/>
            <a:t>The response to lone wolf terrorism and the influence of the internet.</a:t>
          </a:r>
        </a:p>
      </dgm:t>
    </dgm:pt>
    <dgm:pt modelId="{790EE8A2-C1E0-47DC-B986-BC6BAE4855A3}" type="parTrans" cxnId="{7D9E8E66-E858-4287-A08C-39C2C4B87B3B}">
      <dgm:prSet/>
      <dgm:spPr/>
      <dgm:t>
        <a:bodyPr/>
        <a:lstStyle/>
        <a:p>
          <a:endParaRPr lang="en-US"/>
        </a:p>
      </dgm:t>
    </dgm:pt>
    <dgm:pt modelId="{EEE13B49-5ABB-4633-BB54-E9CA3C4120A7}" type="sibTrans" cxnId="{7D9E8E66-E858-4287-A08C-39C2C4B87B3B}">
      <dgm:prSet/>
      <dgm:spPr/>
      <dgm:t>
        <a:bodyPr/>
        <a:lstStyle/>
        <a:p>
          <a:endParaRPr lang="en-US"/>
        </a:p>
      </dgm:t>
    </dgm:pt>
    <dgm:pt modelId="{85ACDD10-9870-C94E-8990-8318D894E3D0}" type="pres">
      <dgm:prSet presAssocID="{5B5AAFDE-2916-474B-BD52-10ECB1B93992}" presName="Name0" presStyleCnt="0">
        <dgm:presLayoutVars>
          <dgm:dir/>
          <dgm:animLvl val="lvl"/>
          <dgm:resizeHandles val="exact"/>
        </dgm:presLayoutVars>
      </dgm:prSet>
      <dgm:spPr/>
    </dgm:pt>
    <dgm:pt modelId="{64092F39-B45E-AB45-B4F7-982FA062C7DB}" type="pres">
      <dgm:prSet presAssocID="{9B9F0853-4B92-4681-B8D7-9125C9CA2E00}" presName="boxAndChildren" presStyleCnt="0"/>
      <dgm:spPr/>
    </dgm:pt>
    <dgm:pt modelId="{84787DC4-1B79-334E-B6EA-73EF2D36837F}" type="pres">
      <dgm:prSet presAssocID="{9B9F0853-4B92-4681-B8D7-9125C9CA2E00}" presName="parentTextBox" presStyleLbl="alignNode1" presStyleIdx="0" presStyleCnt="3"/>
      <dgm:spPr/>
    </dgm:pt>
    <dgm:pt modelId="{6FF8CE65-0314-604B-B460-DB0A1E13EE9C}" type="pres">
      <dgm:prSet presAssocID="{9B9F0853-4B92-4681-B8D7-9125C9CA2E00}" presName="descendantBox" presStyleLbl="bgAccFollowNode1" presStyleIdx="0" presStyleCnt="3"/>
      <dgm:spPr/>
    </dgm:pt>
    <dgm:pt modelId="{33B46944-0173-4142-89CA-ADF848C35F61}" type="pres">
      <dgm:prSet presAssocID="{5E4DAA6D-5FFE-4579-A2D8-97291D8AE78B}" presName="sp" presStyleCnt="0"/>
      <dgm:spPr/>
    </dgm:pt>
    <dgm:pt modelId="{7F9F2273-ED07-BD44-89A2-119EFB52818A}" type="pres">
      <dgm:prSet presAssocID="{DCDD28CF-D048-4474-BF01-F192609EA557}" presName="arrowAndChildren" presStyleCnt="0"/>
      <dgm:spPr/>
    </dgm:pt>
    <dgm:pt modelId="{72A883ED-2AC0-F849-BE3E-3D1C02470D96}" type="pres">
      <dgm:prSet presAssocID="{DCDD28CF-D048-4474-BF01-F192609EA557}" presName="parentTextArrow" presStyleLbl="node1" presStyleIdx="0" presStyleCnt="0"/>
      <dgm:spPr/>
    </dgm:pt>
    <dgm:pt modelId="{289C1447-21C4-4A47-A5BB-4C3ADDD49845}" type="pres">
      <dgm:prSet presAssocID="{DCDD28CF-D048-4474-BF01-F192609EA557}" presName="arrow" presStyleLbl="alignNode1" presStyleIdx="1" presStyleCnt="3"/>
      <dgm:spPr/>
    </dgm:pt>
    <dgm:pt modelId="{CF8E0547-8510-2B4E-B883-641AAE37E6E3}" type="pres">
      <dgm:prSet presAssocID="{DCDD28CF-D048-4474-BF01-F192609EA557}" presName="descendantArrow" presStyleLbl="bgAccFollowNode1" presStyleIdx="1" presStyleCnt="3"/>
      <dgm:spPr/>
    </dgm:pt>
    <dgm:pt modelId="{E19878F3-DC47-5A46-8D8D-1EC1FFDDAF05}" type="pres">
      <dgm:prSet presAssocID="{C5A7B6DB-BB9E-4934-BDA5-7FA0765207FA}" presName="sp" presStyleCnt="0"/>
      <dgm:spPr/>
    </dgm:pt>
    <dgm:pt modelId="{4CAE8DF8-0593-3E4B-B2AD-453DB0369562}" type="pres">
      <dgm:prSet presAssocID="{6F2665F9-E5EF-462A-B7F5-5E061F103EE7}" presName="arrowAndChildren" presStyleCnt="0"/>
      <dgm:spPr/>
    </dgm:pt>
    <dgm:pt modelId="{4BF89DD6-031C-1C49-9C16-67C9982B28DF}" type="pres">
      <dgm:prSet presAssocID="{6F2665F9-E5EF-462A-B7F5-5E061F103EE7}" presName="parentTextArrow" presStyleLbl="node1" presStyleIdx="0" presStyleCnt="0"/>
      <dgm:spPr/>
    </dgm:pt>
    <dgm:pt modelId="{6D73FAC8-D6EC-834C-89CE-7429DF8F6B9A}" type="pres">
      <dgm:prSet presAssocID="{6F2665F9-E5EF-462A-B7F5-5E061F103EE7}" presName="arrow" presStyleLbl="alignNode1" presStyleIdx="2" presStyleCnt="3"/>
      <dgm:spPr/>
    </dgm:pt>
    <dgm:pt modelId="{8D77CAF5-7529-3447-8A29-1510483FF077}" type="pres">
      <dgm:prSet presAssocID="{6F2665F9-E5EF-462A-B7F5-5E061F103EE7}" presName="descendantArrow" presStyleLbl="bgAccFollowNode1" presStyleIdx="2" presStyleCnt="3"/>
      <dgm:spPr/>
    </dgm:pt>
  </dgm:ptLst>
  <dgm:cxnLst>
    <dgm:cxn modelId="{FE3D3F25-43B6-A742-BC6B-C0EF48741058}" type="presOf" srcId="{DCDD28CF-D048-4474-BF01-F192609EA557}" destId="{289C1447-21C4-4A47-A5BB-4C3ADDD49845}" srcOrd="1" destOrd="0" presId="urn:microsoft.com/office/officeart/2016/7/layout/VerticalDownArrowProcess"/>
    <dgm:cxn modelId="{728A8E46-DA6B-40A3-88B2-117D14586338}" srcId="{DCDD28CF-D048-4474-BF01-F192609EA557}" destId="{6308B340-C044-49CB-827C-967B2958B6EB}" srcOrd="0" destOrd="0" parTransId="{8221D9E3-075F-4B02-945D-B3B37390F9BC}" sibTransId="{E4F6C808-D080-4B7C-A15D-5FEB34BF44BC}"/>
    <dgm:cxn modelId="{0287314B-6410-4614-BB22-6D60139A8192}" srcId="{6F2665F9-E5EF-462A-B7F5-5E061F103EE7}" destId="{D21308C6-26FD-4AFC-BDA4-F3D377CBB53E}" srcOrd="0" destOrd="0" parTransId="{05C94C7D-A0D1-4C20-97A2-DF4F4B9F9838}" sibTransId="{F4F76377-2B08-4CD7-984F-B522F38540E4}"/>
    <dgm:cxn modelId="{1E926151-2689-49F5-915E-BB23A6FCF770}" srcId="{5B5AAFDE-2916-474B-BD52-10ECB1B93992}" destId="{9B9F0853-4B92-4681-B8D7-9125C9CA2E00}" srcOrd="2" destOrd="0" parTransId="{59BC9954-1D56-44DE-A420-D95FBE0B715A}" sibTransId="{6D9269E0-7F3B-477D-AD5E-8B48326C0ACF}"/>
    <dgm:cxn modelId="{D9A75455-55FF-2A41-B6E7-A6CF33148BDD}" type="presOf" srcId="{5B5AAFDE-2916-474B-BD52-10ECB1B93992}" destId="{85ACDD10-9870-C94E-8990-8318D894E3D0}" srcOrd="0" destOrd="0" presId="urn:microsoft.com/office/officeart/2016/7/layout/VerticalDownArrowProcess"/>
    <dgm:cxn modelId="{7D9E8E66-E858-4287-A08C-39C2C4B87B3B}" srcId="{9B9F0853-4B92-4681-B8D7-9125C9CA2E00}" destId="{DC10E944-8507-476D-B3CE-542823C57A59}" srcOrd="0" destOrd="0" parTransId="{790EE8A2-C1E0-47DC-B986-BC6BAE4855A3}" sibTransId="{EEE13B49-5ABB-4633-BB54-E9CA3C4120A7}"/>
    <dgm:cxn modelId="{EE84B17D-80C3-DF49-8CD5-04EF85A68248}" type="presOf" srcId="{9B9F0853-4B92-4681-B8D7-9125C9CA2E00}" destId="{84787DC4-1B79-334E-B6EA-73EF2D36837F}" srcOrd="0" destOrd="0" presId="urn:microsoft.com/office/officeart/2016/7/layout/VerticalDownArrowProcess"/>
    <dgm:cxn modelId="{E39B9984-E851-9148-B615-036BBF125F60}" type="presOf" srcId="{D21308C6-26FD-4AFC-BDA4-F3D377CBB53E}" destId="{8D77CAF5-7529-3447-8A29-1510483FF077}" srcOrd="0" destOrd="0" presId="urn:microsoft.com/office/officeart/2016/7/layout/VerticalDownArrowProcess"/>
    <dgm:cxn modelId="{7255B789-5256-394A-8B3E-A86FE95F48F7}" type="presOf" srcId="{6308B340-C044-49CB-827C-967B2958B6EB}" destId="{CF8E0547-8510-2B4E-B883-641AAE37E6E3}" srcOrd="0" destOrd="0" presId="urn:microsoft.com/office/officeart/2016/7/layout/VerticalDownArrowProcess"/>
    <dgm:cxn modelId="{FAE0AC93-1650-5744-8E68-F43BBCE2C670}" type="presOf" srcId="{6F2665F9-E5EF-462A-B7F5-5E061F103EE7}" destId="{6D73FAC8-D6EC-834C-89CE-7429DF8F6B9A}" srcOrd="1" destOrd="0" presId="urn:microsoft.com/office/officeart/2016/7/layout/VerticalDownArrowProcess"/>
    <dgm:cxn modelId="{807A26C0-5CF4-4E51-80B7-4804F0DFCAA8}" srcId="{5B5AAFDE-2916-474B-BD52-10ECB1B93992}" destId="{6F2665F9-E5EF-462A-B7F5-5E061F103EE7}" srcOrd="0" destOrd="0" parTransId="{562F96DB-1A1A-4D58-AE07-B0A07DE06D0B}" sibTransId="{C5A7B6DB-BB9E-4934-BDA5-7FA0765207FA}"/>
    <dgm:cxn modelId="{751819C7-E52C-224A-9B2C-65C6EBA7EC25}" type="presOf" srcId="{6F2665F9-E5EF-462A-B7F5-5E061F103EE7}" destId="{4BF89DD6-031C-1C49-9C16-67C9982B28DF}" srcOrd="0" destOrd="0" presId="urn:microsoft.com/office/officeart/2016/7/layout/VerticalDownArrowProcess"/>
    <dgm:cxn modelId="{722269CD-0F8B-9F48-BE79-817106B7A7D4}" type="presOf" srcId="{DCDD28CF-D048-4474-BF01-F192609EA557}" destId="{72A883ED-2AC0-F849-BE3E-3D1C02470D96}" srcOrd="0" destOrd="0" presId="urn:microsoft.com/office/officeart/2016/7/layout/VerticalDownArrowProcess"/>
    <dgm:cxn modelId="{2CBC97F9-F930-2249-8704-0644D938529F}" type="presOf" srcId="{DC10E944-8507-476D-B3CE-542823C57A59}" destId="{6FF8CE65-0314-604B-B460-DB0A1E13EE9C}" srcOrd="0" destOrd="0" presId="urn:microsoft.com/office/officeart/2016/7/layout/VerticalDownArrowProcess"/>
    <dgm:cxn modelId="{DEF3B8F9-4BBF-4BA4-96AC-72C220887168}" srcId="{5B5AAFDE-2916-474B-BD52-10ECB1B93992}" destId="{DCDD28CF-D048-4474-BF01-F192609EA557}" srcOrd="1" destOrd="0" parTransId="{7184D146-1F48-4241-BE32-22100997E953}" sibTransId="{5E4DAA6D-5FFE-4579-A2D8-97291D8AE78B}"/>
    <dgm:cxn modelId="{9FA3F58A-8B5F-0D4D-8750-F2B34CBBA381}" type="presParOf" srcId="{85ACDD10-9870-C94E-8990-8318D894E3D0}" destId="{64092F39-B45E-AB45-B4F7-982FA062C7DB}" srcOrd="0" destOrd="0" presId="urn:microsoft.com/office/officeart/2016/7/layout/VerticalDownArrowProcess"/>
    <dgm:cxn modelId="{87C63823-082F-DA4C-B73C-E7FB49149C03}" type="presParOf" srcId="{64092F39-B45E-AB45-B4F7-982FA062C7DB}" destId="{84787DC4-1B79-334E-B6EA-73EF2D36837F}" srcOrd="0" destOrd="0" presId="urn:microsoft.com/office/officeart/2016/7/layout/VerticalDownArrowProcess"/>
    <dgm:cxn modelId="{4986C651-3E0C-C340-8891-97235838C14D}" type="presParOf" srcId="{64092F39-B45E-AB45-B4F7-982FA062C7DB}" destId="{6FF8CE65-0314-604B-B460-DB0A1E13EE9C}" srcOrd="1" destOrd="0" presId="urn:microsoft.com/office/officeart/2016/7/layout/VerticalDownArrowProcess"/>
    <dgm:cxn modelId="{A71EFEFF-5FE6-8648-A920-A8826EB562B9}" type="presParOf" srcId="{85ACDD10-9870-C94E-8990-8318D894E3D0}" destId="{33B46944-0173-4142-89CA-ADF848C35F61}" srcOrd="1" destOrd="0" presId="urn:microsoft.com/office/officeart/2016/7/layout/VerticalDownArrowProcess"/>
    <dgm:cxn modelId="{4807D04B-78FA-1046-953F-8B5E4279E00E}" type="presParOf" srcId="{85ACDD10-9870-C94E-8990-8318D894E3D0}" destId="{7F9F2273-ED07-BD44-89A2-119EFB52818A}" srcOrd="2" destOrd="0" presId="urn:microsoft.com/office/officeart/2016/7/layout/VerticalDownArrowProcess"/>
    <dgm:cxn modelId="{DB9F8368-9DBB-654C-9EDD-5D68225EF000}" type="presParOf" srcId="{7F9F2273-ED07-BD44-89A2-119EFB52818A}" destId="{72A883ED-2AC0-F849-BE3E-3D1C02470D96}" srcOrd="0" destOrd="0" presId="urn:microsoft.com/office/officeart/2016/7/layout/VerticalDownArrowProcess"/>
    <dgm:cxn modelId="{63FF08B8-C996-DD40-848E-30207E1CD06B}" type="presParOf" srcId="{7F9F2273-ED07-BD44-89A2-119EFB52818A}" destId="{289C1447-21C4-4A47-A5BB-4C3ADDD49845}" srcOrd="1" destOrd="0" presId="urn:microsoft.com/office/officeart/2016/7/layout/VerticalDownArrowProcess"/>
    <dgm:cxn modelId="{36E17657-AC57-7F45-B620-C97356BDC23E}" type="presParOf" srcId="{7F9F2273-ED07-BD44-89A2-119EFB52818A}" destId="{CF8E0547-8510-2B4E-B883-641AAE37E6E3}" srcOrd="2" destOrd="0" presId="urn:microsoft.com/office/officeart/2016/7/layout/VerticalDownArrowProcess"/>
    <dgm:cxn modelId="{CF184506-1428-E741-84B3-FEB2E419F77E}" type="presParOf" srcId="{85ACDD10-9870-C94E-8990-8318D894E3D0}" destId="{E19878F3-DC47-5A46-8D8D-1EC1FFDDAF05}" srcOrd="3" destOrd="0" presId="urn:microsoft.com/office/officeart/2016/7/layout/VerticalDownArrowProcess"/>
    <dgm:cxn modelId="{2209074A-1221-2348-93DC-DF41BCD312A1}" type="presParOf" srcId="{85ACDD10-9870-C94E-8990-8318D894E3D0}" destId="{4CAE8DF8-0593-3E4B-B2AD-453DB0369562}" srcOrd="4" destOrd="0" presId="urn:microsoft.com/office/officeart/2016/7/layout/VerticalDownArrowProcess"/>
    <dgm:cxn modelId="{91337DD9-86FC-9B45-BEAE-8D4EAE08640C}" type="presParOf" srcId="{4CAE8DF8-0593-3E4B-B2AD-453DB0369562}" destId="{4BF89DD6-031C-1C49-9C16-67C9982B28DF}" srcOrd="0" destOrd="0" presId="urn:microsoft.com/office/officeart/2016/7/layout/VerticalDownArrowProcess"/>
    <dgm:cxn modelId="{7D5074C9-FB9B-C04E-8408-D35BEC53B52F}" type="presParOf" srcId="{4CAE8DF8-0593-3E4B-B2AD-453DB0369562}" destId="{6D73FAC8-D6EC-834C-89CE-7429DF8F6B9A}" srcOrd="1" destOrd="0" presId="urn:microsoft.com/office/officeart/2016/7/layout/VerticalDownArrowProcess"/>
    <dgm:cxn modelId="{A556DE71-91A3-344F-8416-E912BA3E74D7}" type="presParOf" srcId="{4CAE8DF8-0593-3E4B-B2AD-453DB0369562}" destId="{8D77CAF5-7529-3447-8A29-1510483FF077}" srcOrd="2" destOrd="0" presId="urn:microsoft.com/office/officeart/2016/7/layout/VerticalDownArrowProcess"/>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2C09C8-A1DC-478E-9FEF-E18090F5EF1F}"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6BD6DD48-844A-4A6E-A248-A803373E9C5C}">
      <dgm:prSet/>
      <dgm:spPr/>
      <dgm:t>
        <a:bodyPr/>
        <a:lstStyle/>
        <a:p>
          <a:r>
            <a:rPr lang="en-US"/>
            <a:t>Discuss</a:t>
          </a:r>
        </a:p>
      </dgm:t>
    </dgm:pt>
    <dgm:pt modelId="{E873CCC5-5BE5-42B9-BD25-60DC078D3478}" type="parTrans" cxnId="{DBCE28DA-F694-4A9F-BBCB-3E405E575865}">
      <dgm:prSet/>
      <dgm:spPr/>
      <dgm:t>
        <a:bodyPr/>
        <a:lstStyle/>
        <a:p>
          <a:endParaRPr lang="en-US" sz="2200"/>
        </a:p>
      </dgm:t>
    </dgm:pt>
    <dgm:pt modelId="{C7CFED7E-F3CF-450A-AC00-81AA4A74C87D}" type="sibTrans" cxnId="{DBCE28DA-F694-4A9F-BBCB-3E405E575865}">
      <dgm:prSet/>
      <dgm:spPr/>
      <dgm:t>
        <a:bodyPr/>
        <a:lstStyle/>
        <a:p>
          <a:endParaRPr lang="en-US"/>
        </a:p>
      </dgm:t>
    </dgm:pt>
    <dgm:pt modelId="{5352471A-A773-4967-8663-6297143675C8}">
      <dgm:prSet/>
      <dgm:spPr/>
      <dgm:t>
        <a:bodyPr/>
        <a:lstStyle/>
        <a:p>
          <a:r>
            <a:rPr lang="en-US"/>
            <a:t>The tasks set in the lecture to provide clarification to the topic.</a:t>
          </a:r>
        </a:p>
      </dgm:t>
    </dgm:pt>
    <dgm:pt modelId="{3925E361-D8DA-49E7-B191-6F2AB9423408}" type="parTrans" cxnId="{4D73904F-FF85-47E2-B8E8-B883BF721993}">
      <dgm:prSet/>
      <dgm:spPr/>
      <dgm:t>
        <a:bodyPr/>
        <a:lstStyle/>
        <a:p>
          <a:endParaRPr lang="en-US" sz="2200"/>
        </a:p>
      </dgm:t>
    </dgm:pt>
    <dgm:pt modelId="{9DF3676B-D022-47C2-8359-31B3CE4AB4AC}" type="sibTrans" cxnId="{4D73904F-FF85-47E2-B8E8-B883BF721993}">
      <dgm:prSet/>
      <dgm:spPr/>
      <dgm:t>
        <a:bodyPr/>
        <a:lstStyle/>
        <a:p>
          <a:endParaRPr lang="en-US"/>
        </a:p>
      </dgm:t>
    </dgm:pt>
    <dgm:pt modelId="{6D1AF18B-2922-484D-8800-7A9920986099}">
      <dgm:prSet/>
      <dgm:spPr/>
      <dgm:t>
        <a:bodyPr/>
        <a:lstStyle/>
        <a:p>
          <a:r>
            <a:rPr lang="en-US"/>
            <a:t>Assess</a:t>
          </a:r>
        </a:p>
      </dgm:t>
    </dgm:pt>
    <dgm:pt modelId="{BB156068-3321-4AE0-8795-75CACAE24823}" type="parTrans" cxnId="{2447EA26-39DE-4FB5-B425-6EB247D7526F}">
      <dgm:prSet/>
      <dgm:spPr/>
      <dgm:t>
        <a:bodyPr/>
        <a:lstStyle/>
        <a:p>
          <a:endParaRPr lang="en-US" sz="2200"/>
        </a:p>
      </dgm:t>
    </dgm:pt>
    <dgm:pt modelId="{9CD065D4-F4BD-4268-9FCF-5271B39847D4}" type="sibTrans" cxnId="{2447EA26-39DE-4FB5-B425-6EB247D7526F}">
      <dgm:prSet/>
      <dgm:spPr/>
      <dgm:t>
        <a:bodyPr/>
        <a:lstStyle/>
        <a:p>
          <a:endParaRPr lang="en-US"/>
        </a:p>
      </dgm:t>
    </dgm:pt>
    <dgm:pt modelId="{7DE7CD2E-6FCA-4572-8B03-F6C4DAD4A668}">
      <dgm:prSet/>
      <dgm:spPr/>
      <dgm:t>
        <a:bodyPr/>
        <a:lstStyle/>
        <a:p>
          <a:r>
            <a:rPr lang="en-US"/>
            <a:t>The issue of lone wolf terrorism in more depth.</a:t>
          </a:r>
        </a:p>
      </dgm:t>
    </dgm:pt>
    <dgm:pt modelId="{B27EC1D7-8317-4729-B620-FDF56C9A485F}" type="parTrans" cxnId="{A981E0B6-6874-40A4-92C4-AC3828604CAE}">
      <dgm:prSet/>
      <dgm:spPr/>
      <dgm:t>
        <a:bodyPr/>
        <a:lstStyle/>
        <a:p>
          <a:endParaRPr lang="en-US" sz="2200"/>
        </a:p>
      </dgm:t>
    </dgm:pt>
    <dgm:pt modelId="{C33F5174-DF24-439A-A8ED-949134F1D8D8}" type="sibTrans" cxnId="{A981E0B6-6874-40A4-92C4-AC3828604CAE}">
      <dgm:prSet/>
      <dgm:spPr/>
      <dgm:t>
        <a:bodyPr/>
        <a:lstStyle/>
        <a:p>
          <a:endParaRPr lang="en-US"/>
        </a:p>
      </dgm:t>
    </dgm:pt>
    <dgm:pt modelId="{A762778C-2304-4C32-8E7E-F623DDCAEF01}">
      <dgm:prSet/>
      <dgm:spPr/>
      <dgm:t>
        <a:bodyPr/>
        <a:lstStyle/>
        <a:p>
          <a:r>
            <a:rPr lang="en-US"/>
            <a:t>Consider</a:t>
          </a:r>
        </a:p>
      </dgm:t>
    </dgm:pt>
    <dgm:pt modelId="{F795F0D8-3C9D-44F1-AF66-83A943DB186E}" type="parTrans" cxnId="{307680D6-24A8-4EFD-A512-C864ABA9DF65}">
      <dgm:prSet/>
      <dgm:spPr/>
      <dgm:t>
        <a:bodyPr/>
        <a:lstStyle/>
        <a:p>
          <a:endParaRPr lang="en-US" sz="2200"/>
        </a:p>
      </dgm:t>
    </dgm:pt>
    <dgm:pt modelId="{653ECF1E-89F8-4A54-B4DD-1E5BC7764E93}" type="sibTrans" cxnId="{307680D6-24A8-4EFD-A512-C864ABA9DF65}">
      <dgm:prSet/>
      <dgm:spPr/>
      <dgm:t>
        <a:bodyPr/>
        <a:lstStyle/>
        <a:p>
          <a:endParaRPr lang="en-US"/>
        </a:p>
      </dgm:t>
    </dgm:pt>
    <dgm:pt modelId="{69054F09-7A0D-4F67-8721-1AB1BB6B1DE4}">
      <dgm:prSet/>
      <dgm:spPr/>
      <dgm:t>
        <a:bodyPr/>
        <a:lstStyle/>
        <a:p>
          <a:r>
            <a:rPr lang="en-US"/>
            <a:t>The response to lone wolf terrorism.</a:t>
          </a:r>
        </a:p>
      </dgm:t>
    </dgm:pt>
    <dgm:pt modelId="{08DC19F5-20EA-4D3F-BD17-F25B674E1D2E}" type="parTrans" cxnId="{7210F8B0-9342-4AAD-ACB4-CC0082A06173}">
      <dgm:prSet/>
      <dgm:spPr/>
      <dgm:t>
        <a:bodyPr/>
        <a:lstStyle/>
        <a:p>
          <a:endParaRPr lang="en-US" sz="2200"/>
        </a:p>
      </dgm:t>
    </dgm:pt>
    <dgm:pt modelId="{0A38DC66-C331-4B7F-AA09-3A8A5A254C73}" type="sibTrans" cxnId="{7210F8B0-9342-4AAD-ACB4-CC0082A06173}">
      <dgm:prSet/>
      <dgm:spPr/>
      <dgm:t>
        <a:bodyPr/>
        <a:lstStyle/>
        <a:p>
          <a:endParaRPr lang="en-US"/>
        </a:p>
      </dgm:t>
    </dgm:pt>
    <dgm:pt modelId="{7F7B0606-06E0-4662-B09E-340081B26241}">
      <dgm:prSet/>
      <dgm:spPr/>
      <dgm:t>
        <a:bodyPr/>
        <a:lstStyle/>
        <a:p>
          <a:r>
            <a:rPr lang="en-US"/>
            <a:t>Determine</a:t>
          </a:r>
        </a:p>
      </dgm:t>
    </dgm:pt>
    <dgm:pt modelId="{C24CCB5C-3B8A-49BE-A504-6553C52C335C}" type="parTrans" cxnId="{ADB59F1D-3808-4E4A-A6B8-08D473A866AC}">
      <dgm:prSet/>
      <dgm:spPr/>
      <dgm:t>
        <a:bodyPr/>
        <a:lstStyle/>
        <a:p>
          <a:endParaRPr lang="en-US" sz="2200"/>
        </a:p>
      </dgm:t>
    </dgm:pt>
    <dgm:pt modelId="{80300D09-E84E-4711-A390-B0EED5ED4D67}" type="sibTrans" cxnId="{ADB59F1D-3808-4E4A-A6B8-08D473A866AC}">
      <dgm:prSet/>
      <dgm:spPr/>
      <dgm:t>
        <a:bodyPr/>
        <a:lstStyle/>
        <a:p>
          <a:endParaRPr lang="en-US"/>
        </a:p>
      </dgm:t>
    </dgm:pt>
    <dgm:pt modelId="{2A85FD65-72C4-44FA-A0B6-F2E8AE68091C}">
      <dgm:prSet/>
      <dgm:spPr/>
      <dgm:t>
        <a:bodyPr/>
        <a:lstStyle/>
        <a:p>
          <a:r>
            <a:rPr lang="en-US"/>
            <a:t>The influence the internet has on lone wolf terrorism.</a:t>
          </a:r>
        </a:p>
      </dgm:t>
    </dgm:pt>
    <dgm:pt modelId="{2EA31502-69F6-465A-B6C9-449E59056779}" type="parTrans" cxnId="{B995D8E0-93DD-4F71-B4C6-1079D15199DB}">
      <dgm:prSet/>
      <dgm:spPr/>
      <dgm:t>
        <a:bodyPr/>
        <a:lstStyle/>
        <a:p>
          <a:endParaRPr lang="en-US" sz="2200"/>
        </a:p>
      </dgm:t>
    </dgm:pt>
    <dgm:pt modelId="{AA47B8AF-2267-4E61-A26C-1F326C742904}" type="sibTrans" cxnId="{B995D8E0-93DD-4F71-B4C6-1079D15199DB}">
      <dgm:prSet/>
      <dgm:spPr/>
      <dgm:t>
        <a:bodyPr/>
        <a:lstStyle/>
        <a:p>
          <a:endParaRPr lang="en-US"/>
        </a:p>
      </dgm:t>
    </dgm:pt>
    <dgm:pt modelId="{869CCF83-5572-6C45-A3CE-4C853435EE39}" type="pres">
      <dgm:prSet presAssocID="{8A2C09C8-A1DC-478E-9FEF-E18090F5EF1F}" presName="linear" presStyleCnt="0">
        <dgm:presLayoutVars>
          <dgm:animLvl val="lvl"/>
          <dgm:resizeHandles val="exact"/>
        </dgm:presLayoutVars>
      </dgm:prSet>
      <dgm:spPr/>
    </dgm:pt>
    <dgm:pt modelId="{59AF6668-4619-FA48-B0DD-E7152D827EB6}" type="pres">
      <dgm:prSet presAssocID="{6BD6DD48-844A-4A6E-A248-A803373E9C5C}" presName="parentText" presStyleLbl="node1" presStyleIdx="0" presStyleCnt="4">
        <dgm:presLayoutVars>
          <dgm:chMax val="0"/>
          <dgm:bulletEnabled val="1"/>
        </dgm:presLayoutVars>
      </dgm:prSet>
      <dgm:spPr/>
    </dgm:pt>
    <dgm:pt modelId="{C7C6A9A7-E495-0840-AD85-3A15599B8515}" type="pres">
      <dgm:prSet presAssocID="{6BD6DD48-844A-4A6E-A248-A803373E9C5C}" presName="childText" presStyleLbl="revTx" presStyleIdx="0" presStyleCnt="4">
        <dgm:presLayoutVars>
          <dgm:bulletEnabled val="1"/>
        </dgm:presLayoutVars>
      </dgm:prSet>
      <dgm:spPr/>
    </dgm:pt>
    <dgm:pt modelId="{2048646E-BA20-974C-BC03-155C4A6EFBAB}" type="pres">
      <dgm:prSet presAssocID="{6D1AF18B-2922-484D-8800-7A9920986099}" presName="parentText" presStyleLbl="node1" presStyleIdx="1" presStyleCnt="4">
        <dgm:presLayoutVars>
          <dgm:chMax val="0"/>
          <dgm:bulletEnabled val="1"/>
        </dgm:presLayoutVars>
      </dgm:prSet>
      <dgm:spPr/>
    </dgm:pt>
    <dgm:pt modelId="{00522EFF-BBC8-8741-945D-407F451D980C}" type="pres">
      <dgm:prSet presAssocID="{6D1AF18B-2922-484D-8800-7A9920986099}" presName="childText" presStyleLbl="revTx" presStyleIdx="1" presStyleCnt="4">
        <dgm:presLayoutVars>
          <dgm:bulletEnabled val="1"/>
        </dgm:presLayoutVars>
      </dgm:prSet>
      <dgm:spPr/>
    </dgm:pt>
    <dgm:pt modelId="{892500D1-4580-3545-B94B-7BB26A6D33F1}" type="pres">
      <dgm:prSet presAssocID="{A762778C-2304-4C32-8E7E-F623DDCAEF01}" presName="parentText" presStyleLbl="node1" presStyleIdx="2" presStyleCnt="4">
        <dgm:presLayoutVars>
          <dgm:chMax val="0"/>
          <dgm:bulletEnabled val="1"/>
        </dgm:presLayoutVars>
      </dgm:prSet>
      <dgm:spPr/>
    </dgm:pt>
    <dgm:pt modelId="{943C477A-329A-B446-8100-6986CB0D58A5}" type="pres">
      <dgm:prSet presAssocID="{A762778C-2304-4C32-8E7E-F623DDCAEF01}" presName="childText" presStyleLbl="revTx" presStyleIdx="2" presStyleCnt="4">
        <dgm:presLayoutVars>
          <dgm:bulletEnabled val="1"/>
        </dgm:presLayoutVars>
      </dgm:prSet>
      <dgm:spPr/>
    </dgm:pt>
    <dgm:pt modelId="{2288F344-D727-2746-824D-63B463A847D7}" type="pres">
      <dgm:prSet presAssocID="{7F7B0606-06E0-4662-B09E-340081B26241}" presName="parentText" presStyleLbl="node1" presStyleIdx="3" presStyleCnt="4">
        <dgm:presLayoutVars>
          <dgm:chMax val="0"/>
          <dgm:bulletEnabled val="1"/>
        </dgm:presLayoutVars>
      </dgm:prSet>
      <dgm:spPr/>
    </dgm:pt>
    <dgm:pt modelId="{92365782-B01D-E945-80BE-BB3978CF556E}" type="pres">
      <dgm:prSet presAssocID="{7F7B0606-06E0-4662-B09E-340081B26241}" presName="childText" presStyleLbl="revTx" presStyleIdx="3" presStyleCnt="4">
        <dgm:presLayoutVars>
          <dgm:bulletEnabled val="1"/>
        </dgm:presLayoutVars>
      </dgm:prSet>
      <dgm:spPr/>
    </dgm:pt>
  </dgm:ptLst>
  <dgm:cxnLst>
    <dgm:cxn modelId="{39197401-0862-8149-B596-E23AA9758115}" type="presOf" srcId="{7DE7CD2E-6FCA-4572-8B03-F6C4DAD4A668}" destId="{00522EFF-BBC8-8741-945D-407F451D980C}" srcOrd="0" destOrd="0" presId="urn:microsoft.com/office/officeart/2005/8/layout/vList2"/>
    <dgm:cxn modelId="{ADB59F1D-3808-4E4A-A6B8-08D473A866AC}" srcId="{8A2C09C8-A1DC-478E-9FEF-E18090F5EF1F}" destId="{7F7B0606-06E0-4662-B09E-340081B26241}" srcOrd="3" destOrd="0" parTransId="{C24CCB5C-3B8A-49BE-A504-6553C52C335C}" sibTransId="{80300D09-E84E-4711-A390-B0EED5ED4D67}"/>
    <dgm:cxn modelId="{48149E25-14A3-CC49-958B-96C74DB80940}" type="presOf" srcId="{6D1AF18B-2922-484D-8800-7A9920986099}" destId="{2048646E-BA20-974C-BC03-155C4A6EFBAB}" srcOrd="0" destOrd="0" presId="urn:microsoft.com/office/officeart/2005/8/layout/vList2"/>
    <dgm:cxn modelId="{2447EA26-39DE-4FB5-B425-6EB247D7526F}" srcId="{8A2C09C8-A1DC-478E-9FEF-E18090F5EF1F}" destId="{6D1AF18B-2922-484D-8800-7A9920986099}" srcOrd="1" destOrd="0" parTransId="{BB156068-3321-4AE0-8795-75CACAE24823}" sibTransId="{9CD065D4-F4BD-4268-9FCF-5271B39847D4}"/>
    <dgm:cxn modelId="{61FA5940-81EC-674C-8A1E-299D7B61D0C9}" type="presOf" srcId="{7F7B0606-06E0-4662-B09E-340081B26241}" destId="{2288F344-D727-2746-824D-63B463A847D7}" srcOrd="0" destOrd="0" presId="urn:microsoft.com/office/officeart/2005/8/layout/vList2"/>
    <dgm:cxn modelId="{49EEDF4E-6607-4C40-94CA-D7E232F300FC}" type="presOf" srcId="{5352471A-A773-4967-8663-6297143675C8}" destId="{C7C6A9A7-E495-0840-AD85-3A15599B8515}" srcOrd="0" destOrd="0" presId="urn:microsoft.com/office/officeart/2005/8/layout/vList2"/>
    <dgm:cxn modelId="{4D73904F-FF85-47E2-B8E8-B883BF721993}" srcId="{6BD6DD48-844A-4A6E-A248-A803373E9C5C}" destId="{5352471A-A773-4967-8663-6297143675C8}" srcOrd="0" destOrd="0" parTransId="{3925E361-D8DA-49E7-B191-6F2AB9423408}" sibTransId="{9DF3676B-D022-47C2-8359-31B3CE4AB4AC}"/>
    <dgm:cxn modelId="{D8893458-B0D8-BE43-A9E8-EF41EA16FED1}" type="presOf" srcId="{A762778C-2304-4C32-8E7E-F623DDCAEF01}" destId="{892500D1-4580-3545-B94B-7BB26A6D33F1}" srcOrd="0" destOrd="0" presId="urn:microsoft.com/office/officeart/2005/8/layout/vList2"/>
    <dgm:cxn modelId="{FF7E8680-6BE0-7545-878E-19059A8B1234}" type="presOf" srcId="{2A85FD65-72C4-44FA-A0B6-F2E8AE68091C}" destId="{92365782-B01D-E945-80BE-BB3978CF556E}" srcOrd="0" destOrd="0" presId="urn:microsoft.com/office/officeart/2005/8/layout/vList2"/>
    <dgm:cxn modelId="{66DA9191-ECD1-F74C-996D-184DBBAFB169}" type="presOf" srcId="{69054F09-7A0D-4F67-8721-1AB1BB6B1DE4}" destId="{943C477A-329A-B446-8100-6986CB0D58A5}" srcOrd="0" destOrd="0" presId="urn:microsoft.com/office/officeart/2005/8/layout/vList2"/>
    <dgm:cxn modelId="{DE68A397-6D7D-8046-8A3A-8CC2E8FD67E9}" type="presOf" srcId="{8A2C09C8-A1DC-478E-9FEF-E18090F5EF1F}" destId="{869CCF83-5572-6C45-A3CE-4C853435EE39}" srcOrd="0" destOrd="0" presId="urn:microsoft.com/office/officeart/2005/8/layout/vList2"/>
    <dgm:cxn modelId="{7210F8B0-9342-4AAD-ACB4-CC0082A06173}" srcId="{A762778C-2304-4C32-8E7E-F623DDCAEF01}" destId="{69054F09-7A0D-4F67-8721-1AB1BB6B1DE4}" srcOrd="0" destOrd="0" parTransId="{08DC19F5-20EA-4D3F-BD17-F25B674E1D2E}" sibTransId="{0A38DC66-C331-4B7F-AA09-3A8A5A254C73}"/>
    <dgm:cxn modelId="{A981E0B6-6874-40A4-92C4-AC3828604CAE}" srcId="{6D1AF18B-2922-484D-8800-7A9920986099}" destId="{7DE7CD2E-6FCA-4572-8B03-F6C4DAD4A668}" srcOrd="0" destOrd="0" parTransId="{B27EC1D7-8317-4729-B620-FDF56C9A485F}" sibTransId="{C33F5174-DF24-439A-A8ED-949134F1D8D8}"/>
    <dgm:cxn modelId="{7C07A6CE-7D1B-C848-8B3E-5A89D4DF4E3E}" type="presOf" srcId="{6BD6DD48-844A-4A6E-A248-A803373E9C5C}" destId="{59AF6668-4619-FA48-B0DD-E7152D827EB6}" srcOrd="0" destOrd="0" presId="urn:microsoft.com/office/officeart/2005/8/layout/vList2"/>
    <dgm:cxn modelId="{307680D6-24A8-4EFD-A512-C864ABA9DF65}" srcId="{8A2C09C8-A1DC-478E-9FEF-E18090F5EF1F}" destId="{A762778C-2304-4C32-8E7E-F623DDCAEF01}" srcOrd="2" destOrd="0" parTransId="{F795F0D8-3C9D-44F1-AF66-83A943DB186E}" sibTransId="{653ECF1E-89F8-4A54-B4DD-1E5BC7764E93}"/>
    <dgm:cxn modelId="{DBCE28DA-F694-4A9F-BBCB-3E405E575865}" srcId="{8A2C09C8-A1DC-478E-9FEF-E18090F5EF1F}" destId="{6BD6DD48-844A-4A6E-A248-A803373E9C5C}" srcOrd="0" destOrd="0" parTransId="{E873CCC5-5BE5-42B9-BD25-60DC078D3478}" sibTransId="{C7CFED7E-F3CF-450A-AC00-81AA4A74C87D}"/>
    <dgm:cxn modelId="{B995D8E0-93DD-4F71-B4C6-1079D15199DB}" srcId="{7F7B0606-06E0-4662-B09E-340081B26241}" destId="{2A85FD65-72C4-44FA-A0B6-F2E8AE68091C}" srcOrd="0" destOrd="0" parTransId="{2EA31502-69F6-465A-B6C9-449E59056779}" sibTransId="{AA47B8AF-2267-4E61-A26C-1F326C742904}"/>
    <dgm:cxn modelId="{6881AFE1-09F3-3749-A963-1CA88AFE1E4E}" type="presParOf" srcId="{869CCF83-5572-6C45-A3CE-4C853435EE39}" destId="{59AF6668-4619-FA48-B0DD-E7152D827EB6}" srcOrd="0" destOrd="0" presId="urn:microsoft.com/office/officeart/2005/8/layout/vList2"/>
    <dgm:cxn modelId="{DC9B40AC-96F2-9942-BC62-900A31428BE5}" type="presParOf" srcId="{869CCF83-5572-6C45-A3CE-4C853435EE39}" destId="{C7C6A9A7-E495-0840-AD85-3A15599B8515}" srcOrd="1" destOrd="0" presId="urn:microsoft.com/office/officeart/2005/8/layout/vList2"/>
    <dgm:cxn modelId="{A003E0C8-8AC9-2D41-846A-017851BBFD36}" type="presParOf" srcId="{869CCF83-5572-6C45-A3CE-4C853435EE39}" destId="{2048646E-BA20-974C-BC03-155C4A6EFBAB}" srcOrd="2" destOrd="0" presId="urn:microsoft.com/office/officeart/2005/8/layout/vList2"/>
    <dgm:cxn modelId="{2320CF40-ACD3-174D-B178-FD20F315D89D}" type="presParOf" srcId="{869CCF83-5572-6C45-A3CE-4C853435EE39}" destId="{00522EFF-BBC8-8741-945D-407F451D980C}" srcOrd="3" destOrd="0" presId="urn:microsoft.com/office/officeart/2005/8/layout/vList2"/>
    <dgm:cxn modelId="{38D3BEF4-08B6-4C45-841B-0D19C55B06FD}" type="presParOf" srcId="{869CCF83-5572-6C45-A3CE-4C853435EE39}" destId="{892500D1-4580-3545-B94B-7BB26A6D33F1}" srcOrd="4" destOrd="0" presId="urn:microsoft.com/office/officeart/2005/8/layout/vList2"/>
    <dgm:cxn modelId="{F0676F5E-B7B8-0B4F-9DE3-234A404EB3F8}" type="presParOf" srcId="{869CCF83-5572-6C45-A3CE-4C853435EE39}" destId="{943C477A-329A-B446-8100-6986CB0D58A5}" srcOrd="5" destOrd="0" presId="urn:microsoft.com/office/officeart/2005/8/layout/vList2"/>
    <dgm:cxn modelId="{50439810-1AB2-DB46-91E6-BBA96963CD7A}" type="presParOf" srcId="{869CCF83-5572-6C45-A3CE-4C853435EE39}" destId="{2288F344-D727-2746-824D-63B463A847D7}" srcOrd="6" destOrd="0" presId="urn:microsoft.com/office/officeart/2005/8/layout/vList2"/>
    <dgm:cxn modelId="{E65E7C35-4E7E-4945-AE4B-38B7C95C602D}" type="presParOf" srcId="{869CCF83-5572-6C45-A3CE-4C853435EE39}" destId="{92365782-B01D-E945-80BE-BB3978CF556E}" srcOrd="7"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5662A7-DD7B-4FE8-A2FD-DBF0864B1DF8}"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79349FC4-D424-4FAB-B946-4C2701E3B8E4}">
      <dgm:prSet/>
      <dgm:spPr/>
      <dgm:t>
        <a:bodyPr/>
        <a:lstStyle/>
        <a:p>
          <a:r>
            <a:rPr lang="en-GB" dirty="0"/>
            <a:t>1. Do you think </a:t>
          </a:r>
          <a:r>
            <a:rPr lang="en-GB" dirty="0" err="1"/>
            <a:t>Shamima</a:t>
          </a:r>
          <a:r>
            <a:rPr lang="en-GB" dirty="0"/>
            <a:t> Begum should be able to come back to the UK.</a:t>
          </a:r>
          <a:endParaRPr lang="en-US" dirty="0"/>
        </a:p>
      </dgm:t>
    </dgm:pt>
    <dgm:pt modelId="{CD985226-51BD-4C80-8EA8-2F16F34BFC8C}" type="parTrans" cxnId="{90DABED8-B7AE-4548-8D86-F3BDF1A0BE03}">
      <dgm:prSet/>
      <dgm:spPr/>
      <dgm:t>
        <a:bodyPr/>
        <a:lstStyle/>
        <a:p>
          <a:endParaRPr lang="en-US"/>
        </a:p>
      </dgm:t>
    </dgm:pt>
    <dgm:pt modelId="{2E03BBA5-A867-4BD5-84C1-465EE66C3BA8}" type="sibTrans" cxnId="{90DABED8-B7AE-4548-8D86-F3BDF1A0BE03}">
      <dgm:prSet/>
      <dgm:spPr/>
      <dgm:t>
        <a:bodyPr/>
        <a:lstStyle/>
        <a:p>
          <a:endParaRPr lang="en-US"/>
        </a:p>
      </dgm:t>
    </dgm:pt>
    <dgm:pt modelId="{155FAD57-0569-4043-A1FD-6E7C837F117B}">
      <dgm:prSet/>
      <dgm:spPr/>
      <dgm:t>
        <a:bodyPr/>
        <a:lstStyle/>
        <a:p>
          <a:r>
            <a:rPr lang="en-GB" dirty="0"/>
            <a:t>2. Do you think her knowledge would be resourceful and aid in preventing radicalisation?</a:t>
          </a:r>
          <a:endParaRPr lang="en-US" dirty="0"/>
        </a:p>
      </dgm:t>
    </dgm:pt>
    <dgm:pt modelId="{EC83FD53-FC28-40B4-8190-338F42C6B316}" type="parTrans" cxnId="{E56CE966-FF14-46A1-BF3E-66D51C7553CC}">
      <dgm:prSet/>
      <dgm:spPr/>
      <dgm:t>
        <a:bodyPr/>
        <a:lstStyle/>
        <a:p>
          <a:endParaRPr lang="en-US"/>
        </a:p>
      </dgm:t>
    </dgm:pt>
    <dgm:pt modelId="{1F5C1A88-BC7E-44A4-AF07-B2C60264FB90}" type="sibTrans" cxnId="{E56CE966-FF14-46A1-BF3E-66D51C7553CC}">
      <dgm:prSet/>
      <dgm:spPr/>
      <dgm:t>
        <a:bodyPr/>
        <a:lstStyle/>
        <a:p>
          <a:endParaRPr lang="en-US"/>
        </a:p>
      </dgm:t>
    </dgm:pt>
    <dgm:pt modelId="{73916C4B-4C78-4140-9A6C-B0C4C4F1829D}">
      <dgm:prSet/>
      <dgm:spPr/>
      <dgm:t>
        <a:bodyPr/>
        <a:lstStyle/>
        <a:p>
          <a:r>
            <a:rPr lang="en-GB" dirty="0"/>
            <a:t>2. What are the risks if she is to come back?</a:t>
          </a:r>
          <a:endParaRPr lang="en-US" dirty="0"/>
        </a:p>
      </dgm:t>
    </dgm:pt>
    <dgm:pt modelId="{1FD952DE-737E-4BC8-9C44-F3DE20C42622}" type="parTrans" cxnId="{4C55260B-A221-449F-B3A8-A56EC8D719FC}">
      <dgm:prSet/>
      <dgm:spPr/>
      <dgm:t>
        <a:bodyPr/>
        <a:lstStyle/>
        <a:p>
          <a:endParaRPr lang="en-US"/>
        </a:p>
      </dgm:t>
    </dgm:pt>
    <dgm:pt modelId="{D228E940-E287-447F-807E-9693AA55347C}" type="sibTrans" cxnId="{4C55260B-A221-449F-B3A8-A56EC8D719FC}">
      <dgm:prSet/>
      <dgm:spPr/>
      <dgm:t>
        <a:bodyPr/>
        <a:lstStyle/>
        <a:p>
          <a:endParaRPr lang="en-US"/>
        </a:p>
      </dgm:t>
    </dgm:pt>
    <dgm:pt modelId="{7D2D217C-560D-214E-B785-9E6EA09E2CF9}" type="pres">
      <dgm:prSet presAssocID="{285662A7-DD7B-4FE8-A2FD-DBF0864B1DF8}" presName="linear" presStyleCnt="0">
        <dgm:presLayoutVars>
          <dgm:animLvl val="lvl"/>
          <dgm:resizeHandles val="exact"/>
        </dgm:presLayoutVars>
      </dgm:prSet>
      <dgm:spPr/>
    </dgm:pt>
    <dgm:pt modelId="{F039EE1E-E5FA-D444-8B9A-AC16207AB317}" type="pres">
      <dgm:prSet presAssocID="{79349FC4-D424-4FAB-B946-4C2701E3B8E4}" presName="parentText" presStyleLbl="node1" presStyleIdx="0" presStyleCnt="3">
        <dgm:presLayoutVars>
          <dgm:chMax val="0"/>
          <dgm:bulletEnabled val="1"/>
        </dgm:presLayoutVars>
      </dgm:prSet>
      <dgm:spPr/>
    </dgm:pt>
    <dgm:pt modelId="{9B27B574-47CA-DC45-B576-7010D9C0F4CF}" type="pres">
      <dgm:prSet presAssocID="{2E03BBA5-A867-4BD5-84C1-465EE66C3BA8}" presName="spacer" presStyleCnt="0"/>
      <dgm:spPr/>
    </dgm:pt>
    <dgm:pt modelId="{4FCA1DE2-BD45-2A48-9A3C-7DE2A1332010}" type="pres">
      <dgm:prSet presAssocID="{155FAD57-0569-4043-A1FD-6E7C837F117B}" presName="parentText" presStyleLbl="node1" presStyleIdx="1" presStyleCnt="3">
        <dgm:presLayoutVars>
          <dgm:chMax val="0"/>
          <dgm:bulletEnabled val="1"/>
        </dgm:presLayoutVars>
      </dgm:prSet>
      <dgm:spPr/>
    </dgm:pt>
    <dgm:pt modelId="{50FBBDB7-7149-2348-AF68-55CD3E1573A8}" type="pres">
      <dgm:prSet presAssocID="{1F5C1A88-BC7E-44A4-AF07-B2C60264FB90}" presName="spacer" presStyleCnt="0"/>
      <dgm:spPr/>
    </dgm:pt>
    <dgm:pt modelId="{79654F15-06F3-BC47-94B7-A9B282FA7D11}" type="pres">
      <dgm:prSet presAssocID="{73916C4B-4C78-4140-9A6C-B0C4C4F1829D}" presName="parentText" presStyleLbl="node1" presStyleIdx="2" presStyleCnt="3">
        <dgm:presLayoutVars>
          <dgm:chMax val="0"/>
          <dgm:bulletEnabled val="1"/>
        </dgm:presLayoutVars>
      </dgm:prSet>
      <dgm:spPr/>
    </dgm:pt>
  </dgm:ptLst>
  <dgm:cxnLst>
    <dgm:cxn modelId="{4C55260B-A221-449F-B3A8-A56EC8D719FC}" srcId="{285662A7-DD7B-4FE8-A2FD-DBF0864B1DF8}" destId="{73916C4B-4C78-4140-9A6C-B0C4C4F1829D}" srcOrd="2" destOrd="0" parTransId="{1FD952DE-737E-4BC8-9C44-F3DE20C42622}" sibTransId="{D228E940-E287-447F-807E-9693AA55347C}"/>
    <dgm:cxn modelId="{8D0F2B3C-D470-AD4F-8A75-38C9B463D970}" type="presOf" srcId="{79349FC4-D424-4FAB-B946-4C2701E3B8E4}" destId="{F039EE1E-E5FA-D444-8B9A-AC16207AB317}" srcOrd="0" destOrd="0" presId="urn:microsoft.com/office/officeart/2005/8/layout/vList2"/>
    <dgm:cxn modelId="{E56CE966-FF14-46A1-BF3E-66D51C7553CC}" srcId="{285662A7-DD7B-4FE8-A2FD-DBF0864B1DF8}" destId="{155FAD57-0569-4043-A1FD-6E7C837F117B}" srcOrd="1" destOrd="0" parTransId="{EC83FD53-FC28-40B4-8190-338F42C6B316}" sibTransId="{1F5C1A88-BC7E-44A4-AF07-B2C60264FB90}"/>
    <dgm:cxn modelId="{8390F39E-E9F9-3240-B20E-135FCA221868}" type="presOf" srcId="{73916C4B-4C78-4140-9A6C-B0C4C4F1829D}" destId="{79654F15-06F3-BC47-94B7-A9B282FA7D11}" srcOrd="0" destOrd="0" presId="urn:microsoft.com/office/officeart/2005/8/layout/vList2"/>
    <dgm:cxn modelId="{A1EC26C0-2EB1-7B44-8187-931B5CF876B1}" type="presOf" srcId="{155FAD57-0569-4043-A1FD-6E7C837F117B}" destId="{4FCA1DE2-BD45-2A48-9A3C-7DE2A1332010}" srcOrd="0" destOrd="0" presId="urn:microsoft.com/office/officeart/2005/8/layout/vList2"/>
    <dgm:cxn modelId="{90DABED8-B7AE-4548-8D86-F3BDF1A0BE03}" srcId="{285662A7-DD7B-4FE8-A2FD-DBF0864B1DF8}" destId="{79349FC4-D424-4FAB-B946-4C2701E3B8E4}" srcOrd="0" destOrd="0" parTransId="{CD985226-51BD-4C80-8EA8-2F16F34BFC8C}" sibTransId="{2E03BBA5-A867-4BD5-84C1-465EE66C3BA8}"/>
    <dgm:cxn modelId="{664D54E1-4534-2E44-8547-654E408C4BF2}" type="presOf" srcId="{285662A7-DD7B-4FE8-A2FD-DBF0864B1DF8}" destId="{7D2D217C-560D-214E-B785-9E6EA09E2CF9}" srcOrd="0" destOrd="0" presId="urn:microsoft.com/office/officeart/2005/8/layout/vList2"/>
    <dgm:cxn modelId="{2C660903-99A3-884D-BB5A-FE3B81961135}" type="presParOf" srcId="{7D2D217C-560D-214E-B785-9E6EA09E2CF9}" destId="{F039EE1E-E5FA-D444-8B9A-AC16207AB317}" srcOrd="0" destOrd="0" presId="urn:microsoft.com/office/officeart/2005/8/layout/vList2"/>
    <dgm:cxn modelId="{A33B944D-1B63-A641-BA12-33049E487128}" type="presParOf" srcId="{7D2D217C-560D-214E-B785-9E6EA09E2CF9}" destId="{9B27B574-47CA-DC45-B576-7010D9C0F4CF}" srcOrd="1" destOrd="0" presId="urn:microsoft.com/office/officeart/2005/8/layout/vList2"/>
    <dgm:cxn modelId="{3852CDC9-1BBE-F842-81A6-523DD07D90D5}" type="presParOf" srcId="{7D2D217C-560D-214E-B785-9E6EA09E2CF9}" destId="{4FCA1DE2-BD45-2A48-9A3C-7DE2A1332010}" srcOrd="2" destOrd="0" presId="urn:microsoft.com/office/officeart/2005/8/layout/vList2"/>
    <dgm:cxn modelId="{EAACC5CE-351C-0347-8640-50039CDC70F9}" type="presParOf" srcId="{7D2D217C-560D-214E-B785-9E6EA09E2CF9}" destId="{50FBBDB7-7149-2348-AF68-55CD3E1573A8}" srcOrd="3" destOrd="0" presId="urn:microsoft.com/office/officeart/2005/8/layout/vList2"/>
    <dgm:cxn modelId="{8E1D705E-A093-774B-A5C8-C6C6077729C7}" type="presParOf" srcId="{7D2D217C-560D-214E-B785-9E6EA09E2CF9}" destId="{79654F15-06F3-BC47-94B7-A9B282FA7D11}"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6514CE-AE1B-42AD-9CBD-83172E6C494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2955294-07A5-4117-8FC8-0F788451CEAB}">
      <dgm:prSet/>
      <dgm:spPr/>
      <dgm:t>
        <a:bodyPr/>
        <a:lstStyle/>
        <a:p>
          <a:r>
            <a:rPr lang="en-GB"/>
            <a:t>Key incidents:</a:t>
          </a:r>
          <a:endParaRPr lang="en-US"/>
        </a:p>
      </dgm:t>
    </dgm:pt>
    <dgm:pt modelId="{F6BF46F2-63F6-46A6-AF0D-B988632F1964}" type="parTrans" cxnId="{61259EA2-E237-406D-98EB-A636017A5F7B}">
      <dgm:prSet/>
      <dgm:spPr/>
      <dgm:t>
        <a:bodyPr/>
        <a:lstStyle/>
        <a:p>
          <a:endParaRPr lang="en-US"/>
        </a:p>
      </dgm:t>
    </dgm:pt>
    <dgm:pt modelId="{89D35B06-5239-4F80-A901-6CB5488B824D}" type="sibTrans" cxnId="{61259EA2-E237-406D-98EB-A636017A5F7B}">
      <dgm:prSet/>
      <dgm:spPr/>
      <dgm:t>
        <a:bodyPr/>
        <a:lstStyle/>
        <a:p>
          <a:endParaRPr lang="en-US"/>
        </a:p>
      </dgm:t>
    </dgm:pt>
    <dgm:pt modelId="{9F602587-583F-4CB2-A26F-92FBB05F7349}">
      <dgm:prSet/>
      <dgm:spPr/>
      <dgm:t>
        <a:bodyPr/>
        <a:lstStyle/>
        <a:p>
          <a:r>
            <a:rPr lang="en-GB" dirty="0"/>
            <a:t>22</a:t>
          </a:r>
          <a:r>
            <a:rPr lang="en-GB" baseline="30000" dirty="0"/>
            <a:t>nd</a:t>
          </a:r>
          <a:r>
            <a:rPr lang="en-GB" dirty="0"/>
            <a:t> March 2017 – Westminster Bridge Attack.</a:t>
          </a:r>
          <a:endParaRPr lang="en-US" dirty="0"/>
        </a:p>
      </dgm:t>
    </dgm:pt>
    <dgm:pt modelId="{6754A13F-994E-48B9-BC70-D703872A754C}" type="parTrans" cxnId="{5362A9AB-85A2-4CF5-96E3-443247DDB970}">
      <dgm:prSet/>
      <dgm:spPr/>
      <dgm:t>
        <a:bodyPr/>
        <a:lstStyle/>
        <a:p>
          <a:endParaRPr lang="en-US"/>
        </a:p>
      </dgm:t>
    </dgm:pt>
    <dgm:pt modelId="{08E97513-F1F7-409B-896C-92C9A2B7534E}" type="sibTrans" cxnId="{5362A9AB-85A2-4CF5-96E3-443247DDB970}">
      <dgm:prSet/>
      <dgm:spPr/>
      <dgm:t>
        <a:bodyPr/>
        <a:lstStyle/>
        <a:p>
          <a:endParaRPr lang="en-US"/>
        </a:p>
      </dgm:t>
    </dgm:pt>
    <dgm:pt modelId="{4E818552-2732-4E14-B6DA-D92EF3DDE664}">
      <dgm:prSet/>
      <dgm:spPr/>
      <dgm:t>
        <a:bodyPr/>
        <a:lstStyle/>
        <a:p>
          <a:r>
            <a:rPr lang="en-GB" dirty="0"/>
            <a:t>23</a:t>
          </a:r>
          <a:r>
            <a:rPr lang="en-GB" baseline="30000" dirty="0"/>
            <a:t>rd</a:t>
          </a:r>
          <a:r>
            <a:rPr lang="en-GB" dirty="0"/>
            <a:t> May 2017 - Manchester Arena Suicide Bombing.</a:t>
          </a:r>
          <a:endParaRPr lang="en-US" dirty="0"/>
        </a:p>
      </dgm:t>
    </dgm:pt>
    <dgm:pt modelId="{CE353319-D0EE-4E31-963A-32B6B9361877}" type="parTrans" cxnId="{A62228AA-DB83-4C27-819B-272D22D4E024}">
      <dgm:prSet/>
      <dgm:spPr/>
      <dgm:t>
        <a:bodyPr/>
        <a:lstStyle/>
        <a:p>
          <a:endParaRPr lang="en-US"/>
        </a:p>
      </dgm:t>
    </dgm:pt>
    <dgm:pt modelId="{CAB06991-61CF-41C0-87D1-5683E9A3A6B4}" type="sibTrans" cxnId="{A62228AA-DB83-4C27-819B-272D22D4E024}">
      <dgm:prSet/>
      <dgm:spPr/>
      <dgm:t>
        <a:bodyPr/>
        <a:lstStyle/>
        <a:p>
          <a:endParaRPr lang="en-US"/>
        </a:p>
      </dgm:t>
    </dgm:pt>
    <dgm:pt modelId="{FC8BC565-9507-4E39-AE9E-3506409F525A}">
      <dgm:prSet/>
      <dgm:spPr/>
      <dgm:t>
        <a:bodyPr/>
        <a:lstStyle/>
        <a:p>
          <a:r>
            <a:rPr lang="en-GB" dirty="0"/>
            <a:t>3</a:t>
          </a:r>
          <a:r>
            <a:rPr lang="en-GB" baseline="30000" dirty="0"/>
            <a:t>rd</a:t>
          </a:r>
          <a:r>
            <a:rPr lang="en-GB" dirty="0"/>
            <a:t> June 2017: London Bridge and Borough Market incidents.</a:t>
          </a:r>
          <a:endParaRPr lang="en-US" dirty="0"/>
        </a:p>
      </dgm:t>
    </dgm:pt>
    <dgm:pt modelId="{CFE4F98F-4D91-4339-963A-EE9413ABA652}" type="parTrans" cxnId="{231EB2F2-9CAC-435D-A55A-3F43E82F589E}">
      <dgm:prSet/>
      <dgm:spPr/>
      <dgm:t>
        <a:bodyPr/>
        <a:lstStyle/>
        <a:p>
          <a:endParaRPr lang="en-US"/>
        </a:p>
      </dgm:t>
    </dgm:pt>
    <dgm:pt modelId="{BCE0AC05-B30F-4DEF-B44D-42BDF6F34939}" type="sibTrans" cxnId="{231EB2F2-9CAC-435D-A55A-3F43E82F589E}">
      <dgm:prSet/>
      <dgm:spPr/>
      <dgm:t>
        <a:bodyPr/>
        <a:lstStyle/>
        <a:p>
          <a:endParaRPr lang="en-US"/>
        </a:p>
      </dgm:t>
    </dgm:pt>
    <dgm:pt modelId="{E12BBFD1-0D33-4C19-B76E-B5E7FA47A0C9}">
      <dgm:prSet/>
      <dgm:spPr/>
      <dgm:t>
        <a:bodyPr/>
        <a:lstStyle/>
        <a:p>
          <a:r>
            <a:rPr lang="en-GB" dirty="0"/>
            <a:t>15</a:t>
          </a:r>
          <a:r>
            <a:rPr lang="en-GB" baseline="30000" dirty="0"/>
            <a:t>th</a:t>
          </a:r>
          <a:r>
            <a:rPr lang="en-GB" dirty="0"/>
            <a:t> September 2017 – Parsons Green Train Bombing.</a:t>
          </a:r>
          <a:endParaRPr lang="en-US" dirty="0"/>
        </a:p>
      </dgm:t>
    </dgm:pt>
    <dgm:pt modelId="{701202AC-8137-4CD6-ABC8-03703DDF273C}" type="parTrans" cxnId="{214AFE81-F2D1-4EE8-9B5A-35D69D70236E}">
      <dgm:prSet/>
      <dgm:spPr/>
      <dgm:t>
        <a:bodyPr/>
        <a:lstStyle/>
        <a:p>
          <a:endParaRPr lang="en-US"/>
        </a:p>
      </dgm:t>
    </dgm:pt>
    <dgm:pt modelId="{63630F7A-2AC6-4E08-9486-5EC6C0FACA4B}" type="sibTrans" cxnId="{214AFE81-F2D1-4EE8-9B5A-35D69D70236E}">
      <dgm:prSet/>
      <dgm:spPr/>
      <dgm:t>
        <a:bodyPr/>
        <a:lstStyle/>
        <a:p>
          <a:endParaRPr lang="en-US"/>
        </a:p>
      </dgm:t>
    </dgm:pt>
    <dgm:pt modelId="{A92EB389-12B9-4531-B8C0-F49269012887}">
      <dgm:prSet/>
      <dgm:spPr/>
      <dgm:t>
        <a:bodyPr/>
        <a:lstStyle/>
        <a:p>
          <a:r>
            <a:rPr lang="en-GB"/>
            <a:t>29</a:t>
          </a:r>
          <a:r>
            <a:rPr lang="en-GB" baseline="30000"/>
            <a:t>th</a:t>
          </a:r>
          <a:r>
            <a:rPr lang="en-GB"/>
            <a:t> November 2019– London Bridge Attack.</a:t>
          </a:r>
          <a:endParaRPr lang="en-US"/>
        </a:p>
      </dgm:t>
    </dgm:pt>
    <dgm:pt modelId="{B7005E6E-C071-4C76-A4D9-8E2B8B7567E3}" type="parTrans" cxnId="{E0567209-49BD-4CDB-9B7A-B058D8AEDBD5}">
      <dgm:prSet/>
      <dgm:spPr/>
      <dgm:t>
        <a:bodyPr/>
        <a:lstStyle/>
        <a:p>
          <a:endParaRPr lang="en-US"/>
        </a:p>
      </dgm:t>
    </dgm:pt>
    <dgm:pt modelId="{9EF37C06-9725-4DA0-8B82-FE4D1A37A52A}" type="sibTrans" cxnId="{E0567209-49BD-4CDB-9B7A-B058D8AEDBD5}">
      <dgm:prSet/>
      <dgm:spPr/>
      <dgm:t>
        <a:bodyPr/>
        <a:lstStyle/>
        <a:p>
          <a:endParaRPr lang="en-US"/>
        </a:p>
      </dgm:t>
    </dgm:pt>
    <dgm:pt modelId="{406C4514-8E9D-4D9A-B3A4-852340E09990}">
      <dgm:prSet/>
      <dgm:spPr/>
      <dgm:t>
        <a:bodyPr/>
        <a:lstStyle/>
        <a:p>
          <a:r>
            <a:rPr lang="en-GB" dirty="0"/>
            <a:t>2</a:t>
          </a:r>
          <a:r>
            <a:rPr lang="en-GB" baseline="30000" dirty="0"/>
            <a:t>nd</a:t>
          </a:r>
          <a:r>
            <a:rPr lang="en-GB" dirty="0"/>
            <a:t> February 2020 - Streatham Stabbing.</a:t>
          </a:r>
          <a:endParaRPr lang="en-US" dirty="0"/>
        </a:p>
      </dgm:t>
    </dgm:pt>
    <dgm:pt modelId="{CAE825E3-16CB-48FD-9809-CA19DE15656A}" type="parTrans" cxnId="{0D304E61-22BD-4DB0-B82D-B277BEA52D65}">
      <dgm:prSet/>
      <dgm:spPr/>
      <dgm:t>
        <a:bodyPr/>
        <a:lstStyle/>
        <a:p>
          <a:endParaRPr lang="en-US"/>
        </a:p>
      </dgm:t>
    </dgm:pt>
    <dgm:pt modelId="{CF12220C-2CCE-417B-B026-BF1B8E790968}" type="sibTrans" cxnId="{0D304E61-22BD-4DB0-B82D-B277BEA52D65}">
      <dgm:prSet/>
      <dgm:spPr/>
      <dgm:t>
        <a:bodyPr/>
        <a:lstStyle/>
        <a:p>
          <a:endParaRPr lang="en-US"/>
        </a:p>
      </dgm:t>
    </dgm:pt>
    <dgm:pt modelId="{EB013323-E150-4670-BD0A-5DFDCEF8664D}">
      <dgm:prSet/>
      <dgm:spPr/>
      <dgm:t>
        <a:bodyPr/>
        <a:lstStyle/>
        <a:p>
          <a:r>
            <a:rPr lang="en-GB" dirty="0"/>
            <a:t>20</a:t>
          </a:r>
          <a:r>
            <a:rPr lang="en-GB" baseline="30000" dirty="0"/>
            <a:t>th</a:t>
          </a:r>
          <a:r>
            <a:rPr lang="en-GB" dirty="0"/>
            <a:t> June 2020 – Reading Park </a:t>
          </a:r>
          <a:endParaRPr lang="en-US" dirty="0"/>
        </a:p>
      </dgm:t>
    </dgm:pt>
    <dgm:pt modelId="{69C5FE7C-FCD2-415E-ABC4-DE4408B0990B}" type="parTrans" cxnId="{B848E6F5-5BB3-4202-9BDC-4CECFFB216ED}">
      <dgm:prSet/>
      <dgm:spPr/>
      <dgm:t>
        <a:bodyPr/>
        <a:lstStyle/>
        <a:p>
          <a:endParaRPr lang="en-US"/>
        </a:p>
      </dgm:t>
    </dgm:pt>
    <dgm:pt modelId="{2707A9B9-AFA5-4B0D-BCDB-B57D787C372B}" type="sibTrans" cxnId="{B848E6F5-5BB3-4202-9BDC-4CECFFB216ED}">
      <dgm:prSet/>
      <dgm:spPr/>
      <dgm:t>
        <a:bodyPr/>
        <a:lstStyle/>
        <a:p>
          <a:endParaRPr lang="en-US"/>
        </a:p>
      </dgm:t>
    </dgm:pt>
    <dgm:pt modelId="{4C8E5578-EE37-9849-B5AD-848FBEA7E6DF}" type="pres">
      <dgm:prSet presAssocID="{CD6514CE-AE1B-42AD-9CBD-83172E6C4947}" presName="linear" presStyleCnt="0">
        <dgm:presLayoutVars>
          <dgm:animLvl val="lvl"/>
          <dgm:resizeHandles val="exact"/>
        </dgm:presLayoutVars>
      </dgm:prSet>
      <dgm:spPr/>
    </dgm:pt>
    <dgm:pt modelId="{D9BBE0B8-4590-7840-B388-3F04D2730871}" type="pres">
      <dgm:prSet presAssocID="{92955294-07A5-4117-8FC8-0F788451CEAB}" presName="parentText" presStyleLbl="node1" presStyleIdx="0" presStyleCnt="1">
        <dgm:presLayoutVars>
          <dgm:chMax val="0"/>
          <dgm:bulletEnabled val="1"/>
        </dgm:presLayoutVars>
      </dgm:prSet>
      <dgm:spPr/>
    </dgm:pt>
    <dgm:pt modelId="{C54FE715-E8E9-1E49-9612-345705EB809E}" type="pres">
      <dgm:prSet presAssocID="{92955294-07A5-4117-8FC8-0F788451CEAB}" presName="childText" presStyleLbl="revTx" presStyleIdx="0" presStyleCnt="1">
        <dgm:presLayoutVars>
          <dgm:bulletEnabled val="1"/>
        </dgm:presLayoutVars>
      </dgm:prSet>
      <dgm:spPr/>
    </dgm:pt>
  </dgm:ptLst>
  <dgm:cxnLst>
    <dgm:cxn modelId="{E0567209-49BD-4CDB-9B7A-B058D8AEDBD5}" srcId="{92955294-07A5-4117-8FC8-0F788451CEAB}" destId="{A92EB389-12B9-4531-B8C0-F49269012887}" srcOrd="4" destOrd="0" parTransId="{B7005E6E-C071-4C76-A4D9-8E2B8B7567E3}" sibTransId="{9EF37C06-9725-4DA0-8B82-FE4D1A37A52A}"/>
    <dgm:cxn modelId="{842FF511-B417-134F-9969-A315B37D0D79}" type="presOf" srcId="{CD6514CE-AE1B-42AD-9CBD-83172E6C4947}" destId="{4C8E5578-EE37-9849-B5AD-848FBEA7E6DF}" srcOrd="0" destOrd="0" presId="urn:microsoft.com/office/officeart/2005/8/layout/vList2"/>
    <dgm:cxn modelId="{2119A11F-F8A3-1A40-8037-FF453D89A002}" type="presOf" srcId="{EB013323-E150-4670-BD0A-5DFDCEF8664D}" destId="{C54FE715-E8E9-1E49-9612-345705EB809E}" srcOrd="0" destOrd="6" presId="urn:microsoft.com/office/officeart/2005/8/layout/vList2"/>
    <dgm:cxn modelId="{89A20543-D2BA-764E-84AC-F416254EF12E}" type="presOf" srcId="{406C4514-8E9D-4D9A-B3A4-852340E09990}" destId="{C54FE715-E8E9-1E49-9612-345705EB809E}" srcOrd="0" destOrd="5" presId="urn:microsoft.com/office/officeart/2005/8/layout/vList2"/>
    <dgm:cxn modelId="{1F83955F-7854-A24D-BEAE-DF6B383F94F5}" type="presOf" srcId="{4E818552-2732-4E14-B6DA-D92EF3DDE664}" destId="{C54FE715-E8E9-1E49-9612-345705EB809E}" srcOrd="0" destOrd="1" presId="urn:microsoft.com/office/officeart/2005/8/layout/vList2"/>
    <dgm:cxn modelId="{0D304E61-22BD-4DB0-B82D-B277BEA52D65}" srcId="{92955294-07A5-4117-8FC8-0F788451CEAB}" destId="{406C4514-8E9D-4D9A-B3A4-852340E09990}" srcOrd="5" destOrd="0" parTransId="{CAE825E3-16CB-48FD-9809-CA19DE15656A}" sibTransId="{CF12220C-2CCE-417B-B026-BF1B8E790968}"/>
    <dgm:cxn modelId="{F8CC7F73-C6EB-B14E-BAF3-CF244556D5E8}" type="presOf" srcId="{FC8BC565-9507-4E39-AE9E-3506409F525A}" destId="{C54FE715-E8E9-1E49-9612-345705EB809E}" srcOrd="0" destOrd="2" presId="urn:microsoft.com/office/officeart/2005/8/layout/vList2"/>
    <dgm:cxn modelId="{504FC27C-ED90-B442-8760-0DF9C597F3BE}" type="presOf" srcId="{92955294-07A5-4117-8FC8-0F788451CEAB}" destId="{D9BBE0B8-4590-7840-B388-3F04D2730871}" srcOrd="0" destOrd="0" presId="urn:microsoft.com/office/officeart/2005/8/layout/vList2"/>
    <dgm:cxn modelId="{214AFE81-F2D1-4EE8-9B5A-35D69D70236E}" srcId="{92955294-07A5-4117-8FC8-0F788451CEAB}" destId="{E12BBFD1-0D33-4C19-B76E-B5E7FA47A0C9}" srcOrd="3" destOrd="0" parTransId="{701202AC-8137-4CD6-ABC8-03703DDF273C}" sibTransId="{63630F7A-2AC6-4E08-9486-5EC6C0FACA4B}"/>
    <dgm:cxn modelId="{EBB3F692-EBCA-3C4F-AD4E-B4C02C4F5465}" type="presOf" srcId="{E12BBFD1-0D33-4C19-B76E-B5E7FA47A0C9}" destId="{C54FE715-E8E9-1E49-9612-345705EB809E}" srcOrd="0" destOrd="3" presId="urn:microsoft.com/office/officeart/2005/8/layout/vList2"/>
    <dgm:cxn modelId="{BE9BC99F-BCFF-9640-B3B8-8C818897A72D}" type="presOf" srcId="{A92EB389-12B9-4531-B8C0-F49269012887}" destId="{C54FE715-E8E9-1E49-9612-345705EB809E}" srcOrd="0" destOrd="4" presId="urn:microsoft.com/office/officeart/2005/8/layout/vList2"/>
    <dgm:cxn modelId="{61259EA2-E237-406D-98EB-A636017A5F7B}" srcId="{CD6514CE-AE1B-42AD-9CBD-83172E6C4947}" destId="{92955294-07A5-4117-8FC8-0F788451CEAB}" srcOrd="0" destOrd="0" parTransId="{F6BF46F2-63F6-46A6-AF0D-B988632F1964}" sibTransId="{89D35B06-5239-4F80-A901-6CB5488B824D}"/>
    <dgm:cxn modelId="{A62228AA-DB83-4C27-819B-272D22D4E024}" srcId="{92955294-07A5-4117-8FC8-0F788451CEAB}" destId="{4E818552-2732-4E14-B6DA-D92EF3DDE664}" srcOrd="1" destOrd="0" parTransId="{CE353319-D0EE-4E31-963A-32B6B9361877}" sibTransId="{CAB06991-61CF-41C0-87D1-5683E9A3A6B4}"/>
    <dgm:cxn modelId="{5362A9AB-85A2-4CF5-96E3-443247DDB970}" srcId="{92955294-07A5-4117-8FC8-0F788451CEAB}" destId="{9F602587-583F-4CB2-A26F-92FBB05F7349}" srcOrd="0" destOrd="0" parTransId="{6754A13F-994E-48B9-BC70-D703872A754C}" sibTransId="{08E97513-F1F7-409B-896C-92C9A2B7534E}"/>
    <dgm:cxn modelId="{71547ABD-C9EE-444A-AF55-0F4451A3CB8F}" type="presOf" srcId="{9F602587-583F-4CB2-A26F-92FBB05F7349}" destId="{C54FE715-E8E9-1E49-9612-345705EB809E}" srcOrd="0" destOrd="0" presId="urn:microsoft.com/office/officeart/2005/8/layout/vList2"/>
    <dgm:cxn modelId="{231EB2F2-9CAC-435D-A55A-3F43E82F589E}" srcId="{92955294-07A5-4117-8FC8-0F788451CEAB}" destId="{FC8BC565-9507-4E39-AE9E-3506409F525A}" srcOrd="2" destOrd="0" parTransId="{CFE4F98F-4D91-4339-963A-EE9413ABA652}" sibTransId="{BCE0AC05-B30F-4DEF-B44D-42BDF6F34939}"/>
    <dgm:cxn modelId="{B848E6F5-5BB3-4202-9BDC-4CECFFB216ED}" srcId="{92955294-07A5-4117-8FC8-0F788451CEAB}" destId="{EB013323-E150-4670-BD0A-5DFDCEF8664D}" srcOrd="6" destOrd="0" parTransId="{69C5FE7C-FCD2-415E-ABC4-DE4408B0990B}" sibTransId="{2707A9B9-AFA5-4B0D-BCDB-B57D787C372B}"/>
    <dgm:cxn modelId="{D9C9EADE-7679-FB41-88BA-677682E94896}" type="presParOf" srcId="{4C8E5578-EE37-9849-B5AD-848FBEA7E6DF}" destId="{D9BBE0B8-4590-7840-B388-3F04D2730871}" srcOrd="0" destOrd="0" presId="urn:microsoft.com/office/officeart/2005/8/layout/vList2"/>
    <dgm:cxn modelId="{34ED1A26-53E0-9148-B663-2D4F6C07AD8E}" type="presParOf" srcId="{4C8E5578-EE37-9849-B5AD-848FBEA7E6DF}" destId="{C54FE715-E8E9-1E49-9612-345705EB809E}" srcOrd="1"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0BB419-1C74-4C9A-942F-4128403AE926}"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FC9C9878-D9C2-4D8D-B3A5-C61284669CDE}">
      <dgm:prSet/>
      <dgm:spPr/>
      <dgm:t>
        <a:bodyPr/>
        <a:lstStyle/>
        <a:p>
          <a:r>
            <a:rPr lang="en-GB" dirty="0"/>
            <a:t>Lone wolves present acute challenges – in the detection and disruption.</a:t>
          </a:r>
          <a:endParaRPr lang="en-US" dirty="0"/>
        </a:p>
      </dgm:t>
    </dgm:pt>
    <dgm:pt modelId="{7FF63C18-2A90-484A-A219-1EB7A3C43BE9}" type="parTrans" cxnId="{2FFCB919-CF1C-44A2-959C-105312E65A25}">
      <dgm:prSet/>
      <dgm:spPr/>
      <dgm:t>
        <a:bodyPr/>
        <a:lstStyle/>
        <a:p>
          <a:endParaRPr lang="en-US"/>
        </a:p>
      </dgm:t>
    </dgm:pt>
    <dgm:pt modelId="{7BA2FB47-2B15-43C6-B659-0003C85122D0}" type="sibTrans" cxnId="{2FFCB919-CF1C-44A2-959C-105312E65A25}">
      <dgm:prSet/>
      <dgm:spPr/>
      <dgm:t>
        <a:bodyPr/>
        <a:lstStyle/>
        <a:p>
          <a:endParaRPr lang="en-US"/>
        </a:p>
      </dgm:t>
    </dgm:pt>
    <dgm:pt modelId="{B3B64088-F437-424F-99E2-599BF8207B0A}">
      <dgm:prSet/>
      <dgm:spPr/>
      <dgm:t>
        <a:bodyPr/>
        <a:lstStyle/>
        <a:p>
          <a:r>
            <a:rPr lang="en-GB"/>
            <a:t>Religious extremist – leak information to friends and family.</a:t>
          </a:r>
          <a:endParaRPr lang="en-US"/>
        </a:p>
      </dgm:t>
    </dgm:pt>
    <dgm:pt modelId="{42F15D0C-7089-4741-8FF2-A7B4DCAF8ED6}" type="parTrans" cxnId="{3CA8E9C5-4603-49DF-9126-1876E8CB0B0E}">
      <dgm:prSet/>
      <dgm:spPr/>
      <dgm:t>
        <a:bodyPr/>
        <a:lstStyle/>
        <a:p>
          <a:endParaRPr lang="en-US"/>
        </a:p>
      </dgm:t>
    </dgm:pt>
    <dgm:pt modelId="{DC842A4A-1987-481E-9410-23E13DB9562C}" type="sibTrans" cxnId="{3CA8E9C5-4603-49DF-9126-1876E8CB0B0E}">
      <dgm:prSet/>
      <dgm:spPr/>
      <dgm:t>
        <a:bodyPr/>
        <a:lstStyle/>
        <a:p>
          <a:endParaRPr lang="en-US"/>
        </a:p>
      </dgm:t>
    </dgm:pt>
    <dgm:pt modelId="{BE966E9B-5FF0-428B-8EBD-C2BB44D5993F}">
      <dgm:prSet/>
      <dgm:spPr/>
      <dgm:t>
        <a:bodyPr/>
        <a:lstStyle/>
        <a:p>
          <a:r>
            <a:rPr lang="en-GB"/>
            <a:t>Referrals to Channel.</a:t>
          </a:r>
          <a:endParaRPr lang="en-US"/>
        </a:p>
      </dgm:t>
    </dgm:pt>
    <dgm:pt modelId="{3BB29FF0-0A35-4F5C-9890-CD219F839202}" type="parTrans" cxnId="{669BAD0C-E167-4880-B973-5D2A91CA7777}">
      <dgm:prSet/>
      <dgm:spPr/>
      <dgm:t>
        <a:bodyPr/>
        <a:lstStyle/>
        <a:p>
          <a:endParaRPr lang="en-US"/>
        </a:p>
      </dgm:t>
    </dgm:pt>
    <dgm:pt modelId="{BD8CAA5A-8965-485A-858B-B2AE833F8EDA}" type="sibTrans" cxnId="{669BAD0C-E167-4880-B973-5D2A91CA7777}">
      <dgm:prSet/>
      <dgm:spPr/>
      <dgm:t>
        <a:bodyPr/>
        <a:lstStyle/>
        <a:p>
          <a:endParaRPr lang="en-US"/>
        </a:p>
      </dgm:t>
    </dgm:pt>
    <dgm:pt modelId="{01637F8F-08A4-4A9A-B844-CFE3511F307D}">
      <dgm:prSet/>
      <dgm:spPr/>
      <dgm:t>
        <a:bodyPr/>
        <a:lstStyle/>
        <a:p>
          <a:r>
            <a:rPr lang="en-GB"/>
            <a:t>Preventing terrorist content online</a:t>
          </a:r>
          <a:endParaRPr lang="en-US"/>
        </a:p>
      </dgm:t>
    </dgm:pt>
    <dgm:pt modelId="{09F190E7-AC3A-459F-94E9-6BC8D2342EC6}" type="parTrans" cxnId="{D04563F0-E4CE-4DA2-9F7F-192A063F1B84}">
      <dgm:prSet/>
      <dgm:spPr/>
      <dgm:t>
        <a:bodyPr/>
        <a:lstStyle/>
        <a:p>
          <a:endParaRPr lang="en-US"/>
        </a:p>
      </dgm:t>
    </dgm:pt>
    <dgm:pt modelId="{B4F036CD-E8BF-41E3-9AA4-03932A0C382E}" type="sibTrans" cxnId="{D04563F0-E4CE-4DA2-9F7F-192A063F1B84}">
      <dgm:prSet/>
      <dgm:spPr/>
      <dgm:t>
        <a:bodyPr/>
        <a:lstStyle/>
        <a:p>
          <a:endParaRPr lang="en-US"/>
        </a:p>
      </dgm:t>
    </dgm:pt>
    <dgm:pt modelId="{E8FD430E-80CF-3C48-A2A0-6200666620A1}" type="pres">
      <dgm:prSet presAssocID="{230BB419-1C74-4C9A-942F-4128403AE926}" presName="linear" presStyleCnt="0">
        <dgm:presLayoutVars>
          <dgm:animLvl val="lvl"/>
          <dgm:resizeHandles val="exact"/>
        </dgm:presLayoutVars>
      </dgm:prSet>
      <dgm:spPr/>
    </dgm:pt>
    <dgm:pt modelId="{338A592C-15C4-6342-A2E3-4ADB3B654DA9}" type="pres">
      <dgm:prSet presAssocID="{FC9C9878-D9C2-4D8D-B3A5-C61284669CDE}" presName="parentText" presStyleLbl="node1" presStyleIdx="0" presStyleCnt="4">
        <dgm:presLayoutVars>
          <dgm:chMax val="0"/>
          <dgm:bulletEnabled val="1"/>
        </dgm:presLayoutVars>
      </dgm:prSet>
      <dgm:spPr/>
    </dgm:pt>
    <dgm:pt modelId="{5608E0F7-7D09-FE41-BA02-49CCBDB4EC33}" type="pres">
      <dgm:prSet presAssocID="{7BA2FB47-2B15-43C6-B659-0003C85122D0}" presName="spacer" presStyleCnt="0"/>
      <dgm:spPr/>
    </dgm:pt>
    <dgm:pt modelId="{8518929F-195A-7E43-86B1-F6699BD5C540}" type="pres">
      <dgm:prSet presAssocID="{B3B64088-F437-424F-99E2-599BF8207B0A}" presName="parentText" presStyleLbl="node1" presStyleIdx="1" presStyleCnt="4">
        <dgm:presLayoutVars>
          <dgm:chMax val="0"/>
          <dgm:bulletEnabled val="1"/>
        </dgm:presLayoutVars>
      </dgm:prSet>
      <dgm:spPr/>
    </dgm:pt>
    <dgm:pt modelId="{11643E5C-5C12-C94E-B9A0-6DE4C7B18E1E}" type="pres">
      <dgm:prSet presAssocID="{DC842A4A-1987-481E-9410-23E13DB9562C}" presName="spacer" presStyleCnt="0"/>
      <dgm:spPr/>
    </dgm:pt>
    <dgm:pt modelId="{2F8D2171-8A44-884B-8755-B96A50C105FB}" type="pres">
      <dgm:prSet presAssocID="{BE966E9B-5FF0-428B-8EBD-C2BB44D5993F}" presName="parentText" presStyleLbl="node1" presStyleIdx="2" presStyleCnt="4">
        <dgm:presLayoutVars>
          <dgm:chMax val="0"/>
          <dgm:bulletEnabled val="1"/>
        </dgm:presLayoutVars>
      </dgm:prSet>
      <dgm:spPr/>
    </dgm:pt>
    <dgm:pt modelId="{C4118B78-91FB-FB49-AA19-9408AEE06D41}" type="pres">
      <dgm:prSet presAssocID="{BD8CAA5A-8965-485A-858B-B2AE833F8EDA}" presName="spacer" presStyleCnt="0"/>
      <dgm:spPr/>
    </dgm:pt>
    <dgm:pt modelId="{16D2155E-420E-E54C-9528-B0855B99DE62}" type="pres">
      <dgm:prSet presAssocID="{01637F8F-08A4-4A9A-B844-CFE3511F307D}" presName="parentText" presStyleLbl="node1" presStyleIdx="3" presStyleCnt="4">
        <dgm:presLayoutVars>
          <dgm:chMax val="0"/>
          <dgm:bulletEnabled val="1"/>
        </dgm:presLayoutVars>
      </dgm:prSet>
      <dgm:spPr/>
    </dgm:pt>
  </dgm:ptLst>
  <dgm:cxnLst>
    <dgm:cxn modelId="{669BAD0C-E167-4880-B973-5D2A91CA7777}" srcId="{230BB419-1C74-4C9A-942F-4128403AE926}" destId="{BE966E9B-5FF0-428B-8EBD-C2BB44D5993F}" srcOrd="2" destOrd="0" parTransId="{3BB29FF0-0A35-4F5C-9890-CD219F839202}" sibTransId="{BD8CAA5A-8965-485A-858B-B2AE833F8EDA}"/>
    <dgm:cxn modelId="{2FFCB919-CF1C-44A2-959C-105312E65A25}" srcId="{230BB419-1C74-4C9A-942F-4128403AE926}" destId="{FC9C9878-D9C2-4D8D-B3A5-C61284669CDE}" srcOrd="0" destOrd="0" parTransId="{7FF63C18-2A90-484A-A219-1EB7A3C43BE9}" sibTransId="{7BA2FB47-2B15-43C6-B659-0003C85122D0}"/>
    <dgm:cxn modelId="{65C62C43-AA51-C94E-A7E1-06C0DEDC5699}" type="presOf" srcId="{BE966E9B-5FF0-428B-8EBD-C2BB44D5993F}" destId="{2F8D2171-8A44-884B-8755-B96A50C105FB}" srcOrd="0" destOrd="0" presId="urn:microsoft.com/office/officeart/2005/8/layout/vList2"/>
    <dgm:cxn modelId="{BEB4F944-0248-5345-AF7B-F0787CBF7E0A}" type="presOf" srcId="{FC9C9878-D9C2-4D8D-B3A5-C61284669CDE}" destId="{338A592C-15C4-6342-A2E3-4ADB3B654DA9}" srcOrd="0" destOrd="0" presId="urn:microsoft.com/office/officeart/2005/8/layout/vList2"/>
    <dgm:cxn modelId="{2997B090-8975-3041-94D9-D8B5B443C8E5}" type="presOf" srcId="{B3B64088-F437-424F-99E2-599BF8207B0A}" destId="{8518929F-195A-7E43-86B1-F6699BD5C540}" srcOrd="0" destOrd="0" presId="urn:microsoft.com/office/officeart/2005/8/layout/vList2"/>
    <dgm:cxn modelId="{FA4E5FB4-F275-1D45-9DE6-5B45FF68DEBF}" type="presOf" srcId="{01637F8F-08A4-4A9A-B844-CFE3511F307D}" destId="{16D2155E-420E-E54C-9528-B0855B99DE62}" srcOrd="0" destOrd="0" presId="urn:microsoft.com/office/officeart/2005/8/layout/vList2"/>
    <dgm:cxn modelId="{FCE000C2-63D2-8B4A-A54B-8FBA4150FC30}" type="presOf" srcId="{230BB419-1C74-4C9A-942F-4128403AE926}" destId="{E8FD430E-80CF-3C48-A2A0-6200666620A1}" srcOrd="0" destOrd="0" presId="urn:microsoft.com/office/officeart/2005/8/layout/vList2"/>
    <dgm:cxn modelId="{3CA8E9C5-4603-49DF-9126-1876E8CB0B0E}" srcId="{230BB419-1C74-4C9A-942F-4128403AE926}" destId="{B3B64088-F437-424F-99E2-599BF8207B0A}" srcOrd="1" destOrd="0" parTransId="{42F15D0C-7089-4741-8FF2-A7B4DCAF8ED6}" sibTransId="{DC842A4A-1987-481E-9410-23E13DB9562C}"/>
    <dgm:cxn modelId="{D04563F0-E4CE-4DA2-9F7F-192A063F1B84}" srcId="{230BB419-1C74-4C9A-942F-4128403AE926}" destId="{01637F8F-08A4-4A9A-B844-CFE3511F307D}" srcOrd="3" destOrd="0" parTransId="{09F190E7-AC3A-459F-94E9-6BC8D2342EC6}" sibTransId="{B4F036CD-E8BF-41E3-9AA4-03932A0C382E}"/>
    <dgm:cxn modelId="{0B178926-5776-0841-AF93-A2C2C6168C2E}" type="presParOf" srcId="{E8FD430E-80CF-3C48-A2A0-6200666620A1}" destId="{338A592C-15C4-6342-A2E3-4ADB3B654DA9}" srcOrd="0" destOrd="0" presId="urn:microsoft.com/office/officeart/2005/8/layout/vList2"/>
    <dgm:cxn modelId="{CB466746-A675-A74B-9D74-53F48AEBC163}" type="presParOf" srcId="{E8FD430E-80CF-3C48-A2A0-6200666620A1}" destId="{5608E0F7-7D09-FE41-BA02-49CCBDB4EC33}" srcOrd="1" destOrd="0" presId="urn:microsoft.com/office/officeart/2005/8/layout/vList2"/>
    <dgm:cxn modelId="{C861BA47-EE78-4943-88F2-30B8FE8C0CED}" type="presParOf" srcId="{E8FD430E-80CF-3C48-A2A0-6200666620A1}" destId="{8518929F-195A-7E43-86B1-F6699BD5C540}" srcOrd="2" destOrd="0" presId="urn:microsoft.com/office/officeart/2005/8/layout/vList2"/>
    <dgm:cxn modelId="{0B1209AE-7D61-9646-AE55-96916958C974}" type="presParOf" srcId="{E8FD430E-80CF-3C48-A2A0-6200666620A1}" destId="{11643E5C-5C12-C94E-B9A0-6DE4C7B18E1E}" srcOrd="3" destOrd="0" presId="urn:microsoft.com/office/officeart/2005/8/layout/vList2"/>
    <dgm:cxn modelId="{0D47F2A6-5B4E-0342-A5B7-971F3732C133}" type="presParOf" srcId="{E8FD430E-80CF-3C48-A2A0-6200666620A1}" destId="{2F8D2171-8A44-884B-8755-B96A50C105FB}" srcOrd="4" destOrd="0" presId="urn:microsoft.com/office/officeart/2005/8/layout/vList2"/>
    <dgm:cxn modelId="{A582FC9A-D1B0-DD46-9E19-F7823E444B4F}" type="presParOf" srcId="{E8FD430E-80CF-3C48-A2A0-6200666620A1}" destId="{C4118B78-91FB-FB49-AA19-9408AEE06D41}" srcOrd="5" destOrd="0" presId="urn:microsoft.com/office/officeart/2005/8/layout/vList2"/>
    <dgm:cxn modelId="{A9B9F1D6-1F83-4148-B97F-311E57CF5E68}" type="presParOf" srcId="{E8FD430E-80CF-3C48-A2A0-6200666620A1}" destId="{16D2155E-420E-E54C-9528-B0855B99DE62}"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E582160-8B87-4CAF-9129-BC9439AA1A93}"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4ABC5A60-F54E-4FDB-A28E-AD3D9034ABAD}">
      <dgm:prSet/>
      <dgm:spPr/>
      <dgm:t>
        <a:bodyPr/>
        <a:lstStyle/>
        <a:p>
          <a:r>
            <a:rPr lang="en-GB" dirty="0"/>
            <a:t>Tech Against Terrorism</a:t>
          </a:r>
          <a:endParaRPr lang="en-US" dirty="0"/>
        </a:p>
      </dgm:t>
    </dgm:pt>
    <dgm:pt modelId="{E3D511E5-CD78-4E51-A1A1-84B7C6C739B0}" type="parTrans" cxnId="{F80D66BD-F2F5-4929-A3CA-1BBE1D36E71C}">
      <dgm:prSet/>
      <dgm:spPr/>
      <dgm:t>
        <a:bodyPr/>
        <a:lstStyle/>
        <a:p>
          <a:endParaRPr lang="en-US"/>
        </a:p>
      </dgm:t>
    </dgm:pt>
    <dgm:pt modelId="{7CDE7D4D-5DDF-4959-B70C-070AEE5B93B7}" type="sibTrans" cxnId="{F80D66BD-F2F5-4929-A3CA-1BBE1D36E71C}">
      <dgm:prSet/>
      <dgm:spPr/>
      <dgm:t>
        <a:bodyPr/>
        <a:lstStyle/>
        <a:p>
          <a:endParaRPr lang="en-US"/>
        </a:p>
      </dgm:t>
    </dgm:pt>
    <dgm:pt modelId="{D71715CF-4BD5-401A-A499-6AE2B1B00611}">
      <dgm:prSet/>
      <dgm:spPr/>
      <dgm:t>
        <a:bodyPr/>
        <a:lstStyle/>
        <a:p>
          <a:r>
            <a:rPr lang="en-GB"/>
            <a:t>Counter narratives</a:t>
          </a:r>
          <a:endParaRPr lang="en-US"/>
        </a:p>
      </dgm:t>
    </dgm:pt>
    <dgm:pt modelId="{1227C328-7997-406C-A6B3-E0BF3D800EC3}" type="parTrans" cxnId="{9D37A00E-9DFE-48CB-B5AD-09C9655CAC22}">
      <dgm:prSet/>
      <dgm:spPr/>
      <dgm:t>
        <a:bodyPr/>
        <a:lstStyle/>
        <a:p>
          <a:endParaRPr lang="en-US"/>
        </a:p>
      </dgm:t>
    </dgm:pt>
    <dgm:pt modelId="{109C93CE-00BA-4803-B8F1-AEB97F6B7B9F}" type="sibTrans" cxnId="{9D37A00E-9DFE-48CB-B5AD-09C9655CAC22}">
      <dgm:prSet/>
      <dgm:spPr/>
      <dgm:t>
        <a:bodyPr/>
        <a:lstStyle/>
        <a:p>
          <a:endParaRPr lang="en-US"/>
        </a:p>
      </dgm:t>
    </dgm:pt>
    <dgm:pt modelId="{38517AA8-16C0-436F-8942-7766DA07516E}">
      <dgm:prSet/>
      <dgm:spPr/>
      <dgm:t>
        <a:bodyPr/>
        <a:lstStyle/>
        <a:p>
          <a:r>
            <a:rPr lang="en-GB"/>
            <a:t>Alternative narratives  </a:t>
          </a:r>
          <a:endParaRPr lang="en-US"/>
        </a:p>
      </dgm:t>
    </dgm:pt>
    <dgm:pt modelId="{6D0F2563-A82D-4A6C-8A3B-1EC83BAFB10C}" type="parTrans" cxnId="{BB025CDC-24F4-432A-8C68-6EA078A7CF9A}">
      <dgm:prSet/>
      <dgm:spPr/>
      <dgm:t>
        <a:bodyPr/>
        <a:lstStyle/>
        <a:p>
          <a:endParaRPr lang="en-US"/>
        </a:p>
      </dgm:t>
    </dgm:pt>
    <dgm:pt modelId="{15F503F0-0F88-4177-A196-B9BCCA21D9B3}" type="sibTrans" cxnId="{BB025CDC-24F4-432A-8C68-6EA078A7CF9A}">
      <dgm:prSet/>
      <dgm:spPr/>
      <dgm:t>
        <a:bodyPr/>
        <a:lstStyle/>
        <a:p>
          <a:endParaRPr lang="en-US"/>
        </a:p>
      </dgm:t>
    </dgm:pt>
    <dgm:pt modelId="{E72A0FB7-A1F3-1145-9806-C3AF6E1710B9}" type="pres">
      <dgm:prSet presAssocID="{2E582160-8B87-4CAF-9129-BC9439AA1A93}" presName="linear" presStyleCnt="0">
        <dgm:presLayoutVars>
          <dgm:animLvl val="lvl"/>
          <dgm:resizeHandles val="exact"/>
        </dgm:presLayoutVars>
      </dgm:prSet>
      <dgm:spPr/>
    </dgm:pt>
    <dgm:pt modelId="{E844C058-6CC0-E14C-AB8A-B1E8DCAFC375}" type="pres">
      <dgm:prSet presAssocID="{4ABC5A60-F54E-4FDB-A28E-AD3D9034ABAD}" presName="parentText" presStyleLbl="node1" presStyleIdx="0" presStyleCnt="3">
        <dgm:presLayoutVars>
          <dgm:chMax val="0"/>
          <dgm:bulletEnabled val="1"/>
        </dgm:presLayoutVars>
      </dgm:prSet>
      <dgm:spPr/>
    </dgm:pt>
    <dgm:pt modelId="{7234471E-F040-9B4F-8A2D-0EA1880840A3}" type="pres">
      <dgm:prSet presAssocID="{7CDE7D4D-5DDF-4959-B70C-070AEE5B93B7}" presName="spacer" presStyleCnt="0"/>
      <dgm:spPr/>
    </dgm:pt>
    <dgm:pt modelId="{C1087651-8070-7044-B6EA-DDE8E65D9619}" type="pres">
      <dgm:prSet presAssocID="{D71715CF-4BD5-401A-A499-6AE2B1B00611}" presName="parentText" presStyleLbl="node1" presStyleIdx="1" presStyleCnt="3">
        <dgm:presLayoutVars>
          <dgm:chMax val="0"/>
          <dgm:bulletEnabled val="1"/>
        </dgm:presLayoutVars>
      </dgm:prSet>
      <dgm:spPr/>
    </dgm:pt>
    <dgm:pt modelId="{6F418351-C826-B044-A410-6C13BE0874D9}" type="pres">
      <dgm:prSet presAssocID="{109C93CE-00BA-4803-B8F1-AEB97F6B7B9F}" presName="spacer" presStyleCnt="0"/>
      <dgm:spPr/>
    </dgm:pt>
    <dgm:pt modelId="{DB4E017C-B002-5447-B998-745C0E6AA171}" type="pres">
      <dgm:prSet presAssocID="{38517AA8-16C0-436F-8942-7766DA07516E}" presName="parentText" presStyleLbl="node1" presStyleIdx="2" presStyleCnt="3">
        <dgm:presLayoutVars>
          <dgm:chMax val="0"/>
          <dgm:bulletEnabled val="1"/>
        </dgm:presLayoutVars>
      </dgm:prSet>
      <dgm:spPr/>
    </dgm:pt>
  </dgm:ptLst>
  <dgm:cxnLst>
    <dgm:cxn modelId="{DD861401-982B-5345-A3B2-C10738E4939D}" type="presOf" srcId="{D71715CF-4BD5-401A-A499-6AE2B1B00611}" destId="{C1087651-8070-7044-B6EA-DDE8E65D9619}" srcOrd="0" destOrd="0" presId="urn:microsoft.com/office/officeart/2005/8/layout/vList2"/>
    <dgm:cxn modelId="{9D37A00E-9DFE-48CB-B5AD-09C9655CAC22}" srcId="{2E582160-8B87-4CAF-9129-BC9439AA1A93}" destId="{D71715CF-4BD5-401A-A499-6AE2B1B00611}" srcOrd="1" destOrd="0" parTransId="{1227C328-7997-406C-A6B3-E0BF3D800EC3}" sibTransId="{109C93CE-00BA-4803-B8F1-AEB97F6B7B9F}"/>
    <dgm:cxn modelId="{B21E9A81-CEEC-AF4B-987F-39434FDD383A}" type="presOf" srcId="{4ABC5A60-F54E-4FDB-A28E-AD3D9034ABAD}" destId="{E844C058-6CC0-E14C-AB8A-B1E8DCAFC375}" srcOrd="0" destOrd="0" presId="urn:microsoft.com/office/officeart/2005/8/layout/vList2"/>
    <dgm:cxn modelId="{9D511EB6-4DE6-084A-AE40-111E92AB7EEF}" type="presOf" srcId="{2E582160-8B87-4CAF-9129-BC9439AA1A93}" destId="{E72A0FB7-A1F3-1145-9806-C3AF6E1710B9}" srcOrd="0" destOrd="0" presId="urn:microsoft.com/office/officeart/2005/8/layout/vList2"/>
    <dgm:cxn modelId="{F80D66BD-F2F5-4929-A3CA-1BBE1D36E71C}" srcId="{2E582160-8B87-4CAF-9129-BC9439AA1A93}" destId="{4ABC5A60-F54E-4FDB-A28E-AD3D9034ABAD}" srcOrd="0" destOrd="0" parTransId="{E3D511E5-CD78-4E51-A1A1-84B7C6C739B0}" sibTransId="{7CDE7D4D-5DDF-4959-B70C-070AEE5B93B7}"/>
    <dgm:cxn modelId="{7DC845CE-F9A1-1446-8970-04C16ADCE3FC}" type="presOf" srcId="{38517AA8-16C0-436F-8942-7766DA07516E}" destId="{DB4E017C-B002-5447-B998-745C0E6AA171}" srcOrd="0" destOrd="0" presId="urn:microsoft.com/office/officeart/2005/8/layout/vList2"/>
    <dgm:cxn modelId="{BB025CDC-24F4-432A-8C68-6EA078A7CF9A}" srcId="{2E582160-8B87-4CAF-9129-BC9439AA1A93}" destId="{38517AA8-16C0-436F-8942-7766DA07516E}" srcOrd="2" destOrd="0" parTransId="{6D0F2563-A82D-4A6C-8A3B-1EC83BAFB10C}" sibTransId="{15F503F0-0F88-4177-A196-B9BCCA21D9B3}"/>
    <dgm:cxn modelId="{DEE73FCA-046A-214D-A6F5-D96AA8433DDB}" type="presParOf" srcId="{E72A0FB7-A1F3-1145-9806-C3AF6E1710B9}" destId="{E844C058-6CC0-E14C-AB8A-B1E8DCAFC375}" srcOrd="0" destOrd="0" presId="urn:microsoft.com/office/officeart/2005/8/layout/vList2"/>
    <dgm:cxn modelId="{11C4A7C3-0BA6-D64F-B33F-7CC8292B9781}" type="presParOf" srcId="{E72A0FB7-A1F3-1145-9806-C3AF6E1710B9}" destId="{7234471E-F040-9B4F-8A2D-0EA1880840A3}" srcOrd="1" destOrd="0" presId="urn:microsoft.com/office/officeart/2005/8/layout/vList2"/>
    <dgm:cxn modelId="{F05C06CE-B34F-8F44-8A3D-4D27A03C405A}" type="presParOf" srcId="{E72A0FB7-A1F3-1145-9806-C3AF6E1710B9}" destId="{C1087651-8070-7044-B6EA-DDE8E65D9619}" srcOrd="2" destOrd="0" presId="urn:microsoft.com/office/officeart/2005/8/layout/vList2"/>
    <dgm:cxn modelId="{F228139B-DD93-1D4D-9448-265FF3ED88CA}" type="presParOf" srcId="{E72A0FB7-A1F3-1145-9806-C3AF6E1710B9}" destId="{6F418351-C826-B044-A410-6C13BE0874D9}" srcOrd="3" destOrd="0" presId="urn:microsoft.com/office/officeart/2005/8/layout/vList2"/>
    <dgm:cxn modelId="{6474C8F1-D601-A941-A2A2-70429E647867}" type="presParOf" srcId="{E72A0FB7-A1F3-1145-9806-C3AF6E1710B9}" destId="{DB4E017C-B002-5447-B998-745C0E6AA171}"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DF60D47-5B72-4A53-BC8A-6D1DF0102D57}"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93D50946-AD2A-4CB3-A416-4C94F268C23D}">
      <dgm:prSet/>
      <dgm:spPr/>
      <dgm:t>
        <a:bodyPr/>
        <a:lstStyle/>
        <a:p>
          <a:r>
            <a:rPr lang="en-GB" dirty="0"/>
            <a:t>Looked at the issue of lone wolf terrorism in more depth.</a:t>
          </a:r>
          <a:endParaRPr lang="en-US" dirty="0"/>
        </a:p>
      </dgm:t>
    </dgm:pt>
    <dgm:pt modelId="{D723055B-75FD-4195-B5DC-C2ACDDF856B6}" type="parTrans" cxnId="{8722C683-FE29-45FA-BC6E-12A536213112}">
      <dgm:prSet/>
      <dgm:spPr/>
      <dgm:t>
        <a:bodyPr/>
        <a:lstStyle/>
        <a:p>
          <a:endParaRPr lang="en-US"/>
        </a:p>
      </dgm:t>
    </dgm:pt>
    <dgm:pt modelId="{6E0E9B2D-E709-4F92-8617-992900AAD974}" type="sibTrans" cxnId="{8722C683-FE29-45FA-BC6E-12A536213112}">
      <dgm:prSet/>
      <dgm:spPr/>
      <dgm:t>
        <a:bodyPr/>
        <a:lstStyle/>
        <a:p>
          <a:endParaRPr lang="en-US"/>
        </a:p>
      </dgm:t>
    </dgm:pt>
    <dgm:pt modelId="{21FCC14A-4E54-4330-8FBB-CCF826E3F010}">
      <dgm:prSet/>
      <dgm:spPr/>
      <dgm:t>
        <a:bodyPr/>
        <a:lstStyle/>
        <a:p>
          <a:r>
            <a:rPr lang="en-GB"/>
            <a:t>Explored responses to lone wolf terrorism through exploration of two attacks.</a:t>
          </a:r>
          <a:endParaRPr lang="en-US"/>
        </a:p>
      </dgm:t>
    </dgm:pt>
    <dgm:pt modelId="{A71A27DE-58EC-4923-ACC2-F6E510F5CB3B}" type="parTrans" cxnId="{79B00217-6221-4EEC-9E97-AB9CFCC9649E}">
      <dgm:prSet/>
      <dgm:spPr/>
      <dgm:t>
        <a:bodyPr/>
        <a:lstStyle/>
        <a:p>
          <a:endParaRPr lang="en-US"/>
        </a:p>
      </dgm:t>
    </dgm:pt>
    <dgm:pt modelId="{2B0B38F3-3878-42B5-BA19-B7BA92861D18}" type="sibTrans" cxnId="{79B00217-6221-4EEC-9E97-AB9CFCC9649E}">
      <dgm:prSet/>
      <dgm:spPr/>
      <dgm:t>
        <a:bodyPr/>
        <a:lstStyle/>
        <a:p>
          <a:endParaRPr lang="en-US"/>
        </a:p>
      </dgm:t>
    </dgm:pt>
    <dgm:pt modelId="{502F170B-6578-4F38-AC8A-4F96A54268EC}">
      <dgm:prSet/>
      <dgm:spPr/>
      <dgm:t>
        <a:bodyPr/>
        <a:lstStyle/>
        <a:p>
          <a:r>
            <a:rPr lang="en-GB"/>
            <a:t>Indicated how the internet facilitated in these attacks. </a:t>
          </a:r>
          <a:endParaRPr lang="en-US"/>
        </a:p>
      </dgm:t>
    </dgm:pt>
    <dgm:pt modelId="{1A0FAFD5-C76A-4F06-AEE9-D358F2553293}" type="parTrans" cxnId="{B43CC7AB-AC37-456F-A799-8627518FC4DD}">
      <dgm:prSet/>
      <dgm:spPr/>
      <dgm:t>
        <a:bodyPr/>
        <a:lstStyle/>
        <a:p>
          <a:endParaRPr lang="en-US"/>
        </a:p>
      </dgm:t>
    </dgm:pt>
    <dgm:pt modelId="{7D928A4E-2C5A-4628-BA75-3E2550EF43DE}" type="sibTrans" cxnId="{B43CC7AB-AC37-456F-A799-8627518FC4DD}">
      <dgm:prSet/>
      <dgm:spPr/>
      <dgm:t>
        <a:bodyPr/>
        <a:lstStyle/>
        <a:p>
          <a:endParaRPr lang="en-US"/>
        </a:p>
      </dgm:t>
    </dgm:pt>
    <dgm:pt modelId="{41E18D9C-2F7B-4569-8D4F-7AC64F85F094}">
      <dgm:prSet/>
      <dgm:spPr/>
      <dgm:t>
        <a:bodyPr/>
        <a:lstStyle/>
        <a:p>
          <a:r>
            <a:rPr lang="en-GB"/>
            <a:t>Enquired into what is being done to prevent the issue of lone wolf terrorism and terrorists use of the internet.</a:t>
          </a:r>
          <a:endParaRPr lang="en-US"/>
        </a:p>
      </dgm:t>
    </dgm:pt>
    <dgm:pt modelId="{3AD17F61-504F-4902-9A42-B6423138E0BD}" type="parTrans" cxnId="{8B5FC4F7-8053-4917-A36D-D06622FDB0B8}">
      <dgm:prSet/>
      <dgm:spPr/>
      <dgm:t>
        <a:bodyPr/>
        <a:lstStyle/>
        <a:p>
          <a:endParaRPr lang="en-US"/>
        </a:p>
      </dgm:t>
    </dgm:pt>
    <dgm:pt modelId="{C2F1FD0D-8EE2-4FA3-A111-71468BAF05B2}" type="sibTrans" cxnId="{8B5FC4F7-8053-4917-A36D-D06622FDB0B8}">
      <dgm:prSet/>
      <dgm:spPr/>
      <dgm:t>
        <a:bodyPr/>
        <a:lstStyle/>
        <a:p>
          <a:endParaRPr lang="en-US"/>
        </a:p>
      </dgm:t>
    </dgm:pt>
    <dgm:pt modelId="{23D41AAD-E623-B645-9263-896C25246051}" type="pres">
      <dgm:prSet presAssocID="{9DF60D47-5B72-4A53-BC8A-6D1DF0102D57}" presName="linear" presStyleCnt="0">
        <dgm:presLayoutVars>
          <dgm:animLvl val="lvl"/>
          <dgm:resizeHandles val="exact"/>
        </dgm:presLayoutVars>
      </dgm:prSet>
      <dgm:spPr/>
    </dgm:pt>
    <dgm:pt modelId="{E290B8F8-B971-6543-8421-B9827DC22C79}" type="pres">
      <dgm:prSet presAssocID="{93D50946-AD2A-4CB3-A416-4C94F268C23D}" presName="parentText" presStyleLbl="node1" presStyleIdx="0" presStyleCnt="4">
        <dgm:presLayoutVars>
          <dgm:chMax val="0"/>
          <dgm:bulletEnabled val="1"/>
        </dgm:presLayoutVars>
      </dgm:prSet>
      <dgm:spPr/>
    </dgm:pt>
    <dgm:pt modelId="{2D2032C8-D701-A841-8F8B-3B4710A917E2}" type="pres">
      <dgm:prSet presAssocID="{6E0E9B2D-E709-4F92-8617-992900AAD974}" presName="spacer" presStyleCnt="0"/>
      <dgm:spPr/>
    </dgm:pt>
    <dgm:pt modelId="{75B80BB9-80CA-FE4E-8DD7-B9380E3DC441}" type="pres">
      <dgm:prSet presAssocID="{21FCC14A-4E54-4330-8FBB-CCF826E3F010}" presName="parentText" presStyleLbl="node1" presStyleIdx="1" presStyleCnt="4">
        <dgm:presLayoutVars>
          <dgm:chMax val="0"/>
          <dgm:bulletEnabled val="1"/>
        </dgm:presLayoutVars>
      </dgm:prSet>
      <dgm:spPr/>
    </dgm:pt>
    <dgm:pt modelId="{2DEF1A8D-B194-0A4A-AF9D-4CAF666CBBB5}" type="pres">
      <dgm:prSet presAssocID="{2B0B38F3-3878-42B5-BA19-B7BA92861D18}" presName="spacer" presStyleCnt="0"/>
      <dgm:spPr/>
    </dgm:pt>
    <dgm:pt modelId="{BFC18AFE-E5F3-C949-9CCC-569CAD59C1D6}" type="pres">
      <dgm:prSet presAssocID="{502F170B-6578-4F38-AC8A-4F96A54268EC}" presName="parentText" presStyleLbl="node1" presStyleIdx="2" presStyleCnt="4">
        <dgm:presLayoutVars>
          <dgm:chMax val="0"/>
          <dgm:bulletEnabled val="1"/>
        </dgm:presLayoutVars>
      </dgm:prSet>
      <dgm:spPr/>
    </dgm:pt>
    <dgm:pt modelId="{E5E60750-A8D2-5544-8F06-A2B7A4D309BF}" type="pres">
      <dgm:prSet presAssocID="{7D928A4E-2C5A-4628-BA75-3E2550EF43DE}" presName="spacer" presStyleCnt="0"/>
      <dgm:spPr/>
    </dgm:pt>
    <dgm:pt modelId="{74B1722F-EFC4-5B4C-BA07-5749B3751212}" type="pres">
      <dgm:prSet presAssocID="{41E18D9C-2F7B-4569-8D4F-7AC64F85F094}" presName="parentText" presStyleLbl="node1" presStyleIdx="3" presStyleCnt="4">
        <dgm:presLayoutVars>
          <dgm:chMax val="0"/>
          <dgm:bulletEnabled val="1"/>
        </dgm:presLayoutVars>
      </dgm:prSet>
      <dgm:spPr/>
    </dgm:pt>
  </dgm:ptLst>
  <dgm:cxnLst>
    <dgm:cxn modelId="{DAA30F04-A510-3046-850B-E1562CF2D9A9}" type="presOf" srcId="{21FCC14A-4E54-4330-8FBB-CCF826E3F010}" destId="{75B80BB9-80CA-FE4E-8DD7-B9380E3DC441}" srcOrd="0" destOrd="0" presId="urn:microsoft.com/office/officeart/2005/8/layout/vList2"/>
    <dgm:cxn modelId="{79B00217-6221-4EEC-9E97-AB9CFCC9649E}" srcId="{9DF60D47-5B72-4A53-BC8A-6D1DF0102D57}" destId="{21FCC14A-4E54-4330-8FBB-CCF826E3F010}" srcOrd="1" destOrd="0" parTransId="{A71A27DE-58EC-4923-ACC2-F6E510F5CB3B}" sibTransId="{2B0B38F3-3878-42B5-BA19-B7BA92861D18}"/>
    <dgm:cxn modelId="{6B97BB1F-A4D4-8A40-8252-4380643BAAA0}" type="presOf" srcId="{93D50946-AD2A-4CB3-A416-4C94F268C23D}" destId="{E290B8F8-B971-6543-8421-B9827DC22C79}" srcOrd="0" destOrd="0" presId="urn:microsoft.com/office/officeart/2005/8/layout/vList2"/>
    <dgm:cxn modelId="{4A286138-69C6-7145-BE10-DB7AB252B035}" type="presOf" srcId="{502F170B-6578-4F38-AC8A-4F96A54268EC}" destId="{BFC18AFE-E5F3-C949-9CCC-569CAD59C1D6}" srcOrd="0" destOrd="0" presId="urn:microsoft.com/office/officeart/2005/8/layout/vList2"/>
    <dgm:cxn modelId="{EE1D536C-E82B-4F4F-984F-14A1F999A6BD}" type="presOf" srcId="{9DF60D47-5B72-4A53-BC8A-6D1DF0102D57}" destId="{23D41AAD-E623-B645-9263-896C25246051}" srcOrd="0" destOrd="0" presId="urn:microsoft.com/office/officeart/2005/8/layout/vList2"/>
    <dgm:cxn modelId="{8722C683-FE29-45FA-BC6E-12A536213112}" srcId="{9DF60D47-5B72-4A53-BC8A-6D1DF0102D57}" destId="{93D50946-AD2A-4CB3-A416-4C94F268C23D}" srcOrd="0" destOrd="0" parTransId="{D723055B-75FD-4195-B5DC-C2ACDDF856B6}" sibTransId="{6E0E9B2D-E709-4F92-8617-992900AAD974}"/>
    <dgm:cxn modelId="{F8FA3A89-2CBF-564A-A312-DAD55D896F70}" type="presOf" srcId="{41E18D9C-2F7B-4569-8D4F-7AC64F85F094}" destId="{74B1722F-EFC4-5B4C-BA07-5749B3751212}" srcOrd="0" destOrd="0" presId="urn:microsoft.com/office/officeart/2005/8/layout/vList2"/>
    <dgm:cxn modelId="{B43CC7AB-AC37-456F-A799-8627518FC4DD}" srcId="{9DF60D47-5B72-4A53-BC8A-6D1DF0102D57}" destId="{502F170B-6578-4F38-AC8A-4F96A54268EC}" srcOrd="2" destOrd="0" parTransId="{1A0FAFD5-C76A-4F06-AEE9-D358F2553293}" sibTransId="{7D928A4E-2C5A-4628-BA75-3E2550EF43DE}"/>
    <dgm:cxn modelId="{8B5FC4F7-8053-4917-A36D-D06622FDB0B8}" srcId="{9DF60D47-5B72-4A53-BC8A-6D1DF0102D57}" destId="{41E18D9C-2F7B-4569-8D4F-7AC64F85F094}" srcOrd="3" destOrd="0" parTransId="{3AD17F61-504F-4902-9A42-B6423138E0BD}" sibTransId="{C2F1FD0D-8EE2-4FA3-A111-71468BAF05B2}"/>
    <dgm:cxn modelId="{2B231DE5-5359-0E46-A5AB-9E5B77578122}" type="presParOf" srcId="{23D41AAD-E623-B645-9263-896C25246051}" destId="{E290B8F8-B971-6543-8421-B9827DC22C79}" srcOrd="0" destOrd="0" presId="urn:microsoft.com/office/officeart/2005/8/layout/vList2"/>
    <dgm:cxn modelId="{0917DED2-4C25-6F45-BEBA-20AB1BA78574}" type="presParOf" srcId="{23D41AAD-E623-B645-9263-896C25246051}" destId="{2D2032C8-D701-A841-8F8B-3B4710A917E2}" srcOrd="1" destOrd="0" presId="urn:microsoft.com/office/officeart/2005/8/layout/vList2"/>
    <dgm:cxn modelId="{446E8D66-54B7-D949-93F1-32A8E6F83944}" type="presParOf" srcId="{23D41AAD-E623-B645-9263-896C25246051}" destId="{75B80BB9-80CA-FE4E-8DD7-B9380E3DC441}" srcOrd="2" destOrd="0" presId="urn:microsoft.com/office/officeart/2005/8/layout/vList2"/>
    <dgm:cxn modelId="{C92C1D2B-4B47-C649-99AE-B2A4FF5D6CA9}" type="presParOf" srcId="{23D41AAD-E623-B645-9263-896C25246051}" destId="{2DEF1A8D-B194-0A4A-AF9D-4CAF666CBBB5}" srcOrd="3" destOrd="0" presId="urn:microsoft.com/office/officeart/2005/8/layout/vList2"/>
    <dgm:cxn modelId="{9371EA7D-B5ED-EB4A-8063-C888354D7B7D}" type="presParOf" srcId="{23D41AAD-E623-B645-9263-896C25246051}" destId="{BFC18AFE-E5F3-C949-9CCC-569CAD59C1D6}" srcOrd="4" destOrd="0" presId="urn:microsoft.com/office/officeart/2005/8/layout/vList2"/>
    <dgm:cxn modelId="{B1EBC1F8-3D34-2543-B839-9F55359D37D9}" type="presParOf" srcId="{23D41AAD-E623-B645-9263-896C25246051}" destId="{E5E60750-A8D2-5544-8F06-A2B7A4D309BF}" srcOrd="5" destOrd="0" presId="urn:microsoft.com/office/officeart/2005/8/layout/vList2"/>
    <dgm:cxn modelId="{20964D08-F3F0-054A-B3A8-9473E2D126CF}" type="presParOf" srcId="{23D41AAD-E623-B645-9263-896C25246051}" destId="{74B1722F-EFC4-5B4C-BA07-5749B3751212}"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87DC4-1B79-334E-B6EA-73EF2D36837F}">
      <dsp:nvSpPr>
        <dsp:cNvPr id="0" name=""/>
        <dsp:cNvSpPr/>
      </dsp:nvSpPr>
      <dsp:spPr>
        <a:xfrm>
          <a:off x="0" y="4070153"/>
          <a:ext cx="1550193" cy="133591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50" tIns="149352" rIns="110250" bIns="149352" numCol="1" spcCol="1270" anchor="ctr" anchorCtr="0">
          <a:noAutofit/>
        </a:bodyPr>
        <a:lstStyle/>
        <a:p>
          <a:pPr marL="0" lvl="0" indent="0" algn="ctr" defTabSz="933450">
            <a:lnSpc>
              <a:spcPct val="90000"/>
            </a:lnSpc>
            <a:spcBef>
              <a:spcPct val="0"/>
            </a:spcBef>
            <a:spcAft>
              <a:spcPct val="35000"/>
            </a:spcAft>
            <a:buNone/>
          </a:pPr>
          <a:r>
            <a:rPr lang="en-US" sz="2100" kern="1200"/>
            <a:t>Determine</a:t>
          </a:r>
        </a:p>
      </dsp:txBody>
      <dsp:txXfrm>
        <a:off x="0" y="4070153"/>
        <a:ext cx="1550193" cy="1335915"/>
      </dsp:txXfrm>
    </dsp:sp>
    <dsp:sp modelId="{6FF8CE65-0314-604B-B460-DB0A1E13EE9C}">
      <dsp:nvSpPr>
        <dsp:cNvPr id="0" name=""/>
        <dsp:cNvSpPr/>
      </dsp:nvSpPr>
      <dsp:spPr>
        <a:xfrm>
          <a:off x="1550193" y="4070153"/>
          <a:ext cx="4650581" cy="1335915"/>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4336" tIns="266700" rIns="94336" bIns="266700" numCol="1" spcCol="1270" anchor="ctr" anchorCtr="0">
          <a:noAutofit/>
        </a:bodyPr>
        <a:lstStyle/>
        <a:p>
          <a:pPr marL="0" lvl="0" indent="0" algn="l" defTabSz="933450">
            <a:lnSpc>
              <a:spcPct val="90000"/>
            </a:lnSpc>
            <a:spcBef>
              <a:spcPct val="0"/>
            </a:spcBef>
            <a:spcAft>
              <a:spcPct val="35000"/>
            </a:spcAft>
            <a:buNone/>
          </a:pPr>
          <a:r>
            <a:rPr lang="en-US" sz="2100" kern="1200" dirty="0"/>
            <a:t>The response to lone wolf terrorism and the influence of the internet.</a:t>
          </a:r>
        </a:p>
      </dsp:txBody>
      <dsp:txXfrm>
        <a:off x="1550193" y="4070153"/>
        <a:ext cx="4650581" cy="1335915"/>
      </dsp:txXfrm>
    </dsp:sp>
    <dsp:sp modelId="{289C1447-21C4-4A47-A5BB-4C3ADDD49845}">
      <dsp:nvSpPr>
        <dsp:cNvPr id="0" name=""/>
        <dsp:cNvSpPr/>
      </dsp:nvSpPr>
      <dsp:spPr>
        <a:xfrm rot="10800000">
          <a:off x="0" y="2035554"/>
          <a:ext cx="1550193" cy="2054637"/>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50" tIns="149352" rIns="110250" bIns="149352" numCol="1" spcCol="1270" anchor="ctr" anchorCtr="0">
          <a:noAutofit/>
        </a:bodyPr>
        <a:lstStyle/>
        <a:p>
          <a:pPr marL="0" lvl="0" indent="0" algn="ctr" defTabSz="933450">
            <a:lnSpc>
              <a:spcPct val="90000"/>
            </a:lnSpc>
            <a:spcBef>
              <a:spcPct val="0"/>
            </a:spcBef>
            <a:spcAft>
              <a:spcPct val="35000"/>
            </a:spcAft>
            <a:buNone/>
          </a:pPr>
          <a:r>
            <a:rPr lang="en-US" sz="2100" kern="1200"/>
            <a:t>Explore</a:t>
          </a:r>
        </a:p>
      </dsp:txBody>
      <dsp:txXfrm rot="-10800000">
        <a:off x="0" y="2035554"/>
        <a:ext cx="1550193" cy="1335514"/>
      </dsp:txXfrm>
    </dsp:sp>
    <dsp:sp modelId="{CF8E0547-8510-2B4E-B883-641AAE37E6E3}">
      <dsp:nvSpPr>
        <dsp:cNvPr id="0" name=""/>
        <dsp:cNvSpPr/>
      </dsp:nvSpPr>
      <dsp:spPr>
        <a:xfrm>
          <a:off x="1550193" y="2035554"/>
          <a:ext cx="4650581" cy="133551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4336" tIns="266700" rIns="94336" bIns="266700" numCol="1" spcCol="1270" anchor="ctr" anchorCtr="0">
          <a:noAutofit/>
        </a:bodyPr>
        <a:lstStyle/>
        <a:p>
          <a:pPr marL="0" lvl="0" indent="0" algn="l" defTabSz="933450">
            <a:lnSpc>
              <a:spcPct val="90000"/>
            </a:lnSpc>
            <a:spcBef>
              <a:spcPct val="0"/>
            </a:spcBef>
            <a:spcAft>
              <a:spcPct val="35000"/>
            </a:spcAft>
            <a:buNone/>
          </a:pPr>
          <a:r>
            <a:rPr lang="en-US" sz="2100" kern="1200" dirty="0"/>
            <a:t>The issue of lone wolf actors in more depth.</a:t>
          </a:r>
        </a:p>
      </dsp:txBody>
      <dsp:txXfrm>
        <a:off x="1550193" y="2035554"/>
        <a:ext cx="4650581" cy="1335514"/>
      </dsp:txXfrm>
    </dsp:sp>
    <dsp:sp modelId="{6D73FAC8-D6EC-834C-89CE-7429DF8F6B9A}">
      <dsp:nvSpPr>
        <dsp:cNvPr id="0" name=""/>
        <dsp:cNvSpPr/>
      </dsp:nvSpPr>
      <dsp:spPr>
        <a:xfrm rot="10800000">
          <a:off x="0" y="955"/>
          <a:ext cx="1550193" cy="2054637"/>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50" tIns="149352" rIns="110250" bIns="149352" numCol="1" spcCol="1270" anchor="ctr" anchorCtr="0">
          <a:noAutofit/>
        </a:bodyPr>
        <a:lstStyle/>
        <a:p>
          <a:pPr marL="0" lvl="0" indent="0" algn="ctr" defTabSz="933450">
            <a:lnSpc>
              <a:spcPct val="90000"/>
            </a:lnSpc>
            <a:spcBef>
              <a:spcPct val="0"/>
            </a:spcBef>
            <a:spcAft>
              <a:spcPct val="35000"/>
            </a:spcAft>
            <a:buNone/>
          </a:pPr>
          <a:r>
            <a:rPr lang="en-US" sz="2100" kern="1200"/>
            <a:t>Provide</a:t>
          </a:r>
        </a:p>
      </dsp:txBody>
      <dsp:txXfrm rot="-10800000">
        <a:off x="0" y="955"/>
        <a:ext cx="1550193" cy="1335514"/>
      </dsp:txXfrm>
    </dsp:sp>
    <dsp:sp modelId="{8D77CAF5-7529-3447-8A29-1510483FF077}">
      <dsp:nvSpPr>
        <dsp:cNvPr id="0" name=""/>
        <dsp:cNvSpPr/>
      </dsp:nvSpPr>
      <dsp:spPr>
        <a:xfrm>
          <a:off x="1550193" y="955"/>
          <a:ext cx="4650581" cy="133551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4336" tIns="266700" rIns="94336" bIns="266700" numCol="1" spcCol="1270" anchor="ctr" anchorCtr="0">
          <a:noAutofit/>
        </a:bodyPr>
        <a:lstStyle/>
        <a:p>
          <a:pPr marL="0" lvl="0" indent="0" algn="l" defTabSz="933450">
            <a:lnSpc>
              <a:spcPct val="90000"/>
            </a:lnSpc>
            <a:spcBef>
              <a:spcPct val="0"/>
            </a:spcBef>
            <a:spcAft>
              <a:spcPct val="35000"/>
            </a:spcAft>
            <a:buNone/>
          </a:pPr>
          <a:r>
            <a:rPr lang="en-US" sz="2100" kern="1200" dirty="0"/>
            <a:t>Clarification to the things discussed in the IS lecture.</a:t>
          </a:r>
        </a:p>
      </dsp:txBody>
      <dsp:txXfrm>
        <a:off x="1550193" y="955"/>
        <a:ext cx="4650581" cy="13355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F6668-4619-FA48-B0DD-E7152D827EB6}">
      <dsp:nvSpPr>
        <dsp:cNvPr id="0" name=""/>
        <dsp:cNvSpPr/>
      </dsp:nvSpPr>
      <dsp:spPr>
        <a:xfrm>
          <a:off x="0" y="60032"/>
          <a:ext cx="5141912" cy="655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Discuss</a:t>
          </a:r>
        </a:p>
      </dsp:txBody>
      <dsp:txXfrm>
        <a:off x="31984" y="92016"/>
        <a:ext cx="5077944" cy="591232"/>
      </dsp:txXfrm>
    </dsp:sp>
    <dsp:sp modelId="{C7C6A9A7-E495-0840-AD85-3A15599B8515}">
      <dsp:nvSpPr>
        <dsp:cNvPr id="0" name=""/>
        <dsp:cNvSpPr/>
      </dsp:nvSpPr>
      <dsp:spPr>
        <a:xfrm>
          <a:off x="0" y="715232"/>
          <a:ext cx="5141912" cy="666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256"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The tasks set in the lecture to provide clarification to the topic.</a:t>
          </a:r>
        </a:p>
      </dsp:txBody>
      <dsp:txXfrm>
        <a:off x="0" y="715232"/>
        <a:ext cx="5141912" cy="666540"/>
      </dsp:txXfrm>
    </dsp:sp>
    <dsp:sp modelId="{2048646E-BA20-974C-BC03-155C4A6EFBAB}">
      <dsp:nvSpPr>
        <dsp:cNvPr id="0" name=""/>
        <dsp:cNvSpPr/>
      </dsp:nvSpPr>
      <dsp:spPr>
        <a:xfrm>
          <a:off x="0" y="1381772"/>
          <a:ext cx="5141912" cy="655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Assess</a:t>
          </a:r>
        </a:p>
      </dsp:txBody>
      <dsp:txXfrm>
        <a:off x="31984" y="1413756"/>
        <a:ext cx="5077944" cy="591232"/>
      </dsp:txXfrm>
    </dsp:sp>
    <dsp:sp modelId="{00522EFF-BBC8-8741-945D-407F451D980C}">
      <dsp:nvSpPr>
        <dsp:cNvPr id="0" name=""/>
        <dsp:cNvSpPr/>
      </dsp:nvSpPr>
      <dsp:spPr>
        <a:xfrm>
          <a:off x="0" y="2036972"/>
          <a:ext cx="5141912" cy="666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256"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The issue of lone wolf terrorism in more depth.</a:t>
          </a:r>
        </a:p>
      </dsp:txBody>
      <dsp:txXfrm>
        <a:off x="0" y="2036972"/>
        <a:ext cx="5141912" cy="666540"/>
      </dsp:txXfrm>
    </dsp:sp>
    <dsp:sp modelId="{892500D1-4580-3545-B94B-7BB26A6D33F1}">
      <dsp:nvSpPr>
        <dsp:cNvPr id="0" name=""/>
        <dsp:cNvSpPr/>
      </dsp:nvSpPr>
      <dsp:spPr>
        <a:xfrm>
          <a:off x="0" y="2703512"/>
          <a:ext cx="5141912" cy="655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Consider</a:t>
          </a:r>
        </a:p>
      </dsp:txBody>
      <dsp:txXfrm>
        <a:off x="31984" y="2735496"/>
        <a:ext cx="5077944" cy="591232"/>
      </dsp:txXfrm>
    </dsp:sp>
    <dsp:sp modelId="{943C477A-329A-B446-8100-6986CB0D58A5}">
      <dsp:nvSpPr>
        <dsp:cNvPr id="0" name=""/>
        <dsp:cNvSpPr/>
      </dsp:nvSpPr>
      <dsp:spPr>
        <a:xfrm>
          <a:off x="0" y="3358712"/>
          <a:ext cx="5141912" cy="666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256"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The response to lone wolf terrorism.</a:t>
          </a:r>
        </a:p>
      </dsp:txBody>
      <dsp:txXfrm>
        <a:off x="0" y="3358712"/>
        <a:ext cx="5141912" cy="666540"/>
      </dsp:txXfrm>
    </dsp:sp>
    <dsp:sp modelId="{2288F344-D727-2746-824D-63B463A847D7}">
      <dsp:nvSpPr>
        <dsp:cNvPr id="0" name=""/>
        <dsp:cNvSpPr/>
      </dsp:nvSpPr>
      <dsp:spPr>
        <a:xfrm>
          <a:off x="0" y="4025252"/>
          <a:ext cx="5141912" cy="655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Determine</a:t>
          </a:r>
        </a:p>
      </dsp:txBody>
      <dsp:txXfrm>
        <a:off x="31984" y="4057236"/>
        <a:ext cx="5077944" cy="591232"/>
      </dsp:txXfrm>
    </dsp:sp>
    <dsp:sp modelId="{92365782-B01D-E945-80BE-BB3978CF556E}">
      <dsp:nvSpPr>
        <dsp:cNvPr id="0" name=""/>
        <dsp:cNvSpPr/>
      </dsp:nvSpPr>
      <dsp:spPr>
        <a:xfrm>
          <a:off x="0" y="4680452"/>
          <a:ext cx="5141912" cy="666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256"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The influence the internet has on lone wolf terrorism.</a:t>
          </a:r>
        </a:p>
      </dsp:txBody>
      <dsp:txXfrm>
        <a:off x="0" y="4680452"/>
        <a:ext cx="5141912" cy="6665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9EE1E-E5FA-D444-8B9A-AC16207AB317}">
      <dsp:nvSpPr>
        <dsp:cNvPr id="0" name=""/>
        <dsp:cNvSpPr/>
      </dsp:nvSpPr>
      <dsp:spPr>
        <a:xfrm>
          <a:off x="0" y="446135"/>
          <a:ext cx="5142658" cy="14531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1. Do you think </a:t>
          </a:r>
          <a:r>
            <a:rPr lang="en-GB" sz="2700" kern="1200" dirty="0" err="1"/>
            <a:t>Shamima</a:t>
          </a:r>
          <a:r>
            <a:rPr lang="en-GB" sz="2700" kern="1200" dirty="0"/>
            <a:t> Begum should be able to come back to the UK.</a:t>
          </a:r>
          <a:endParaRPr lang="en-US" sz="2700" kern="1200" dirty="0"/>
        </a:p>
      </dsp:txBody>
      <dsp:txXfrm>
        <a:off x="70936" y="517071"/>
        <a:ext cx="5000786" cy="1311268"/>
      </dsp:txXfrm>
    </dsp:sp>
    <dsp:sp modelId="{4FCA1DE2-BD45-2A48-9A3C-7DE2A1332010}">
      <dsp:nvSpPr>
        <dsp:cNvPr id="0" name=""/>
        <dsp:cNvSpPr/>
      </dsp:nvSpPr>
      <dsp:spPr>
        <a:xfrm>
          <a:off x="0" y="1977036"/>
          <a:ext cx="5142658" cy="14531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2. Do you think her knowledge would be resourceful and aid in preventing radicalisation?</a:t>
          </a:r>
          <a:endParaRPr lang="en-US" sz="2700" kern="1200" dirty="0"/>
        </a:p>
      </dsp:txBody>
      <dsp:txXfrm>
        <a:off x="70936" y="2047972"/>
        <a:ext cx="5000786" cy="1311268"/>
      </dsp:txXfrm>
    </dsp:sp>
    <dsp:sp modelId="{79654F15-06F3-BC47-94B7-A9B282FA7D11}">
      <dsp:nvSpPr>
        <dsp:cNvPr id="0" name=""/>
        <dsp:cNvSpPr/>
      </dsp:nvSpPr>
      <dsp:spPr>
        <a:xfrm>
          <a:off x="0" y="3507936"/>
          <a:ext cx="5142658" cy="14531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2. What are the risks if she is to come back?</a:t>
          </a:r>
          <a:endParaRPr lang="en-US" sz="2700" kern="1200" dirty="0"/>
        </a:p>
      </dsp:txBody>
      <dsp:txXfrm>
        <a:off x="70936" y="3578872"/>
        <a:ext cx="5000786" cy="13112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BBE0B8-4590-7840-B388-3F04D2730871}">
      <dsp:nvSpPr>
        <dsp:cNvPr id="0" name=""/>
        <dsp:cNvSpPr/>
      </dsp:nvSpPr>
      <dsp:spPr>
        <a:xfrm>
          <a:off x="0" y="54812"/>
          <a:ext cx="5141912" cy="702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Key incidents:</a:t>
          </a:r>
          <a:endParaRPr lang="en-US" sz="3000" kern="1200"/>
        </a:p>
      </dsp:txBody>
      <dsp:txXfrm>
        <a:off x="34269" y="89081"/>
        <a:ext cx="5073374" cy="633462"/>
      </dsp:txXfrm>
    </dsp:sp>
    <dsp:sp modelId="{C54FE715-E8E9-1E49-9612-345705EB809E}">
      <dsp:nvSpPr>
        <dsp:cNvPr id="0" name=""/>
        <dsp:cNvSpPr/>
      </dsp:nvSpPr>
      <dsp:spPr>
        <a:xfrm>
          <a:off x="0" y="756812"/>
          <a:ext cx="5141912" cy="45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256"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t>22</a:t>
          </a:r>
          <a:r>
            <a:rPr lang="en-GB" sz="2300" kern="1200" baseline="30000" dirty="0"/>
            <a:t>nd</a:t>
          </a:r>
          <a:r>
            <a:rPr lang="en-GB" sz="2300" kern="1200" dirty="0"/>
            <a:t> March 2017 – Westminster Bridge Attack.</a:t>
          </a:r>
          <a:endParaRPr lang="en-US" sz="2300" kern="1200" dirty="0"/>
        </a:p>
        <a:p>
          <a:pPr marL="228600" lvl="1" indent="-228600" algn="l" defTabSz="1022350">
            <a:lnSpc>
              <a:spcPct val="90000"/>
            </a:lnSpc>
            <a:spcBef>
              <a:spcPct val="0"/>
            </a:spcBef>
            <a:spcAft>
              <a:spcPct val="20000"/>
            </a:spcAft>
            <a:buChar char="•"/>
          </a:pPr>
          <a:r>
            <a:rPr lang="en-GB" sz="2300" kern="1200" dirty="0"/>
            <a:t>23</a:t>
          </a:r>
          <a:r>
            <a:rPr lang="en-GB" sz="2300" kern="1200" baseline="30000" dirty="0"/>
            <a:t>rd</a:t>
          </a:r>
          <a:r>
            <a:rPr lang="en-GB" sz="2300" kern="1200" dirty="0"/>
            <a:t> May 2017 - Manchester Arena Suicide Bombing.</a:t>
          </a:r>
          <a:endParaRPr lang="en-US" sz="2300" kern="1200" dirty="0"/>
        </a:p>
        <a:p>
          <a:pPr marL="228600" lvl="1" indent="-228600" algn="l" defTabSz="1022350">
            <a:lnSpc>
              <a:spcPct val="90000"/>
            </a:lnSpc>
            <a:spcBef>
              <a:spcPct val="0"/>
            </a:spcBef>
            <a:spcAft>
              <a:spcPct val="20000"/>
            </a:spcAft>
            <a:buChar char="•"/>
          </a:pPr>
          <a:r>
            <a:rPr lang="en-GB" sz="2300" kern="1200" dirty="0"/>
            <a:t>3</a:t>
          </a:r>
          <a:r>
            <a:rPr lang="en-GB" sz="2300" kern="1200" baseline="30000" dirty="0"/>
            <a:t>rd</a:t>
          </a:r>
          <a:r>
            <a:rPr lang="en-GB" sz="2300" kern="1200" dirty="0"/>
            <a:t> June 2017: London Bridge and Borough Market incidents.</a:t>
          </a:r>
          <a:endParaRPr lang="en-US" sz="2300" kern="1200" dirty="0"/>
        </a:p>
        <a:p>
          <a:pPr marL="228600" lvl="1" indent="-228600" algn="l" defTabSz="1022350">
            <a:lnSpc>
              <a:spcPct val="90000"/>
            </a:lnSpc>
            <a:spcBef>
              <a:spcPct val="0"/>
            </a:spcBef>
            <a:spcAft>
              <a:spcPct val="20000"/>
            </a:spcAft>
            <a:buChar char="•"/>
          </a:pPr>
          <a:r>
            <a:rPr lang="en-GB" sz="2300" kern="1200" dirty="0"/>
            <a:t>15</a:t>
          </a:r>
          <a:r>
            <a:rPr lang="en-GB" sz="2300" kern="1200" baseline="30000" dirty="0"/>
            <a:t>th</a:t>
          </a:r>
          <a:r>
            <a:rPr lang="en-GB" sz="2300" kern="1200" dirty="0"/>
            <a:t> September 2017 – Parsons Green Train Bombing.</a:t>
          </a:r>
          <a:endParaRPr lang="en-US" sz="2300" kern="1200" dirty="0"/>
        </a:p>
        <a:p>
          <a:pPr marL="228600" lvl="1" indent="-228600" algn="l" defTabSz="1022350">
            <a:lnSpc>
              <a:spcPct val="90000"/>
            </a:lnSpc>
            <a:spcBef>
              <a:spcPct val="0"/>
            </a:spcBef>
            <a:spcAft>
              <a:spcPct val="20000"/>
            </a:spcAft>
            <a:buChar char="•"/>
          </a:pPr>
          <a:r>
            <a:rPr lang="en-GB" sz="2300" kern="1200"/>
            <a:t>29</a:t>
          </a:r>
          <a:r>
            <a:rPr lang="en-GB" sz="2300" kern="1200" baseline="30000"/>
            <a:t>th</a:t>
          </a:r>
          <a:r>
            <a:rPr lang="en-GB" sz="2300" kern="1200"/>
            <a:t> November 2019– London Bridge Attack.</a:t>
          </a:r>
          <a:endParaRPr lang="en-US" sz="2300" kern="1200"/>
        </a:p>
        <a:p>
          <a:pPr marL="228600" lvl="1" indent="-228600" algn="l" defTabSz="1022350">
            <a:lnSpc>
              <a:spcPct val="90000"/>
            </a:lnSpc>
            <a:spcBef>
              <a:spcPct val="0"/>
            </a:spcBef>
            <a:spcAft>
              <a:spcPct val="20000"/>
            </a:spcAft>
            <a:buChar char="•"/>
          </a:pPr>
          <a:r>
            <a:rPr lang="en-GB" sz="2300" kern="1200" dirty="0"/>
            <a:t>2</a:t>
          </a:r>
          <a:r>
            <a:rPr lang="en-GB" sz="2300" kern="1200" baseline="30000" dirty="0"/>
            <a:t>nd</a:t>
          </a:r>
          <a:r>
            <a:rPr lang="en-GB" sz="2300" kern="1200" dirty="0"/>
            <a:t> February 2020 - Streatham Stabbing.</a:t>
          </a:r>
          <a:endParaRPr lang="en-US" sz="2300" kern="1200" dirty="0"/>
        </a:p>
        <a:p>
          <a:pPr marL="228600" lvl="1" indent="-228600" algn="l" defTabSz="1022350">
            <a:lnSpc>
              <a:spcPct val="90000"/>
            </a:lnSpc>
            <a:spcBef>
              <a:spcPct val="0"/>
            </a:spcBef>
            <a:spcAft>
              <a:spcPct val="20000"/>
            </a:spcAft>
            <a:buChar char="•"/>
          </a:pPr>
          <a:r>
            <a:rPr lang="en-GB" sz="2300" kern="1200" dirty="0"/>
            <a:t>20</a:t>
          </a:r>
          <a:r>
            <a:rPr lang="en-GB" sz="2300" kern="1200" baseline="30000" dirty="0"/>
            <a:t>th</a:t>
          </a:r>
          <a:r>
            <a:rPr lang="en-GB" sz="2300" kern="1200" dirty="0"/>
            <a:t> June 2020 – Reading Park </a:t>
          </a:r>
          <a:endParaRPr lang="en-US" sz="2300" kern="1200" dirty="0"/>
        </a:p>
      </dsp:txBody>
      <dsp:txXfrm>
        <a:off x="0" y="756812"/>
        <a:ext cx="5141912" cy="45954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A592C-15C4-6342-A2E3-4ADB3B654DA9}">
      <dsp:nvSpPr>
        <dsp:cNvPr id="0" name=""/>
        <dsp:cNvSpPr/>
      </dsp:nvSpPr>
      <dsp:spPr>
        <a:xfrm>
          <a:off x="0" y="16472"/>
          <a:ext cx="5141912" cy="12916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Lone wolves present acute challenges – in the detection and disruption.</a:t>
          </a:r>
          <a:endParaRPr lang="en-US" sz="2400" kern="1200" dirty="0"/>
        </a:p>
      </dsp:txBody>
      <dsp:txXfrm>
        <a:off x="63055" y="79527"/>
        <a:ext cx="5015802" cy="1165569"/>
      </dsp:txXfrm>
    </dsp:sp>
    <dsp:sp modelId="{8518929F-195A-7E43-86B1-F6699BD5C540}">
      <dsp:nvSpPr>
        <dsp:cNvPr id="0" name=""/>
        <dsp:cNvSpPr/>
      </dsp:nvSpPr>
      <dsp:spPr>
        <a:xfrm>
          <a:off x="0" y="1377272"/>
          <a:ext cx="5141912" cy="12916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Religious extremist – leak information to friends and family.</a:t>
          </a:r>
          <a:endParaRPr lang="en-US" sz="2400" kern="1200"/>
        </a:p>
      </dsp:txBody>
      <dsp:txXfrm>
        <a:off x="63055" y="1440327"/>
        <a:ext cx="5015802" cy="1165569"/>
      </dsp:txXfrm>
    </dsp:sp>
    <dsp:sp modelId="{2F8D2171-8A44-884B-8755-B96A50C105FB}">
      <dsp:nvSpPr>
        <dsp:cNvPr id="0" name=""/>
        <dsp:cNvSpPr/>
      </dsp:nvSpPr>
      <dsp:spPr>
        <a:xfrm>
          <a:off x="0" y="2738072"/>
          <a:ext cx="5141912" cy="12916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Referrals to Channel.</a:t>
          </a:r>
          <a:endParaRPr lang="en-US" sz="2400" kern="1200"/>
        </a:p>
      </dsp:txBody>
      <dsp:txXfrm>
        <a:off x="63055" y="2801127"/>
        <a:ext cx="5015802" cy="1165569"/>
      </dsp:txXfrm>
    </dsp:sp>
    <dsp:sp modelId="{16D2155E-420E-E54C-9528-B0855B99DE62}">
      <dsp:nvSpPr>
        <dsp:cNvPr id="0" name=""/>
        <dsp:cNvSpPr/>
      </dsp:nvSpPr>
      <dsp:spPr>
        <a:xfrm>
          <a:off x="0" y="4098872"/>
          <a:ext cx="5141912" cy="12916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Preventing terrorist content online</a:t>
          </a:r>
          <a:endParaRPr lang="en-US" sz="2400" kern="1200"/>
        </a:p>
      </dsp:txBody>
      <dsp:txXfrm>
        <a:off x="63055" y="4161927"/>
        <a:ext cx="5015802" cy="11655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4C058-6CC0-E14C-AB8A-B1E8DCAFC375}">
      <dsp:nvSpPr>
        <dsp:cNvPr id="0" name=""/>
        <dsp:cNvSpPr/>
      </dsp:nvSpPr>
      <dsp:spPr>
        <a:xfrm>
          <a:off x="0" y="28532"/>
          <a:ext cx="5141912" cy="1698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Tech Against Terrorism</a:t>
          </a:r>
          <a:endParaRPr lang="en-US" sz="4400" kern="1200" dirty="0"/>
        </a:p>
      </dsp:txBody>
      <dsp:txXfrm>
        <a:off x="82931" y="111463"/>
        <a:ext cx="4976050" cy="1532978"/>
      </dsp:txXfrm>
    </dsp:sp>
    <dsp:sp modelId="{C1087651-8070-7044-B6EA-DDE8E65D9619}">
      <dsp:nvSpPr>
        <dsp:cNvPr id="0" name=""/>
        <dsp:cNvSpPr/>
      </dsp:nvSpPr>
      <dsp:spPr>
        <a:xfrm>
          <a:off x="0" y="1854092"/>
          <a:ext cx="5141912" cy="1698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Counter narratives</a:t>
          </a:r>
          <a:endParaRPr lang="en-US" sz="4400" kern="1200"/>
        </a:p>
      </dsp:txBody>
      <dsp:txXfrm>
        <a:off x="82931" y="1937023"/>
        <a:ext cx="4976050" cy="1532978"/>
      </dsp:txXfrm>
    </dsp:sp>
    <dsp:sp modelId="{DB4E017C-B002-5447-B998-745C0E6AA171}">
      <dsp:nvSpPr>
        <dsp:cNvPr id="0" name=""/>
        <dsp:cNvSpPr/>
      </dsp:nvSpPr>
      <dsp:spPr>
        <a:xfrm>
          <a:off x="0" y="3679652"/>
          <a:ext cx="5141912" cy="1698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Alternative narratives  </a:t>
          </a:r>
          <a:endParaRPr lang="en-US" sz="4400" kern="1200"/>
        </a:p>
      </dsp:txBody>
      <dsp:txXfrm>
        <a:off x="82931" y="3762583"/>
        <a:ext cx="4976050" cy="15329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0B8F8-B971-6543-8421-B9827DC22C79}">
      <dsp:nvSpPr>
        <dsp:cNvPr id="0" name=""/>
        <dsp:cNvSpPr/>
      </dsp:nvSpPr>
      <dsp:spPr>
        <a:xfrm>
          <a:off x="0" y="383065"/>
          <a:ext cx="5141912" cy="111486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Looked at the issue of lone wolf terrorism in more depth.</a:t>
          </a:r>
          <a:endParaRPr lang="en-US" sz="2100" kern="1200" dirty="0"/>
        </a:p>
      </dsp:txBody>
      <dsp:txXfrm>
        <a:off x="54423" y="437488"/>
        <a:ext cx="5033066" cy="1006017"/>
      </dsp:txXfrm>
    </dsp:sp>
    <dsp:sp modelId="{75B80BB9-80CA-FE4E-8DD7-B9380E3DC441}">
      <dsp:nvSpPr>
        <dsp:cNvPr id="0" name=""/>
        <dsp:cNvSpPr/>
      </dsp:nvSpPr>
      <dsp:spPr>
        <a:xfrm>
          <a:off x="0" y="1558408"/>
          <a:ext cx="5141912" cy="111486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Explored responses to lone wolf terrorism through exploration of two attacks.</a:t>
          </a:r>
          <a:endParaRPr lang="en-US" sz="2100" kern="1200"/>
        </a:p>
      </dsp:txBody>
      <dsp:txXfrm>
        <a:off x="54423" y="1612831"/>
        <a:ext cx="5033066" cy="1006017"/>
      </dsp:txXfrm>
    </dsp:sp>
    <dsp:sp modelId="{BFC18AFE-E5F3-C949-9CCC-569CAD59C1D6}">
      <dsp:nvSpPr>
        <dsp:cNvPr id="0" name=""/>
        <dsp:cNvSpPr/>
      </dsp:nvSpPr>
      <dsp:spPr>
        <a:xfrm>
          <a:off x="0" y="2733752"/>
          <a:ext cx="5141912" cy="111486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Indicated how the internet facilitated in these attacks. </a:t>
          </a:r>
          <a:endParaRPr lang="en-US" sz="2100" kern="1200"/>
        </a:p>
      </dsp:txBody>
      <dsp:txXfrm>
        <a:off x="54423" y="2788175"/>
        <a:ext cx="5033066" cy="1006017"/>
      </dsp:txXfrm>
    </dsp:sp>
    <dsp:sp modelId="{74B1722F-EFC4-5B4C-BA07-5749B3751212}">
      <dsp:nvSpPr>
        <dsp:cNvPr id="0" name=""/>
        <dsp:cNvSpPr/>
      </dsp:nvSpPr>
      <dsp:spPr>
        <a:xfrm>
          <a:off x="0" y="3909096"/>
          <a:ext cx="5141912" cy="111486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Enquired into what is being done to prevent the issue of lone wolf terrorism and terrorists use of the internet.</a:t>
          </a:r>
          <a:endParaRPr lang="en-US" sz="2100" kern="1200"/>
        </a:p>
      </dsp:txBody>
      <dsp:txXfrm>
        <a:off x="54423" y="3963519"/>
        <a:ext cx="5033066" cy="1006017"/>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97D349-38D4-CC44-BA51-B8407BF3C399}" type="datetimeFigureOut">
              <a:rPr lang="en-GB" smtClean="0"/>
              <a:t>06/10/2021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ADD2A5-9534-4B4E-ACB1-1BD65C824659}" type="slidenum">
              <a:rPr lang="en-GB" smtClean="0"/>
              <a:t>‹#›</a:t>
            </a:fld>
            <a:endParaRPr lang="en-GB"/>
          </a:p>
        </p:txBody>
      </p:sp>
    </p:spTree>
    <p:extLst>
      <p:ext uri="{BB962C8B-B14F-4D97-AF65-F5344CB8AC3E}">
        <p14:creationId xmlns:p14="http://schemas.microsoft.com/office/powerpoint/2010/main" val="701265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going to be following on with terrorist groups and organisations with the focus being on the Islamic State.</a:t>
            </a:r>
          </a:p>
        </p:txBody>
      </p:sp>
      <p:sp>
        <p:nvSpPr>
          <p:cNvPr id="4" name="Slide Number Placeholder 3"/>
          <p:cNvSpPr>
            <a:spLocks noGrp="1"/>
          </p:cNvSpPr>
          <p:nvPr>
            <p:ph type="sldNum" sz="quarter" idx="5"/>
          </p:nvPr>
        </p:nvSpPr>
        <p:spPr/>
        <p:txBody>
          <a:bodyPr/>
          <a:lstStyle/>
          <a:p>
            <a:fld id="{28783682-2076-B34B-9BAB-3601FDB612E9}" type="slidenum">
              <a:rPr lang="en-GB" smtClean="0"/>
              <a:t>1</a:t>
            </a:fld>
            <a:endParaRPr lang="en-GB"/>
          </a:p>
        </p:txBody>
      </p:sp>
    </p:spTree>
    <p:extLst>
      <p:ext uri="{BB962C8B-B14F-4D97-AF65-F5344CB8AC3E}">
        <p14:creationId xmlns:p14="http://schemas.microsoft.com/office/powerpoint/2010/main" val="84033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Thinking about this process of radicalisation what are the main causes of people joining the IS?</a:t>
            </a:r>
          </a:p>
          <a:p>
            <a:endParaRPr lang="en-GB" dirty="0"/>
          </a:p>
          <a:p>
            <a:r>
              <a:rPr lang="en-GB" dirty="0"/>
              <a:t>Social media?</a:t>
            </a:r>
          </a:p>
          <a:p>
            <a:r>
              <a:rPr lang="en-GB" dirty="0"/>
              <a:t>Catalyst events in peoples lives?</a:t>
            </a:r>
          </a:p>
          <a:p>
            <a:r>
              <a:rPr lang="en-GB" dirty="0"/>
              <a:t>Governmental responses?</a:t>
            </a:r>
          </a:p>
          <a:p>
            <a:endParaRPr lang="en-GB" dirty="0"/>
          </a:p>
        </p:txBody>
      </p:sp>
      <p:sp>
        <p:nvSpPr>
          <p:cNvPr id="4" name="Slide Number Placeholder 3"/>
          <p:cNvSpPr>
            <a:spLocks noGrp="1"/>
          </p:cNvSpPr>
          <p:nvPr>
            <p:ph type="sldNum" sz="quarter" idx="5"/>
          </p:nvPr>
        </p:nvSpPr>
        <p:spPr/>
        <p:txBody>
          <a:bodyPr/>
          <a:lstStyle/>
          <a:p>
            <a:fld id="{48ADD2A5-9534-4B4E-ACB1-1BD65C824659}" type="slidenum">
              <a:rPr lang="en-GB" smtClean="0"/>
              <a:t>4</a:t>
            </a:fld>
            <a:endParaRPr lang="en-GB"/>
          </a:p>
        </p:txBody>
      </p:sp>
    </p:spTree>
    <p:extLst>
      <p:ext uri="{BB962C8B-B14F-4D97-AF65-F5344CB8AC3E}">
        <p14:creationId xmlns:p14="http://schemas.microsoft.com/office/powerpoint/2010/main" val="758863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anyone remember what radicalisation is?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Radicalisation is a process of change, a personal and political transformation from one condition to another. Becoming radicalised is a gradual process and one that requires progression.</a:t>
            </a:r>
          </a:p>
          <a:p>
            <a:endParaRPr lang="en-GB" dirty="0"/>
          </a:p>
          <a:p>
            <a:r>
              <a:rPr lang="en-GB" dirty="0"/>
              <a:t>What are the strategies used by the IS to radicalise people to their organisation? – social media, internet, chatrooms, ideological content such as speeches.</a:t>
            </a:r>
          </a:p>
          <a:p>
            <a:endParaRPr lang="en-GB" dirty="0"/>
          </a:p>
          <a:p>
            <a:r>
              <a:rPr lang="en-GB" dirty="0"/>
              <a:t>The diagram shows that there is a process of radicalisation through ideological engagement of radical materials which can result in someone being radicalised. </a:t>
            </a:r>
          </a:p>
          <a:p>
            <a:endParaRPr lang="en-GB" dirty="0"/>
          </a:p>
          <a:p>
            <a:r>
              <a:rPr lang="en-GB" dirty="0"/>
              <a:t>But, does being radicalised mean you’re a terrorist? – you can change your beliefs and hold the same ideology of terrorists but does that mean you’re automatically going to engage in violent attacks? </a:t>
            </a:r>
          </a:p>
          <a:p>
            <a:endParaRPr lang="en-GB" dirty="0"/>
          </a:p>
          <a:p>
            <a:r>
              <a:rPr lang="en-GB" dirty="0" err="1"/>
              <a:t>Wiktorowiz</a:t>
            </a:r>
            <a:r>
              <a:rPr lang="en-GB" dirty="0"/>
              <a:t> (2005) states that there is a catalyst event that leads to violent extremism or terrorism from holding radical belief which he describes as a cognitive opening to new ideas and world views – shocking events or personal crisis's can result in to a radical change of values and behaviours. </a:t>
            </a:r>
          </a:p>
          <a:p>
            <a:endParaRPr lang="en-GB" dirty="0"/>
          </a:p>
          <a:p>
            <a:r>
              <a:rPr lang="en-GB" dirty="0"/>
              <a:t>So what types of catalyst events may result in people engaging more in terrorism? EG: economic, social, political? </a:t>
            </a:r>
          </a:p>
          <a:p>
            <a:endParaRPr lang="en-GB" dirty="0"/>
          </a:p>
          <a:p>
            <a:endParaRPr lang="en-GB" dirty="0"/>
          </a:p>
        </p:txBody>
      </p:sp>
      <p:sp>
        <p:nvSpPr>
          <p:cNvPr id="4" name="Slide Number Placeholder 3"/>
          <p:cNvSpPr>
            <a:spLocks noGrp="1"/>
          </p:cNvSpPr>
          <p:nvPr>
            <p:ph type="sldNum" sz="quarter" idx="5"/>
          </p:nvPr>
        </p:nvSpPr>
        <p:spPr/>
        <p:txBody>
          <a:bodyPr/>
          <a:lstStyle/>
          <a:p>
            <a:fld id="{48ADD2A5-9534-4B4E-ACB1-1BD65C824659}" type="slidenum">
              <a:rPr lang="en-GB" smtClean="0"/>
              <a:t>5</a:t>
            </a:fld>
            <a:endParaRPr lang="en-GB"/>
          </a:p>
        </p:txBody>
      </p:sp>
    </p:spTree>
    <p:extLst>
      <p:ext uri="{BB962C8B-B14F-4D97-AF65-F5344CB8AC3E}">
        <p14:creationId xmlns:p14="http://schemas.microsoft.com/office/powerpoint/2010/main" val="2653783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ADD2A5-9534-4B4E-ACB1-1BD65C824659}" type="slidenum">
              <a:rPr lang="en-GB" smtClean="0"/>
              <a:t>7</a:t>
            </a:fld>
            <a:endParaRPr lang="en-GB"/>
          </a:p>
        </p:txBody>
      </p:sp>
    </p:spTree>
    <p:extLst>
      <p:ext uri="{BB962C8B-B14F-4D97-AF65-F5344CB8AC3E}">
        <p14:creationId xmlns:p14="http://schemas.microsoft.com/office/powerpoint/2010/main" val="3515856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discussion.</a:t>
            </a:r>
          </a:p>
          <a:p>
            <a:endParaRPr lang="en-GB" dirty="0"/>
          </a:p>
          <a:p>
            <a:r>
              <a:rPr lang="en-GB" dirty="0"/>
              <a:t>Main targets:</a:t>
            </a:r>
          </a:p>
          <a:p>
            <a:r>
              <a:rPr lang="en-GB" dirty="0"/>
              <a:t>-The IS recruitment strategy – targeting vulnerable individuals that are susceptible to propaganda?</a:t>
            </a:r>
          </a:p>
          <a:p>
            <a:r>
              <a:rPr lang="en-GB" dirty="0"/>
              <a:t>-Do you think she was actually unaware of the threat the IS had in the UK? </a:t>
            </a:r>
          </a:p>
          <a:p>
            <a:r>
              <a:rPr lang="en-GB" dirty="0"/>
              <a:t>-Do you think she is actually remorseful?</a:t>
            </a:r>
          </a:p>
          <a:p>
            <a:r>
              <a:rPr lang="en-GB" dirty="0"/>
              <a:t>-Do you think </a:t>
            </a:r>
            <a:r>
              <a:rPr lang="en-GB" dirty="0" err="1"/>
              <a:t>Shamima</a:t>
            </a:r>
            <a:r>
              <a:rPr lang="en-GB" dirty="0"/>
              <a:t> is a threat?</a:t>
            </a:r>
          </a:p>
        </p:txBody>
      </p:sp>
      <p:sp>
        <p:nvSpPr>
          <p:cNvPr id="4" name="Slide Number Placeholder 3"/>
          <p:cNvSpPr>
            <a:spLocks noGrp="1"/>
          </p:cNvSpPr>
          <p:nvPr>
            <p:ph type="sldNum" sz="quarter" idx="5"/>
          </p:nvPr>
        </p:nvSpPr>
        <p:spPr/>
        <p:txBody>
          <a:bodyPr/>
          <a:lstStyle/>
          <a:p>
            <a:fld id="{48ADD2A5-9534-4B4E-ACB1-1BD65C824659}" type="slidenum">
              <a:rPr lang="en-GB" smtClean="0"/>
              <a:t>8</a:t>
            </a:fld>
            <a:endParaRPr lang="en-GB"/>
          </a:p>
        </p:txBody>
      </p:sp>
    </p:spTree>
    <p:extLst>
      <p:ext uri="{BB962C8B-B14F-4D97-AF65-F5344CB8AC3E}">
        <p14:creationId xmlns:p14="http://schemas.microsoft.com/office/powerpoint/2010/main" val="2035794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not all the lone wolf attacks in the UK that the IS has claimed responsibility for or are linked to the IS but they are a select few that gained noteworthy attention in recent years.</a:t>
            </a:r>
          </a:p>
        </p:txBody>
      </p:sp>
      <p:sp>
        <p:nvSpPr>
          <p:cNvPr id="4" name="Slide Number Placeholder 3"/>
          <p:cNvSpPr>
            <a:spLocks noGrp="1"/>
          </p:cNvSpPr>
          <p:nvPr>
            <p:ph type="sldNum" sz="quarter" idx="5"/>
          </p:nvPr>
        </p:nvSpPr>
        <p:spPr/>
        <p:txBody>
          <a:bodyPr/>
          <a:lstStyle/>
          <a:p>
            <a:fld id="{48ADD2A5-9534-4B4E-ACB1-1BD65C824659}" type="slidenum">
              <a:rPr lang="en-GB" smtClean="0"/>
              <a:t>9</a:t>
            </a:fld>
            <a:endParaRPr lang="en-GB"/>
          </a:p>
        </p:txBody>
      </p:sp>
    </p:spTree>
    <p:extLst>
      <p:ext uri="{BB962C8B-B14F-4D97-AF65-F5344CB8AC3E}">
        <p14:creationId xmlns:p14="http://schemas.microsoft.com/office/powerpoint/2010/main" val="632818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you think that all lone actors committing attacks are linked with the IS?</a:t>
            </a:r>
          </a:p>
          <a:p>
            <a:endParaRPr lang="en-GB" dirty="0"/>
          </a:p>
          <a:p>
            <a:r>
              <a:rPr lang="en-GB" dirty="0"/>
              <a:t>Do you think the IS gains credibility from lone wolf attacks?</a:t>
            </a:r>
          </a:p>
        </p:txBody>
      </p:sp>
      <p:sp>
        <p:nvSpPr>
          <p:cNvPr id="4" name="Slide Number Placeholder 3"/>
          <p:cNvSpPr>
            <a:spLocks noGrp="1"/>
          </p:cNvSpPr>
          <p:nvPr>
            <p:ph type="sldNum" sz="quarter" idx="5"/>
          </p:nvPr>
        </p:nvSpPr>
        <p:spPr/>
        <p:txBody>
          <a:bodyPr/>
          <a:lstStyle/>
          <a:p>
            <a:fld id="{48ADD2A5-9534-4B4E-ACB1-1BD65C824659}" type="slidenum">
              <a:rPr lang="en-GB" smtClean="0"/>
              <a:t>10</a:t>
            </a:fld>
            <a:endParaRPr lang="en-GB"/>
          </a:p>
        </p:txBody>
      </p:sp>
    </p:spTree>
    <p:extLst>
      <p:ext uri="{BB962C8B-B14F-4D97-AF65-F5344CB8AC3E}">
        <p14:creationId xmlns:p14="http://schemas.microsoft.com/office/powerpoint/2010/main" val="30295824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Sudesh Amman, 20 year old man stated to be an IS supporter stabbed two people before being shot dead on Streatham high street on the 2</a:t>
            </a:r>
            <a:r>
              <a:rPr lang="en-GB" baseline="30000" dirty="0"/>
              <a:t>nd</a:t>
            </a:r>
            <a:r>
              <a:rPr lang="en-GB" dirty="0"/>
              <a:t> February 2020. </a:t>
            </a:r>
          </a:p>
          <a:p>
            <a:endParaRPr lang="en-GB" dirty="0"/>
          </a:p>
          <a:p>
            <a:r>
              <a:rPr lang="en-GB" dirty="0"/>
              <a:t>Amman was previously arrested in 2018 on suspicion of planning a terror attack which is an offence that can carry a life sentence but was charged with a less serious offence relating to propaganda – which he pleaded guilty to six counts of disseminating a terrorist publication which led to him having a three year sentence. </a:t>
            </a:r>
          </a:p>
          <a:p>
            <a:endParaRPr lang="en-GB" dirty="0"/>
          </a:p>
          <a:p>
            <a:r>
              <a:rPr lang="en-GB" dirty="0"/>
              <a:t>However, Amman was released on the 23rd January and released to a probation hostel, had an electronic tag and various other licensing conditions. He was put under daytime surveillance by undercover officers because of concerns he might commit a terrorist offence. </a:t>
            </a:r>
          </a:p>
          <a:p>
            <a:endParaRPr lang="en-GB" dirty="0"/>
          </a:p>
          <a:p>
            <a:r>
              <a:rPr lang="en-GB" dirty="0"/>
              <a:t>However, only 10 days after being released from prison he carried out the attack due to being not finished with his non believers. A notebook found in investigations following the attack uncovered that his goal in life was to die as a martyr – a person killed in the name of their beliefs</a:t>
            </a:r>
          </a:p>
          <a:p>
            <a:endParaRPr lang="en-GB" dirty="0"/>
          </a:p>
          <a:p>
            <a:r>
              <a:rPr lang="en-GB" dirty="0"/>
              <a:t>Amman was shot dead at the scene after undercover police officers arrived whilst wearing what looked like a suicide vest.</a:t>
            </a:r>
          </a:p>
        </p:txBody>
      </p:sp>
      <p:sp>
        <p:nvSpPr>
          <p:cNvPr id="4" name="Slide Number Placeholder 3"/>
          <p:cNvSpPr>
            <a:spLocks noGrp="1"/>
          </p:cNvSpPr>
          <p:nvPr>
            <p:ph type="sldNum" sz="quarter" idx="5"/>
          </p:nvPr>
        </p:nvSpPr>
        <p:spPr/>
        <p:txBody>
          <a:bodyPr/>
          <a:lstStyle/>
          <a:p>
            <a:fld id="{48ADD2A5-9534-4B4E-ACB1-1BD65C824659}" type="slidenum">
              <a:rPr lang="en-GB" smtClean="0"/>
              <a:t>11</a:t>
            </a:fld>
            <a:endParaRPr lang="en-GB"/>
          </a:p>
        </p:txBody>
      </p:sp>
    </p:spTree>
    <p:extLst>
      <p:ext uri="{BB962C8B-B14F-4D97-AF65-F5344CB8AC3E}">
        <p14:creationId xmlns:p14="http://schemas.microsoft.com/office/powerpoint/2010/main" val="31428542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Protecting the public is number one priority – Amman was being followed by armed police officers when he made his attack and was shot dead before he could harm any others – They stepped in despite the fact he was wearing what appeared to be an explosive device – which was confirmed as fake. </a:t>
            </a:r>
          </a:p>
          <a:p>
            <a:endParaRPr lang="en-GB" dirty="0"/>
          </a:p>
          <a:p>
            <a:r>
              <a:rPr lang="en-GB" dirty="0"/>
              <a:t>However, do you think more could have been done to prevent the attack?</a:t>
            </a:r>
          </a:p>
          <a:p>
            <a:endParaRPr lang="en-GB" dirty="0"/>
          </a:p>
          <a:p>
            <a:r>
              <a:rPr lang="en-GB" dirty="0"/>
              <a:t>Terrorist Offenders Act, 2020 – provides restricted eligibility for release on licence for terrorist prisoners. As protecting the public is the primary duty of the public and Streatham highlighted the need for immediate action to end the automatic release of terrorist offences. This act makes it a requirement that terrorist offenders are seen by a parole board to assess their risk before being released from prison.</a:t>
            </a:r>
          </a:p>
          <a:p>
            <a:endParaRPr lang="en-GB" dirty="0"/>
          </a:p>
          <a:p>
            <a:r>
              <a:rPr lang="en-GB" dirty="0"/>
              <a:t>Counter-Terrorism &amp; Sentencing Act 2021 – this Act builds on the emergency legislation passed in 2020 following Streatham attack. The Act gives a minimum of 14 years behind bars for the most dangerous terror offenders, ends early release and provides tougher monitoring for terrorists released on licence.</a:t>
            </a:r>
          </a:p>
          <a:p>
            <a:endParaRPr lang="en-GB" dirty="0"/>
          </a:p>
          <a:p>
            <a:r>
              <a:rPr lang="en-GB" dirty="0"/>
              <a:t>So for serious terrorism offences – dangerous offenders will serve 14 year prison sentence as a minimum and up to 25 years spent on licence. This has increased the maximum penalty for terror offences by 4 years.</a:t>
            </a:r>
          </a:p>
          <a:p>
            <a:endParaRPr lang="en-GB" dirty="0"/>
          </a:p>
        </p:txBody>
      </p:sp>
      <p:sp>
        <p:nvSpPr>
          <p:cNvPr id="4" name="Slide Number Placeholder 3"/>
          <p:cNvSpPr>
            <a:spLocks noGrp="1"/>
          </p:cNvSpPr>
          <p:nvPr>
            <p:ph type="sldNum" sz="quarter" idx="5"/>
          </p:nvPr>
        </p:nvSpPr>
        <p:spPr/>
        <p:txBody>
          <a:bodyPr/>
          <a:lstStyle/>
          <a:p>
            <a:fld id="{48ADD2A5-9534-4B4E-ACB1-1BD65C824659}" type="slidenum">
              <a:rPr lang="en-GB" smtClean="0"/>
              <a:t>12</a:t>
            </a:fld>
            <a:endParaRPr lang="en-GB"/>
          </a:p>
        </p:txBody>
      </p:sp>
    </p:spTree>
    <p:extLst>
      <p:ext uri="{BB962C8B-B14F-4D97-AF65-F5344CB8AC3E}">
        <p14:creationId xmlns:p14="http://schemas.microsoft.com/office/powerpoint/2010/main" val="5813070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Amman was arrested originally less than 24 hours after starting an investigation into his online activities after being alerted by a </a:t>
            </a:r>
            <a:r>
              <a:rPr lang="en-GB" dirty="0" err="1"/>
              <a:t>dutch</a:t>
            </a:r>
            <a:r>
              <a:rPr lang="en-GB" dirty="0"/>
              <a:t> blogger who identified extremist material in a chat on Telegram. Forensic specialists recovered an excess of 349,000 media files from </a:t>
            </a:r>
            <a:r>
              <a:rPr lang="en-GB" dirty="0" err="1"/>
              <a:t>Ammans</a:t>
            </a:r>
            <a:r>
              <a:rPr lang="en-GB" dirty="0"/>
              <a:t> laptop, phone and other devices which included instructional manuals. </a:t>
            </a:r>
          </a:p>
          <a:p>
            <a:endParaRPr lang="en-GB" dirty="0"/>
          </a:p>
          <a:p>
            <a:r>
              <a:rPr lang="en-GB" dirty="0"/>
              <a:t>Amman also posted propaganda on a family WhatsApp group which exposed siblings as young as 11 to extremist and graphic material. </a:t>
            </a:r>
            <a:r>
              <a:rPr lang="en-GB" sz="1200" b="0" i="0" kern="1200" dirty="0">
                <a:solidFill>
                  <a:schemeClr val="tx1"/>
                </a:solidFill>
                <a:effectLst/>
                <a:latin typeface="+mn-lt"/>
                <a:ea typeface="+mn-ea"/>
                <a:cs typeface="+mn-cs"/>
              </a:rPr>
              <a:t>The Crown contends that the defendant's interest in Islamic extremism and Daesh (Isis) in particular is more than a mere immature fascination with the taboo and with graphic violence. He is clearly someone with sincerely held and concerning ideological beliefs which motivate him to collect and disseminate such material.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from the courts argument – should Amman have been automatically released from prison?</a:t>
            </a:r>
            <a:endParaRPr lang="en-GB" dirty="0"/>
          </a:p>
        </p:txBody>
      </p:sp>
      <p:sp>
        <p:nvSpPr>
          <p:cNvPr id="4" name="Slide Number Placeholder 3"/>
          <p:cNvSpPr>
            <a:spLocks noGrp="1"/>
          </p:cNvSpPr>
          <p:nvPr>
            <p:ph type="sldNum" sz="quarter" idx="5"/>
          </p:nvPr>
        </p:nvSpPr>
        <p:spPr/>
        <p:txBody>
          <a:bodyPr/>
          <a:lstStyle/>
          <a:p>
            <a:fld id="{48ADD2A5-9534-4B4E-ACB1-1BD65C824659}" type="slidenum">
              <a:rPr lang="en-GB" smtClean="0"/>
              <a:t>13</a:t>
            </a:fld>
            <a:endParaRPr lang="en-GB"/>
          </a:p>
        </p:txBody>
      </p:sp>
    </p:spTree>
    <p:extLst>
      <p:ext uri="{BB962C8B-B14F-4D97-AF65-F5344CB8AC3E}">
        <p14:creationId xmlns:p14="http://schemas.microsoft.com/office/powerpoint/2010/main" val="18647271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Khairi</a:t>
            </a:r>
            <a:r>
              <a:rPr lang="en-GB" dirty="0"/>
              <a:t> </a:t>
            </a:r>
            <a:r>
              <a:rPr lang="en-GB" dirty="0" err="1"/>
              <a:t>Saadallah</a:t>
            </a:r>
            <a:r>
              <a:rPr lang="en-GB" dirty="0"/>
              <a:t> – stabbed three people to death in Reading in Forbury Gardens.</a:t>
            </a:r>
          </a:p>
          <a:p>
            <a:r>
              <a:rPr lang="en-GB" dirty="0"/>
              <a:t>He was heard shouting Allahu Akbar whilst carrying out the attack and is said to have wanted to kill as many people that he could in the name of violent Jihad.</a:t>
            </a:r>
          </a:p>
          <a:p>
            <a:endParaRPr lang="en-GB" dirty="0"/>
          </a:p>
          <a:p>
            <a:r>
              <a:rPr lang="en-GB" dirty="0" err="1"/>
              <a:t>Saadallah</a:t>
            </a:r>
            <a:r>
              <a:rPr lang="en-GB" dirty="0"/>
              <a:t>, who was a 25 y/o asylum seeker came to the attention of the MI5 in 2019 when they received information from a foreign intelligence service that he was seeking to join an Islamist group in the Middle East - he is believed to have contacted an extremist abroad and put under investigation that ended when the journey did not take place. </a:t>
            </a:r>
          </a:p>
          <a:p>
            <a:endParaRPr lang="en-GB" dirty="0"/>
          </a:p>
          <a:p>
            <a:r>
              <a:rPr lang="en-GB" dirty="0" err="1"/>
              <a:t>Saadallah</a:t>
            </a:r>
            <a:r>
              <a:rPr lang="en-GB" dirty="0"/>
              <a:t> was then jailed for a minor crime and is believed to be indoctrinated by Islamist extremists inside whilst serving a non-terror related offence. He was released from Bullingdon prison two weeks before the attack. </a:t>
            </a:r>
          </a:p>
          <a:p>
            <a:endParaRPr lang="en-GB" dirty="0"/>
          </a:p>
        </p:txBody>
      </p:sp>
      <p:sp>
        <p:nvSpPr>
          <p:cNvPr id="4" name="Slide Number Placeholder 3"/>
          <p:cNvSpPr>
            <a:spLocks noGrp="1"/>
          </p:cNvSpPr>
          <p:nvPr>
            <p:ph type="sldNum" sz="quarter" idx="5"/>
          </p:nvPr>
        </p:nvSpPr>
        <p:spPr/>
        <p:txBody>
          <a:bodyPr/>
          <a:lstStyle/>
          <a:p>
            <a:fld id="{48ADD2A5-9534-4B4E-ACB1-1BD65C824659}" type="slidenum">
              <a:rPr lang="en-GB" smtClean="0"/>
              <a:t>14</a:t>
            </a:fld>
            <a:endParaRPr lang="en-GB"/>
          </a:p>
        </p:txBody>
      </p:sp>
    </p:spTree>
    <p:extLst>
      <p:ext uri="{BB962C8B-B14F-4D97-AF65-F5344CB8AC3E}">
        <p14:creationId xmlns:p14="http://schemas.microsoft.com/office/powerpoint/2010/main" val="5052323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Amman was given a whole life sentence after admitting to three counts of murder and three counts of attempted murder. </a:t>
            </a:r>
          </a:p>
          <a:p>
            <a:endParaRPr lang="en-GB" dirty="0"/>
          </a:p>
          <a:p>
            <a:r>
              <a:rPr lang="en-GB" dirty="0"/>
              <a:t>Boris Johnson says that the UK will act on lesson learned from the reading stabbings and will not hesitate to make necessary legal changes although it was unclear on what those changes were.</a:t>
            </a:r>
          </a:p>
          <a:p>
            <a:endParaRPr lang="en-GB" dirty="0"/>
          </a:p>
          <a:p>
            <a:r>
              <a:rPr lang="en-GB" dirty="0"/>
              <a:t>Although the Counter-Terrorism and Sentencing Act 2021 mentioned Streatham as a direct cause for the changes – what does this Act mean for </a:t>
            </a:r>
            <a:r>
              <a:rPr lang="en-GB" dirty="0" err="1"/>
              <a:t>Saadallah</a:t>
            </a:r>
            <a:r>
              <a:rPr lang="en-GB" dirty="0"/>
              <a: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8ADD2A5-9534-4B4E-ACB1-1BD65C824659}" type="slidenum">
              <a:rPr lang="en-GB" smtClean="0"/>
              <a:t>15</a:t>
            </a:fld>
            <a:endParaRPr lang="en-GB"/>
          </a:p>
        </p:txBody>
      </p:sp>
    </p:spTree>
    <p:extLst>
      <p:ext uri="{BB962C8B-B14F-4D97-AF65-F5344CB8AC3E}">
        <p14:creationId xmlns:p14="http://schemas.microsoft.com/office/powerpoint/2010/main" val="14115496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Saadallah</a:t>
            </a:r>
            <a:r>
              <a:rPr lang="en-GB" dirty="0"/>
              <a:t> is said to have accessed extreme IS material before committing the attack. </a:t>
            </a:r>
          </a:p>
          <a:p>
            <a:r>
              <a:rPr lang="en-GB" dirty="0"/>
              <a:t>It was revealed in court that </a:t>
            </a:r>
            <a:r>
              <a:rPr lang="en-GB" dirty="0" err="1"/>
              <a:t>Saadallah</a:t>
            </a:r>
            <a:r>
              <a:rPr lang="en-GB" dirty="0"/>
              <a:t> had accessed material on his phone in 2019, about Mohammed </a:t>
            </a:r>
            <a:r>
              <a:rPr lang="en-GB" dirty="0" err="1"/>
              <a:t>Emwazi</a:t>
            </a:r>
            <a:r>
              <a:rPr lang="en-GB" dirty="0"/>
              <a:t> who is an IS propagandist and two days before the attack had accessed a website with the flag associated with the IS. </a:t>
            </a:r>
          </a:p>
          <a:p>
            <a:endParaRPr lang="en-GB" dirty="0"/>
          </a:p>
          <a:p>
            <a:r>
              <a:rPr lang="en-GB" dirty="0"/>
              <a:t>The IS claimed responsibility for the attack shortly after and said that </a:t>
            </a:r>
            <a:r>
              <a:rPr lang="en-GB" dirty="0" err="1"/>
              <a:t>Saadallah</a:t>
            </a:r>
            <a:r>
              <a:rPr lang="en-GB" dirty="0"/>
              <a:t> was responding to their calls for attacks in the West.</a:t>
            </a:r>
          </a:p>
          <a:p>
            <a:endParaRPr lang="en-GB" dirty="0"/>
          </a:p>
          <a:p>
            <a:r>
              <a:rPr lang="en-GB" dirty="0"/>
              <a:t>Also, he had viewed extremist videos and images of 9/11 and the IS flag. However, when being prosecuted the court was conflicted on the influence of online materials, mental health problems, and abuse of drugs and alcohol. </a:t>
            </a:r>
          </a:p>
          <a:p>
            <a:endParaRPr lang="en-GB" dirty="0"/>
          </a:p>
          <a:p>
            <a:r>
              <a:rPr lang="en-GB" dirty="0"/>
              <a:t>Linking back to the radicalisation process – how does </a:t>
            </a:r>
            <a:r>
              <a:rPr lang="en-GB" dirty="0" err="1"/>
              <a:t>Saadallahs</a:t>
            </a:r>
            <a:r>
              <a:rPr lang="en-GB" dirty="0"/>
              <a:t> case link to this process?</a:t>
            </a:r>
          </a:p>
          <a:p>
            <a:endParaRPr lang="en-GB" dirty="0"/>
          </a:p>
        </p:txBody>
      </p:sp>
      <p:sp>
        <p:nvSpPr>
          <p:cNvPr id="4" name="Slide Number Placeholder 3"/>
          <p:cNvSpPr>
            <a:spLocks noGrp="1"/>
          </p:cNvSpPr>
          <p:nvPr>
            <p:ph type="sldNum" sz="quarter" idx="5"/>
          </p:nvPr>
        </p:nvSpPr>
        <p:spPr/>
        <p:txBody>
          <a:bodyPr/>
          <a:lstStyle/>
          <a:p>
            <a:fld id="{48ADD2A5-9534-4B4E-ACB1-1BD65C824659}" type="slidenum">
              <a:rPr lang="en-GB" smtClean="0"/>
              <a:t>16</a:t>
            </a:fld>
            <a:endParaRPr lang="en-GB"/>
          </a:p>
        </p:txBody>
      </p:sp>
    </p:spTree>
    <p:extLst>
      <p:ext uri="{BB962C8B-B14F-4D97-AF65-F5344CB8AC3E}">
        <p14:creationId xmlns:p14="http://schemas.microsoft.com/office/powerpoint/2010/main" val="19068725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Lone actor terrorists present challenges for law enforcement due to the fact they’re not as easy to detect. However, it is found that religious inspired extremists were more likely to leak information to friends and family. </a:t>
            </a:r>
          </a:p>
          <a:p>
            <a:endParaRPr lang="en-GB" dirty="0"/>
          </a:p>
          <a:p>
            <a:r>
              <a:rPr lang="en-GB" dirty="0"/>
              <a:t>For example, the Streatham attacker posted ideological materials in his families </a:t>
            </a:r>
            <a:r>
              <a:rPr lang="en-GB" dirty="0" err="1"/>
              <a:t>Whatsapp</a:t>
            </a:r>
            <a:r>
              <a:rPr lang="en-GB" dirty="0"/>
              <a:t> group – therefore, more adverts like the one at the start should be put out to make people aware of potential signs of radicalisation and refer people to reporting channels to make them known. </a:t>
            </a:r>
          </a:p>
          <a:p>
            <a:endParaRPr lang="en-GB" dirty="0"/>
          </a:p>
          <a:p>
            <a:r>
              <a:rPr lang="en-GB" dirty="0"/>
              <a:t>That way they can be referred to Channel – which can aid and assist them in becoming deradicalized (Channel was discussed last week in al Qaeda).</a:t>
            </a:r>
          </a:p>
          <a:p>
            <a:endParaRPr lang="en-GB" dirty="0"/>
          </a:p>
          <a:p>
            <a:r>
              <a:rPr lang="en-GB" dirty="0"/>
              <a:t>The presence of content online is a serious risk for security – therefore there needs to be swift removals of terrorist content.</a:t>
            </a:r>
          </a:p>
          <a:p>
            <a:endParaRPr lang="en-GB" dirty="0"/>
          </a:p>
        </p:txBody>
      </p:sp>
      <p:sp>
        <p:nvSpPr>
          <p:cNvPr id="4" name="Slide Number Placeholder 3"/>
          <p:cNvSpPr>
            <a:spLocks noGrp="1"/>
          </p:cNvSpPr>
          <p:nvPr>
            <p:ph type="sldNum" sz="quarter" idx="5"/>
          </p:nvPr>
        </p:nvSpPr>
        <p:spPr/>
        <p:txBody>
          <a:bodyPr/>
          <a:lstStyle/>
          <a:p>
            <a:fld id="{48ADD2A5-9534-4B4E-ACB1-1BD65C824659}" type="slidenum">
              <a:rPr lang="en-GB" smtClean="0"/>
              <a:t>17</a:t>
            </a:fld>
            <a:endParaRPr lang="en-GB"/>
          </a:p>
        </p:txBody>
      </p:sp>
    </p:spTree>
    <p:extLst>
      <p:ext uri="{BB962C8B-B14F-4D97-AF65-F5344CB8AC3E}">
        <p14:creationId xmlns:p14="http://schemas.microsoft.com/office/powerpoint/2010/main" val="4919029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 Against Terrorism launched in 2017 – core aim is to support the tech industry in building capacity to tackle the use of the internet for terrorist purposes whilst respecting human rights. They part take in content regulation and removal but its not part of the whole solution – they moderate harmful content through redirection, down—prioritisation and positive counter-narrative messaging and online education.</a:t>
            </a:r>
          </a:p>
          <a:p>
            <a:endParaRPr lang="en-GB" dirty="0"/>
          </a:p>
          <a:p>
            <a:r>
              <a:rPr lang="en-GB" dirty="0"/>
              <a:t>Increasing counternarratives and alternative narratives to terrorist propaganda online is essential – a lot of terrorist narratives focus on victimhood, religious reward, identify crisis’s, belonging, wider purpose and adventure.  Therefore, instead of simply removing videos, filtering words so that they are hidden from searches and hiding materials governments should increase counter messaging activities. </a:t>
            </a:r>
          </a:p>
          <a:p>
            <a:endParaRPr lang="en-GB" dirty="0"/>
          </a:p>
          <a:p>
            <a:r>
              <a:rPr lang="en-GB" dirty="0"/>
              <a:t>Counternarratives – directly deconstruct, discredit and demystify extremist and terrorist messages by challenging ideological narratives through logic, fact and humour.</a:t>
            </a:r>
          </a:p>
          <a:p>
            <a:endParaRPr lang="en-GB" dirty="0"/>
          </a:p>
          <a:p>
            <a:r>
              <a:rPr lang="en-GB" dirty="0"/>
              <a:t>Alternative narratives – undercut ideological narratives by focussing on what we are for rather than focusing on what we are against through positive stories about social values, tolerance, openness, freedom and democracy. </a:t>
            </a:r>
          </a:p>
          <a:p>
            <a:endParaRPr lang="en-GB" dirty="0"/>
          </a:p>
        </p:txBody>
      </p:sp>
      <p:sp>
        <p:nvSpPr>
          <p:cNvPr id="4" name="Slide Number Placeholder 3"/>
          <p:cNvSpPr>
            <a:spLocks noGrp="1"/>
          </p:cNvSpPr>
          <p:nvPr>
            <p:ph type="sldNum" sz="quarter" idx="5"/>
          </p:nvPr>
        </p:nvSpPr>
        <p:spPr/>
        <p:txBody>
          <a:bodyPr/>
          <a:lstStyle/>
          <a:p>
            <a:fld id="{48ADD2A5-9534-4B4E-ACB1-1BD65C824659}" type="slidenum">
              <a:rPr lang="en-GB" smtClean="0"/>
              <a:t>18</a:t>
            </a:fld>
            <a:endParaRPr lang="en-GB"/>
          </a:p>
        </p:txBody>
      </p:sp>
    </p:spTree>
    <p:extLst>
      <p:ext uri="{BB962C8B-B14F-4D97-AF65-F5344CB8AC3E}">
        <p14:creationId xmlns:p14="http://schemas.microsoft.com/office/powerpoint/2010/main" val="764856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ADD2A5-9534-4B4E-ACB1-1BD65C824659}" type="slidenum">
              <a:rPr lang="en-GB" smtClean="0"/>
              <a:t>21</a:t>
            </a:fld>
            <a:endParaRPr lang="en-GB"/>
          </a:p>
        </p:txBody>
      </p:sp>
    </p:spTree>
    <p:extLst>
      <p:ext uri="{BB962C8B-B14F-4D97-AF65-F5344CB8AC3E}">
        <p14:creationId xmlns:p14="http://schemas.microsoft.com/office/powerpoint/2010/main" val="380172176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E3425CA-4B9D-4420-BB9E-C250DB30E421}" type="datetime1">
              <a:rPr lang="en-US" smtClean="0"/>
              <a:t>10/6/21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6586042B-6341-4E38-A80C-926D3BB8AAC9}" type="slidenum">
              <a:rPr lang="en-US" smtClean="0"/>
              <a:t>‹#›</a:t>
            </a:fld>
            <a:endParaRPr lang="en-US"/>
          </a:p>
        </p:txBody>
      </p:sp>
    </p:spTree>
    <p:extLst>
      <p:ext uri="{BB962C8B-B14F-4D97-AF65-F5344CB8AC3E}">
        <p14:creationId xmlns:p14="http://schemas.microsoft.com/office/powerpoint/2010/main" val="402627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2751E1E-C50D-4FD4-8B1E-ECD78340D9AB}" type="datetime1">
              <a:rPr lang="en-US" smtClean="0"/>
              <a:t>10/6/21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139787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3C83AFB-9E54-459E-8C6D-0913AC3BA5D7}" type="datetime1">
              <a:rPr lang="en-US" smtClean="0"/>
              <a:t>10/6/21</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6586042B-6341-4E38-A80C-926D3BB8AAC9}" type="slidenum">
              <a:rPr lang="en-US" smtClean="0"/>
              <a:t>‹#›</a:t>
            </a:fld>
            <a:endParaRPr lang="en-US"/>
          </a:p>
        </p:txBody>
      </p:sp>
    </p:spTree>
    <p:extLst>
      <p:ext uri="{BB962C8B-B14F-4D97-AF65-F5344CB8AC3E}">
        <p14:creationId xmlns:p14="http://schemas.microsoft.com/office/powerpoint/2010/main" val="3639879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10144B6-0CA7-46BA-A00B-1E68E5C3ED0C}" type="datetime1">
              <a:rPr lang="en-US" smtClean="0"/>
              <a:t>10/6/21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656305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051F549-537C-41EC-B9CC-5B6A9AC2A6A7}" type="datetime1">
              <a:rPr lang="en-US" smtClean="0"/>
              <a:t>10/6/21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86042B-6341-4E38-A80C-926D3BB8AAC9}"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445939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52F8D56-3D0E-48B8-8218-1F3A06A96C62}" type="datetime1">
              <a:rPr lang="en-US" smtClean="0"/>
              <a:t>10/6/21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86042B-6341-4E38-A80C-926D3BB8AAC9}"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873404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EC309E-27D4-401F-A74A-DEA16C7B51DC}" type="datetime1">
              <a:rPr lang="en-US" smtClean="0"/>
              <a:t>10/6/21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70806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DEA2B81-2BC3-42D7-B67D-05C685AA80AD}" type="datetime1">
              <a:rPr lang="en-US" smtClean="0"/>
              <a:t>10/6/21</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446725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0DB8F2B-E487-4905-B553-FB649F2B6F23}" type="datetime1">
              <a:rPr lang="en-US" smtClean="0"/>
              <a:t>10/6/21</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911160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A14B861-3779-4E37-8DF0-E9EB3EA96210}" type="datetime1">
              <a:rPr lang="en-US" smtClean="0"/>
              <a:t>10/6/21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843121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E38388-E864-4553-9937-AE9FC5E50CFC}" type="datetime1">
              <a:rPr lang="en-US" smtClean="0"/>
              <a:t>10/6/21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481523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EF7C3A7-D6F6-4D38-A7C3-B72967BB81A6}" type="datetime1">
              <a:rPr lang="en-US" smtClean="0"/>
              <a:t>10/6/21</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6586042B-6341-4E38-A80C-926D3BB8AAC9}" type="slidenum">
              <a:rPr lang="en-US" smtClean="0"/>
              <a:t>‹#›</a:t>
            </a:fld>
            <a:endParaRPr lang="en-US"/>
          </a:p>
        </p:txBody>
      </p:sp>
    </p:spTree>
    <p:extLst>
      <p:ext uri="{BB962C8B-B14F-4D97-AF65-F5344CB8AC3E}">
        <p14:creationId xmlns:p14="http://schemas.microsoft.com/office/powerpoint/2010/main" val="22566346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3.png"/><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microsoft.com/office/2007/relationships/hdphoto" Target="../media/hdphoto3.wdp"/><Relationship Id="rId7" Type="http://schemas.openxmlformats.org/officeDocument/2006/relationships/diagramLayout" Target="../diagrams/layout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microsoft.com/office/2007/relationships/hdphoto" Target="../media/hdphoto2.wdp"/><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hdphoto" Target="../media/hdphoto3.wdp"/><Relationship Id="rId7" Type="http://schemas.openxmlformats.org/officeDocument/2006/relationships/diagramLayout" Target="../diagrams/layout2.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microsoft.com/office/2007/relationships/hdphoto" Target="../media/hdphoto2.wdp"/><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Ogw5y7S3VOc?feature=oembed" TargetMode="Externa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6.png"/><Relationship Id="rId7" Type="http://schemas.openxmlformats.org/officeDocument/2006/relationships/diagramData" Target="../diagrams/data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microsoft.com/office/2007/relationships/hdphoto" Target="../media/hdphoto2.wdp"/><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microsoft.com/office/2007/relationships/hdphoto" Target="../media/hdphoto3.wdp"/><Relationship Id="rId9"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oYfjM_nI4JE?feature=oembed" TargetMode="Externa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6.png"/><Relationship Id="rId7" Type="http://schemas.openxmlformats.org/officeDocument/2006/relationships/diagramData" Target="../diagrams/data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microsoft.com/office/2007/relationships/hdphoto" Target="../media/hdphoto2.wdp"/><Relationship Id="rId11" Type="http://schemas.microsoft.com/office/2007/relationships/diagramDrawing" Target="../diagrams/drawing4.xml"/><Relationship Id="rId5" Type="http://schemas.openxmlformats.org/officeDocument/2006/relationships/image" Target="../media/image4.png"/><Relationship Id="rId10" Type="http://schemas.openxmlformats.org/officeDocument/2006/relationships/diagramColors" Target="../diagrams/colors4.xml"/><Relationship Id="rId4" Type="http://schemas.microsoft.com/office/2007/relationships/hdphoto" Target="../media/hdphoto3.wdp"/><Relationship Id="rId9"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notesSlide" Target="../notesSlides/notesSlide7.xml"/><Relationship Id="rId7" Type="http://schemas.microsoft.com/office/2007/relationships/hdphoto" Target="../media/hdphoto2.wdp"/><Relationship Id="rId2" Type="http://schemas.openxmlformats.org/officeDocument/2006/relationships/slideLayout" Target="../slideLayouts/slideLayout2.xml"/><Relationship Id="rId1" Type="http://schemas.openxmlformats.org/officeDocument/2006/relationships/video" Target="https://www.youtube.com/embed/Lsqw8M7Xins?start=2&amp;feature=oembed" TargetMode="External"/><Relationship Id="rId6" Type="http://schemas.openxmlformats.org/officeDocument/2006/relationships/image" Target="../media/image4.png"/><Relationship Id="rId5" Type="http://schemas.microsoft.com/office/2007/relationships/hdphoto" Target="../media/hdphoto3.wdp"/><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png"/><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png"/><Relationship Id="rId4" Type="http://schemas.microsoft.com/office/2007/relationships/hdphoto" Target="../media/hdphoto3.wdp"/></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png"/><Relationship Id="rId4" Type="http://schemas.microsoft.com/office/2007/relationships/hdphoto" Target="../media/hdphoto3.wdp"/></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png"/><Relationship Id="rId4" Type="http://schemas.microsoft.com/office/2007/relationships/hdphoto" Target="../media/hdphoto3.wdp"/></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png"/><Relationship Id="rId4" Type="http://schemas.microsoft.com/office/2007/relationships/hdphoto" Target="../media/hdphoto3.wdp"/></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png"/><Relationship Id="rId4" Type="http://schemas.microsoft.com/office/2007/relationships/hdphoto" Target="../media/hdphoto3.wdp"/></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6.png"/><Relationship Id="rId7" Type="http://schemas.openxmlformats.org/officeDocument/2006/relationships/diagramData" Target="../diagrams/data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microsoft.com/office/2007/relationships/hdphoto" Target="../media/hdphoto2.wdp"/><Relationship Id="rId11" Type="http://schemas.microsoft.com/office/2007/relationships/diagramDrawing" Target="../diagrams/drawing5.xml"/><Relationship Id="rId5" Type="http://schemas.openxmlformats.org/officeDocument/2006/relationships/image" Target="../media/image4.png"/><Relationship Id="rId10" Type="http://schemas.openxmlformats.org/officeDocument/2006/relationships/diagramColors" Target="../diagrams/colors5.xml"/><Relationship Id="rId4" Type="http://schemas.microsoft.com/office/2007/relationships/hdphoto" Target="../media/hdphoto3.wdp"/><Relationship Id="rId9"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image" Target="../media/image6.png"/><Relationship Id="rId7" Type="http://schemas.openxmlformats.org/officeDocument/2006/relationships/diagramData" Target="../diagrams/data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microsoft.com/office/2007/relationships/hdphoto" Target="../media/hdphoto2.wdp"/><Relationship Id="rId11" Type="http://schemas.microsoft.com/office/2007/relationships/diagramDrawing" Target="../diagrams/drawing6.xml"/><Relationship Id="rId5" Type="http://schemas.openxmlformats.org/officeDocument/2006/relationships/image" Target="../media/image4.png"/><Relationship Id="rId10" Type="http://schemas.openxmlformats.org/officeDocument/2006/relationships/diagramColors" Target="../diagrams/colors6.xml"/><Relationship Id="rId4" Type="http://schemas.microsoft.com/office/2007/relationships/hdphoto" Target="../media/hdphoto3.wdp"/><Relationship Id="rId9"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microsoft.com/office/2007/relationships/hdphoto" Target="../media/hdphoto3.wdp"/><Relationship Id="rId7" Type="http://schemas.openxmlformats.org/officeDocument/2006/relationships/diagramLayout" Target="../diagrams/layout7.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Data" Target="../diagrams/data7.xml"/><Relationship Id="rId5" Type="http://schemas.microsoft.com/office/2007/relationships/hdphoto" Target="../media/hdphoto2.wdp"/><Relationship Id="rId10" Type="http://schemas.microsoft.com/office/2007/relationships/diagramDrawing" Target="../diagrams/drawing7.xml"/><Relationship Id="rId4" Type="http://schemas.openxmlformats.org/officeDocument/2006/relationships/image" Target="../media/image4.png"/><Relationship Id="rId9" Type="http://schemas.openxmlformats.org/officeDocument/2006/relationships/diagramColors" Target="../diagrams/colors7.xml"/></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7"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8" Type="http://schemas.openxmlformats.org/officeDocument/2006/relationships/hyperlink" Target="https://www.independent.co.uk/news/uk/home-news/streatham-terror-attack-inquest-latest-b1895060.html" TargetMode="External"/><Relationship Id="rId13" Type="http://schemas.openxmlformats.org/officeDocument/2006/relationships/hyperlink" Target="https://www.independent.co.uk/news/uk/crime/isis-behead-parents-girlfriend-teenage-supporter-london-terror-attack-sudesh-amman-a8687921.html" TargetMode="External"/><Relationship Id="rId3" Type="http://schemas.openxmlformats.org/officeDocument/2006/relationships/image" Target="../media/image6.png"/><Relationship Id="rId7" Type="http://schemas.openxmlformats.org/officeDocument/2006/relationships/hyperlink" Target="https://www.independent.co.uk/news/uk/crime/streatham-terror-attack-previous-offences-prison-sudesh-amman-a9315306.html" TargetMode="External"/><Relationship Id="rId12" Type="http://schemas.openxmlformats.org/officeDocument/2006/relationships/hyperlink" Target="https://news.sky.com/story/streatham-terror-attack-sudesh-ammans-mother-spoke-to-her-polite-boy-hours-before-attack-11925460"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hyperlink" Target="https://assets.publishing.service.gov.uk/government/uploads/system/uploads/attachment_data/file/864907/to-bill-factsheet.pdf" TargetMode="External"/><Relationship Id="rId5" Type="http://schemas.openxmlformats.org/officeDocument/2006/relationships/image" Target="../media/image4.png"/><Relationship Id="rId10" Type="http://schemas.openxmlformats.org/officeDocument/2006/relationships/hyperlink" Target="https://www.gov.uk/government/news/longer-jail-terms-and-stricter-monitoring-as-new-terror-laws-gain-royal-assent" TargetMode="External"/><Relationship Id="rId4" Type="http://schemas.microsoft.com/office/2007/relationships/hdphoto" Target="../media/hdphoto3.wdp"/><Relationship Id="rId9" Type="http://schemas.openxmlformats.org/officeDocument/2006/relationships/hyperlink" Target="https://hansard.parliament.uk/commons/2020-02-03/debates/67EC1008-061C-47E1-BE86-86218395D93D/StreathamIncident"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independent.co.uk/news/uk/home-news/khairi-saadallah-uk-police-terrorism-isis-prevent-a9578031.html" TargetMode="External"/><Relationship Id="rId3" Type="http://schemas.microsoft.com/office/2007/relationships/hdphoto" Target="../media/hdphoto3.wdp"/><Relationship Id="rId7" Type="http://schemas.openxmlformats.org/officeDocument/2006/relationships/hyperlink" Target="https://news.sky.com/story/khairi-saadallah-killer-of-three-sought-religious-jihad-in-reading-park-stabbing-spree-court-told-12179900"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www.bbc.co.uk/news/uk-england-berkshire-55545669" TargetMode="External"/><Relationship Id="rId11" Type="http://schemas.openxmlformats.org/officeDocument/2006/relationships/hyperlink" Target="https://www.theguardian.com/uk-news/2021/jan/05/man-khairi-saadallah-viewed-isis-material-before-reading-knife-attack-court-hears" TargetMode="External"/><Relationship Id="rId5" Type="http://schemas.microsoft.com/office/2007/relationships/hdphoto" Target="../media/hdphoto2.wdp"/><Relationship Id="rId10" Type="http://schemas.openxmlformats.org/officeDocument/2006/relationships/hyperlink" Target="https://www.theguardian.com/uk-news/2020/jun/21/uk-will-act-on-lessons-from-reading-stabbing-says-boris-johnson" TargetMode="External"/><Relationship Id="rId4" Type="http://schemas.openxmlformats.org/officeDocument/2006/relationships/image" Target="../media/image4.png"/><Relationship Id="rId9" Type="http://schemas.openxmlformats.org/officeDocument/2006/relationships/hyperlink" Target="https://news.sky.com/story/khairi-saadallah-terrorist-who-murdered-three-in-brutal-reading-attack-gets-whole-life-sentence-12184977"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static.rusi.org/201604_clat_final_report.pdf" TargetMode="External"/><Relationship Id="rId3" Type="http://schemas.microsoft.com/office/2007/relationships/hdphoto" Target="../media/hdphoto3.wdp"/><Relationship Id="rId7" Type="http://schemas.openxmlformats.org/officeDocument/2006/relationships/hyperlink" Target="https://www.independent.co.uk/news/uk/crime/streatham-terror-attack-isis-london-sudesh-amman-latest-a9314481.html"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www.independent.co.uk/news/uk/crime/reading-terror-attack-victims-khairi-saadallah-b1785604.html" TargetMode="External"/><Relationship Id="rId5" Type="http://schemas.microsoft.com/office/2007/relationships/hdphoto" Target="../media/hdphoto2.wdp"/><Relationship Id="rId4" Type="http://schemas.openxmlformats.org/officeDocument/2006/relationships/image" Target="../media/image4.png"/><Relationship Id="rId9" Type="http://schemas.openxmlformats.org/officeDocument/2006/relationships/hyperlink" Target="https://www.dhs.gov/sites/default/files/publications/Countering%20the%20Appeal%20of%20Extremism%20Online-ISD%20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0680B5D0-24EC-465A-A0E6-C4DF951E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Rectangle 11">
            <a:extLst>
              <a:ext uri="{FF2B5EF4-FFF2-40B4-BE49-F238E27FC236}">
                <a16:creationId xmlns:a16="http://schemas.microsoft.com/office/drawing/2014/main" id="{30BF1B50-A83E-4ED6-A2AA-C943C1F89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1F31E8B2-210B-4B90-83BB-3B180732E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CB6A4E-BC80-0247-8596-E3F48E86218A}"/>
              </a:ext>
            </a:extLst>
          </p:cNvPr>
          <p:cNvSpPr>
            <a:spLocks noGrp="1"/>
          </p:cNvSpPr>
          <p:nvPr>
            <p:ph type="ctrTitle"/>
          </p:nvPr>
        </p:nvSpPr>
        <p:spPr>
          <a:xfrm>
            <a:off x="8200102" y="1432223"/>
            <a:ext cx="2818417" cy="3357976"/>
          </a:xfrm>
        </p:spPr>
        <p:txBody>
          <a:bodyPr>
            <a:normAutofit/>
          </a:bodyPr>
          <a:lstStyle/>
          <a:p>
            <a:r>
              <a:rPr lang="en-GB" sz="3800"/>
              <a:t>Terrorist Groups and Organisations</a:t>
            </a:r>
          </a:p>
        </p:txBody>
      </p:sp>
      <p:sp>
        <p:nvSpPr>
          <p:cNvPr id="11" name="Rectangle 15">
            <a:extLst>
              <a:ext uri="{FF2B5EF4-FFF2-40B4-BE49-F238E27FC236}">
                <a16:creationId xmlns:a16="http://schemas.microsoft.com/office/drawing/2014/main" id="{6B387409-2B98-40F8-A65F-EF7CF989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7">
            <a:extLst>
              <a:ext uri="{FF2B5EF4-FFF2-40B4-BE49-F238E27FC236}">
                <a16:creationId xmlns:a16="http://schemas.microsoft.com/office/drawing/2014/main" id="{C9E5F284-A588-4AE7-A36D-1C93E4FD02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19" name="Oval 18">
              <a:extLst>
                <a:ext uri="{FF2B5EF4-FFF2-40B4-BE49-F238E27FC236}">
                  <a16:creationId xmlns:a16="http://schemas.microsoft.com/office/drawing/2014/main" id="{45D7D540-5CF2-4FC1-BE53-277CC22C0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916C9AA0-DC0C-49A1-ACDF-10BD6D739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3" name="Subtitle 2">
            <a:extLst>
              <a:ext uri="{FF2B5EF4-FFF2-40B4-BE49-F238E27FC236}">
                <a16:creationId xmlns:a16="http://schemas.microsoft.com/office/drawing/2014/main" id="{FF6CDF4C-9D9D-1241-97E8-5B96BD554F87}"/>
              </a:ext>
            </a:extLst>
          </p:cNvPr>
          <p:cNvSpPr>
            <a:spLocks noGrp="1"/>
          </p:cNvSpPr>
          <p:nvPr>
            <p:ph type="subTitle" idx="1"/>
          </p:nvPr>
        </p:nvSpPr>
        <p:spPr>
          <a:xfrm>
            <a:off x="8200102" y="4790198"/>
            <a:ext cx="2818418" cy="687058"/>
          </a:xfrm>
        </p:spPr>
        <p:txBody>
          <a:bodyPr>
            <a:normAutofit/>
          </a:bodyPr>
          <a:lstStyle/>
          <a:p>
            <a:r>
              <a:rPr lang="en-GB" sz="1600">
                <a:solidFill>
                  <a:srgbClr val="000000"/>
                </a:solidFill>
              </a:rPr>
              <a:t>The Islamic State</a:t>
            </a:r>
          </a:p>
        </p:txBody>
      </p:sp>
      <p:pic>
        <p:nvPicPr>
          <p:cNvPr id="5" name="Picture 2" descr="How ISIS Really Recruits its Members | Columbia Magazine">
            <a:extLst>
              <a:ext uri="{FF2B5EF4-FFF2-40B4-BE49-F238E27FC236}">
                <a16:creationId xmlns:a16="http://schemas.microsoft.com/office/drawing/2014/main" id="{10ECA0A1-E826-7B4B-8695-7A652FC8954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6690"/>
          <a:stretch/>
        </p:blipFill>
        <p:spPr bwMode="auto">
          <a:xfrm>
            <a:off x="920834" y="1529038"/>
            <a:ext cx="6631744" cy="3731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1336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Oval 23">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6" name="Oval 25">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EBD9B319-BDA6-4444-9841-A1D86148CCD7}"/>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Aims</a:t>
            </a:r>
          </a:p>
        </p:txBody>
      </p:sp>
      <p:sp>
        <p:nvSpPr>
          <p:cNvPr id="28" name="Rectangle 27">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8" name="Content Placeholder 2">
            <a:extLst>
              <a:ext uri="{FF2B5EF4-FFF2-40B4-BE49-F238E27FC236}">
                <a16:creationId xmlns:a16="http://schemas.microsoft.com/office/drawing/2014/main" id="{F5A668E4-7647-4071-850C-EE9F1F2CB4FE}"/>
              </a:ext>
            </a:extLst>
          </p:cNvPr>
          <p:cNvGraphicFramePr/>
          <p:nvPr>
            <p:extLst>
              <p:ext uri="{D42A27DB-BD31-4B8C-83A1-F6EECF244321}">
                <p14:modId xmlns:p14="http://schemas.microsoft.com/office/powerpoint/2010/main" val="1940245599"/>
              </p:ext>
            </p:extLst>
          </p:nvPr>
        </p:nvGraphicFramePr>
        <p:xfrm>
          <a:off x="5729288" y="725488"/>
          <a:ext cx="6200775"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5847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3" name="Oval 3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395330AF-B10D-BC4E-A488-1ECC38C21395}"/>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Objectives</a:t>
            </a:r>
          </a:p>
        </p:txBody>
      </p:sp>
      <p:sp>
        <p:nvSpPr>
          <p:cNvPr id="37" name="Rectangle 36">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6" name="Content Placeholder 2">
            <a:extLst>
              <a:ext uri="{FF2B5EF4-FFF2-40B4-BE49-F238E27FC236}">
                <a16:creationId xmlns:a16="http://schemas.microsoft.com/office/drawing/2014/main" id="{095A4B59-3D30-4435-8451-6EB827440F8F}"/>
              </a:ext>
            </a:extLst>
          </p:cNvPr>
          <p:cNvGraphicFramePr>
            <a:graphicFrameLocks noGrp="1"/>
          </p:cNvGraphicFramePr>
          <p:nvPr>
            <p:ph idx="1"/>
            <p:extLst>
              <p:ext uri="{D42A27DB-BD31-4B8C-83A1-F6EECF244321}">
                <p14:modId xmlns:p14="http://schemas.microsoft.com/office/powerpoint/2010/main" val="2940197685"/>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9524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A3D0CE2-91FF-49B3-A5D8-181E900D7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58AEBD96-C315-4F53-9D9E-0E20E993E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78916AAA-66F6-4DFA-88ED-7E27CF6B8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5" name="Group 24">
            <a:extLst>
              <a:ext uri="{FF2B5EF4-FFF2-40B4-BE49-F238E27FC236}">
                <a16:creationId xmlns:a16="http://schemas.microsoft.com/office/drawing/2014/main" id="{A137D43F-BAD6-47F1-AA65-AEEA38A2FF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D512C9B2-6B22-4211-A940-FCD7C2CD0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sp>
        <p:sp>
          <p:nvSpPr>
            <p:cNvPr id="27" name="Oval 26">
              <a:extLst>
                <a:ext uri="{FF2B5EF4-FFF2-40B4-BE49-F238E27FC236}">
                  <a16:creationId xmlns:a16="http://schemas.microsoft.com/office/drawing/2014/main" id="{85F7DB84-CDE7-46F8-90DD-9D048A7D52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sp>
      </p:grpSp>
      <p:sp useBgFill="1">
        <p:nvSpPr>
          <p:cNvPr id="29" name="Rectangle 28">
            <a:extLst>
              <a:ext uri="{FF2B5EF4-FFF2-40B4-BE49-F238E27FC236}">
                <a16:creationId xmlns:a16="http://schemas.microsoft.com/office/drawing/2014/main" id="{E8035907-EB9C-4E11-8A9B-D25B0AD8D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id="{50B17D3E-E172-444A-B746-C379458D1904}"/>
              </a:ext>
            </a:extLst>
          </p:cNvPr>
          <p:cNvSpPr>
            <a:spLocks noGrp="1"/>
          </p:cNvSpPr>
          <p:nvPr>
            <p:ph idx="1"/>
          </p:nvPr>
        </p:nvSpPr>
        <p:spPr>
          <a:xfrm>
            <a:off x="7937524" y="2064730"/>
            <a:ext cx="2942706" cy="2728536"/>
          </a:xfrm>
        </p:spPr>
        <p:txBody>
          <a:bodyPr vert="horz" lIns="91440" tIns="45720" rIns="91440" bIns="45720" rtlCol="0" anchor="ctr">
            <a:normAutofit/>
          </a:bodyPr>
          <a:lstStyle/>
          <a:p>
            <a:pPr marL="0" indent="0">
              <a:buNone/>
            </a:pPr>
            <a:r>
              <a:rPr lang="en-US" sz="2800">
                <a:solidFill>
                  <a:schemeClr val="tx2"/>
                </a:solidFill>
              </a:rPr>
              <a:t>What are the main causes of people joining the fight?</a:t>
            </a:r>
          </a:p>
        </p:txBody>
      </p:sp>
      <p:grpSp>
        <p:nvGrpSpPr>
          <p:cNvPr id="31" name="Group 30">
            <a:extLst>
              <a:ext uri="{FF2B5EF4-FFF2-40B4-BE49-F238E27FC236}">
                <a16:creationId xmlns:a16="http://schemas.microsoft.com/office/drawing/2014/main" id="{B4CFDD4A-4FA1-4CD9-90D5-E253C2040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14818" y="720071"/>
            <a:ext cx="5417868" cy="5417858"/>
            <a:chOff x="1311770" y="720071"/>
            <a:chExt cx="5417868" cy="5417858"/>
          </a:xfrm>
        </p:grpSpPr>
        <p:sp>
          <p:nvSpPr>
            <p:cNvPr id="32" name="Oval 31">
              <a:extLst>
                <a:ext uri="{FF2B5EF4-FFF2-40B4-BE49-F238E27FC236}">
                  <a16:creationId xmlns:a16="http://schemas.microsoft.com/office/drawing/2014/main" id="{4AB5B6FA-7B4F-437A-9C78-144C7DCD1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1770" y="720071"/>
              <a:ext cx="5417868" cy="5417858"/>
            </a:xfrm>
            <a:prstGeom prst="ellipse">
              <a:avLst/>
            </a:prstGeom>
            <a:blipFill dpi="0"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3" name="Oval 32">
              <a:extLst>
                <a:ext uri="{FF2B5EF4-FFF2-40B4-BE49-F238E27FC236}">
                  <a16:creationId xmlns:a16="http://schemas.microsoft.com/office/drawing/2014/main" id="{A4199C21-6AE0-4F6F-AA96-6FFF97BB9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8390" y="1006688"/>
              <a:ext cx="4844628" cy="4844620"/>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53B1BC21-1647-3249-992F-DEB3F4344CC7}"/>
              </a:ext>
            </a:extLst>
          </p:cNvPr>
          <p:cNvSpPr>
            <a:spLocks noGrp="1"/>
          </p:cNvSpPr>
          <p:nvPr>
            <p:ph type="title"/>
          </p:nvPr>
        </p:nvSpPr>
        <p:spPr>
          <a:xfrm>
            <a:off x="1717507" y="1316890"/>
            <a:ext cx="4606394" cy="4224216"/>
          </a:xfrm>
        </p:spPr>
        <p:txBody>
          <a:bodyPr vert="horz" lIns="91440" tIns="45720" rIns="91440" bIns="45720" rtlCol="0" anchor="ctr">
            <a:normAutofit/>
          </a:bodyPr>
          <a:lstStyle/>
          <a:p>
            <a:pPr algn="ctr">
              <a:lnSpc>
                <a:spcPct val="80000"/>
              </a:lnSpc>
            </a:pPr>
            <a:r>
              <a:rPr lang="en-US" sz="6000">
                <a:solidFill>
                  <a:srgbClr val="FFFFFF"/>
                </a:solidFill>
              </a:rPr>
              <a:t>Forgein Fighters</a:t>
            </a:r>
          </a:p>
        </p:txBody>
      </p:sp>
      <p:sp>
        <p:nvSpPr>
          <p:cNvPr id="35" name="Rectangle 34">
            <a:extLst>
              <a:ext uri="{FF2B5EF4-FFF2-40B4-BE49-F238E27FC236}">
                <a16:creationId xmlns:a16="http://schemas.microsoft.com/office/drawing/2014/main" id="{D9C69FA7-0958-4ED9-A0DF-E87A0C137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5208" y="3388657"/>
            <a:ext cx="36576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98488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18">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20">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24">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5" name="Rectangle 28">
            <a:extLst>
              <a:ext uri="{FF2B5EF4-FFF2-40B4-BE49-F238E27FC236}">
                <a16:creationId xmlns:a16="http://schemas.microsoft.com/office/drawing/2014/main" id="{0680B5D0-24EC-465A-A0E6-C4DF951E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6" name="Rectangle 30">
            <a:extLst>
              <a:ext uri="{FF2B5EF4-FFF2-40B4-BE49-F238E27FC236}">
                <a16:creationId xmlns:a16="http://schemas.microsoft.com/office/drawing/2014/main" id="{30BF1B50-A83E-4ED6-A2AA-C943C1F89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32">
            <a:extLst>
              <a:ext uri="{FF2B5EF4-FFF2-40B4-BE49-F238E27FC236}">
                <a16:creationId xmlns:a16="http://schemas.microsoft.com/office/drawing/2014/main" id="{1F31E8B2-210B-4B90-83BB-3B180732E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BF762C-F2B7-B44A-A46B-92963394AAC1}"/>
              </a:ext>
            </a:extLst>
          </p:cNvPr>
          <p:cNvSpPr>
            <a:spLocks noGrp="1"/>
          </p:cNvSpPr>
          <p:nvPr>
            <p:ph type="title"/>
          </p:nvPr>
        </p:nvSpPr>
        <p:spPr>
          <a:xfrm>
            <a:off x="8200102" y="1432223"/>
            <a:ext cx="2818417" cy="3357976"/>
          </a:xfrm>
        </p:spPr>
        <p:txBody>
          <a:bodyPr vert="horz" lIns="91440" tIns="45720" rIns="91440" bIns="45720" rtlCol="0" anchor="ctr">
            <a:normAutofit/>
          </a:bodyPr>
          <a:lstStyle/>
          <a:p>
            <a:pPr>
              <a:lnSpc>
                <a:spcPct val="80000"/>
              </a:lnSpc>
            </a:pPr>
            <a:r>
              <a:rPr lang="en-US" sz="3300" dirty="0">
                <a:blipFill dpi="0" rotWithShape="1">
                  <a:blip r:embed="rId5"/>
                  <a:srcRect/>
                  <a:tile tx="6350" ty="-127000" sx="65000" sy="64000" flip="none" algn="tl"/>
                </a:blipFill>
              </a:rPr>
              <a:t>The process of </a:t>
            </a:r>
            <a:r>
              <a:rPr lang="en-GB" sz="3300" dirty="0">
                <a:blipFill dpi="0" rotWithShape="1">
                  <a:blip r:embed="rId5"/>
                  <a:srcRect/>
                  <a:tile tx="6350" ty="-127000" sx="65000" sy="64000" flip="none" algn="tl"/>
                </a:blipFill>
              </a:rPr>
              <a:t>Radicalisation</a:t>
            </a:r>
            <a:r>
              <a:rPr lang="en-US" sz="3300" dirty="0">
                <a:blipFill dpi="0" rotWithShape="1">
                  <a:blip r:embed="rId5"/>
                  <a:srcRect/>
                  <a:tile tx="6350" ty="-127000" sx="65000" sy="64000" flip="none" algn="tl"/>
                </a:blipFill>
              </a:rPr>
              <a:t> and the ISLAMIC STATE</a:t>
            </a:r>
            <a:br>
              <a:rPr lang="en-US" sz="3300" dirty="0">
                <a:blipFill dpi="0" rotWithShape="1">
                  <a:blip r:embed="rId5"/>
                  <a:srcRect/>
                  <a:tile tx="6350" ty="-127000" sx="65000" sy="64000" flip="none" algn="tl"/>
                </a:blipFill>
              </a:rPr>
            </a:br>
            <a:endParaRPr lang="en-US" sz="3300" dirty="0">
              <a:blipFill dpi="0" rotWithShape="1">
                <a:blip r:embed="rId5"/>
                <a:srcRect/>
                <a:tile tx="6350" ty="-127000" sx="65000" sy="64000" flip="none" algn="tl"/>
              </a:blipFill>
            </a:endParaRPr>
          </a:p>
        </p:txBody>
      </p:sp>
      <p:sp>
        <p:nvSpPr>
          <p:cNvPr id="48" name="Rectangle 34">
            <a:extLst>
              <a:ext uri="{FF2B5EF4-FFF2-40B4-BE49-F238E27FC236}">
                <a16:creationId xmlns:a16="http://schemas.microsoft.com/office/drawing/2014/main" id="{6B387409-2B98-40F8-A65F-EF7CF989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36">
            <a:extLst>
              <a:ext uri="{FF2B5EF4-FFF2-40B4-BE49-F238E27FC236}">
                <a16:creationId xmlns:a16="http://schemas.microsoft.com/office/drawing/2014/main" id="{C9E5F284-A588-4AE7-A36D-1C93E4FD02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50" name="Oval 37">
              <a:extLst>
                <a:ext uri="{FF2B5EF4-FFF2-40B4-BE49-F238E27FC236}">
                  <a16:creationId xmlns:a16="http://schemas.microsoft.com/office/drawing/2014/main" id="{45D7D540-5CF2-4FC1-BE53-277CC22C0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1" name="Oval 38">
              <a:extLst>
                <a:ext uri="{FF2B5EF4-FFF2-40B4-BE49-F238E27FC236}">
                  <a16:creationId xmlns:a16="http://schemas.microsoft.com/office/drawing/2014/main" id="{916C9AA0-DC0C-49A1-ACDF-10BD6D739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9" name="Picture 2" descr="Imatge 1">
            <a:extLst>
              <a:ext uri="{FF2B5EF4-FFF2-40B4-BE49-F238E27FC236}">
                <a16:creationId xmlns:a16="http://schemas.microsoft.com/office/drawing/2014/main" id="{1E673C62-B8A5-684C-856C-CE3CD52D60DF}"/>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1041129" y="1388911"/>
            <a:ext cx="6391154" cy="4011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8278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Staying Safe Online - Radicalisation">
            <a:hlinkClick r:id="" action="ppaction://media"/>
            <a:extLst>
              <a:ext uri="{FF2B5EF4-FFF2-40B4-BE49-F238E27FC236}">
                <a16:creationId xmlns:a16="http://schemas.microsoft.com/office/drawing/2014/main" id="{75568A9B-4552-0E47-AC07-66DFC5D333BB}"/>
              </a:ext>
            </a:extLst>
          </p:cNvPr>
          <p:cNvPicPr>
            <a:picLocks noRot="1" noChangeAspect="1"/>
          </p:cNvPicPr>
          <p:nvPr>
            <a:videoFile r:link="rId1"/>
          </p:nvPr>
        </p:nvPicPr>
        <p:blipFill>
          <a:blip r:embed="rId3"/>
          <a:stretch>
            <a:fillRect/>
          </a:stretch>
        </p:blipFill>
        <p:spPr>
          <a:xfrm>
            <a:off x="0" y="-15240"/>
            <a:ext cx="12192000" cy="6873240"/>
          </a:xfrm>
          <a:prstGeom prst="rect">
            <a:avLst/>
          </a:prstGeom>
        </p:spPr>
      </p:pic>
    </p:spTree>
    <p:extLst>
      <p:ext uri="{BB962C8B-B14F-4D97-AF65-F5344CB8AC3E}">
        <p14:creationId xmlns:p14="http://schemas.microsoft.com/office/powerpoint/2010/main" val="359941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Oval 2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5" name="Oval 24">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4C8D0FA6-B4F4-ED4D-8A76-C09BD849DD65}"/>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Shamima</a:t>
            </a:r>
            <a:r>
              <a:rPr lang="en-GB" sz="3000" dirty="0">
                <a:solidFill>
                  <a:srgbClr val="FFFFFF"/>
                </a:solidFill>
              </a:rPr>
              <a:t> Begum </a:t>
            </a:r>
          </a:p>
        </p:txBody>
      </p:sp>
      <p:sp>
        <p:nvSpPr>
          <p:cNvPr id="27" name="Rectangle 26">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6" name="Content Placeholder 2">
            <a:extLst>
              <a:ext uri="{FF2B5EF4-FFF2-40B4-BE49-F238E27FC236}">
                <a16:creationId xmlns:a16="http://schemas.microsoft.com/office/drawing/2014/main" id="{1438032F-9374-49C6-A675-2C95B0C50537}"/>
              </a:ext>
            </a:extLst>
          </p:cNvPr>
          <p:cNvGraphicFramePr>
            <a:graphicFrameLocks noGrp="1"/>
          </p:cNvGraphicFramePr>
          <p:nvPr>
            <p:ph idx="1"/>
            <p:extLst>
              <p:ext uri="{D42A27DB-BD31-4B8C-83A1-F6EECF244321}">
                <p14:modId xmlns:p14="http://schemas.microsoft.com/office/powerpoint/2010/main" val="1145255173"/>
              </p:ext>
            </p:extLst>
          </p:nvPr>
        </p:nvGraphicFramePr>
        <p:xfrm>
          <a:off x="6081089" y="725394"/>
          <a:ext cx="5142658" cy="540721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517413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descr="Shamima Begum Says She’d ‘Rather Die’ Than Return to ISIS as She Seeks Forgiveness | GMB">
            <a:hlinkClick r:id="" action="ppaction://media"/>
            <a:extLst>
              <a:ext uri="{FF2B5EF4-FFF2-40B4-BE49-F238E27FC236}">
                <a16:creationId xmlns:a16="http://schemas.microsoft.com/office/drawing/2014/main" id="{9F9A6268-E126-E348-9275-C9EB75E87B5D}"/>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725716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9" name="Oval 2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60AF3B13-5307-D14B-9228-75CA47D45FF5}"/>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Lone Wolf Terrorism (UK)– Related to the IS</a:t>
            </a:r>
          </a:p>
        </p:txBody>
      </p:sp>
      <p:sp>
        <p:nvSpPr>
          <p:cNvPr id="31" name="Rectangle 2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32" name="Content Placeholder 2">
            <a:extLst>
              <a:ext uri="{FF2B5EF4-FFF2-40B4-BE49-F238E27FC236}">
                <a16:creationId xmlns:a16="http://schemas.microsoft.com/office/drawing/2014/main" id="{6246D271-EC1A-42DC-81FE-CA1C526CC071}"/>
              </a:ext>
            </a:extLst>
          </p:cNvPr>
          <p:cNvGraphicFramePr>
            <a:graphicFrameLocks noGrp="1"/>
          </p:cNvGraphicFramePr>
          <p:nvPr>
            <p:ph idx="1"/>
            <p:extLst>
              <p:ext uri="{D42A27DB-BD31-4B8C-83A1-F6EECF244321}">
                <p14:modId xmlns:p14="http://schemas.microsoft.com/office/powerpoint/2010/main" val="4126898443"/>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701445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pic>
        <p:nvPicPr>
          <p:cNvPr id="15" name="Online Media 14" descr="Here's Why Lone Wolf Terrorism Is On The Rise">
            <a:hlinkClick r:id="" action="ppaction://media"/>
            <a:extLst>
              <a:ext uri="{FF2B5EF4-FFF2-40B4-BE49-F238E27FC236}">
                <a16:creationId xmlns:a16="http://schemas.microsoft.com/office/drawing/2014/main" id="{DE5E2754-F727-2841-A276-23811B033B2C}"/>
              </a:ext>
            </a:extLst>
          </p:cNvPr>
          <p:cNvPicPr>
            <a:picLocks noRot="1" noChangeAspect="1"/>
          </p:cNvPicPr>
          <p:nvPr>
            <a:videoFile r:link="rId1"/>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859646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00D640F9-7BC5-0D4D-B7F1-8526F5FE2450}"/>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Streatham attack - 2020</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A1D4DD52-49EA-464B-97E8-2575AD8B9855}"/>
              </a:ext>
            </a:extLst>
          </p:cNvPr>
          <p:cNvSpPr>
            <a:spLocks noGrp="1"/>
          </p:cNvSpPr>
          <p:nvPr>
            <p:ph idx="1"/>
          </p:nvPr>
        </p:nvSpPr>
        <p:spPr>
          <a:xfrm>
            <a:off x="6081089" y="725394"/>
            <a:ext cx="5142658" cy="5407212"/>
          </a:xfrm>
        </p:spPr>
        <p:txBody>
          <a:bodyPr anchor="ctr">
            <a:normAutofit/>
          </a:bodyPr>
          <a:lstStyle/>
          <a:p>
            <a:r>
              <a:rPr lang="en-GB" dirty="0"/>
              <a:t>Sudesh Amman – attacked people in Streatham high street.</a:t>
            </a:r>
          </a:p>
          <a:p>
            <a:r>
              <a:rPr lang="en-GB" dirty="0"/>
              <a:t>With a knife and had a hoax device strapped to his body. </a:t>
            </a:r>
          </a:p>
          <a:p>
            <a:r>
              <a:rPr lang="en-GB" dirty="0"/>
              <a:t>Amman was previously arrested in 2018 on suspicion of planning an attack – but, charged with propaganda offences.</a:t>
            </a:r>
          </a:p>
          <a:p>
            <a:r>
              <a:rPr lang="en-GB" dirty="0"/>
              <a:t>Goal in life – to die as a martyr.</a:t>
            </a:r>
          </a:p>
          <a:p>
            <a:r>
              <a:rPr lang="en-GB" dirty="0"/>
              <a:t>Pledge allegiance to the leader of the IS</a:t>
            </a:r>
          </a:p>
          <a:p>
            <a:r>
              <a:rPr lang="en-GB" dirty="0"/>
              <a:t>Released 23 January 2020 – probation hostel, had a curfew, electronic tag and various other licence conditions.</a:t>
            </a:r>
          </a:p>
          <a:p>
            <a:r>
              <a:rPr lang="en-GB" dirty="0"/>
              <a:t>Amman was shot dead at the scene.</a:t>
            </a:r>
          </a:p>
        </p:txBody>
      </p:sp>
    </p:spTree>
    <p:extLst>
      <p:ext uri="{BB962C8B-B14F-4D97-AF65-F5344CB8AC3E}">
        <p14:creationId xmlns:p14="http://schemas.microsoft.com/office/powerpoint/2010/main" val="184163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3551A13C-2368-B24A-9430-F5480F2EA99A}"/>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Response</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F01CF0C-B3E9-354F-BAB9-903DCCCD6ABF}"/>
              </a:ext>
            </a:extLst>
          </p:cNvPr>
          <p:cNvSpPr>
            <a:spLocks noGrp="1"/>
          </p:cNvSpPr>
          <p:nvPr>
            <p:ph idx="1"/>
          </p:nvPr>
        </p:nvSpPr>
        <p:spPr>
          <a:xfrm>
            <a:off x="5617886" y="725392"/>
            <a:ext cx="6393365" cy="5407212"/>
          </a:xfrm>
        </p:spPr>
        <p:txBody>
          <a:bodyPr anchor="ctr">
            <a:normAutofit/>
          </a:bodyPr>
          <a:lstStyle/>
          <a:p>
            <a:r>
              <a:rPr lang="en-GB" dirty="0"/>
              <a:t>Police – Protected the public and tried to prevent the attack through surveillance and on-going investigations into Amman.</a:t>
            </a:r>
          </a:p>
          <a:p>
            <a:pPr marL="0" indent="0">
              <a:buNone/>
            </a:pPr>
            <a:endParaRPr lang="en-GB" dirty="0"/>
          </a:p>
          <a:p>
            <a:r>
              <a:rPr lang="en-GB" dirty="0"/>
              <a:t>Governmental – Terrorist Offenders Act 2020</a:t>
            </a:r>
            <a:br>
              <a:rPr lang="en-GB" dirty="0"/>
            </a:br>
            <a:br>
              <a:rPr lang="en-GB" dirty="0"/>
            </a:br>
            <a:r>
              <a:rPr lang="en-GB" dirty="0"/>
              <a:t>-Restricts eligibility for release on licence of terrorist prisoners.</a:t>
            </a:r>
          </a:p>
          <a:p>
            <a:endParaRPr lang="en-GB" dirty="0"/>
          </a:p>
          <a:p>
            <a:r>
              <a:rPr lang="en-GB" dirty="0"/>
              <a:t>Governmental – Counter-Terrorism and Sentencing Act (2021)</a:t>
            </a:r>
            <a:br>
              <a:rPr lang="en-GB" dirty="0"/>
            </a:br>
            <a:br>
              <a:rPr lang="en-GB" dirty="0"/>
            </a:br>
            <a:r>
              <a:rPr lang="en-GB" dirty="0"/>
              <a:t>- Completely ends the prospect of early release.</a:t>
            </a:r>
          </a:p>
        </p:txBody>
      </p:sp>
    </p:spTree>
    <p:extLst>
      <p:ext uri="{BB962C8B-B14F-4D97-AF65-F5344CB8AC3E}">
        <p14:creationId xmlns:p14="http://schemas.microsoft.com/office/powerpoint/2010/main" val="409474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3F349DE9-10CE-C041-8E50-B5469995B930}"/>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Influence of IS via internet</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0519551-49CE-6841-BCFB-E1E6F9DB3245}"/>
              </a:ext>
            </a:extLst>
          </p:cNvPr>
          <p:cNvSpPr>
            <a:spLocks noGrp="1"/>
          </p:cNvSpPr>
          <p:nvPr>
            <p:ph idx="1"/>
          </p:nvPr>
        </p:nvSpPr>
        <p:spPr>
          <a:xfrm>
            <a:off x="6081089" y="725394"/>
            <a:ext cx="5142658" cy="5407212"/>
          </a:xfrm>
        </p:spPr>
        <p:txBody>
          <a:bodyPr anchor="ctr">
            <a:normAutofit/>
          </a:bodyPr>
          <a:lstStyle/>
          <a:p>
            <a:r>
              <a:rPr lang="en-GB" dirty="0"/>
              <a:t>Amman’s mother believed her son had become radicalised after watching extremist content online.</a:t>
            </a:r>
          </a:p>
          <a:p>
            <a:endParaRPr lang="en-GB" dirty="0"/>
          </a:p>
          <a:p>
            <a:r>
              <a:rPr lang="en-GB" dirty="0"/>
              <a:t>Amman was originally arrested less than 24 hours after counter-terror police launched an investigation into his online activities. </a:t>
            </a:r>
          </a:p>
          <a:p>
            <a:endParaRPr lang="en-GB" dirty="0"/>
          </a:p>
          <a:p>
            <a:r>
              <a:rPr lang="en-GB" dirty="0"/>
              <a:t>349.000 media files were recovered from Amman’s digital devices.</a:t>
            </a:r>
          </a:p>
          <a:p>
            <a:endParaRPr lang="en-GB" dirty="0"/>
          </a:p>
          <a:p>
            <a:r>
              <a:rPr lang="en-GB" dirty="0"/>
              <a:t>In online chats Amman told his girlfriend about his hatred towards non-believers and allegiance to the IS.</a:t>
            </a:r>
          </a:p>
          <a:p>
            <a:endParaRPr lang="en-GB" dirty="0"/>
          </a:p>
        </p:txBody>
      </p:sp>
    </p:spTree>
    <p:extLst>
      <p:ext uri="{BB962C8B-B14F-4D97-AF65-F5344CB8AC3E}">
        <p14:creationId xmlns:p14="http://schemas.microsoft.com/office/powerpoint/2010/main" val="3119809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74D91F97-7276-784F-9A82-9B0E1DC9981A}"/>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Reading Attack 2020</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51BC61D-A290-B84F-A82A-CE226838EB23}"/>
              </a:ext>
            </a:extLst>
          </p:cNvPr>
          <p:cNvSpPr>
            <a:spLocks noGrp="1"/>
          </p:cNvSpPr>
          <p:nvPr>
            <p:ph idx="1"/>
          </p:nvPr>
        </p:nvSpPr>
        <p:spPr>
          <a:xfrm>
            <a:off x="6081089" y="725394"/>
            <a:ext cx="5142658" cy="5407212"/>
          </a:xfrm>
        </p:spPr>
        <p:txBody>
          <a:bodyPr anchor="ctr">
            <a:normAutofit/>
          </a:bodyPr>
          <a:lstStyle/>
          <a:p>
            <a:r>
              <a:rPr lang="en-GB" dirty="0" err="1"/>
              <a:t>Khairi</a:t>
            </a:r>
            <a:r>
              <a:rPr lang="en-GB" dirty="0"/>
              <a:t> </a:t>
            </a:r>
            <a:r>
              <a:rPr lang="en-GB" dirty="0" err="1"/>
              <a:t>Saadallah</a:t>
            </a:r>
            <a:r>
              <a:rPr lang="en-GB" dirty="0"/>
              <a:t> – arrested and charged with the stabbings in Reading. </a:t>
            </a:r>
          </a:p>
          <a:p>
            <a:r>
              <a:rPr lang="en-GB" dirty="0"/>
              <a:t>Wanted to kill as many people he could in the name of violent Jihad.</a:t>
            </a:r>
          </a:p>
          <a:p>
            <a:r>
              <a:rPr lang="en-GB" dirty="0"/>
              <a:t>Came to attention of M15 when they received </a:t>
            </a:r>
            <a:r>
              <a:rPr lang="en-GB" dirty="0" err="1"/>
              <a:t>intelligience</a:t>
            </a:r>
            <a:r>
              <a:rPr lang="en-GB" dirty="0"/>
              <a:t> that he was seeking to join an Islamist group in the Middle East.</a:t>
            </a:r>
          </a:p>
          <a:p>
            <a:r>
              <a:rPr lang="en-GB" dirty="0"/>
              <a:t>Jailed for life after admitting to three counts of murder and three counts of attempted murder.</a:t>
            </a:r>
          </a:p>
        </p:txBody>
      </p:sp>
    </p:spTree>
    <p:extLst>
      <p:ext uri="{BB962C8B-B14F-4D97-AF65-F5344CB8AC3E}">
        <p14:creationId xmlns:p14="http://schemas.microsoft.com/office/powerpoint/2010/main" val="3768373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718CB99A-21A9-104C-9FD6-439B897D2753}"/>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Response</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FF231E8-545A-4A4F-9D6A-778E7F17DB74}"/>
              </a:ext>
            </a:extLst>
          </p:cNvPr>
          <p:cNvSpPr>
            <a:spLocks noGrp="1"/>
          </p:cNvSpPr>
          <p:nvPr>
            <p:ph idx="1"/>
          </p:nvPr>
        </p:nvSpPr>
        <p:spPr>
          <a:xfrm>
            <a:off x="6081089" y="725394"/>
            <a:ext cx="5142658" cy="5407212"/>
          </a:xfrm>
        </p:spPr>
        <p:txBody>
          <a:bodyPr anchor="ctr">
            <a:normAutofit/>
          </a:bodyPr>
          <a:lstStyle/>
          <a:p>
            <a:pPr marL="0" indent="0">
              <a:buNone/>
            </a:pPr>
            <a:endParaRPr lang="en-GB" dirty="0"/>
          </a:p>
          <a:p>
            <a:r>
              <a:rPr lang="en-GB" dirty="0"/>
              <a:t>Police declare Reading stabbings a terrorism incident</a:t>
            </a:r>
          </a:p>
          <a:p>
            <a:endParaRPr lang="en-GB" dirty="0"/>
          </a:p>
          <a:p>
            <a:pPr marL="0" indent="0">
              <a:buNone/>
            </a:pPr>
            <a:endParaRPr lang="en-GB" dirty="0"/>
          </a:p>
          <a:p>
            <a:r>
              <a:rPr lang="en-GB" dirty="0"/>
              <a:t>Boris Johnson hinted at a fresh crackdown on terrorism</a:t>
            </a:r>
          </a:p>
          <a:p>
            <a:endParaRPr lang="en-GB" dirty="0"/>
          </a:p>
          <a:p>
            <a:r>
              <a:rPr lang="en-GB" dirty="0"/>
              <a:t>Arrested and now charged  - Life sentence</a:t>
            </a:r>
          </a:p>
          <a:p>
            <a:pPr marL="0" indent="0">
              <a:buNone/>
            </a:pPr>
            <a:br>
              <a:rPr lang="en-GB" dirty="0"/>
            </a:br>
            <a:endParaRPr lang="en-GB" dirty="0"/>
          </a:p>
        </p:txBody>
      </p:sp>
    </p:spTree>
    <p:extLst>
      <p:ext uri="{BB962C8B-B14F-4D97-AF65-F5344CB8AC3E}">
        <p14:creationId xmlns:p14="http://schemas.microsoft.com/office/powerpoint/2010/main" val="1236329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865607E3-9D81-0844-872A-07D87A76657D}"/>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Influence of IS via internet</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47E8007-0A65-8A43-8433-E54FC3FA85EF}"/>
              </a:ext>
            </a:extLst>
          </p:cNvPr>
          <p:cNvSpPr>
            <a:spLocks noGrp="1"/>
          </p:cNvSpPr>
          <p:nvPr>
            <p:ph idx="1"/>
          </p:nvPr>
        </p:nvSpPr>
        <p:spPr>
          <a:xfrm>
            <a:off x="6081089" y="725394"/>
            <a:ext cx="5142658" cy="5407212"/>
          </a:xfrm>
        </p:spPr>
        <p:txBody>
          <a:bodyPr anchor="ctr">
            <a:normAutofit/>
          </a:bodyPr>
          <a:lstStyle/>
          <a:p>
            <a:r>
              <a:rPr lang="en-GB" dirty="0"/>
              <a:t> </a:t>
            </a:r>
            <a:r>
              <a:rPr lang="en-GB" dirty="0" err="1"/>
              <a:t>Saadallah</a:t>
            </a:r>
            <a:r>
              <a:rPr lang="en-GB" dirty="0"/>
              <a:t> had in 2019 accessed material on his mobile phone about Mohammed </a:t>
            </a:r>
            <a:r>
              <a:rPr lang="en-GB" dirty="0" err="1"/>
              <a:t>Emwazi</a:t>
            </a:r>
            <a:r>
              <a:rPr lang="en-GB" dirty="0"/>
              <a:t> , the Isis propagandist seen in videos taunting victims before killing them</a:t>
            </a:r>
          </a:p>
          <a:p>
            <a:endParaRPr lang="en-GB" dirty="0"/>
          </a:p>
          <a:p>
            <a:r>
              <a:rPr lang="en-GB" dirty="0" err="1"/>
              <a:t>Saadallah</a:t>
            </a:r>
            <a:r>
              <a:rPr lang="en-GB" dirty="0"/>
              <a:t> had viewed violent and extremist videos, images of 9/11 and the IS  flag</a:t>
            </a:r>
          </a:p>
          <a:p>
            <a:endParaRPr lang="en-GB" dirty="0"/>
          </a:p>
          <a:p>
            <a:r>
              <a:rPr lang="en-GB" dirty="0"/>
              <a:t>The IS claimed responsibility – </a:t>
            </a:r>
            <a:r>
              <a:rPr lang="en-GB" dirty="0" err="1"/>
              <a:t>Saadallah</a:t>
            </a:r>
            <a:r>
              <a:rPr lang="en-GB" dirty="0"/>
              <a:t> was responding to calls for attacks in the West.</a:t>
            </a:r>
          </a:p>
        </p:txBody>
      </p:sp>
    </p:spTree>
    <p:extLst>
      <p:ext uri="{BB962C8B-B14F-4D97-AF65-F5344CB8AC3E}">
        <p14:creationId xmlns:p14="http://schemas.microsoft.com/office/powerpoint/2010/main" val="81090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Oval 2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4" name="Oval 2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6DFD39DB-F1AA-8A40-AC29-87C789F85C8C}"/>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Combatting the issue of lone wolfs?</a:t>
            </a:r>
          </a:p>
        </p:txBody>
      </p:sp>
      <p:sp>
        <p:nvSpPr>
          <p:cNvPr id="26" name="Rectangle 2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6" name="Content Placeholder 2">
            <a:extLst>
              <a:ext uri="{FF2B5EF4-FFF2-40B4-BE49-F238E27FC236}">
                <a16:creationId xmlns:a16="http://schemas.microsoft.com/office/drawing/2014/main" id="{3436BC7D-C63D-47D1-A137-951F9546E25F}"/>
              </a:ext>
            </a:extLst>
          </p:cNvPr>
          <p:cNvGraphicFramePr>
            <a:graphicFrameLocks noGrp="1"/>
          </p:cNvGraphicFramePr>
          <p:nvPr>
            <p:ph idx="1"/>
            <p:extLst>
              <p:ext uri="{D42A27DB-BD31-4B8C-83A1-F6EECF244321}">
                <p14:modId xmlns:p14="http://schemas.microsoft.com/office/powerpoint/2010/main" val="4007042515"/>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604245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Oval 2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4" name="Oval 2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60E22B99-910B-F04E-9148-13BD6EF3791B}"/>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combatting the issue of the internet and terrorism?</a:t>
            </a:r>
          </a:p>
        </p:txBody>
      </p:sp>
      <p:sp>
        <p:nvSpPr>
          <p:cNvPr id="26" name="Rectangle 2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6" name="Content Placeholder 2">
            <a:extLst>
              <a:ext uri="{FF2B5EF4-FFF2-40B4-BE49-F238E27FC236}">
                <a16:creationId xmlns:a16="http://schemas.microsoft.com/office/drawing/2014/main" id="{24A3F609-396D-4E63-84CD-FF0130EDFDF5}"/>
              </a:ext>
            </a:extLst>
          </p:cNvPr>
          <p:cNvGraphicFramePr>
            <a:graphicFrameLocks noGrp="1"/>
          </p:cNvGraphicFramePr>
          <p:nvPr>
            <p:ph idx="1"/>
            <p:extLst>
              <p:ext uri="{D42A27DB-BD31-4B8C-83A1-F6EECF244321}">
                <p14:modId xmlns:p14="http://schemas.microsoft.com/office/powerpoint/2010/main" val="1265295247"/>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988322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Oval 2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4" name="Oval 2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C67E8214-F311-CB4F-A2C2-DBEF474518B9}"/>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conclusion</a:t>
            </a:r>
          </a:p>
        </p:txBody>
      </p:sp>
      <p:sp>
        <p:nvSpPr>
          <p:cNvPr id="26" name="Rectangle 2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6" name="Content Placeholder 2">
            <a:extLst>
              <a:ext uri="{FF2B5EF4-FFF2-40B4-BE49-F238E27FC236}">
                <a16:creationId xmlns:a16="http://schemas.microsoft.com/office/drawing/2014/main" id="{43F41207-F0F8-421D-A00E-4FEFF8A28305}"/>
              </a:ext>
            </a:extLst>
          </p:cNvPr>
          <p:cNvGraphicFramePr>
            <a:graphicFrameLocks noGrp="1"/>
          </p:cNvGraphicFramePr>
          <p:nvPr>
            <p:ph idx="1"/>
            <p:extLst>
              <p:ext uri="{D42A27DB-BD31-4B8C-83A1-F6EECF244321}">
                <p14:modId xmlns:p14="http://schemas.microsoft.com/office/powerpoint/2010/main" val="471216357"/>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370464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A3D0CE2-91FF-49B3-A5D8-181E900D7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a:extLst>
              <a:ext uri="{FF2B5EF4-FFF2-40B4-BE49-F238E27FC236}">
                <a16:creationId xmlns:a16="http://schemas.microsoft.com/office/drawing/2014/main" id="{58AEBD96-C315-4F53-9D9E-0E20E993E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78916AAA-66F6-4DFA-88ED-7E27CF6B8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4" name="Group 33">
            <a:extLst>
              <a:ext uri="{FF2B5EF4-FFF2-40B4-BE49-F238E27FC236}">
                <a16:creationId xmlns:a16="http://schemas.microsoft.com/office/drawing/2014/main" id="{A137D43F-BAD6-47F1-AA65-AEEA38A2FF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35" name="Oval 34">
              <a:extLst>
                <a:ext uri="{FF2B5EF4-FFF2-40B4-BE49-F238E27FC236}">
                  <a16:creationId xmlns:a16="http://schemas.microsoft.com/office/drawing/2014/main" id="{D512C9B2-6B22-4211-A940-FCD7C2CD0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36" name="Oval 35">
              <a:extLst>
                <a:ext uri="{FF2B5EF4-FFF2-40B4-BE49-F238E27FC236}">
                  <a16:creationId xmlns:a16="http://schemas.microsoft.com/office/drawing/2014/main" id="{85F7DB84-CDE7-46F8-90DD-9D048A7D52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sp>
      </p:grpSp>
      <p:sp useBgFill="1">
        <p:nvSpPr>
          <p:cNvPr id="38" name="Rectangle 37">
            <a:extLst>
              <a:ext uri="{FF2B5EF4-FFF2-40B4-BE49-F238E27FC236}">
                <a16:creationId xmlns:a16="http://schemas.microsoft.com/office/drawing/2014/main" id="{E8035907-EB9C-4E11-8A9B-D25B0AD8D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CDD107A-8783-A64B-83A3-EBE90392BE23}"/>
              </a:ext>
            </a:extLst>
          </p:cNvPr>
          <p:cNvSpPr>
            <a:spLocks noGrp="1"/>
          </p:cNvSpPr>
          <p:nvPr>
            <p:ph type="title"/>
          </p:nvPr>
        </p:nvSpPr>
        <p:spPr>
          <a:xfrm>
            <a:off x="643467" y="643467"/>
            <a:ext cx="6516241" cy="5571066"/>
          </a:xfrm>
        </p:spPr>
        <p:txBody>
          <a:bodyPr vert="horz" lIns="91440" tIns="45720" rIns="91440" bIns="45720" rtlCol="0" anchor="ctr">
            <a:normAutofit/>
          </a:bodyPr>
          <a:lstStyle/>
          <a:p>
            <a:pPr algn="r">
              <a:lnSpc>
                <a:spcPct val="80000"/>
              </a:lnSpc>
            </a:pPr>
            <a:r>
              <a:rPr lang="en-US" sz="8800">
                <a:blipFill dpi="0" rotWithShape="1">
                  <a:blip r:embed="rId4"/>
                  <a:srcRect/>
                  <a:tile tx="6350" ty="-127000" sx="65000" sy="64000" flip="none" algn="tl"/>
                </a:blipFill>
              </a:rPr>
              <a:t>Questions?</a:t>
            </a:r>
          </a:p>
        </p:txBody>
      </p:sp>
      <p:sp>
        <p:nvSpPr>
          <p:cNvPr id="40" name="Rectangle 39">
            <a:extLst>
              <a:ext uri="{FF2B5EF4-FFF2-40B4-BE49-F238E27FC236}">
                <a16:creationId xmlns:a16="http://schemas.microsoft.com/office/drawing/2014/main" id="{D9C69FA7-0958-4ED9-A0DF-E87A0C137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02709" y="3388657"/>
            <a:ext cx="36576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2" name="Group 41">
            <a:extLst>
              <a:ext uri="{FF2B5EF4-FFF2-40B4-BE49-F238E27FC236}">
                <a16:creationId xmlns:a16="http://schemas.microsoft.com/office/drawing/2014/main" id="{FDB0A998-A5C6-45CB-ACF3-1CF6399202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3595" y="1903304"/>
            <a:ext cx="3051394" cy="3051388"/>
            <a:chOff x="7933595" y="1903304"/>
            <a:chExt cx="3051394" cy="3051388"/>
          </a:xfrm>
        </p:grpSpPr>
        <p:sp>
          <p:nvSpPr>
            <p:cNvPr id="43" name="Oval 42">
              <a:extLst>
                <a:ext uri="{FF2B5EF4-FFF2-40B4-BE49-F238E27FC236}">
                  <a16:creationId xmlns:a16="http://schemas.microsoft.com/office/drawing/2014/main" id="{4AB5B6FA-7B4F-437A-9C78-144C7DCD1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3595" y="1903304"/>
              <a:ext cx="3051394" cy="3051388"/>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4" name="Oval 43">
              <a:extLst>
                <a:ext uri="{FF2B5EF4-FFF2-40B4-BE49-F238E27FC236}">
                  <a16:creationId xmlns:a16="http://schemas.microsoft.com/office/drawing/2014/main" id="{A4199C21-6AE0-4F6F-AA96-6FFF97BB9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5024" y="2064730"/>
              <a:ext cx="2728540" cy="2728536"/>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078137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181F9839-DAA2-DA49-B796-2A097F72FC08}"/>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Bibliography</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6AC5C18-18E0-6645-BA9F-763A2A5ABE9C}"/>
              </a:ext>
            </a:extLst>
          </p:cNvPr>
          <p:cNvSpPr>
            <a:spLocks noGrp="1"/>
          </p:cNvSpPr>
          <p:nvPr>
            <p:ph idx="1"/>
          </p:nvPr>
        </p:nvSpPr>
        <p:spPr>
          <a:xfrm>
            <a:off x="5371418" y="-1"/>
            <a:ext cx="6817533" cy="6858001"/>
          </a:xfrm>
        </p:spPr>
        <p:txBody>
          <a:bodyPr anchor="ctr">
            <a:normAutofit fontScale="85000" lnSpcReduction="20000"/>
          </a:bodyPr>
          <a:lstStyle/>
          <a:p>
            <a:r>
              <a:rPr lang="en-GB" dirty="0">
                <a:hlinkClick r:id="rId7"/>
              </a:rPr>
              <a:t>https://www.independent.co.uk/news/uk/crime/streatham-terror-attack-previous-offences-prison-sudesh-amman-a9315306.html</a:t>
            </a:r>
            <a:endParaRPr lang="en-GB" dirty="0"/>
          </a:p>
          <a:p>
            <a:endParaRPr lang="en-GB" dirty="0"/>
          </a:p>
          <a:p>
            <a:r>
              <a:rPr lang="en-GB" dirty="0">
                <a:hlinkClick r:id="rId8"/>
              </a:rPr>
              <a:t>https://www.independent.co.uk/news/uk/home-news/streatham-terror-attack-inquest-latest-b1895060.html</a:t>
            </a:r>
            <a:endParaRPr lang="en-GB" dirty="0"/>
          </a:p>
          <a:p>
            <a:endParaRPr lang="en-GB" dirty="0"/>
          </a:p>
          <a:p>
            <a:r>
              <a:rPr lang="en-GB" dirty="0">
                <a:hlinkClick r:id="rId9"/>
              </a:rPr>
              <a:t>https://hansard.parliament.uk/commons/2020-02-03/debates/67EC1008-061C-47E1-BE86-86218395D93D/StreathamIncident</a:t>
            </a:r>
            <a:endParaRPr lang="en-GB" dirty="0"/>
          </a:p>
          <a:p>
            <a:endParaRPr lang="en-GB" dirty="0"/>
          </a:p>
          <a:p>
            <a:r>
              <a:rPr lang="en-GB" dirty="0">
                <a:hlinkClick r:id="rId10"/>
              </a:rPr>
              <a:t>https://www.gov.uk/government/news/longer-jail-terms-and-stricter-monitoring-as-new-terror-laws-gain-royal-assent</a:t>
            </a:r>
            <a:endParaRPr lang="en-GB" dirty="0"/>
          </a:p>
          <a:p>
            <a:endParaRPr lang="en-GB" dirty="0"/>
          </a:p>
          <a:p>
            <a:r>
              <a:rPr lang="en-GB" dirty="0">
                <a:hlinkClick r:id="rId11"/>
              </a:rPr>
              <a:t>https://assets.publishing.service.gov.uk/government/uploads/system/uploads/attachment_data/file/864907/to-bill-factsheet.pdf</a:t>
            </a:r>
            <a:endParaRPr lang="en-GB" dirty="0"/>
          </a:p>
          <a:p>
            <a:endParaRPr lang="en-GB" dirty="0"/>
          </a:p>
          <a:p>
            <a:r>
              <a:rPr lang="en-GB" dirty="0">
                <a:hlinkClick r:id="rId12"/>
              </a:rPr>
              <a:t>https://news.sky.com/story/streatham-terror-attack-sudesh-ammans-mother-spoke-to-her-polite-boy-hours-before-attack-11925460</a:t>
            </a:r>
            <a:endParaRPr lang="en-GB" dirty="0"/>
          </a:p>
          <a:p>
            <a:endParaRPr lang="en-GB" dirty="0"/>
          </a:p>
          <a:p>
            <a:r>
              <a:rPr lang="en-GB" dirty="0">
                <a:hlinkClick r:id="rId13"/>
              </a:rPr>
              <a:t>https://www.independent.co.uk/news/uk/crime/isis-behead-parents-girlfriend-teenage-supporter-london-terror-attack-sudesh-amman-a8687921.html</a:t>
            </a:r>
            <a:r>
              <a:rPr lang="en-GB" dirty="0"/>
              <a:t> </a:t>
            </a:r>
          </a:p>
        </p:txBody>
      </p:sp>
    </p:spTree>
    <p:extLst>
      <p:ext uri="{BB962C8B-B14F-4D97-AF65-F5344CB8AC3E}">
        <p14:creationId xmlns:p14="http://schemas.microsoft.com/office/powerpoint/2010/main" val="3634312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4D7816D7-160E-A54B-BCAD-6CB8F757C9C1}"/>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Bibliography</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74A5E5A-3DA1-844A-AE2B-5859151EBC5F}"/>
              </a:ext>
            </a:extLst>
          </p:cNvPr>
          <p:cNvSpPr>
            <a:spLocks noGrp="1"/>
          </p:cNvSpPr>
          <p:nvPr>
            <p:ph idx="1"/>
          </p:nvPr>
        </p:nvSpPr>
        <p:spPr>
          <a:xfrm>
            <a:off x="5371419" y="362694"/>
            <a:ext cx="6697303" cy="6132608"/>
          </a:xfrm>
        </p:spPr>
        <p:txBody>
          <a:bodyPr anchor="ctr">
            <a:normAutofit fontScale="92500" lnSpcReduction="20000"/>
          </a:bodyPr>
          <a:lstStyle/>
          <a:p>
            <a:r>
              <a:rPr lang="en-GB" dirty="0">
                <a:hlinkClick r:id="rId6"/>
              </a:rPr>
              <a:t>https://www.bbc.co.uk/news/uk-england-berkshire-55545669</a:t>
            </a:r>
            <a:endParaRPr lang="en-GB" dirty="0"/>
          </a:p>
          <a:p>
            <a:endParaRPr lang="en-GB" dirty="0"/>
          </a:p>
          <a:p>
            <a:r>
              <a:rPr lang="en-GB" dirty="0">
                <a:hlinkClick r:id="rId7"/>
              </a:rPr>
              <a:t>https://news.sky.com/story/khairi-saadallah-killer-of-three-sought-religious-jihad-in-reading-park-stabbing-spree-court-told-12179900</a:t>
            </a:r>
            <a:endParaRPr lang="en-GB" dirty="0"/>
          </a:p>
          <a:p>
            <a:endParaRPr lang="en-GB" dirty="0"/>
          </a:p>
          <a:p>
            <a:r>
              <a:rPr lang="en-GB" dirty="0">
                <a:hlinkClick r:id="rId8"/>
              </a:rPr>
              <a:t>https://www.independent.co.uk/news/uk/home-news/khairi-saadallah-uk-police-terrorism-isis-prevent-a9578031.html</a:t>
            </a:r>
            <a:endParaRPr lang="en-GB" dirty="0"/>
          </a:p>
          <a:p>
            <a:endParaRPr lang="en-GB" dirty="0"/>
          </a:p>
          <a:p>
            <a:r>
              <a:rPr lang="en-GB" dirty="0">
                <a:hlinkClick r:id="rId9"/>
              </a:rPr>
              <a:t>https://news.sky.com/story/khairi-saadallah-terrorist-who-murdered-three-in-brutal-reading-attack-gets-whole-life-sentence-12184977</a:t>
            </a:r>
            <a:endParaRPr lang="en-GB" dirty="0"/>
          </a:p>
          <a:p>
            <a:endParaRPr lang="en-GB" dirty="0"/>
          </a:p>
          <a:p>
            <a:r>
              <a:rPr lang="en-GB" dirty="0">
                <a:hlinkClick r:id="rId10"/>
              </a:rPr>
              <a:t>https://www.theguardian.com/uk-news/2020/jun/21/uk-will-act-on-lessons-from-reading-stabbing-says-boris-johnson</a:t>
            </a:r>
            <a:endParaRPr lang="en-GB" dirty="0"/>
          </a:p>
          <a:p>
            <a:endParaRPr lang="en-GB" dirty="0"/>
          </a:p>
          <a:p>
            <a:r>
              <a:rPr lang="en-GB" dirty="0">
                <a:hlinkClick r:id="rId11"/>
              </a:rPr>
              <a:t>https://www.theguardian.com/uk-news/2021/jan/05/man-khairi-saadallah-viewed-isis-material-before-reading-knife-attack-court-hears</a:t>
            </a:r>
            <a:r>
              <a:rPr lang="en-GB" dirty="0"/>
              <a:t> </a:t>
            </a:r>
          </a:p>
        </p:txBody>
      </p:sp>
    </p:spTree>
    <p:extLst>
      <p:ext uri="{BB962C8B-B14F-4D97-AF65-F5344CB8AC3E}">
        <p14:creationId xmlns:p14="http://schemas.microsoft.com/office/powerpoint/2010/main" val="28861746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21255C8D-B67F-1F4B-8FFD-8420875D48B9}"/>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Bibliography</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1CF6E56-5855-0F42-A427-92AABCF76A7E}"/>
              </a:ext>
            </a:extLst>
          </p:cNvPr>
          <p:cNvSpPr>
            <a:spLocks noGrp="1"/>
          </p:cNvSpPr>
          <p:nvPr>
            <p:ph idx="1"/>
          </p:nvPr>
        </p:nvSpPr>
        <p:spPr>
          <a:xfrm>
            <a:off x="5617886" y="725394"/>
            <a:ext cx="6490381" cy="5407212"/>
          </a:xfrm>
        </p:spPr>
        <p:txBody>
          <a:bodyPr anchor="ctr">
            <a:normAutofit/>
          </a:bodyPr>
          <a:lstStyle/>
          <a:p>
            <a:r>
              <a:rPr lang="en-GB" dirty="0">
                <a:hlinkClick r:id="rId6"/>
              </a:rPr>
              <a:t>https://www.independent.co.uk/news/uk/crime/reading-terror-attack-victims-khairi-saadallah-b1785604.html</a:t>
            </a:r>
            <a:endParaRPr lang="en-GB" dirty="0"/>
          </a:p>
          <a:p>
            <a:endParaRPr lang="en-GB" dirty="0"/>
          </a:p>
          <a:p>
            <a:r>
              <a:rPr lang="en-GB" dirty="0">
                <a:hlinkClick r:id="rId7"/>
              </a:rPr>
              <a:t>https://www.independent.co.uk/news/uk/crime/streatham-terror-attack-isis-london-sudesh-amman-latest-a9314481.html</a:t>
            </a:r>
            <a:endParaRPr lang="en-GB" dirty="0"/>
          </a:p>
          <a:p>
            <a:endParaRPr lang="en-GB" dirty="0"/>
          </a:p>
          <a:p>
            <a:r>
              <a:rPr lang="en-GB" dirty="0">
                <a:hlinkClick r:id="rId8"/>
              </a:rPr>
              <a:t>https://static.rusi.org/201604_clat_final_report.pdf</a:t>
            </a:r>
            <a:endParaRPr lang="en-GB" dirty="0"/>
          </a:p>
          <a:p>
            <a:endParaRPr lang="en-GB" dirty="0"/>
          </a:p>
          <a:p>
            <a:r>
              <a:rPr lang="en-GB" dirty="0">
                <a:hlinkClick r:id="rId9"/>
              </a:rPr>
              <a:t>https://www.dhs.gov/sites/default/files/publications/Countering%20the%20Appeal%20of%20Extremism%20Online-ISD%20Report.pdf</a:t>
            </a:r>
            <a:r>
              <a:rPr lang="en-GB" dirty="0"/>
              <a:t> </a:t>
            </a:r>
          </a:p>
          <a:p>
            <a:endParaRPr lang="en-GB" dirty="0"/>
          </a:p>
          <a:p>
            <a:endParaRPr lang="en-GB" dirty="0"/>
          </a:p>
        </p:txBody>
      </p:sp>
    </p:spTree>
    <p:extLst>
      <p:ext uri="{BB962C8B-B14F-4D97-AF65-F5344CB8AC3E}">
        <p14:creationId xmlns:p14="http://schemas.microsoft.com/office/powerpoint/2010/main" val="23083312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{458B4B0F-2CAB-7C43-9543-4F2E6897AA9D}tf10001070_mac</Template>
  <TotalTime>3152</TotalTime>
  <Words>2688</Words>
  <Application>Microsoft Macintosh PowerPoint</Application>
  <PresentationFormat>Widescreen</PresentationFormat>
  <Paragraphs>228</Paragraphs>
  <Slides>23</Slides>
  <Notes>16</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Calibri</vt:lpstr>
      <vt:lpstr>Rockwell</vt:lpstr>
      <vt:lpstr>Rockwell Condensed</vt:lpstr>
      <vt:lpstr>Rockwell Extra Bold</vt:lpstr>
      <vt:lpstr>Wingdings</vt:lpstr>
      <vt:lpstr>Wood Type</vt:lpstr>
      <vt:lpstr>Terrorist Groups and Organisations</vt:lpstr>
      <vt:lpstr>Aims</vt:lpstr>
      <vt:lpstr>Objectives</vt:lpstr>
      <vt:lpstr>Forgein Fighters</vt:lpstr>
      <vt:lpstr>The process of Radicalisation and the ISLAMIC STATE </vt:lpstr>
      <vt:lpstr>PowerPoint Presentation</vt:lpstr>
      <vt:lpstr>Shamima Begum </vt:lpstr>
      <vt:lpstr>PowerPoint Presentation</vt:lpstr>
      <vt:lpstr>Lone Wolf Terrorism (UK)– Related to the IS</vt:lpstr>
      <vt:lpstr>PowerPoint Presentation</vt:lpstr>
      <vt:lpstr>Streatham attack - 2020</vt:lpstr>
      <vt:lpstr>Response</vt:lpstr>
      <vt:lpstr>Influence of IS via internet</vt:lpstr>
      <vt:lpstr>Reading Attack 2020</vt:lpstr>
      <vt:lpstr>Response</vt:lpstr>
      <vt:lpstr>Influence of IS via internet</vt:lpstr>
      <vt:lpstr>Combatting the issue of lone wolfs?</vt:lpstr>
      <vt:lpstr>combatting the issue of the internet and terrorism?</vt:lpstr>
      <vt:lpstr>conclusion</vt:lpstr>
      <vt:lpstr>Questions?</vt:lpstr>
      <vt:lpstr>Bibliography</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Terrorist Groups and Organisations</dc:title>
  <dc:creator>Sian Clare Wall (2110786)</dc:creator>
  <cp:lastModifiedBy>Sian Clare Wall (2110786)</cp:lastModifiedBy>
  <cp:revision>7</cp:revision>
  <dcterms:created xsi:type="dcterms:W3CDTF">2021-10-05T19:39:09Z</dcterms:created>
  <dcterms:modified xsi:type="dcterms:W3CDTF">2021-10-08T19:58:22Z</dcterms:modified>
</cp:coreProperties>
</file>