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14"/>
  </p:notesMasterIdLst>
  <p:sldIdLst>
    <p:sldId id="256" r:id="rId2"/>
    <p:sldId id="276" r:id="rId3"/>
    <p:sldId id="270" r:id="rId4"/>
    <p:sldId id="280" r:id="rId5"/>
    <p:sldId id="259" r:id="rId6"/>
    <p:sldId id="271" r:id="rId7"/>
    <p:sldId id="272" r:id="rId8"/>
    <p:sldId id="273" r:id="rId9"/>
    <p:sldId id="274" r:id="rId10"/>
    <p:sldId id="278" r:id="rId11"/>
    <p:sldId id="275" r:id="rId12"/>
    <p:sldId id="27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30" autoAdjust="0"/>
    <p:restoredTop sz="78638" autoAdjust="0"/>
  </p:normalViewPr>
  <p:slideViewPr>
    <p:cSldViewPr snapToGrid="0">
      <p:cViewPr varScale="1">
        <p:scale>
          <a:sx n="79" d="100"/>
          <a:sy n="79" d="100"/>
        </p:scale>
        <p:origin x="3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3CAFA2-AB76-44CA-BAB8-E67A871B8ED7}" type="datetimeFigureOut">
              <a:rPr lang="en-GB" smtClean="0"/>
              <a:t>15/09/2021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A8674-638B-4394-8791-72029E7E28CC}" type="slidenum">
              <a:rPr lang="en-GB" smtClean="0"/>
              <a:t>‹#›</a:t>
            </a:fld>
            <a:endParaRPr lang="en-GB"/>
          </a:p>
        </p:txBody>
      </p:sp>
    </p:spTree>
    <p:extLst>
      <p:ext uri="{BB962C8B-B14F-4D97-AF65-F5344CB8AC3E}">
        <p14:creationId xmlns:p14="http://schemas.microsoft.com/office/powerpoint/2010/main" val="3678412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oi.org/10.1016/j.energy.2018.09.095"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******Link to uploaded presentation on YouTube: </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Hello and a very warm welcome to today’s presentation. My name is Rehman Ismail and I currently work as an Analyst. Today’s presentation will be based conducting a feasibility study of a new venture, QuickRide.  QuickRide is a start-up seeking to enter technology market where it primarily aims to provide low-cost driver transport services to the everyday consumer. </a:t>
            </a:r>
          </a:p>
        </p:txBody>
      </p:sp>
      <p:sp>
        <p:nvSpPr>
          <p:cNvPr id="4" name="Slide Number Placeholder 3"/>
          <p:cNvSpPr>
            <a:spLocks noGrp="1"/>
          </p:cNvSpPr>
          <p:nvPr>
            <p:ph type="sldNum" sz="quarter" idx="5"/>
          </p:nvPr>
        </p:nvSpPr>
        <p:spPr/>
        <p:txBody>
          <a:bodyPr/>
          <a:lstStyle/>
          <a:p>
            <a:fld id="{035A8674-638B-4394-8791-72029E7E28CC}" type="slidenum">
              <a:rPr lang="en-GB" smtClean="0"/>
              <a:t>1</a:t>
            </a:fld>
            <a:endParaRPr lang="en-GB"/>
          </a:p>
        </p:txBody>
      </p:sp>
    </p:spTree>
    <p:extLst>
      <p:ext uri="{BB962C8B-B14F-4D97-AF65-F5344CB8AC3E}">
        <p14:creationId xmlns:p14="http://schemas.microsoft.com/office/powerpoint/2010/main" val="3796662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is a feasibility study? A feasibility study allows for analysis to be undertaken that will assess a project or a venture in terms of how likely it is to materialise and be successful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Majura</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J 2019)</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is not a business plan as the feasibly study is undertaken prior to a business plan being developed, the feasibly study is simply a study of if QuickRide venture will be possible or not. </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objective of this presentation is analysis feasibility of QuickRide venture in terms of Product, Industry, Marketing including its Marketing Plan, Organisation, Business Model Canvass and final Financials and how much is needed to launch the venture. </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2</a:t>
            </a:fld>
            <a:endParaRPr lang="en-GB"/>
          </a:p>
        </p:txBody>
      </p:sp>
    </p:spTree>
    <p:extLst>
      <p:ext uri="{BB962C8B-B14F-4D97-AF65-F5344CB8AC3E}">
        <p14:creationId xmlns:p14="http://schemas.microsoft.com/office/powerpoint/2010/main" val="492555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QuickRide aims to provide an environmentally friendly, smooth and convenient mode of transport at the click of the button from smartphone device via a e-hailing making travel easier in private carriage QuickRide. </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Current public transport prices are quite high and rising year on year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(Hensher, D 1977),</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is where QuickRide is able to enter the market based on lower prices where a driver with a car can be hired instantly as a lower price than public transport.</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Low price model is based on using Electric cars which has no fossil fuel cost, therby saving petrol costs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Giansoldati</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et el, 2018)</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passengers are able to travel with very little impact to the environment in terms of CO2 emission. </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3</a:t>
            </a:fld>
            <a:endParaRPr lang="en-GB"/>
          </a:p>
        </p:txBody>
      </p:sp>
    </p:spTree>
    <p:extLst>
      <p:ext uri="{BB962C8B-B14F-4D97-AF65-F5344CB8AC3E}">
        <p14:creationId xmlns:p14="http://schemas.microsoft.com/office/powerpoint/2010/main" val="3170440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strong demand for QuickRide type of travel as evident by the market dominated Uber where demand and sales has grown year on year where they have taken market share away from traditional taxicab operators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(Schneider, H 2017).</a:t>
            </a:r>
            <a:r>
              <a:rPr lang="en-GB" sz="1800" dirty="0">
                <a:effectLst/>
                <a:latin typeface="Calibri" panose="020F0502020204030204" pitchFamily="34" charset="0"/>
                <a:ea typeface="Calibri" panose="020F0502020204030204" pitchFamily="34" charset="0"/>
                <a:cs typeface="Times New Roman" panose="02020603050405020304" pitchFamily="18" charset="0"/>
              </a:rPr>
              <a:t> QuickRide is able to tap into the growing market by entering it and gaining a foothold based on consumer preference to choose an environmentally and cost-effective way to travel with QuickRide. </a:t>
            </a:r>
          </a:p>
          <a:p>
            <a:pPr marL="0" marR="0" lvl="0" indent="0" algn="just" defTabSz="914400" rtl="0" eaLnBrk="1" fontAlgn="auto" latinLnBrk="0" hangingPunct="1">
              <a:lnSpc>
                <a:spcPct val="115000"/>
              </a:lnSpc>
              <a:spcBef>
                <a:spcPts val="0"/>
              </a:spcBef>
              <a:spcAft>
                <a:spcPts val="10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10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strong desirability by the consumer market to travel more cost-effectively as public transport prices have increased as shown by recent market research in the public cost of travel increasing:</a:t>
            </a:r>
          </a:p>
          <a:p>
            <a:pPr marL="0" marR="0" lvl="0" indent="0" algn="just" defTabSz="914400" rtl="0" eaLnBrk="1" fontAlgn="auto" latinLnBrk="0" hangingPunct="1">
              <a:lnSpc>
                <a:spcPct val="115000"/>
              </a:lnSpc>
              <a:spcBef>
                <a:spcPts val="0"/>
              </a:spcBef>
              <a:spcAft>
                <a:spcPts val="10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5</a:t>
            </a:fld>
            <a:endParaRPr lang="en-GB"/>
          </a:p>
        </p:txBody>
      </p:sp>
    </p:spTree>
    <p:extLst>
      <p:ext uri="{BB962C8B-B14F-4D97-AF65-F5344CB8AC3E}">
        <p14:creationId xmlns:p14="http://schemas.microsoft.com/office/powerpoint/2010/main" val="3348126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main customer target will be customers who want to use QuickRide for everyday travel for work, luxury, share a ride with their friend, a regular pickup and drop off at location where they travel to. The main driving force of market attractiveness is based on price. </a:t>
            </a:r>
            <a:r>
              <a:rPr lang="en-GB" dirty="0">
                <a:latin typeface="Calibri" panose="020F0502020204030204" pitchFamily="34" charset="0"/>
                <a:ea typeface="Calibri" panose="020F0502020204030204" pitchFamily="34" charset="0"/>
                <a:cs typeface="Times New Roman" panose="02020603050405020304" pitchFamily="18" charset="0"/>
              </a:rPr>
              <a:t>Pricing mode</a:t>
            </a:r>
            <a:r>
              <a:rPr lang="en-GB" sz="1200" dirty="0">
                <a:effectLst/>
                <a:latin typeface="Calibri" panose="020F0502020204030204" pitchFamily="34" charset="0"/>
                <a:ea typeface="Calibri" panose="020F0502020204030204" pitchFamily="34" charset="0"/>
                <a:cs typeface="Times New Roman" panose="02020603050405020304" pitchFamily="18" charset="0"/>
              </a:rPr>
              <a:t> will be possible via mileage price metrics. </a:t>
            </a:r>
          </a:p>
          <a:p>
            <a:r>
              <a:rPr lang="en-GB" dirty="0">
                <a:latin typeface="Calibri" panose="020F0502020204030204" pitchFamily="34" charset="0"/>
                <a:cs typeface="Calibri" panose="020F0502020204030204" pitchFamily="34" charset="0"/>
              </a:rPr>
              <a:t>The E-Hailing market is expected to grow from 2019 to 2026 by 24% (Knowledge Sourcing Intelligence, 2021): </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6</a:t>
            </a:fld>
            <a:endParaRPr lang="en-GB"/>
          </a:p>
        </p:txBody>
      </p:sp>
    </p:spTree>
    <p:extLst>
      <p:ext uri="{BB962C8B-B14F-4D97-AF65-F5344CB8AC3E}">
        <p14:creationId xmlns:p14="http://schemas.microsoft.com/office/powerpoint/2010/main" val="2372686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A business model canvas has been developed for QuickRide, as shown below. The business canvas model canvas the brain child of Alex Osterwalder. It is used to show the link between QuickRide’s strategy and technology use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Veit</a:t>
            </a:r>
            <a:r>
              <a:rPr lang="en-GB" sz="1200" dirty="0">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9</a:t>
            </a:fld>
            <a:endParaRPr lang="en-GB"/>
          </a:p>
        </p:txBody>
      </p:sp>
    </p:spTree>
    <p:extLst>
      <p:ext uri="{BB962C8B-B14F-4D97-AF65-F5344CB8AC3E}">
        <p14:creationId xmlns:p14="http://schemas.microsoft.com/office/powerpoint/2010/main" val="2458542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11</a:t>
            </a:fld>
            <a:endParaRPr lang="en-GB"/>
          </a:p>
        </p:txBody>
      </p:sp>
    </p:spTree>
    <p:extLst>
      <p:ext uri="{BB962C8B-B14F-4D97-AF65-F5344CB8AC3E}">
        <p14:creationId xmlns:p14="http://schemas.microsoft.com/office/powerpoint/2010/main" val="2338497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50MINUTES.COM (2015).  Successful Decision-Making. London: 50Minutes.com. p1-45.</a:t>
            </a:r>
          </a:p>
          <a:p>
            <a:r>
              <a:rPr lang="en-GB" sz="12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Bhasin, H. (2019).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Marketing Mix Of Uber-Uber Marketing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Mix.</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Available</a:t>
            </a:r>
            <a:r>
              <a:rPr lang="en-GB" sz="1200" dirty="0">
                <a:effectLst/>
                <a:latin typeface="Calibri" panose="020F0502020204030204" pitchFamily="34" charset="0"/>
                <a:ea typeface="Calibri" panose="020F0502020204030204" pitchFamily="34" charset="0"/>
                <a:cs typeface="Times New Roman" panose="02020603050405020304" pitchFamily="18" charset="0"/>
              </a:rPr>
              <a:t>: https://www.marketing91.com/marketing-mix-uber-uber-marketing-mix/. Last accessed 12th Sep 2021</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Craft. (2010).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Uber Funding Round.</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Available: https://craft.co/uber/funding-rounds. Last accessed 12th Sep 2021.</a:t>
            </a:r>
          </a:p>
          <a:p>
            <a:pPr>
              <a:lnSpc>
                <a:spcPct val="115000"/>
              </a:lnSpc>
              <a:spcAft>
                <a:spcPts val="1000"/>
              </a:spcAft>
            </a:pP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Giansoldati</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a:t>
            </a: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Danielis</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 </a:t>
            </a: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Rotaris</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 &amp; </a:t>
            </a: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Scorrano</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(2018). The role of driving range in consumers’ purchasing decision for electric cars in Italy. </a:t>
            </a:r>
            <a:r>
              <a:rPr lang="en-GB" sz="12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Energy (Oxford)</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2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165</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267–274. </a:t>
            </a:r>
            <a:r>
              <a:rPr lang="en-GB" sz="12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https://doi.org/10.1016/j.energy.2018.09.095</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Hensher, D (1977).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Urban Transport Economics</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Cambridge University Press. P21</a:t>
            </a:r>
          </a:p>
          <a:p>
            <a:pPr>
              <a:lnSpc>
                <a:spcPct val="115000"/>
              </a:lnSpc>
              <a:spcAft>
                <a:spcPts val="10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Sourcing Intelligence. (2021).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E-Hailing Market Size, Share, Opportunities, COVID-19 Impact, And Trends By Type (Cars, Three-wheelers, Two-wheelers), And By Geography - Forecasts From 2021 To 2026 .</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https://www.knowledge-sourcing.com/report/e-hailing-market. Last accessed 12th Sep 2021</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McCarthy, E.J (1960).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Basic marketing: a managerial approach</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Richard D. Irwin, Inc. p34.</a:t>
            </a:r>
          </a:p>
          <a:p>
            <a:pPr>
              <a:lnSpc>
                <a:spcPct val="115000"/>
              </a:lnSpc>
              <a:spcAft>
                <a:spcPts val="1000"/>
              </a:spcAft>
            </a:pP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Majura</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 (2019).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Feasibility Study A Practical </a:t>
            </a:r>
            <a:r>
              <a:rPr lang="en-GB" sz="12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Diy</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Guide for </a:t>
            </a:r>
            <a:r>
              <a:rPr lang="en-GB" sz="12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Sme</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Projects with a Detailed Case Study</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South Africa: Author Solutions Incorporated. p6.</a:t>
            </a:r>
          </a:p>
          <a:p>
            <a:pPr>
              <a:lnSpc>
                <a:spcPct val="115000"/>
              </a:lnSpc>
              <a:spcAft>
                <a:spcPts val="1000"/>
              </a:spcAft>
            </a:pP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RAC Foundation . (2021).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Transport price index.</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Available: https://www.racfoundation.org/data/cost-of-transport-index. Last accessed 14th Sep 2021.</a:t>
            </a:r>
          </a:p>
          <a:p>
            <a:pPr>
              <a:lnSpc>
                <a:spcPct val="115000"/>
              </a:lnSpc>
              <a:spcAft>
                <a:spcPts val="1000"/>
              </a:spcAft>
            </a:pP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Rosier et el. (2010). Marketing strategy and the efficacy of procedural justice: The mid-level marketing manager in industrial service firms.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Industrial Marketing Management</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39 (3), p450-45</a:t>
            </a:r>
          </a:p>
          <a:p>
            <a:pPr>
              <a:lnSpc>
                <a:spcPct val="115000"/>
              </a:lnSpc>
              <a:spcAft>
                <a:spcPts val="1000"/>
              </a:spcAft>
            </a:pP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Schneider, H (2017).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Uber Innovation in Society</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Springer International Publishing. p39.</a:t>
            </a:r>
          </a:p>
          <a:p>
            <a:pPr>
              <a:lnSpc>
                <a:spcPct val="115000"/>
              </a:lnSpc>
              <a:spcAft>
                <a:spcPts val="1000"/>
              </a:spcAft>
            </a:pP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Veit</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et el., 2014. Business models. Business &amp; Information Systems Engineering, 6(1), pp.45-53.</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Yaghoubi</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 (2017). </a:t>
            </a:r>
            <a:r>
              <a:rPr lang="en-GB" sz="12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Urban Transport Systems</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a:t>
            </a:r>
            <a:r>
              <a:rPr lang="en-GB" sz="12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IntechOpen</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Publishing. P34</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12</a:t>
            </a:fld>
            <a:endParaRPr lang="en-GB"/>
          </a:p>
        </p:txBody>
      </p:sp>
    </p:spTree>
    <p:extLst>
      <p:ext uri="{BB962C8B-B14F-4D97-AF65-F5344CB8AC3E}">
        <p14:creationId xmlns:p14="http://schemas.microsoft.com/office/powerpoint/2010/main" val="2736287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C852D1-8A72-470E-87CB-F78B046A1F30}"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827635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8EA1F6-9399-4CE0-9F51-E7F2C377D576}"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952966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641796-507D-4E0D-BEC0-8375E39129A4}"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11128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56C6AF-26D7-448C-94EC-9201DD14BE71}" type="datetime1">
              <a:rPr lang="en-GB" smtClean="0"/>
              <a:t>15/09/2021</a:t>
            </a:fld>
            <a:endParaRPr lang="en-GB"/>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730629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B7073-55DA-4705-B11F-0CDB207D1530}" type="datetime1">
              <a:rPr lang="en-GB" smtClean="0"/>
              <a:t>15/09/2021</a:t>
            </a:fld>
            <a:endParaRPr lang="en-GB"/>
          </a:p>
        </p:txBody>
      </p:sp>
      <p:sp>
        <p:nvSpPr>
          <p:cNvPr id="8" name="Footer Placeholder 7"/>
          <p:cNvSpPr>
            <a:spLocks noGrp="1"/>
          </p:cNvSpPr>
          <p:nvPr>
            <p:ph type="ftr" sz="quarter" idx="11"/>
          </p:nvPr>
        </p:nvSpPr>
        <p:spPr/>
        <p:txBody>
          <a:bodyPr/>
          <a:lstStyle/>
          <a:p>
            <a:r>
              <a:rPr lang="en-GB"/>
              <a:t>Rehman Ismail - Student ID: 1908396</a:t>
            </a:r>
          </a:p>
        </p:txBody>
      </p:sp>
      <p:sp>
        <p:nvSpPr>
          <p:cNvPr id="9" name="Slide Number Placeholder 8"/>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036692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75C258-1284-40F9-B443-19845C7D3E20}" type="datetime1">
              <a:rPr lang="en-GB" smtClean="0"/>
              <a:t>15/09/2021</a:t>
            </a:fld>
            <a:endParaRPr lang="en-GB"/>
          </a:p>
        </p:txBody>
      </p:sp>
      <p:sp>
        <p:nvSpPr>
          <p:cNvPr id="4" name="Footer Placeholder 3"/>
          <p:cNvSpPr>
            <a:spLocks noGrp="1"/>
          </p:cNvSpPr>
          <p:nvPr>
            <p:ph type="ftr" sz="quarter" idx="11"/>
          </p:nvPr>
        </p:nvSpPr>
        <p:spPr/>
        <p:txBody>
          <a:bodyPr/>
          <a:lstStyle/>
          <a:p>
            <a:r>
              <a:rPr lang="en-GB"/>
              <a:t>Rehman Ismail - Student ID: 1908396</a:t>
            </a:r>
          </a:p>
        </p:txBody>
      </p:sp>
      <p:sp>
        <p:nvSpPr>
          <p:cNvPr id="5" name="Slide Number Placeholder 4"/>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05833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8F064-4842-43D1-8F5D-4706A1A24C1A}" type="datetime1">
              <a:rPr lang="en-GB" smtClean="0"/>
              <a:t>15/09/2021</a:t>
            </a:fld>
            <a:endParaRPr lang="en-GB"/>
          </a:p>
        </p:txBody>
      </p:sp>
      <p:sp>
        <p:nvSpPr>
          <p:cNvPr id="3" name="Footer Placeholder 2"/>
          <p:cNvSpPr>
            <a:spLocks noGrp="1"/>
          </p:cNvSpPr>
          <p:nvPr>
            <p:ph type="ftr" sz="quarter" idx="11"/>
          </p:nvPr>
        </p:nvSpPr>
        <p:spPr/>
        <p:txBody>
          <a:bodyPr/>
          <a:lstStyle/>
          <a:p>
            <a:r>
              <a:rPr lang="en-GB"/>
              <a:t>Rehman Ismail - Student ID: 1908396</a:t>
            </a:r>
          </a:p>
        </p:txBody>
      </p:sp>
      <p:sp>
        <p:nvSpPr>
          <p:cNvPr id="4" name="Slide Number Placeholder 3"/>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90713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5449A8-588B-4967-8734-2B0D0A76912D}" type="datetime1">
              <a:rPr lang="en-GB" smtClean="0"/>
              <a:t>15/09/2021</a:t>
            </a:fld>
            <a:endParaRPr lang="en-GB"/>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541656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
        <p:nvSpPr>
          <p:cNvPr id="5" name="Date Placeholder 4"/>
          <p:cNvSpPr>
            <a:spLocks noGrp="1"/>
          </p:cNvSpPr>
          <p:nvPr>
            <p:ph type="dt" sz="half" idx="10"/>
          </p:nvPr>
        </p:nvSpPr>
        <p:spPr/>
        <p:txBody>
          <a:bodyPr/>
          <a:lstStyle/>
          <a:p>
            <a:fld id="{EBCF15FA-823C-4A4E-9C11-A7DEE26BE39F}" type="datetime1">
              <a:rPr lang="en-GB" smtClean="0"/>
              <a:t>15/09/2021</a:t>
            </a:fld>
            <a:endParaRPr lang="en-GB"/>
          </a:p>
        </p:txBody>
      </p:sp>
    </p:spTree>
    <p:extLst>
      <p:ext uri="{BB962C8B-B14F-4D97-AF65-F5344CB8AC3E}">
        <p14:creationId xmlns:p14="http://schemas.microsoft.com/office/powerpoint/2010/main" val="22591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9F2FC9-C700-4E34-89DC-D25456B9AD91}"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61347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BE750-03BE-4038-B876-AA1FB4D44B6E}"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838624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3D2FC-BD9B-4F91-BF44-B6EC064F86A7}"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654036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B20EBE-CC6C-4678-82D4-12FDF6DCE218}"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91885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F6390A-6C8A-4653-BC4D-DA1947C6258F}"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582966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8F6F5-00D4-45CC-902C-EA494B786BD9}"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620303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61927C-0BA5-4425-9118-504D1A63F02C}"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131707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F9944BC-833F-45CD-ABDE-4F778098D29D}" type="datetime1">
              <a:rPr lang="en-GB" smtClean="0"/>
              <a:t>15/09/2021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Rehman Ismail - Student ID: 1908396</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B29B18-DB8A-4A19-9877-58A01934C56A}" type="slidenum">
              <a:rPr lang="en-GB" smtClean="0"/>
              <a:t>‹#›</a:t>
            </a:fld>
            <a:endParaRPr lang="en-GB"/>
          </a:p>
        </p:txBody>
      </p:sp>
    </p:spTree>
    <p:extLst>
      <p:ext uri="{BB962C8B-B14F-4D97-AF65-F5344CB8AC3E}">
        <p14:creationId xmlns:p14="http://schemas.microsoft.com/office/powerpoint/2010/main" val="36157543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hyperlink" Target="https://doi.org/10.1016/j.energy.2018.09.095" TargetMode="External"/><Relationship Id="rId4"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6405-6FD5-4FD0-85A8-98FC9B2A092F}"/>
              </a:ext>
            </a:extLst>
          </p:cNvPr>
          <p:cNvSpPr>
            <a:spLocks noGrp="1"/>
          </p:cNvSpPr>
          <p:nvPr>
            <p:ph type="ctrTitle"/>
          </p:nvPr>
        </p:nvSpPr>
        <p:spPr>
          <a:xfrm>
            <a:off x="1430955" y="2341344"/>
            <a:ext cx="7673801" cy="1087656"/>
          </a:xfrm>
        </p:spPr>
        <p:txBody>
          <a:bodyPr>
            <a:normAutofit fontScale="90000"/>
          </a:bodyPr>
          <a:lstStyle/>
          <a:p>
            <a:pPr algn="l">
              <a:lnSpc>
                <a:spcPct val="90000"/>
              </a:lnSpc>
            </a:pPr>
            <a:br>
              <a:rPr lang="en-GB" sz="3400" dirty="0"/>
            </a:br>
            <a:r>
              <a:rPr lang="en-GB" sz="3400" dirty="0"/>
              <a:t>Feasibility of New Venture</a:t>
            </a:r>
            <a:br>
              <a:rPr lang="en-GB" sz="3400" dirty="0"/>
            </a:br>
            <a:br>
              <a:rPr lang="en-GB" sz="3400" dirty="0"/>
            </a:br>
            <a:r>
              <a:rPr lang="en-GB" sz="3400" dirty="0"/>
              <a:t>QuickRide</a:t>
            </a:r>
          </a:p>
        </p:txBody>
      </p:sp>
      <p:sp>
        <p:nvSpPr>
          <p:cNvPr id="3" name="Subtitle 2">
            <a:extLst>
              <a:ext uri="{FF2B5EF4-FFF2-40B4-BE49-F238E27FC236}">
                <a16:creationId xmlns:a16="http://schemas.microsoft.com/office/drawing/2014/main" id="{1B8E1C7E-A7A3-4CE6-8256-BA0BD80D89AA}"/>
              </a:ext>
            </a:extLst>
          </p:cNvPr>
          <p:cNvSpPr>
            <a:spLocks noGrp="1"/>
          </p:cNvSpPr>
          <p:nvPr>
            <p:ph type="subTitle" idx="1"/>
          </p:nvPr>
        </p:nvSpPr>
        <p:spPr>
          <a:xfrm>
            <a:off x="1505551" y="3795338"/>
            <a:ext cx="7599205" cy="1087655"/>
          </a:xfrm>
        </p:spPr>
        <p:txBody>
          <a:bodyPr>
            <a:normAutofit/>
          </a:bodyPr>
          <a:lstStyle/>
          <a:p>
            <a:pPr algn="l">
              <a:lnSpc>
                <a:spcPct val="90000"/>
              </a:lnSpc>
            </a:pPr>
            <a:endParaRPr lang="en-GB" sz="1600" dirty="0"/>
          </a:p>
          <a:p>
            <a:pPr algn="l">
              <a:lnSpc>
                <a:spcPct val="90000"/>
              </a:lnSpc>
            </a:pPr>
            <a:r>
              <a:rPr lang="en-GB" sz="1600" dirty="0"/>
              <a:t>Rehman Ismail</a:t>
            </a:r>
          </a:p>
          <a:p>
            <a:pPr algn="l">
              <a:lnSpc>
                <a:spcPct val="90000"/>
              </a:lnSpc>
            </a:pPr>
            <a:r>
              <a:rPr lang="en-GB" sz="1600" dirty="0"/>
              <a:t>Student ID: 1908396</a:t>
            </a:r>
          </a:p>
        </p:txBody>
      </p:sp>
      <p:pic>
        <p:nvPicPr>
          <p:cNvPr id="5" name="Picture 4">
            <a:extLst>
              <a:ext uri="{FF2B5EF4-FFF2-40B4-BE49-F238E27FC236}">
                <a16:creationId xmlns:a16="http://schemas.microsoft.com/office/drawing/2014/main" id="{9393EFAC-9E95-4D11-8A70-95E6567A2650}"/>
              </a:ext>
            </a:extLst>
          </p:cNvPr>
          <p:cNvPicPr>
            <a:picLocks noChangeAspect="1"/>
          </p:cNvPicPr>
          <p:nvPr/>
        </p:nvPicPr>
        <p:blipFill>
          <a:blip r:embed="rId5"/>
          <a:stretch>
            <a:fillRect/>
          </a:stretch>
        </p:blipFill>
        <p:spPr>
          <a:xfrm>
            <a:off x="6096000" y="2885172"/>
            <a:ext cx="2598107" cy="1535797"/>
          </a:xfrm>
          <a:prstGeom prst="rect">
            <a:avLst/>
          </a:prstGeom>
        </p:spPr>
      </p:pic>
      <p:pic>
        <p:nvPicPr>
          <p:cNvPr id="4" name="Recorded Sound">
            <a:hlinkClick r:id="" action="ppaction://media"/>
            <a:extLst>
              <a:ext uri="{FF2B5EF4-FFF2-40B4-BE49-F238E27FC236}">
                <a16:creationId xmlns:a16="http://schemas.microsoft.com/office/drawing/2014/main" id="{820CA45E-8274-4745-ABB2-0BCEE419AF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26496" y="5513832"/>
            <a:ext cx="609600" cy="609600"/>
          </a:xfrm>
          <a:prstGeom prst="rect">
            <a:avLst/>
          </a:prstGeom>
        </p:spPr>
      </p:pic>
    </p:spTree>
    <p:extLst>
      <p:ext uri="{BB962C8B-B14F-4D97-AF65-F5344CB8AC3E}">
        <p14:creationId xmlns:p14="http://schemas.microsoft.com/office/powerpoint/2010/main" val="422861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5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27EE1-CBA1-4B95-B1EB-9DC5792C5283}"/>
              </a:ext>
            </a:extLst>
          </p:cNvPr>
          <p:cNvSpPr>
            <a:spLocks noGrp="1"/>
          </p:cNvSpPr>
          <p:nvPr>
            <p:ph type="title"/>
          </p:nvPr>
        </p:nvSpPr>
        <p:spPr/>
        <p:txBody>
          <a:bodyPr/>
          <a:lstStyle/>
          <a:p>
            <a:r>
              <a:rPr lang="en-GB" dirty="0"/>
              <a:t>Objective</a:t>
            </a:r>
          </a:p>
        </p:txBody>
      </p:sp>
      <p:sp>
        <p:nvSpPr>
          <p:cNvPr id="3" name="Content Placeholder 2">
            <a:extLst>
              <a:ext uri="{FF2B5EF4-FFF2-40B4-BE49-F238E27FC236}">
                <a16:creationId xmlns:a16="http://schemas.microsoft.com/office/drawing/2014/main" id="{D2E62FE7-98B2-4A6C-93E2-48606B2358B2}"/>
              </a:ext>
            </a:extLst>
          </p:cNvPr>
          <p:cNvSpPr>
            <a:spLocks noGrp="1"/>
          </p:cNvSpPr>
          <p:nvPr>
            <p:ph idx="1"/>
          </p:nvPr>
        </p:nvSpPr>
        <p:spPr>
          <a:xfrm>
            <a:off x="677334" y="1930400"/>
            <a:ext cx="8596668" cy="3880773"/>
          </a:xfrm>
        </p:spPr>
        <p:txBody>
          <a:bodyPr>
            <a:normAutofit fontScale="92500" lnSpcReduction="20000"/>
          </a:bodyPr>
          <a:lstStyle/>
          <a:p>
            <a:r>
              <a:rPr lang="en-GB" dirty="0"/>
              <a:t>What is QuickRide?</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feasibility study allows for analysis to be undertaken that will assess a project or a venture in terms of how likely it is to materialise and be successful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Majura</a:t>
            </a:r>
            <a:r>
              <a:rPr lang="en-GB" sz="1800" dirty="0">
                <a:effectLst/>
                <a:latin typeface="Calibri" panose="020F0502020204030204" pitchFamily="34" charset="0"/>
                <a:ea typeface="Calibri" panose="020F0502020204030204" pitchFamily="34" charset="0"/>
                <a:cs typeface="Times New Roman" panose="02020603050405020304" pitchFamily="18" charset="0"/>
              </a:rPr>
              <a:t>, J 2019)</a:t>
            </a:r>
          </a:p>
          <a:p>
            <a:r>
              <a:rPr lang="en-GB" dirty="0"/>
              <a:t>Feasibility Analysis :</a:t>
            </a:r>
          </a:p>
          <a:p>
            <a:pPr lvl="3"/>
            <a:r>
              <a:rPr lang="en-GB" sz="1600" dirty="0"/>
              <a:t>Product</a:t>
            </a:r>
          </a:p>
          <a:p>
            <a:pPr lvl="3"/>
            <a:r>
              <a:rPr lang="en-GB" sz="1600" dirty="0"/>
              <a:t>Industry</a:t>
            </a:r>
          </a:p>
          <a:p>
            <a:pPr lvl="3"/>
            <a:r>
              <a:rPr lang="en-GB" sz="1600" dirty="0"/>
              <a:t>Marketing</a:t>
            </a:r>
          </a:p>
          <a:p>
            <a:pPr lvl="4"/>
            <a:r>
              <a:rPr lang="en-GB" sz="1600" dirty="0"/>
              <a:t>Marketing Plan</a:t>
            </a:r>
          </a:p>
          <a:p>
            <a:pPr lvl="3"/>
            <a:r>
              <a:rPr lang="en-GB" sz="1600" dirty="0"/>
              <a:t>Organisation</a:t>
            </a:r>
          </a:p>
          <a:p>
            <a:pPr lvl="4"/>
            <a:r>
              <a:rPr lang="en-GB" sz="1600" dirty="0"/>
              <a:t>Business Model Canvass</a:t>
            </a:r>
          </a:p>
          <a:p>
            <a:pPr lvl="4"/>
            <a:r>
              <a:rPr lang="en-GB" sz="1600" dirty="0"/>
              <a:t>SWOT Analysis</a:t>
            </a:r>
          </a:p>
          <a:p>
            <a:pPr lvl="3"/>
            <a:r>
              <a:rPr lang="en-GB" sz="1600" dirty="0"/>
              <a:t>Financial</a:t>
            </a:r>
          </a:p>
          <a:p>
            <a:endParaRPr lang="en-GB" dirty="0"/>
          </a:p>
        </p:txBody>
      </p:sp>
      <p:sp>
        <p:nvSpPr>
          <p:cNvPr id="4" name="Footer Placeholder 3">
            <a:extLst>
              <a:ext uri="{FF2B5EF4-FFF2-40B4-BE49-F238E27FC236}">
                <a16:creationId xmlns:a16="http://schemas.microsoft.com/office/drawing/2014/main" id="{2594D9E9-4534-4D7E-BF71-8E963128DC7E}"/>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E1A671CA-F08B-4010-BAC9-FD0900913A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29450" y="5811173"/>
            <a:ext cx="609600" cy="609600"/>
          </a:xfrm>
          <a:prstGeom prst="rect">
            <a:avLst/>
          </a:prstGeom>
        </p:spPr>
      </p:pic>
    </p:spTree>
    <p:extLst>
      <p:ext uri="{BB962C8B-B14F-4D97-AF65-F5344CB8AC3E}">
        <p14:creationId xmlns:p14="http://schemas.microsoft.com/office/powerpoint/2010/main" val="185301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1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1E87-C728-4E99-8F0E-04659522EC41}"/>
              </a:ext>
            </a:extLst>
          </p:cNvPr>
          <p:cNvSpPr>
            <a:spLocks noGrp="1"/>
          </p:cNvSpPr>
          <p:nvPr>
            <p:ph type="title"/>
          </p:nvPr>
        </p:nvSpPr>
        <p:spPr/>
        <p:txBody>
          <a:bodyPr/>
          <a:lstStyle/>
          <a:p>
            <a:r>
              <a:rPr lang="en-GB" dirty="0"/>
              <a:t>QuickRide</a:t>
            </a:r>
          </a:p>
        </p:txBody>
      </p:sp>
      <p:sp>
        <p:nvSpPr>
          <p:cNvPr id="3" name="Content Placeholder 2">
            <a:extLst>
              <a:ext uri="{FF2B5EF4-FFF2-40B4-BE49-F238E27FC236}">
                <a16:creationId xmlns:a16="http://schemas.microsoft.com/office/drawing/2014/main" id="{8B9CA9B9-8F26-4884-8E71-2E37FFA0E57B}"/>
              </a:ext>
            </a:extLst>
          </p:cNvPr>
          <p:cNvSpPr>
            <a:spLocks noGrp="1"/>
          </p:cNvSpPr>
          <p:nvPr>
            <p:ph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QuickRide aims a eco-friendly e-hailing service with the aim to provide an environmentally friendly, smooth and convenient mode of transport at the click of the button from smartphone device via a e-hailing making travel easier </a:t>
            </a:r>
            <a:r>
              <a:rPr lang="en-GB" dirty="0">
                <a:latin typeface="Calibri" panose="020F0502020204030204" pitchFamily="34" charset="0"/>
                <a:ea typeface="Calibri" panose="020F0502020204030204" pitchFamily="34" charset="0"/>
                <a:cs typeface="Times New Roman" panose="02020603050405020304" pitchFamily="18" charset="0"/>
              </a:rPr>
              <a:t>via </a:t>
            </a:r>
            <a:r>
              <a:rPr lang="en-GB" sz="1800" dirty="0">
                <a:effectLst/>
                <a:latin typeface="Calibri" panose="020F0502020204030204" pitchFamily="34" charset="0"/>
                <a:ea typeface="Calibri" panose="020F0502020204030204" pitchFamily="34" charset="0"/>
                <a:cs typeface="Times New Roman" panose="02020603050405020304" pitchFamily="18" charset="0"/>
              </a:rPr>
              <a:t>QuickRide. </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Current public transport prices are quite high and rising year on year (Hensher, D 1977), this is where QuickRide is able to enter the market based on lower prices where a driver with a car can be hired instantly as a lower price than public transport.</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Low price model is based on using Electric cars which has no fossil fuel cost, therby saving petrol costs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Giansoldati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el, 2018) where passengers are able to travel with very little impact to the environment in terms of CO2 emissions. </a:t>
            </a:r>
          </a:p>
        </p:txBody>
      </p:sp>
      <p:sp>
        <p:nvSpPr>
          <p:cNvPr id="4" name="Footer Placeholder 3">
            <a:extLst>
              <a:ext uri="{FF2B5EF4-FFF2-40B4-BE49-F238E27FC236}">
                <a16:creationId xmlns:a16="http://schemas.microsoft.com/office/drawing/2014/main" id="{0093802F-65A7-4137-B103-124E12876BD2}"/>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FBE20076-5F5E-483B-8788-8688D4EA01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53344" y="5614324"/>
            <a:ext cx="609600" cy="609600"/>
          </a:xfrm>
          <a:prstGeom prst="rect">
            <a:avLst/>
          </a:prstGeom>
        </p:spPr>
      </p:pic>
    </p:spTree>
    <p:extLst>
      <p:ext uri="{BB962C8B-B14F-4D97-AF65-F5344CB8AC3E}">
        <p14:creationId xmlns:p14="http://schemas.microsoft.com/office/powerpoint/2010/main" val="422914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51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4BF40-FF9F-43ED-A46C-AEF2136C7D28}"/>
              </a:ext>
            </a:extLst>
          </p:cNvPr>
          <p:cNvSpPr>
            <a:spLocks noGrp="1"/>
          </p:cNvSpPr>
          <p:nvPr>
            <p:ph type="title"/>
          </p:nvPr>
        </p:nvSpPr>
        <p:spPr/>
        <p:txBody>
          <a:bodyPr/>
          <a:lstStyle/>
          <a:p>
            <a:r>
              <a:rPr lang="en-GB" dirty="0"/>
              <a:t>Technology Solution</a:t>
            </a:r>
          </a:p>
        </p:txBody>
      </p:sp>
      <p:pic>
        <p:nvPicPr>
          <p:cNvPr id="6" name="Content Placeholder 5" descr="A hand holding a credit card&#10;&#10;Description automatically generated with medium confidence">
            <a:extLst>
              <a:ext uri="{FF2B5EF4-FFF2-40B4-BE49-F238E27FC236}">
                <a16:creationId xmlns:a16="http://schemas.microsoft.com/office/drawing/2014/main" id="{E2C4D308-487F-4518-B69D-DA07CAA12A8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644107" y="3776788"/>
            <a:ext cx="3401727" cy="1366155"/>
          </a:xfrm>
        </p:spPr>
      </p:pic>
      <p:sp>
        <p:nvSpPr>
          <p:cNvPr id="4" name="Footer Placeholder 3">
            <a:extLst>
              <a:ext uri="{FF2B5EF4-FFF2-40B4-BE49-F238E27FC236}">
                <a16:creationId xmlns:a16="http://schemas.microsoft.com/office/drawing/2014/main" id="{9C0C86AE-C7C5-4C1B-BC28-856BC0D96555}"/>
              </a:ext>
            </a:extLst>
          </p:cNvPr>
          <p:cNvSpPr>
            <a:spLocks noGrp="1"/>
          </p:cNvSpPr>
          <p:nvPr>
            <p:ph type="ftr" sz="quarter" idx="11"/>
          </p:nvPr>
        </p:nvSpPr>
        <p:spPr/>
        <p:txBody>
          <a:bodyPr/>
          <a:lstStyle/>
          <a:p>
            <a:r>
              <a:rPr lang="en-GB"/>
              <a:t>Rehman Ismail - Student ID: 1908396</a:t>
            </a:r>
          </a:p>
        </p:txBody>
      </p:sp>
      <p:pic>
        <p:nvPicPr>
          <p:cNvPr id="8" name="Picture 7" descr="A silver sports car&#10;&#10;Description automatically generated with medium confidence">
            <a:extLst>
              <a:ext uri="{FF2B5EF4-FFF2-40B4-BE49-F238E27FC236}">
                <a16:creationId xmlns:a16="http://schemas.microsoft.com/office/drawing/2014/main" id="{E2BCDEF2-F4BD-4327-BB45-52AE80746A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8124" y="3896178"/>
            <a:ext cx="2857500" cy="1714500"/>
          </a:xfrm>
          <a:prstGeom prst="rect">
            <a:avLst/>
          </a:prstGeom>
        </p:spPr>
      </p:pic>
      <p:sp>
        <p:nvSpPr>
          <p:cNvPr id="7" name="Content Placeholder 2">
            <a:extLst>
              <a:ext uri="{FF2B5EF4-FFF2-40B4-BE49-F238E27FC236}">
                <a16:creationId xmlns:a16="http://schemas.microsoft.com/office/drawing/2014/main" id="{EE2D0DD8-B9F3-48E5-B6DD-D22A899C2788}"/>
              </a:ext>
            </a:extLst>
          </p:cNvPr>
          <p:cNvSpPr txBox="1">
            <a:spLocks/>
          </p:cNvSpPr>
          <p:nvPr/>
        </p:nvSpPr>
        <p:spPr>
          <a:xfrm>
            <a:off x="774153" y="1729905"/>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Use smart –phone device to hail electric car travel service</a:t>
            </a:r>
          </a:p>
          <a:p>
            <a:r>
              <a:rPr lang="en-GB" dirty="0"/>
              <a:t>Cheapest travel based on price per mileage rather than expensive peak/off peak surge prices on public transport and other e-hailing services</a:t>
            </a:r>
          </a:p>
          <a:p>
            <a:r>
              <a:rPr lang="en-GB" dirty="0"/>
              <a:t>Only service to exclusively to use Electric cars as mode of transport to be more environmentally friendly</a:t>
            </a:r>
          </a:p>
          <a:p>
            <a:endParaRPr lang="en-GB" dirty="0"/>
          </a:p>
        </p:txBody>
      </p:sp>
      <p:pic>
        <p:nvPicPr>
          <p:cNvPr id="3" name="Recorded Sound">
            <a:hlinkClick r:id="" action="ppaction://media"/>
            <a:extLst>
              <a:ext uri="{FF2B5EF4-FFF2-40B4-BE49-F238E27FC236}">
                <a16:creationId xmlns:a16="http://schemas.microsoft.com/office/drawing/2014/main" id="{3AE8061A-7EEE-4F9D-802C-E246C0F048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714591"/>
            <a:ext cx="609600" cy="609600"/>
          </a:xfrm>
          <a:prstGeom prst="rect">
            <a:avLst/>
          </a:prstGeom>
        </p:spPr>
      </p:pic>
    </p:spTree>
    <p:extLst>
      <p:ext uri="{BB962C8B-B14F-4D97-AF65-F5344CB8AC3E}">
        <p14:creationId xmlns:p14="http://schemas.microsoft.com/office/powerpoint/2010/main" val="224245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2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E27B8-6E72-46B7-BDB2-01476EDDA9DB}"/>
              </a:ext>
            </a:extLst>
          </p:cNvPr>
          <p:cNvSpPr>
            <a:spLocks noGrp="1"/>
          </p:cNvSpPr>
          <p:nvPr>
            <p:ph type="title"/>
          </p:nvPr>
        </p:nvSpPr>
        <p:spPr/>
        <p:txBody>
          <a:bodyPr/>
          <a:lstStyle/>
          <a:p>
            <a:r>
              <a:rPr lang="en-GB" dirty="0"/>
              <a:t>Product/ Service Feasibility</a:t>
            </a:r>
          </a:p>
        </p:txBody>
      </p:sp>
      <p:sp>
        <p:nvSpPr>
          <p:cNvPr id="3" name="Content Placeholder 2">
            <a:extLst>
              <a:ext uri="{FF2B5EF4-FFF2-40B4-BE49-F238E27FC236}">
                <a16:creationId xmlns:a16="http://schemas.microsoft.com/office/drawing/2014/main" id="{FF7E7E79-5FE7-4DE0-8426-8FD1283E0783}"/>
              </a:ext>
            </a:extLst>
          </p:cNvPr>
          <p:cNvSpPr>
            <a:spLocks noGrp="1"/>
          </p:cNvSpPr>
          <p:nvPr>
            <p:ph idx="1"/>
          </p:nvPr>
        </p:nvSpPr>
        <p:spPr>
          <a:xfrm>
            <a:off x="5765800" y="1397000"/>
            <a:ext cx="4148666" cy="4426873"/>
          </a:xfrm>
        </p:spPr>
        <p:txBody>
          <a:bodyPr/>
          <a:lstStyle/>
          <a:p>
            <a:r>
              <a:rPr lang="en-GB" dirty="0"/>
              <a:t>Product service desirability</a:t>
            </a:r>
          </a:p>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strong desirability by the consumer market to travel more cost-effectively as public transport prices have increased as shown by recent market research in the public cost of travel increasing:</a:t>
            </a:r>
          </a:p>
          <a:p>
            <a:pPr marL="0" indent="0">
              <a:lnSpc>
                <a:spcPct val="115000"/>
              </a:lnSpc>
              <a:spcAft>
                <a:spcPts val="1000"/>
              </a:spcAft>
              <a:buNone/>
            </a:pPr>
            <a:r>
              <a:rPr lang="en-GB" sz="1050" dirty="0">
                <a:effectLst/>
                <a:latin typeface="Calibri" panose="020F0502020204030204" pitchFamily="34" charset="0"/>
                <a:ea typeface="Calibri" panose="020F0502020204030204" pitchFamily="34" charset="0"/>
                <a:cs typeface="Times New Roman" panose="02020603050405020304" pitchFamily="18" charset="0"/>
              </a:rPr>
              <a:t>Transport Price Index (RAC Foundation 2021)</a:t>
            </a:r>
          </a:p>
          <a:p>
            <a:pPr marL="0" indent="0">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Footer Placeholder 3">
            <a:extLst>
              <a:ext uri="{FF2B5EF4-FFF2-40B4-BE49-F238E27FC236}">
                <a16:creationId xmlns:a16="http://schemas.microsoft.com/office/drawing/2014/main" id="{3D6C406D-006F-479F-938A-11057102A063}"/>
              </a:ext>
            </a:extLst>
          </p:cNvPr>
          <p:cNvSpPr>
            <a:spLocks noGrp="1"/>
          </p:cNvSpPr>
          <p:nvPr>
            <p:ph type="ftr" sz="quarter" idx="11"/>
          </p:nvPr>
        </p:nvSpPr>
        <p:spPr/>
        <p:txBody>
          <a:bodyPr/>
          <a:lstStyle/>
          <a:p>
            <a:r>
              <a:rPr lang="en-GB"/>
              <a:t>Rehman Ismail - Student ID: 1908396</a:t>
            </a:r>
          </a:p>
        </p:txBody>
      </p:sp>
      <p:sp>
        <p:nvSpPr>
          <p:cNvPr id="5" name="Content Placeholder 2">
            <a:extLst>
              <a:ext uri="{FF2B5EF4-FFF2-40B4-BE49-F238E27FC236}">
                <a16:creationId xmlns:a16="http://schemas.microsoft.com/office/drawing/2014/main" id="{38CB85C1-B639-4FF0-B220-22693D81E440}"/>
              </a:ext>
            </a:extLst>
          </p:cNvPr>
          <p:cNvSpPr txBox="1">
            <a:spLocks/>
          </p:cNvSpPr>
          <p:nvPr/>
        </p:nvSpPr>
        <p:spPr>
          <a:xfrm>
            <a:off x="843665" y="1488613"/>
            <a:ext cx="4148666"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Product service demand</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strong demand for QuickRide type of travel as evident by the market dominated Uber where demand and sales has grown year on year where they have taken market share away from traditional taxicab operators (Schneider, H 2017). QuickRide is able to tap into the growing market by entering it and gaining a foothold based on consumer preference to choose an environmentally and cost-effective way to travel with QuickRide. </a:t>
            </a:r>
          </a:p>
          <a:p>
            <a:endParaRPr lang="en-GB" dirty="0"/>
          </a:p>
          <a:p>
            <a:pPr marL="0" indent="0">
              <a:buFont typeface="Wingdings 3" charset="2"/>
              <a:buNone/>
            </a:pPr>
            <a:endParaRPr lang="en-GB" dirty="0"/>
          </a:p>
        </p:txBody>
      </p:sp>
      <p:pic>
        <p:nvPicPr>
          <p:cNvPr id="6" name="Picture 5">
            <a:extLst>
              <a:ext uri="{FF2B5EF4-FFF2-40B4-BE49-F238E27FC236}">
                <a16:creationId xmlns:a16="http://schemas.microsoft.com/office/drawing/2014/main" id="{7B4C1867-0D67-4F6F-A7D0-AE5D33D3D6E7}"/>
              </a:ext>
            </a:extLst>
          </p:cNvPr>
          <p:cNvPicPr/>
          <p:nvPr/>
        </p:nvPicPr>
        <p:blipFill>
          <a:blip r:embed="rId5"/>
          <a:stretch>
            <a:fillRect/>
          </a:stretch>
        </p:blipFill>
        <p:spPr>
          <a:xfrm>
            <a:off x="5765800" y="4348740"/>
            <a:ext cx="4811127" cy="2199033"/>
          </a:xfrm>
          <a:prstGeom prst="rect">
            <a:avLst/>
          </a:prstGeom>
        </p:spPr>
      </p:pic>
      <p:pic>
        <p:nvPicPr>
          <p:cNvPr id="7" name="Recorded Sound">
            <a:hlinkClick r:id="" action="ppaction://media"/>
            <a:extLst>
              <a:ext uri="{FF2B5EF4-FFF2-40B4-BE49-F238E27FC236}">
                <a16:creationId xmlns:a16="http://schemas.microsoft.com/office/drawing/2014/main" id="{B3A74FEB-288E-42DD-85D8-83B5528BCE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736562"/>
            <a:ext cx="609600" cy="609600"/>
          </a:xfrm>
          <a:prstGeom prst="rect">
            <a:avLst/>
          </a:prstGeom>
        </p:spPr>
      </p:pic>
    </p:spTree>
    <p:extLst>
      <p:ext uri="{BB962C8B-B14F-4D97-AF65-F5344CB8AC3E}">
        <p14:creationId xmlns:p14="http://schemas.microsoft.com/office/powerpoint/2010/main" val="173344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0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394C0-B706-41B8-9912-C4ABA60FF832}"/>
              </a:ext>
            </a:extLst>
          </p:cNvPr>
          <p:cNvSpPr>
            <a:spLocks noGrp="1"/>
          </p:cNvSpPr>
          <p:nvPr>
            <p:ph type="title"/>
          </p:nvPr>
        </p:nvSpPr>
        <p:spPr/>
        <p:txBody>
          <a:bodyPr/>
          <a:lstStyle/>
          <a:p>
            <a:r>
              <a:rPr lang="en-GB" dirty="0"/>
              <a:t>Industry/ Market Feasibility</a:t>
            </a:r>
          </a:p>
        </p:txBody>
      </p:sp>
      <p:sp>
        <p:nvSpPr>
          <p:cNvPr id="3" name="Content Placeholder 2">
            <a:extLst>
              <a:ext uri="{FF2B5EF4-FFF2-40B4-BE49-F238E27FC236}">
                <a16:creationId xmlns:a16="http://schemas.microsoft.com/office/drawing/2014/main" id="{865683BD-5F9D-4A7D-805E-264019DD0F92}"/>
              </a:ext>
            </a:extLst>
          </p:cNvPr>
          <p:cNvSpPr>
            <a:spLocks noGrp="1"/>
          </p:cNvSpPr>
          <p:nvPr>
            <p:ph idx="1"/>
          </p:nvPr>
        </p:nvSpPr>
        <p:spPr>
          <a:xfrm>
            <a:off x="677334" y="1645921"/>
            <a:ext cx="8596668" cy="4395442"/>
          </a:xfrm>
        </p:spPr>
        <p:txBody>
          <a:bodyPr/>
          <a:lstStyle/>
          <a:p>
            <a:r>
              <a:rPr lang="en-GB" dirty="0"/>
              <a:t>Target Market attractiveness</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main customer target will be customers who want to use QuickRide for everyday travel for work, luxury, share a ride with their friend, a regular pickup and drop off at location where they travel to. The main driving force of market attractiveness is based on price. </a:t>
            </a:r>
            <a:r>
              <a:rPr lang="en-GB" dirty="0">
                <a:latin typeface="Calibri" panose="020F0502020204030204" pitchFamily="34" charset="0"/>
                <a:ea typeface="Calibri" panose="020F0502020204030204" pitchFamily="34" charset="0"/>
                <a:cs typeface="Times New Roman" panose="02020603050405020304" pitchFamily="18" charset="0"/>
              </a:rPr>
              <a:t>Pricing mode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will be possible via mileage price metrics. </a:t>
            </a:r>
          </a:p>
          <a:p>
            <a:r>
              <a:rPr lang="en-GB" dirty="0">
                <a:latin typeface="Calibri" panose="020F0502020204030204" pitchFamily="34" charset="0"/>
                <a:cs typeface="Calibri" panose="020F0502020204030204" pitchFamily="34" charset="0"/>
              </a:rPr>
              <a:t>The E-Hailing market is expected to grow from 2019 to 2026 by 24% (Knowledge Sourcing Intelligence, 2021): </a:t>
            </a:r>
          </a:p>
          <a:p>
            <a:endParaRPr lang="en-GB" dirty="0">
              <a:latin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A46377C0-10D9-498D-A5E0-A74AD69F0B68}"/>
              </a:ext>
            </a:extLst>
          </p:cNvPr>
          <p:cNvSpPr>
            <a:spLocks noGrp="1"/>
          </p:cNvSpPr>
          <p:nvPr>
            <p:ph type="ftr" sz="quarter" idx="11"/>
          </p:nvPr>
        </p:nvSpPr>
        <p:spPr/>
        <p:txBody>
          <a:bodyPr/>
          <a:lstStyle/>
          <a:p>
            <a:r>
              <a:rPr lang="en-GB"/>
              <a:t>Rehman Ismail - Student ID: 1908396</a:t>
            </a:r>
          </a:p>
        </p:txBody>
      </p:sp>
      <p:pic>
        <p:nvPicPr>
          <p:cNvPr id="6" name="Picture 5">
            <a:extLst>
              <a:ext uri="{FF2B5EF4-FFF2-40B4-BE49-F238E27FC236}">
                <a16:creationId xmlns:a16="http://schemas.microsoft.com/office/drawing/2014/main" id="{0A512A75-6C37-4A93-9E48-CDDBB2780A7E}"/>
              </a:ext>
            </a:extLst>
          </p:cNvPr>
          <p:cNvPicPr>
            <a:picLocks noChangeAspect="1"/>
          </p:cNvPicPr>
          <p:nvPr/>
        </p:nvPicPr>
        <p:blipFill>
          <a:blip r:embed="rId5"/>
          <a:stretch>
            <a:fillRect/>
          </a:stretch>
        </p:blipFill>
        <p:spPr>
          <a:xfrm>
            <a:off x="1826861" y="4560898"/>
            <a:ext cx="6297613" cy="1480465"/>
          </a:xfrm>
          <a:prstGeom prst="rect">
            <a:avLst/>
          </a:prstGeom>
        </p:spPr>
      </p:pic>
      <p:pic>
        <p:nvPicPr>
          <p:cNvPr id="7" name="Recorded Sound">
            <a:hlinkClick r:id="" action="ppaction://media"/>
            <a:extLst>
              <a:ext uri="{FF2B5EF4-FFF2-40B4-BE49-F238E27FC236}">
                <a16:creationId xmlns:a16="http://schemas.microsoft.com/office/drawing/2014/main" id="{D2385900-E510-437A-99CA-FADE4FA4B8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471386"/>
            <a:ext cx="609600" cy="609600"/>
          </a:xfrm>
          <a:prstGeom prst="rect">
            <a:avLst/>
          </a:prstGeom>
        </p:spPr>
      </p:pic>
    </p:spTree>
    <p:extLst>
      <p:ext uri="{BB962C8B-B14F-4D97-AF65-F5344CB8AC3E}">
        <p14:creationId xmlns:p14="http://schemas.microsoft.com/office/powerpoint/2010/main" val="739045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EAEE-1AF0-4D35-9E92-8998FE790A00}"/>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F3086483-9901-4E17-A10F-B52D71B7499B}"/>
              </a:ext>
            </a:extLst>
          </p:cNvPr>
          <p:cNvSpPr>
            <a:spLocks noGrp="1"/>
          </p:cNvSpPr>
          <p:nvPr>
            <p:ph idx="1"/>
          </p:nvPr>
        </p:nvSpPr>
        <p:spPr>
          <a:xfrm>
            <a:off x="677334" y="1764255"/>
            <a:ext cx="8596668" cy="4277108"/>
          </a:xfrm>
        </p:spPr>
        <p:txBody>
          <a:bodyPr>
            <a:noAutofit/>
          </a:bodyPr>
          <a:lstStyle/>
          <a:p>
            <a:pPr>
              <a:lnSpc>
                <a:spcPct val="115000"/>
              </a:lnSpc>
              <a:spcAft>
                <a:spcPts val="10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QuickRide intends to launch a marketing plan and  </a:t>
            </a:r>
            <a:r>
              <a:rPr lang="en-GB" sz="1400" dirty="0">
                <a:effectLst/>
                <a:latin typeface="Arial" panose="020B0604020202020204" pitchFamily="34" charset="0"/>
                <a:ea typeface="Calibri" panose="020F0502020204030204" pitchFamily="34" charset="0"/>
                <a:cs typeface="Times New Roman" panose="02020603050405020304" pitchFamily="18" charset="0"/>
              </a:rPr>
              <a:t>implement a range of marketing strategy mixes as recommended by McMarcthy, E.J  (1960) based around Product, Price, Promotion and Place to start with in the initial years then adapt its marketing as it grows: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1400" dirty="0">
                <a:effectLst/>
                <a:latin typeface="Arial" panose="020B0604020202020204" pitchFamily="34" charset="0"/>
                <a:ea typeface="Calibri" panose="020F0502020204030204" pitchFamily="34" charset="0"/>
                <a:cs typeface="Times New Roman" panose="02020603050405020304" pitchFamily="18" charset="0"/>
              </a:rPr>
              <a:t>The 4P’s marketing Mix will be used as below:</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indent="-342900">
              <a:lnSpc>
                <a:spcPct val="115000"/>
              </a:lnSpc>
              <a:spcAft>
                <a:spcPts val="1000"/>
              </a:spcAft>
              <a:buFont typeface="Wingdings 3" panose="05040102010807070707" pitchFamily="18" charset="2"/>
              <a:buChar char=""/>
              <a:tabLst>
                <a:tab pos="457200" algn="l"/>
              </a:tabLst>
            </a:pPr>
            <a:r>
              <a:rPr lang="en-GB" sz="1400" u="sng" dirty="0">
                <a:effectLst/>
                <a:latin typeface="Calibri" panose="020F0502020204030204" pitchFamily="34" charset="0"/>
                <a:ea typeface="Calibri" panose="020F0502020204030204" pitchFamily="34" charset="0"/>
                <a:cs typeface="Times New Roman" panose="02020603050405020304" pitchFamily="18" charset="0"/>
              </a:rPr>
              <a:t>Product-</a:t>
            </a:r>
            <a:r>
              <a:rPr lang="en-GB" sz="1400" dirty="0">
                <a:effectLst/>
                <a:latin typeface="Calibri" panose="020F0502020204030204" pitchFamily="34" charset="0"/>
                <a:ea typeface="Calibri" panose="020F0502020204030204" pitchFamily="34" charset="0"/>
                <a:cs typeface="Times New Roman" panose="02020603050405020304" pitchFamily="18" charset="0"/>
              </a:rPr>
              <a:t> an eco friendly mode of transport via electric cars, no other e-hailing provider uses on electric cars at the moment</a:t>
            </a:r>
          </a:p>
          <a:p>
            <a:pPr lvl="1" indent="-342900">
              <a:lnSpc>
                <a:spcPct val="115000"/>
              </a:lnSpc>
              <a:spcAft>
                <a:spcPts val="1000"/>
              </a:spcAft>
              <a:buFont typeface="Wingdings 3" panose="05040102010807070707" pitchFamily="18" charset="2"/>
              <a:buChar char=""/>
              <a:tabLst>
                <a:tab pos="457200" algn="l"/>
              </a:tabLst>
            </a:pPr>
            <a:r>
              <a:rPr lang="en-GB" sz="1400" u="sng" dirty="0">
                <a:effectLst/>
                <a:latin typeface="Calibri" panose="020F0502020204030204" pitchFamily="34" charset="0"/>
                <a:ea typeface="Calibri" panose="020F0502020204030204" pitchFamily="34" charset="0"/>
                <a:cs typeface="Times New Roman" panose="02020603050405020304" pitchFamily="18" charset="0"/>
              </a:rPr>
              <a:t>Price-</a:t>
            </a:r>
            <a:r>
              <a:rPr lang="en-GB" sz="1400" dirty="0">
                <a:effectLst/>
                <a:latin typeface="Calibri" panose="020F0502020204030204" pitchFamily="34" charset="0"/>
                <a:ea typeface="Calibri" panose="020F0502020204030204" pitchFamily="34" charset="0"/>
                <a:cs typeface="Times New Roman" panose="02020603050405020304" pitchFamily="18" charset="0"/>
              </a:rPr>
              <a:t> most cost-effective mode of transport compared to public transport and main competitor Uber (Bhasin, H 2019)</a:t>
            </a:r>
          </a:p>
          <a:p>
            <a:pPr lvl="1" indent="-342900">
              <a:lnSpc>
                <a:spcPct val="115000"/>
              </a:lnSpc>
              <a:spcAft>
                <a:spcPts val="1000"/>
              </a:spcAft>
              <a:buFont typeface="Wingdings 3" panose="05040102010807070707" pitchFamily="18" charset="2"/>
              <a:buChar char=""/>
              <a:tabLst>
                <a:tab pos="457200" algn="l"/>
              </a:tabLst>
            </a:pPr>
            <a:r>
              <a:rPr lang="en-GB" sz="1400" u="sng" dirty="0">
                <a:effectLst/>
                <a:latin typeface="Calibri" panose="020F0502020204030204" pitchFamily="34" charset="0"/>
                <a:ea typeface="Calibri" panose="020F0502020204030204" pitchFamily="34" charset="0"/>
                <a:cs typeface="Times New Roman" panose="02020603050405020304" pitchFamily="18" charset="0"/>
              </a:rPr>
              <a:t>Place-</a:t>
            </a:r>
            <a:r>
              <a:rPr lang="en-GB" sz="1400" dirty="0">
                <a:effectLst/>
                <a:latin typeface="Calibri" panose="020F0502020204030204" pitchFamily="34" charset="0"/>
                <a:ea typeface="Calibri" panose="020F0502020204030204" pitchFamily="34" charset="0"/>
                <a:cs typeface="Times New Roman" panose="02020603050405020304" pitchFamily="18" charset="0"/>
              </a:rPr>
              <a:t> aims to be nationally present in the UK and grow to become international as QuickRide grows</a:t>
            </a:r>
          </a:p>
          <a:p>
            <a:pPr lvl="1" indent="-342900">
              <a:lnSpc>
                <a:spcPct val="115000"/>
              </a:lnSpc>
              <a:spcAft>
                <a:spcPts val="1000"/>
              </a:spcAft>
              <a:buFont typeface="Wingdings 3" panose="05040102010807070707" pitchFamily="18" charset="2"/>
              <a:buChar char=""/>
              <a:tabLst>
                <a:tab pos="457200" algn="l"/>
              </a:tabLst>
            </a:pPr>
            <a:r>
              <a:rPr lang="en-GB" sz="1400" u="sng" dirty="0">
                <a:effectLst/>
                <a:latin typeface="Calibri" panose="020F0502020204030204" pitchFamily="34" charset="0"/>
                <a:ea typeface="Calibri" panose="020F0502020204030204" pitchFamily="34" charset="0"/>
                <a:cs typeface="Times New Roman" panose="02020603050405020304" pitchFamily="18" charset="0"/>
              </a:rPr>
              <a:t>Promotion-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run social media campaigns to keep loyal users using the service and widen user base with a refer a friend scheme in addition to giving discounts when users meet a certain mileage threshold</a:t>
            </a:r>
          </a:p>
        </p:txBody>
      </p:sp>
      <p:sp>
        <p:nvSpPr>
          <p:cNvPr id="4" name="Footer Placeholder 3">
            <a:extLst>
              <a:ext uri="{FF2B5EF4-FFF2-40B4-BE49-F238E27FC236}">
                <a16:creationId xmlns:a16="http://schemas.microsoft.com/office/drawing/2014/main" id="{560294C4-2C62-455A-A6FB-EEDFCB719624}"/>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9D57541B-8E3B-467F-ACBA-6436E13561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05066" y="5614324"/>
            <a:ext cx="609600" cy="609600"/>
          </a:xfrm>
          <a:prstGeom prst="rect">
            <a:avLst/>
          </a:prstGeom>
        </p:spPr>
      </p:pic>
    </p:spTree>
    <p:extLst>
      <p:ext uri="{BB962C8B-B14F-4D97-AF65-F5344CB8AC3E}">
        <p14:creationId xmlns:p14="http://schemas.microsoft.com/office/powerpoint/2010/main" val="91814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4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F0926-E1F0-4301-A38F-8C0C83551F48}"/>
              </a:ext>
            </a:extLst>
          </p:cNvPr>
          <p:cNvSpPr>
            <a:spLocks noGrp="1"/>
          </p:cNvSpPr>
          <p:nvPr>
            <p:ph type="title"/>
          </p:nvPr>
        </p:nvSpPr>
        <p:spPr/>
        <p:txBody>
          <a:bodyPr/>
          <a:lstStyle/>
          <a:p>
            <a:r>
              <a:rPr lang="en-GB" dirty="0"/>
              <a:t>Organisational Feasibility</a:t>
            </a:r>
          </a:p>
        </p:txBody>
      </p:sp>
      <p:sp>
        <p:nvSpPr>
          <p:cNvPr id="3" name="Content Placeholder 2">
            <a:extLst>
              <a:ext uri="{FF2B5EF4-FFF2-40B4-BE49-F238E27FC236}">
                <a16:creationId xmlns:a16="http://schemas.microsoft.com/office/drawing/2014/main" id="{AC147408-F0DA-4AE1-A87E-E02DBAC336AD}"/>
              </a:ext>
            </a:extLst>
          </p:cNvPr>
          <p:cNvSpPr>
            <a:spLocks noGrp="1"/>
          </p:cNvSpPr>
          <p:nvPr>
            <p:ph idx="1"/>
          </p:nvPr>
        </p:nvSpPr>
        <p:spPr>
          <a:xfrm>
            <a:off x="677334" y="1766889"/>
            <a:ext cx="9025466" cy="3880773"/>
          </a:xfrm>
        </p:spPr>
        <p:txBody>
          <a:bodyPr>
            <a:noAutofit/>
          </a:bodyPr>
          <a:lstStyle/>
          <a:p>
            <a:r>
              <a:rPr lang="en-GB" dirty="0"/>
              <a:t>Management Prowess</a:t>
            </a:r>
          </a:p>
          <a:p>
            <a:pPr>
              <a:lnSpc>
                <a:spcPct val="115000"/>
              </a:lnSpc>
              <a:spcAft>
                <a:spcPts val="1000"/>
              </a:spcAft>
            </a:pPr>
            <a:r>
              <a:rPr lang="en-GB" dirty="0">
                <a:effectLst/>
                <a:latin typeface="Calibri" panose="020F0502020204030204" pitchFamily="34" charset="0"/>
                <a:ea typeface="Calibri" panose="020F0502020204030204" pitchFamily="34" charset="0"/>
                <a:cs typeface="Times New Roman" panose="02020603050405020304" pitchFamily="18" charset="0"/>
              </a:rPr>
              <a:t>QuickRide team consist of 2 co-founders with background in logistics and banking. With specialist skills in finance and logistics QuickRide founders are well placed to run and launch the company. Software engineers will be required to develop the driving app and additional staffing will be required to implement an effective an effective marketing campaign. Additional support staff will also be required that will report to departments heads such as: </a:t>
            </a:r>
          </a:p>
          <a:p>
            <a:pPr lvl="1"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rPr>
              <a:t>Driver Recruitment Manager: Required to recruit driver who are owners of electric cars</a:t>
            </a:r>
            <a:endParaRPr lang="en-GB" sz="1800" dirty="0">
              <a:effectLst/>
              <a:latin typeface="Times New Roman" panose="02020603050405020304" pitchFamily="18" charset="0"/>
              <a:ea typeface="Calibri" panose="020F0502020204030204" pitchFamily="34" charset="0"/>
            </a:endParaRPr>
          </a:p>
          <a:p>
            <a:pPr lvl="1"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rPr>
              <a:t>Marketing manager: Required to lead marketing campaign for the company and solidify market QuickRide's position. The greatest challenge the marketing manager will face is to implement the company’s strategy and marketing campaign effectively (Rosier et el, 2008)</a:t>
            </a:r>
            <a:endParaRPr lang="en-GB" sz="1800" dirty="0">
              <a:effectLst/>
              <a:latin typeface="Times New Roman" panose="02020603050405020304" pitchFamily="18" charset="0"/>
              <a:ea typeface="Calibri" panose="020F050202020403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AF2748EC-1D20-4B12-96E0-BEE9370359F6}"/>
              </a:ext>
            </a:extLst>
          </p:cNvPr>
          <p:cNvSpPr>
            <a:spLocks noGrp="1"/>
          </p:cNvSpPr>
          <p:nvPr>
            <p:ph type="ftr" sz="quarter" idx="11"/>
          </p:nvPr>
        </p:nvSpPr>
        <p:spPr/>
        <p:txBody>
          <a:bodyPr/>
          <a:lstStyle/>
          <a:p>
            <a:r>
              <a:rPr lang="en-GB" dirty="0"/>
              <a:t>Rehman Ismail - Student ID: 1908396</a:t>
            </a:r>
          </a:p>
        </p:txBody>
      </p:sp>
      <p:pic>
        <p:nvPicPr>
          <p:cNvPr id="5" name="Recorded Sound">
            <a:hlinkClick r:id="" action="ppaction://media"/>
            <a:extLst>
              <a:ext uri="{FF2B5EF4-FFF2-40B4-BE49-F238E27FC236}">
                <a16:creationId xmlns:a16="http://schemas.microsoft.com/office/drawing/2014/main" id="{5BD3D582-42E4-4C01-BC7B-607AF1F3D3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05066" y="5431762"/>
            <a:ext cx="609600" cy="609600"/>
          </a:xfrm>
          <a:prstGeom prst="rect">
            <a:avLst/>
          </a:prstGeom>
        </p:spPr>
      </p:pic>
    </p:spTree>
    <p:extLst>
      <p:ext uri="{BB962C8B-B14F-4D97-AF65-F5344CB8AC3E}">
        <p14:creationId xmlns:p14="http://schemas.microsoft.com/office/powerpoint/2010/main" val="117651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9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5F558-7C3B-4E7E-BAE2-994DCD1BA5E6}"/>
              </a:ext>
            </a:extLst>
          </p:cNvPr>
          <p:cNvSpPr>
            <a:spLocks noGrp="1"/>
          </p:cNvSpPr>
          <p:nvPr>
            <p:ph type="title"/>
          </p:nvPr>
        </p:nvSpPr>
        <p:spPr/>
        <p:txBody>
          <a:bodyPr/>
          <a:lstStyle/>
          <a:p>
            <a:r>
              <a:rPr lang="en-GB" dirty="0"/>
              <a:t>Business Model Canvass</a:t>
            </a:r>
          </a:p>
        </p:txBody>
      </p:sp>
      <p:sp>
        <p:nvSpPr>
          <p:cNvPr id="3" name="Content Placeholder 2">
            <a:extLst>
              <a:ext uri="{FF2B5EF4-FFF2-40B4-BE49-F238E27FC236}">
                <a16:creationId xmlns:a16="http://schemas.microsoft.com/office/drawing/2014/main" id="{78107128-5BF0-4248-BC8C-0CC079254205}"/>
              </a:ext>
            </a:extLst>
          </p:cNvPr>
          <p:cNvSpPr>
            <a:spLocks noGrp="1"/>
          </p:cNvSpPr>
          <p:nvPr>
            <p:ph idx="1"/>
          </p:nvPr>
        </p:nvSpPr>
        <p:spPr>
          <a:xfrm>
            <a:off x="677334" y="1358901"/>
            <a:ext cx="8596668" cy="4682462"/>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business model canvas has been developed for QuickRide, as shown below. The business canvas model canvas the brain child of Alex Osterwalder. It is used to show the link between QuickRide’s strategy and technology use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Veit</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63AF6CBB-1FBB-4A6D-82A3-6DFDF70E0607}"/>
              </a:ext>
            </a:extLst>
          </p:cNvPr>
          <p:cNvSpPr>
            <a:spLocks noGrp="1"/>
          </p:cNvSpPr>
          <p:nvPr>
            <p:ph type="ftr" sz="quarter" idx="11"/>
          </p:nvPr>
        </p:nvSpPr>
        <p:spPr/>
        <p:txBody>
          <a:bodyPr/>
          <a:lstStyle/>
          <a:p>
            <a:r>
              <a:rPr lang="en-GB"/>
              <a:t>Rehman Ismail - Student ID: 1908396</a:t>
            </a:r>
          </a:p>
        </p:txBody>
      </p:sp>
      <p:pic>
        <p:nvPicPr>
          <p:cNvPr id="6" name="Recorded Sound">
            <a:hlinkClick r:id="" action="ppaction://media"/>
            <a:extLst>
              <a:ext uri="{FF2B5EF4-FFF2-40B4-BE49-F238E27FC236}">
                <a16:creationId xmlns:a16="http://schemas.microsoft.com/office/drawing/2014/main" id="{21BF0A11-00DF-4539-996A-0F1B009130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9866" y="5919124"/>
            <a:ext cx="609600" cy="609600"/>
          </a:xfrm>
          <a:prstGeom prst="rect">
            <a:avLst/>
          </a:prstGeom>
        </p:spPr>
      </p:pic>
      <p:pic>
        <p:nvPicPr>
          <p:cNvPr id="8" name="Picture 7">
            <a:extLst>
              <a:ext uri="{FF2B5EF4-FFF2-40B4-BE49-F238E27FC236}">
                <a16:creationId xmlns:a16="http://schemas.microsoft.com/office/drawing/2014/main" id="{DD3A63D5-2598-47B8-89BD-C1CCB3DF6F01}"/>
              </a:ext>
            </a:extLst>
          </p:cNvPr>
          <p:cNvPicPr>
            <a:picLocks noChangeAspect="1"/>
          </p:cNvPicPr>
          <p:nvPr/>
        </p:nvPicPr>
        <p:blipFill>
          <a:blip r:embed="rId6"/>
          <a:stretch>
            <a:fillRect/>
          </a:stretch>
        </p:blipFill>
        <p:spPr>
          <a:xfrm>
            <a:off x="2331811" y="2389223"/>
            <a:ext cx="5307160" cy="4017264"/>
          </a:xfrm>
          <a:prstGeom prst="rect">
            <a:avLst/>
          </a:prstGeom>
        </p:spPr>
      </p:pic>
    </p:spTree>
    <p:extLst>
      <p:ext uri="{BB962C8B-B14F-4D97-AF65-F5344CB8AC3E}">
        <p14:creationId xmlns:p14="http://schemas.microsoft.com/office/powerpoint/2010/main" val="1729097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4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395C5-4C7B-4F75-8062-26DA358E0379}"/>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ED4C2436-C5E9-4704-8867-9A77B0724958}"/>
              </a:ext>
            </a:extLst>
          </p:cNvPr>
          <p:cNvSpPr>
            <a:spLocks noGrp="1"/>
          </p:cNvSpPr>
          <p:nvPr>
            <p:ph idx="1"/>
          </p:nvPr>
        </p:nvSpPr>
        <p:spPr>
          <a:xfrm>
            <a:off x="677334" y="1549401"/>
            <a:ext cx="8596668" cy="4491962"/>
          </a:xfrm>
        </p:spPr>
        <p:txBody>
          <a:bodyPr/>
          <a:lstStyle/>
          <a:p>
            <a:r>
              <a:rPr lang="en-GB" sz="1800" dirty="0">
                <a:effectLst/>
                <a:latin typeface="Calibri" panose="020F0502020204030204" pitchFamily="34" charset="0"/>
                <a:ea typeface="Calibri" panose="020F0502020204030204" pitchFamily="34" charset="0"/>
                <a:cs typeface="Calibri" panose="020F0502020204030204" pitchFamily="34" charset="0"/>
              </a:rPr>
              <a:t>50Minutes (2015) states that “a swot analysis is used as a decision-making tool and to facilitate the development of strategic plans”. </a:t>
            </a:r>
            <a:r>
              <a:rPr lang="en-GB" sz="1800" dirty="0">
                <a:effectLst/>
                <a:latin typeface="Calibri" panose="020F0502020204030204" pitchFamily="34" charset="0"/>
                <a:ea typeface="Calibri" panose="020F0502020204030204" pitchFamily="34" charset="0"/>
                <a:cs typeface="Times New Roman" panose="02020603050405020304" pitchFamily="18" charset="0"/>
              </a:rPr>
              <a:t>A swot analysis has been conducted for QuickRide feasibility study, bearing in mind that it is a start-up venture: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3B1E1F61-604A-444C-8841-3928255CD0C9}"/>
              </a:ext>
            </a:extLst>
          </p:cNvPr>
          <p:cNvSpPr>
            <a:spLocks noGrp="1"/>
          </p:cNvSpPr>
          <p:nvPr>
            <p:ph type="ftr" sz="quarter" idx="11"/>
          </p:nvPr>
        </p:nvSpPr>
        <p:spPr/>
        <p:txBody>
          <a:bodyPr/>
          <a:lstStyle/>
          <a:p>
            <a:r>
              <a:rPr lang="en-GB" dirty="0"/>
              <a:t>Rehman Ismail - Student ID: 1908396</a:t>
            </a:r>
          </a:p>
        </p:txBody>
      </p:sp>
      <p:graphicFrame>
        <p:nvGraphicFramePr>
          <p:cNvPr id="5" name="Table 4">
            <a:extLst>
              <a:ext uri="{FF2B5EF4-FFF2-40B4-BE49-F238E27FC236}">
                <a16:creationId xmlns:a16="http://schemas.microsoft.com/office/drawing/2014/main" id="{EE24F0D6-2556-49B3-9418-50C18DFDCA08}"/>
              </a:ext>
            </a:extLst>
          </p:cNvPr>
          <p:cNvGraphicFramePr>
            <a:graphicFrameLocks noGrp="1"/>
          </p:cNvGraphicFramePr>
          <p:nvPr>
            <p:extLst>
              <p:ext uri="{D42A27DB-BD31-4B8C-83A1-F6EECF244321}">
                <p14:modId xmlns:p14="http://schemas.microsoft.com/office/powerpoint/2010/main" val="3225134476"/>
              </p:ext>
            </p:extLst>
          </p:nvPr>
        </p:nvGraphicFramePr>
        <p:xfrm>
          <a:off x="2041684" y="2691860"/>
          <a:ext cx="5868670" cy="2818892"/>
        </p:xfrm>
        <a:graphic>
          <a:graphicData uri="http://schemas.openxmlformats.org/drawingml/2006/table">
            <a:tbl>
              <a:tblPr firstRow="1" firstCol="1" bandRow="1">
                <a:tableStyleId>{2D5ABB26-0587-4C30-8999-92F81FD0307C}</a:tableStyleId>
              </a:tblPr>
              <a:tblGrid>
                <a:gridCol w="2934335">
                  <a:extLst>
                    <a:ext uri="{9D8B030D-6E8A-4147-A177-3AD203B41FA5}">
                      <a16:colId xmlns:a16="http://schemas.microsoft.com/office/drawing/2014/main" val="4135087171"/>
                    </a:ext>
                  </a:extLst>
                </a:gridCol>
                <a:gridCol w="2934335">
                  <a:extLst>
                    <a:ext uri="{9D8B030D-6E8A-4147-A177-3AD203B41FA5}">
                      <a16:colId xmlns:a16="http://schemas.microsoft.com/office/drawing/2014/main" val="2447837110"/>
                    </a:ext>
                  </a:extLst>
                </a:gridCol>
              </a:tblGrid>
              <a:tr h="0">
                <a:tc>
                  <a:txBody>
                    <a:bodyPr/>
                    <a:lstStyle/>
                    <a:p>
                      <a:pPr>
                        <a:lnSpc>
                          <a:spcPct val="115000"/>
                        </a:lnSpc>
                        <a:spcAft>
                          <a:spcPts val="1000"/>
                        </a:spcAft>
                      </a:pPr>
                      <a:r>
                        <a:rPr lang="en-GB" sz="1100" u="sng" dirty="0">
                          <a:effectLst/>
                        </a:rPr>
                        <a:t>Strengths</a:t>
                      </a:r>
                      <a:endParaRPr lang="en-GB" sz="1100" dirty="0">
                        <a:effectLst/>
                      </a:endParaRPr>
                    </a:p>
                    <a:p>
                      <a:pPr marL="342900" lvl="0" indent="-342900">
                        <a:buFont typeface="Calibri" panose="020F0502020204030204" pitchFamily="34" charset="0"/>
                        <a:buChar char="-"/>
                      </a:pPr>
                      <a:r>
                        <a:rPr lang="en-GB" sz="1100" dirty="0">
                          <a:effectLst/>
                        </a:rPr>
                        <a:t>Can build unique branding based around environmentally friendly cheap travel on electric cars</a:t>
                      </a:r>
                      <a:endParaRPr lang="en-GB" sz="1200" dirty="0">
                        <a:effectLst/>
                      </a:endParaRPr>
                    </a:p>
                    <a:p>
                      <a:pPr marL="342900" lvl="0" indent="-342900">
                        <a:buFont typeface="Calibri" panose="020F0502020204030204" pitchFamily="34" charset="0"/>
                        <a:buChar char="-"/>
                      </a:pPr>
                      <a:r>
                        <a:rPr lang="en-GB" sz="1100" dirty="0">
                          <a:effectLst/>
                        </a:rPr>
                        <a:t>Co-founders have a background in logistics and finance giving them good background to run the company</a:t>
                      </a:r>
                      <a:endParaRPr lang="en-GB" sz="1200" dirty="0">
                        <a:effectLst/>
                      </a:endParaRPr>
                    </a:p>
                    <a:p>
                      <a:pPr marL="342900" lvl="0" indent="-342900">
                        <a:buFont typeface="Calibri" panose="020F0502020204030204" pitchFamily="34" charset="0"/>
                        <a:buChar char="-"/>
                      </a:pPr>
                      <a:r>
                        <a:rPr lang="en-GB" sz="1100" dirty="0">
                          <a:effectLst/>
                        </a:rPr>
                        <a:t>Agile small start up with quick decision making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15000"/>
                        </a:lnSpc>
                        <a:spcAft>
                          <a:spcPts val="1000"/>
                        </a:spcAft>
                      </a:pPr>
                      <a:r>
                        <a:rPr lang="en-GB" sz="1100" u="sng">
                          <a:effectLst/>
                        </a:rPr>
                        <a:t>Weakness</a:t>
                      </a:r>
                      <a:endParaRPr lang="en-GB" sz="1100">
                        <a:effectLst/>
                      </a:endParaRPr>
                    </a:p>
                    <a:p>
                      <a:pPr marL="342900" lvl="0" indent="-342900">
                        <a:buFont typeface="Calibri" panose="020F0502020204030204" pitchFamily="34" charset="0"/>
                        <a:buChar char="-"/>
                      </a:pPr>
                      <a:r>
                        <a:rPr lang="en-GB" sz="1100">
                          <a:effectLst/>
                        </a:rPr>
                        <a:t>May require additional round of funding in addition to initial investment</a:t>
                      </a:r>
                      <a:endParaRPr lang="en-GB" sz="1200">
                        <a:effectLst/>
                      </a:endParaRPr>
                    </a:p>
                    <a:p>
                      <a:pPr marL="342900" lvl="0" indent="-342900">
                        <a:buFont typeface="Calibri" panose="020F0502020204030204" pitchFamily="34" charset="0"/>
                        <a:buChar char="-"/>
                      </a:pPr>
                      <a:r>
                        <a:rPr lang="en-GB" sz="1100">
                          <a:effectLst/>
                        </a:rPr>
                        <a:t>No previous experience of entering the e-hailing market</a:t>
                      </a:r>
                      <a:endParaRPr lang="en-GB" sz="1200">
                        <a:effectLst/>
                      </a:endParaRPr>
                    </a:p>
                    <a:p>
                      <a:pPr marL="342900" lvl="0" indent="-342900">
                        <a:buFont typeface="Calibri" panose="020F0502020204030204" pitchFamily="34" charset="0"/>
                        <a:buChar char="-"/>
                      </a:pPr>
                      <a:r>
                        <a:rPr lang="en-GB" sz="1100">
                          <a:effectLst/>
                        </a:rPr>
                        <a:t>Missing expertise in some areas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08128649"/>
                  </a:ext>
                </a:extLst>
              </a:tr>
              <a:tr h="0">
                <a:tc>
                  <a:txBody>
                    <a:bodyPr/>
                    <a:lstStyle/>
                    <a:p>
                      <a:pPr>
                        <a:lnSpc>
                          <a:spcPct val="115000"/>
                        </a:lnSpc>
                        <a:spcAft>
                          <a:spcPts val="1000"/>
                        </a:spcAft>
                      </a:pPr>
                      <a:r>
                        <a:rPr lang="en-GB" sz="1100" u="sng">
                          <a:effectLst/>
                        </a:rPr>
                        <a:t>Opportunities</a:t>
                      </a:r>
                      <a:endParaRPr lang="en-GB" sz="1100">
                        <a:effectLst/>
                      </a:endParaRPr>
                    </a:p>
                    <a:p>
                      <a:pPr marL="342900" lvl="0" indent="-342900">
                        <a:buFont typeface="Calibri" panose="020F0502020204030204" pitchFamily="34" charset="0"/>
                        <a:buChar char="-"/>
                      </a:pPr>
                      <a:r>
                        <a:rPr lang="en-GB" sz="1100">
                          <a:effectLst/>
                        </a:rPr>
                        <a:t>Able to enter the e-hailing market as a new entrant where there is opportunity to grow is available</a:t>
                      </a:r>
                      <a:endParaRPr lang="en-GB" sz="1200">
                        <a:effectLst/>
                      </a:endParaRPr>
                    </a:p>
                    <a:p>
                      <a:pPr marL="342900" lvl="0" indent="-342900">
                        <a:buFont typeface="Calibri" panose="020F0502020204030204" pitchFamily="34" charset="0"/>
                        <a:buChar char="-"/>
                      </a:pPr>
                      <a:r>
                        <a:rPr lang="en-GB" sz="1100">
                          <a:effectLst/>
                        </a:rPr>
                        <a:t>Can increase market share from incumbents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15000"/>
                        </a:lnSpc>
                        <a:spcAft>
                          <a:spcPts val="1000"/>
                        </a:spcAft>
                      </a:pPr>
                      <a:r>
                        <a:rPr lang="en-GB" sz="1100" u="sng" dirty="0">
                          <a:effectLst/>
                        </a:rPr>
                        <a:t>Threats</a:t>
                      </a:r>
                      <a:endParaRPr lang="en-GB" sz="1100" dirty="0">
                        <a:effectLst/>
                      </a:endParaRPr>
                    </a:p>
                    <a:p>
                      <a:pPr marL="342900" lvl="0" indent="-342900">
                        <a:buFont typeface="Calibri" panose="020F0502020204030204" pitchFamily="34" charset="0"/>
                        <a:buChar char="-"/>
                      </a:pPr>
                      <a:r>
                        <a:rPr lang="en-GB" sz="1100" dirty="0">
                          <a:effectLst/>
                        </a:rPr>
                        <a:t>Fierce competition from established companies such as Uber and Careem</a:t>
                      </a:r>
                      <a:endParaRPr lang="en-GB" sz="1200" dirty="0">
                        <a:effectLst/>
                      </a:endParaRPr>
                    </a:p>
                    <a:p>
                      <a:pPr marL="342900" lvl="0" indent="-342900">
                        <a:buFont typeface="Calibri" panose="020F0502020204030204" pitchFamily="34" charset="0"/>
                        <a:buChar char="-"/>
                      </a:pPr>
                      <a:r>
                        <a:rPr lang="en-GB" sz="1100" dirty="0">
                          <a:effectLst/>
                        </a:rPr>
                        <a:t>Legislation compliance</a:t>
                      </a:r>
                      <a:endParaRPr lang="en-GB" sz="1200" dirty="0">
                        <a:effectLst/>
                      </a:endParaRPr>
                    </a:p>
                    <a:p>
                      <a:pPr marL="342900" lvl="0" indent="-342900">
                        <a:buFont typeface="Calibri" panose="020F0502020204030204" pitchFamily="34" charset="0"/>
                        <a:buChar char="-"/>
                      </a:pPr>
                      <a:r>
                        <a:rPr lang="en-GB" sz="1100" dirty="0">
                          <a:effectLst/>
                        </a:rPr>
                        <a:t>Cost of technology investment may increase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4049619"/>
                  </a:ext>
                </a:extLst>
              </a:tr>
            </a:tbl>
          </a:graphicData>
        </a:graphic>
      </p:graphicFrame>
      <p:pic>
        <p:nvPicPr>
          <p:cNvPr id="6" name="Recorded Sound">
            <a:hlinkClick r:id="" action="ppaction://media"/>
            <a:extLst>
              <a:ext uri="{FF2B5EF4-FFF2-40B4-BE49-F238E27FC236}">
                <a16:creationId xmlns:a16="http://schemas.microsoft.com/office/drawing/2014/main" id="{52D53AF0-AED6-4A8A-BF1A-448D16C524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09866" y="5736562"/>
            <a:ext cx="609600" cy="609600"/>
          </a:xfrm>
          <a:prstGeom prst="rect">
            <a:avLst/>
          </a:prstGeom>
        </p:spPr>
      </p:pic>
    </p:spTree>
    <p:extLst>
      <p:ext uri="{BB962C8B-B14F-4D97-AF65-F5344CB8AC3E}">
        <p14:creationId xmlns:p14="http://schemas.microsoft.com/office/powerpoint/2010/main" val="2240636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9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57077-3537-45E7-AFFD-B1E6B6778423}"/>
              </a:ext>
            </a:extLst>
          </p:cNvPr>
          <p:cNvSpPr>
            <a:spLocks noGrp="1"/>
          </p:cNvSpPr>
          <p:nvPr>
            <p:ph type="title"/>
          </p:nvPr>
        </p:nvSpPr>
        <p:spPr/>
        <p:txBody>
          <a:bodyPr/>
          <a:lstStyle/>
          <a:p>
            <a:r>
              <a:rPr lang="en-GB" dirty="0"/>
              <a:t>Financial Feasibility</a:t>
            </a:r>
          </a:p>
        </p:txBody>
      </p:sp>
      <p:sp>
        <p:nvSpPr>
          <p:cNvPr id="3" name="Content Placeholder 2">
            <a:extLst>
              <a:ext uri="{FF2B5EF4-FFF2-40B4-BE49-F238E27FC236}">
                <a16:creationId xmlns:a16="http://schemas.microsoft.com/office/drawing/2014/main" id="{E1BD4981-AF35-4139-ADEA-841669F4AF0D}"/>
              </a:ext>
            </a:extLst>
          </p:cNvPr>
          <p:cNvSpPr>
            <a:spLocks noGrp="1"/>
          </p:cNvSpPr>
          <p:nvPr>
            <p:ph idx="1"/>
          </p:nvPr>
        </p:nvSpPr>
        <p:spPr>
          <a:xfrm>
            <a:off x="677334" y="1701801"/>
            <a:ext cx="8596668" cy="4339562"/>
          </a:xfrm>
        </p:spPr>
        <p:txBody>
          <a:bodyPr>
            <a:normAutofit fontScale="92500" lnSpcReduction="20000"/>
          </a:bodyPr>
          <a:lstStyle/>
          <a:p>
            <a:pPr marL="342900" lvl="0" indent="-342900">
              <a:lnSpc>
                <a:spcPct val="115000"/>
              </a:lnSpc>
              <a:spcAft>
                <a:spcPts val="1000"/>
              </a:spcAft>
              <a:buFont typeface="Wingdings 3" panose="050401020108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Calibri" panose="020F0502020204030204" pitchFamily="34" charset="0"/>
              </a:rPr>
              <a:t>Total Start-up cash needed is £1.2 million which will be invested onto the software and IT infrastructure, marketing campaigns and sales campaigns in addition to staff and overhead costs over a 5 year period, in addition to meetin</a:t>
            </a:r>
            <a:r>
              <a:rPr lang="en-GB" dirty="0">
                <a:latin typeface="Calibri" panose="020F0502020204030204" pitchFamily="34" charset="0"/>
                <a:ea typeface="Calibri" panose="020F0502020204030204" pitchFamily="34" charset="0"/>
                <a:cs typeface="Calibri" panose="020F0502020204030204" pitchFamily="34" charset="0"/>
              </a:rPr>
              <a:t>g the below milestone of passenger users over a 5 year period:</a:t>
            </a:r>
          </a:p>
          <a:p>
            <a:pPr marL="0" lvl="0" indent="0">
              <a:lnSpc>
                <a:spcPct val="115000"/>
              </a:lnSpc>
              <a:spcAft>
                <a:spcPts val="1000"/>
              </a:spcAft>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Wingdings 3" panose="050401020108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Calibri" panose="020F0502020204030204" pitchFamily="34" charset="0"/>
              </a:rPr>
              <a:t>Financial start up capital of similar businesses and main competitor such as Uber for start-up was £1.6 million in 2010 (Craft, 2010)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Wingdings 3" panose="05040102010807070707" pitchFamily="18" charset="2"/>
              <a:buChar char=""/>
              <a:tabLst>
                <a:tab pos="457200" algn="l"/>
              </a:tabLst>
            </a:pPr>
            <a:r>
              <a:rPr lang="en-GB" dirty="0">
                <a:latin typeface="Calibri" panose="020F0502020204030204" pitchFamily="34" charset="0"/>
                <a:ea typeface="Calibri" panose="020F0502020204030204" pitchFamily="34" charset="0"/>
                <a:cs typeface="Calibri" panose="020F0502020204030204" pitchFamily="34" charset="0"/>
              </a:rPr>
              <a:t>A</a:t>
            </a:r>
            <a:r>
              <a:rPr lang="en-GB" sz="1800" dirty="0">
                <a:effectLst/>
                <a:latin typeface="Calibri" panose="020F0502020204030204" pitchFamily="34" charset="0"/>
                <a:ea typeface="Calibri" panose="020F0502020204030204" pitchFamily="34" charset="0"/>
                <a:cs typeface="Calibri" panose="020F0502020204030204" pitchFamily="34" charset="0"/>
              </a:rPr>
              <a:t>ttractiveness of the proposed venture is very positive and overall assessment is that it is a low-risk investment with a positive outlook as e-hailing market continues to grow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Wingdings 3" panose="05040102010807070707" pitchFamily="18" charset="2"/>
              <a:buChar char=""/>
              <a:tabLst>
                <a:tab pos="457200" algn="l"/>
              </a:tabLst>
            </a:pPr>
            <a:r>
              <a:rPr lang="en-GB" sz="1800" dirty="0">
                <a:effectLst/>
                <a:latin typeface="Calibri" panose="020F0502020204030204" pitchFamily="34" charset="0"/>
                <a:ea typeface="Calibri" panose="020F0502020204030204" pitchFamily="34" charset="0"/>
                <a:cs typeface="Calibri" panose="020F0502020204030204" pitchFamily="34" charset="0"/>
              </a:rPr>
              <a:t>Overall assessment</a:t>
            </a:r>
            <a:r>
              <a:rPr lang="en-GB" sz="1800" kern="1200" dirty="0">
                <a:solidFill>
                  <a:srgbClr val="404040"/>
                </a:solidFill>
                <a:effectLst/>
                <a:latin typeface="Calibri" panose="020F0502020204030204" pitchFamily="34" charset="0"/>
                <a:ea typeface="Times New Roman" panose="02020603050405020304" pitchFamily="18" charset="0"/>
                <a:cs typeface="Calibri" panose="020F0502020204030204" pitchFamily="34" charset="0"/>
              </a:rPr>
              <a:t> is that </a:t>
            </a:r>
            <a:r>
              <a:rPr lang="en-GB" sz="1800" dirty="0">
                <a:effectLst/>
                <a:latin typeface="Calibri" panose="020F0502020204030204" pitchFamily="34" charset="0"/>
                <a:ea typeface="Calibri" panose="020F0502020204030204" pitchFamily="34" charset="0"/>
                <a:cs typeface="Calibri" panose="020F0502020204030204" pitchFamily="34" charset="0"/>
              </a:rPr>
              <a:t>risk of failure in investment is low and launching QuickRides in into the e-hailing market allows new entrants to enter that market therby diversifying choice of service on offer to the consumer. (</a:t>
            </a:r>
            <a:r>
              <a:rPr lang="en-GB" sz="1800" dirty="0" err="1">
                <a:effectLst/>
                <a:latin typeface="Calibri" panose="020F0502020204030204" pitchFamily="34" charset="0"/>
                <a:ea typeface="Calibri" panose="020F0502020204030204" pitchFamily="34" charset="0"/>
                <a:cs typeface="Calibri" panose="020F0502020204030204" pitchFamily="34" charset="0"/>
              </a:rPr>
              <a:t>Yaghoubi</a:t>
            </a:r>
            <a:r>
              <a:rPr lang="en-GB" sz="1800" dirty="0">
                <a:effectLst/>
                <a:latin typeface="Calibri" panose="020F0502020204030204" pitchFamily="34" charset="0"/>
                <a:ea typeface="Calibri" panose="020F0502020204030204" pitchFamily="34" charset="0"/>
                <a:cs typeface="Calibri" panose="020F0502020204030204" pitchFamily="34" charset="0"/>
              </a:rPr>
              <a:t>, H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63DE3FC6-7DA3-4C7E-B36D-A4BE6773DA34}"/>
              </a:ext>
            </a:extLst>
          </p:cNvPr>
          <p:cNvSpPr>
            <a:spLocks noGrp="1"/>
          </p:cNvSpPr>
          <p:nvPr>
            <p:ph type="ftr" sz="quarter" idx="11"/>
          </p:nvPr>
        </p:nvSpPr>
        <p:spPr/>
        <p:txBody>
          <a:bodyPr/>
          <a:lstStyle/>
          <a:p>
            <a:r>
              <a:rPr lang="en-GB"/>
              <a:t>Rehman Ismail - Student ID: 1908396</a:t>
            </a:r>
          </a:p>
        </p:txBody>
      </p:sp>
      <p:graphicFrame>
        <p:nvGraphicFramePr>
          <p:cNvPr id="5" name="Table 4">
            <a:extLst>
              <a:ext uri="{FF2B5EF4-FFF2-40B4-BE49-F238E27FC236}">
                <a16:creationId xmlns:a16="http://schemas.microsoft.com/office/drawing/2014/main" id="{EFE08B5A-6FDE-4E26-827A-425005C68E36}"/>
              </a:ext>
            </a:extLst>
          </p:cNvPr>
          <p:cNvGraphicFramePr>
            <a:graphicFrameLocks noGrp="1"/>
          </p:cNvGraphicFramePr>
          <p:nvPr>
            <p:extLst>
              <p:ext uri="{D42A27DB-BD31-4B8C-83A1-F6EECF244321}">
                <p14:modId xmlns:p14="http://schemas.microsoft.com/office/powerpoint/2010/main" val="3750795244"/>
              </p:ext>
            </p:extLst>
          </p:nvPr>
        </p:nvGraphicFramePr>
        <p:xfrm>
          <a:off x="1730818" y="2832101"/>
          <a:ext cx="6489699" cy="381000"/>
        </p:xfrm>
        <a:graphic>
          <a:graphicData uri="http://schemas.openxmlformats.org/drawingml/2006/table">
            <a:tbl>
              <a:tblPr>
                <a:tableStyleId>{5C22544A-7EE6-4342-B048-85BDC9FD1C3A}</a:tableStyleId>
              </a:tblPr>
              <a:tblGrid>
                <a:gridCol w="664869">
                  <a:extLst>
                    <a:ext uri="{9D8B030D-6E8A-4147-A177-3AD203B41FA5}">
                      <a16:colId xmlns:a16="http://schemas.microsoft.com/office/drawing/2014/main" val="536131032"/>
                    </a:ext>
                  </a:extLst>
                </a:gridCol>
                <a:gridCol w="726297">
                  <a:extLst>
                    <a:ext uri="{9D8B030D-6E8A-4147-A177-3AD203B41FA5}">
                      <a16:colId xmlns:a16="http://schemas.microsoft.com/office/drawing/2014/main" val="1855113444"/>
                    </a:ext>
                  </a:extLst>
                </a:gridCol>
                <a:gridCol w="726297">
                  <a:extLst>
                    <a:ext uri="{9D8B030D-6E8A-4147-A177-3AD203B41FA5}">
                      <a16:colId xmlns:a16="http://schemas.microsoft.com/office/drawing/2014/main" val="3641758722"/>
                    </a:ext>
                  </a:extLst>
                </a:gridCol>
                <a:gridCol w="726297">
                  <a:extLst>
                    <a:ext uri="{9D8B030D-6E8A-4147-A177-3AD203B41FA5}">
                      <a16:colId xmlns:a16="http://schemas.microsoft.com/office/drawing/2014/main" val="3528829797"/>
                    </a:ext>
                  </a:extLst>
                </a:gridCol>
                <a:gridCol w="726297">
                  <a:extLst>
                    <a:ext uri="{9D8B030D-6E8A-4147-A177-3AD203B41FA5}">
                      <a16:colId xmlns:a16="http://schemas.microsoft.com/office/drawing/2014/main" val="2330118449"/>
                    </a:ext>
                  </a:extLst>
                </a:gridCol>
                <a:gridCol w="809406">
                  <a:extLst>
                    <a:ext uri="{9D8B030D-6E8A-4147-A177-3AD203B41FA5}">
                      <a16:colId xmlns:a16="http://schemas.microsoft.com/office/drawing/2014/main" val="198871332"/>
                    </a:ext>
                  </a:extLst>
                </a:gridCol>
                <a:gridCol w="2110236">
                  <a:extLst>
                    <a:ext uri="{9D8B030D-6E8A-4147-A177-3AD203B41FA5}">
                      <a16:colId xmlns:a16="http://schemas.microsoft.com/office/drawing/2014/main" val="2748872161"/>
                    </a:ext>
                  </a:extLst>
                </a:gridCol>
              </a:tblGrid>
              <a:tr h="190500">
                <a:tc>
                  <a:txBody>
                    <a:bodyPr/>
                    <a:lstStyle/>
                    <a:p>
                      <a:pPr algn="l" fontAlgn="b"/>
                      <a:r>
                        <a:rPr lang="en-GB" sz="1100" u="none" strike="noStrike">
                          <a:effectLst/>
                        </a:rPr>
                        <a:t>Measure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Year 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Year 2</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Year 3</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Year 4</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Year 5</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Total Users over 5 year period</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664273983"/>
                  </a:ext>
                </a:extLst>
              </a:tr>
              <a:tr h="190500">
                <a:tc>
                  <a:txBody>
                    <a:bodyPr/>
                    <a:lstStyle/>
                    <a:p>
                      <a:pPr algn="l" fontAlgn="b"/>
                      <a:r>
                        <a:rPr lang="en-GB" sz="1100" u="none" strike="noStrike">
                          <a:effectLst/>
                        </a:rPr>
                        <a:t>Users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500000.00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700000.00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900000.00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100000.00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1300000.00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3500000.00</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91741199"/>
                  </a:ext>
                </a:extLst>
              </a:tr>
            </a:tbl>
          </a:graphicData>
        </a:graphic>
      </p:graphicFrame>
      <p:pic>
        <p:nvPicPr>
          <p:cNvPr id="6" name="Recorded Sound">
            <a:hlinkClick r:id="" action="ppaction://media"/>
            <a:extLst>
              <a:ext uri="{FF2B5EF4-FFF2-40B4-BE49-F238E27FC236}">
                <a16:creationId xmlns:a16="http://schemas.microsoft.com/office/drawing/2014/main" id="{9C1F80B5-F795-4B83-B848-C52F38E2D5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89920" y="5245608"/>
            <a:ext cx="609600" cy="609600"/>
          </a:xfrm>
          <a:prstGeom prst="rect">
            <a:avLst/>
          </a:prstGeom>
        </p:spPr>
      </p:pic>
    </p:spTree>
    <p:extLst>
      <p:ext uri="{BB962C8B-B14F-4D97-AF65-F5344CB8AC3E}">
        <p14:creationId xmlns:p14="http://schemas.microsoft.com/office/powerpoint/2010/main" val="64524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71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E8BE-3BE2-4359-A7EA-1E2DABD511E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F4EC5A9-E5FF-4B46-864D-E9620CC3929D}"/>
              </a:ext>
            </a:extLst>
          </p:cNvPr>
          <p:cNvSpPr>
            <a:spLocks noGrp="1"/>
          </p:cNvSpPr>
          <p:nvPr>
            <p:ph idx="1"/>
          </p:nvPr>
        </p:nvSpPr>
        <p:spPr>
          <a:xfrm>
            <a:off x="677334" y="1490682"/>
            <a:ext cx="8596668" cy="4453862"/>
          </a:xfrm>
        </p:spPr>
        <p:txBody>
          <a:bodyPr>
            <a:noAutofit/>
          </a:bodyPr>
          <a:lstStyle/>
          <a:p>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50MINUTES.COM (2015).  Successful Decision-Making. London: 50Minutes.com. p1-45.</a:t>
            </a:r>
          </a:p>
          <a:p>
            <a:r>
              <a:rPr lang="en-GB" sz="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Bhasin, H. (2019). </a:t>
            </a:r>
            <a:r>
              <a:rPr lang="en-GB" sz="800" i="1" dirty="0">
                <a:effectLst/>
                <a:latin typeface="Calibri" panose="020F0502020204030204" pitchFamily="34" charset="0"/>
                <a:ea typeface="Calibri" panose="020F0502020204030204" pitchFamily="34" charset="0"/>
                <a:cs typeface="Times New Roman" panose="02020603050405020304" pitchFamily="18" charset="0"/>
              </a:rPr>
              <a:t>Marketing Mix Of Uber-Uber Marketing </a:t>
            </a:r>
            <a:r>
              <a:rPr lang="en-GB" sz="800" i="1" dirty="0" err="1">
                <a:effectLst/>
                <a:latin typeface="Calibri" panose="020F0502020204030204" pitchFamily="34" charset="0"/>
                <a:ea typeface="Calibri" panose="020F0502020204030204" pitchFamily="34" charset="0"/>
                <a:cs typeface="Times New Roman" panose="02020603050405020304" pitchFamily="18" charset="0"/>
              </a:rPr>
              <a:t>Mix.</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Available</a:t>
            </a:r>
            <a:r>
              <a:rPr lang="en-GB" sz="800" dirty="0">
                <a:effectLst/>
                <a:latin typeface="Calibri" panose="020F0502020204030204" pitchFamily="34" charset="0"/>
                <a:ea typeface="Calibri" panose="020F0502020204030204" pitchFamily="34" charset="0"/>
                <a:cs typeface="Times New Roman" panose="02020603050405020304" pitchFamily="18" charset="0"/>
              </a:rPr>
              <a:t>: https://www.marketing91.com/marketing-mix-uber-uber-marketing-mix/. Last accessed 12th Sep 2021</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Craft. (2010).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Uber Funding Round.</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Available: https://craft.co/uber/funding-rounds. Last accessed 12th Sep 2021.</a:t>
            </a: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Giansoldati</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a:t>
            </a: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Danielis</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 </a:t>
            </a: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Rotaris</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 &amp; </a:t>
            </a: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Scorrano</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M. (2018). The role of driving range in consumers’ purchasing decision for electric cars in Italy. </a:t>
            </a:r>
            <a:r>
              <a:rPr lang="en-GB" sz="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Energy (Oxford)</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165</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267–274. </a:t>
            </a:r>
            <a:r>
              <a:rPr lang="en-GB" sz="8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https://doi.org/10.1016/j.energy.2018.09.095</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Hensher, D (1977).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Urban Transport Economics</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Cambridge University Press. P21</a:t>
            </a:r>
          </a:p>
          <a:p>
            <a:pPr>
              <a:lnSpc>
                <a:spcPct val="115000"/>
              </a:lnSpc>
              <a:spcAft>
                <a:spcPts val="1000"/>
              </a:spcAft>
            </a:pPr>
            <a:r>
              <a:rPr lang="en-GB" sz="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Sourcing Intelligence. (2021). </a:t>
            </a:r>
            <a:r>
              <a:rPr lang="en-GB" sz="800" i="1" dirty="0">
                <a:effectLst/>
                <a:latin typeface="Calibri" panose="020F0502020204030204" pitchFamily="34" charset="0"/>
                <a:ea typeface="Calibri" panose="020F0502020204030204" pitchFamily="34" charset="0"/>
                <a:cs typeface="Times New Roman" panose="02020603050405020304" pitchFamily="18" charset="0"/>
              </a:rPr>
              <a:t>E-Hailing Market Size, Share, Opportunities, COVID-19 Impact, And Trends By Type (Cars, Three-wheelers, Two-wheelers), And By Geography - Forecasts From 2021 To 2026 .</a:t>
            </a:r>
            <a:r>
              <a:rPr lang="en-GB" sz="800" dirty="0">
                <a:effectLst/>
                <a:latin typeface="Calibri" panose="020F0502020204030204" pitchFamily="34" charset="0"/>
                <a:ea typeface="Calibri" panose="020F0502020204030204" pitchFamily="34" charset="0"/>
                <a:cs typeface="Times New Roman" panose="02020603050405020304" pitchFamily="18" charset="0"/>
              </a:rPr>
              <a:t> Available: https://www.knowledge-sourcing.com/report/e-hailing-market. Last accessed 12th Sep 2021</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McCarthy, E.J (1960).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Basic marketing: a managerial approach</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Richard D. Irwin, Inc. p34.</a:t>
            </a: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Majura</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 (2019).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Feasibility Study A Practical </a:t>
            </a:r>
            <a:r>
              <a:rPr lang="en-GB" sz="8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Diy</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Guide for </a:t>
            </a:r>
            <a:r>
              <a:rPr lang="en-GB" sz="800" i="1"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Sme</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Projects with a Detailed Case Study</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South Africa: Author Solutions Incorporated. p6.</a:t>
            </a: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RAC Foundation . (2021).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Transport price index.</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Available: https://www.racfoundation.org/data/cost-of-transport-index. Last accessed 14th Sep 2021.</a:t>
            </a: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Rosier et el. (2010). Marketing strategy and the efficacy of procedural justice: The mid-level marketing manager in industrial service firms.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Industrial Marketing Management</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39 (3), p450-45</a:t>
            </a:r>
          </a:p>
          <a:p>
            <a:pPr>
              <a:lnSpc>
                <a:spcPct val="115000"/>
              </a:lnSpc>
              <a:spcAft>
                <a:spcPts val="1000"/>
              </a:spcAft>
            </a:pP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Schneider, H (2017).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Uber Innovation in Society</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Springer International Publishing. p39.</a:t>
            </a: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Veit</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et el., 2014. Business models. Business &amp; Information Systems Engineering, 6(1), pp.45-53.</a:t>
            </a:r>
            <a:endPar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Yaghoubi</a:t>
            </a:r>
            <a:r>
              <a:rPr lang="en-GB" sz="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 (2017). </a:t>
            </a:r>
            <a:r>
              <a:rPr lang="en-GB" sz="800" i="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Urban Transport Systems</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USA: </a:t>
            </a:r>
            <a:r>
              <a:rPr lang="en-GB" sz="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IntechOpen</a:t>
            </a:r>
            <a:r>
              <a:rPr lang="en-GB" sz="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Publishing. P34</a:t>
            </a:r>
          </a:p>
          <a:p>
            <a:endParaRPr lang="en-GB" sz="900" dirty="0">
              <a:solidFill>
                <a:schemeClr val="tx1"/>
              </a:solidFill>
            </a:endParaRPr>
          </a:p>
        </p:txBody>
      </p:sp>
      <p:sp>
        <p:nvSpPr>
          <p:cNvPr id="4" name="Footer Placeholder 3">
            <a:extLst>
              <a:ext uri="{FF2B5EF4-FFF2-40B4-BE49-F238E27FC236}">
                <a16:creationId xmlns:a16="http://schemas.microsoft.com/office/drawing/2014/main" id="{76D94996-9BF9-47C9-BB85-E517BF1BDD26}"/>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416ADFFB-5671-4305-98EF-30541CE162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09376" y="5431762"/>
            <a:ext cx="609600" cy="609600"/>
          </a:xfrm>
          <a:prstGeom prst="rect">
            <a:avLst/>
          </a:prstGeom>
        </p:spPr>
      </p:pic>
    </p:spTree>
    <p:extLst>
      <p:ext uri="{BB962C8B-B14F-4D97-AF65-F5344CB8AC3E}">
        <p14:creationId xmlns:p14="http://schemas.microsoft.com/office/powerpoint/2010/main" val="84708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23115</TotalTime>
  <Words>2549</Words>
  <Application>Microsoft Office PowerPoint</Application>
  <PresentationFormat>Widescreen</PresentationFormat>
  <Paragraphs>157</Paragraphs>
  <Slides>12</Slides>
  <Notes>8</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Verdana</vt:lpstr>
      <vt:lpstr>Wingdings 3</vt:lpstr>
      <vt:lpstr>Facet</vt:lpstr>
      <vt:lpstr> Feasibility of New Venture  QuickRide</vt:lpstr>
      <vt:lpstr>Objective</vt:lpstr>
      <vt:lpstr>QuickRide</vt:lpstr>
      <vt:lpstr>Technology Solution</vt:lpstr>
      <vt:lpstr>Product/ Service Feasibility</vt:lpstr>
      <vt:lpstr>Industry/ Market Feasibility</vt:lpstr>
      <vt:lpstr>Marketing Plan</vt:lpstr>
      <vt:lpstr>Organisational Feasibility</vt:lpstr>
      <vt:lpstr>Business Model Canvass</vt:lpstr>
      <vt:lpstr>SWOT</vt:lpstr>
      <vt:lpstr>Financial Feasibility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Newspapers &amp; Digital Disruption The Guardian (Newspaper)</dc:title>
  <dc:creator>Rehman Ismail (1908396)</dc:creator>
  <cp:lastModifiedBy>Rehman Ismail (1908396)</cp:lastModifiedBy>
  <cp:revision>114</cp:revision>
  <dcterms:created xsi:type="dcterms:W3CDTF">2021-06-19T11:53:09Z</dcterms:created>
  <dcterms:modified xsi:type="dcterms:W3CDTF">2021-09-15T21:54:39Z</dcterms:modified>
</cp:coreProperties>
</file>