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61" r:id="rId5"/>
    <p:sldId id="262" r:id="rId6"/>
    <p:sldId id="264" r:id="rId7"/>
    <p:sldId id="265" r:id="rId8"/>
    <p:sldId id="266"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5" autoAdjust="0"/>
    <p:restoredTop sz="94660"/>
  </p:normalViewPr>
  <p:slideViewPr>
    <p:cSldViewPr snapToGrid="0">
      <p:cViewPr varScale="1">
        <p:scale>
          <a:sx n="77" d="100"/>
          <a:sy n="77" d="100"/>
        </p:scale>
        <p:origin x="120" y="2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5AAC7-63D5-5F67-E509-922323818E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0D0C0C-B7CC-329E-AF53-1839BFBF58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5EBF13-C510-92D5-A465-DE9C85022765}"/>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5" name="Footer Placeholder 4">
            <a:extLst>
              <a:ext uri="{FF2B5EF4-FFF2-40B4-BE49-F238E27FC236}">
                <a16:creationId xmlns:a16="http://schemas.microsoft.com/office/drawing/2014/main" id="{1E5300B3-D295-D73D-2781-DDDB46A16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CF931-9F5C-FE1F-BBB1-C85D162C6068}"/>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2703241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C066B-DEDC-1A23-8C73-B08D7AB2B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892B87-D3B2-22DC-43D6-1FFD2AF681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CADE9-3F6C-A0BE-96BE-2C1F8886DBF4}"/>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5" name="Footer Placeholder 4">
            <a:extLst>
              <a:ext uri="{FF2B5EF4-FFF2-40B4-BE49-F238E27FC236}">
                <a16:creationId xmlns:a16="http://schemas.microsoft.com/office/drawing/2014/main" id="{85E69CB7-3D38-F974-B2FF-E486332AEF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92F09C-C0EB-6F41-9B2C-784C6D29B48C}"/>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27114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1C59-C8A9-5972-13D6-4BDD94A48E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9D2FAF-EA60-C994-28DB-E293A5180A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B1A8CD-CD13-6C70-AE6C-3FB1C86B96F3}"/>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5" name="Footer Placeholder 4">
            <a:extLst>
              <a:ext uri="{FF2B5EF4-FFF2-40B4-BE49-F238E27FC236}">
                <a16:creationId xmlns:a16="http://schemas.microsoft.com/office/drawing/2014/main" id="{0E5AB328-41F1-12FF-F804-CC58D1D5A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A380E-7E11-1319-3F3C-5F98566235F8}"/>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553814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280A1-3F3F-3481-B4FB-3ED80F54A2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EF83CE-4269-DF45-6E6D-E66007DFD1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B4CC61-A8CE-49CC-EF35-67997E19BC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19849B-7A63-D134-6315-FA1868640B39}"/>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6" name="Footer Placeholder 5">
            <a:extLst>
              <a:ext uri="{FF2B5EF4-FFF2-40B4-BE49-F238E27FC236}">
                <a16:creationId xmlns:a16="http://schemas.microsoft.com/office/drawing/2014/main" id="{F602DDEB-FE94-FF1E-EA80-87E2A57BC8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6D759-8FF2-EC40-F985-6530A544D3BA}"/>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560226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ECD1-AFC6-BDBF-4748-655251B585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194D0C-592B-3DF7-5523-044CC0F7CD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06F3E3-65D3-3087-6119-6009374376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14036D-2763-8519-6733-0E9AF88979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2CED7C-DD1E-978F-8FF4-83BA38F35D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6F35B0-786C-BB86-18C4-8AFECCAB64FD}"/>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8" name="Footer Placeholder 7">
            <a:extLst>
              <a:ext uri="{FF2B5EF4-FFF2-40B4-BE49-F238E27FC236}">
                <a16:creationId xmlns:a16="http://schemas.microsoft.com/office/drawing/2014/main" id="{B71C4A3F-F076-8460-C3B3-2550E50994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2580AB-C450-9D8E-284B-BDA13CF421E7}"/>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75856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DE55-A6BB-68EB-C780-0B8A12F6E2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3A6E45-DD2C-9B9D-DB61-44C0B6EA16BE}"/>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4" name="Footer Placeholder 3">
            <a:extLst>
              <a:ext uri="{FF2B5EF4-FFF2-40B4-BE49-F238E27FC236}">
                <a16:creationId xmlns:a16="http://schemas.microsoft.com/office/drawing/2014/main" id="{B7D2D0FE-25A8-B062-880E-497FD66457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A5E36B-4E2F-5D0E-2B16-668D0D676E20}"/>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2848620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FD65DD-00D1-BC69-DFAF-D10FD6C61A11}"/>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3" name="Footer Placeholder 2">
            <a:extLst>
              <a:ext uri="{FF2B5EF4-FFF2-40B4-BE49-F238E27FC236}">
                <a16:creationId xmlns:a16="http://schemas.microsoft.com/office/drawing/2014/main" id="{E093EE0B-CD80-693F-6FCE-259C0D26BE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45617E-A5E1-F1E7-B37A-421423C199D1}"/>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842847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F87AA-45CC-A9B9-3A92-41DC3F6F35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0D8D30-1869-414B-2587-051A7A1836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78F6D3-02DE-3D7F-54B3-BDB6C97C53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6E3641-4466-CEC3-A18E-A1615E7D084A}"/>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6" name="Footer Placeholder 5">
            <a:extLst>
              <a:ext uri="{FF2B5EF4-FFF2-40B4-BE49-F238E27FC236}">
                <a16:creationId xmlns:a16="http://schemas.microsoft.com/office/drawing/2014/main" id="{1F943321-A98D-4C73-1111-DC4B1014F0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771462-B7B2-9611-5F2A-9ECA15903884}"/>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901753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0D169-FAC1-62F5-9918-50313C7AD3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0386BD-94A0-BDEC-1A3C-1E55B549A5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75F6F8-6F21-C459-1500-96A510B273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55D94F-5ABC-5243-950B-9F2ADD6DE3E3}"/>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6" name="Footer Placeholder 5">
            <a:extLst>
              <a:ext uri="{FF2B5EF4-FFF2-40B4-BE49-F238E27FC236}">
                <a16:creationId xmlns:a16="http://schemas.microsoft.com/office/drawing/2014/main" id="{9DD87DFC-C61F-8037-EE35-447D73405E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FA6D7D-9703-7E19-2F3C-E876789F314C}"/>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586950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D4E33-053F-E788-2353-F2FBC555A7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DD7C94-CED8-F9E1-794A-CF553F6E55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FDBC3C-EEEB-47A2-8196-5CDF580A27F0}"/>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5" name="Footer Placeholder 4">
            <a:extLst>
              <a:ext uri="{FF2B5EF4-FFF2-40B4-BE49-F238E27FC236}">
                <a16:creationId xmlns:a16="http://schemas.microsoft.com/office/drawing/2014/main" id="{37EC2FE3-D7C4-2DD8-3413-00D278F27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A179D-0AD4-BC31-CDBC-3794A6D22489}"/>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1402659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7044B0-5BAB-4E15-8F23-FD67C505AA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0D63CB-F63F-11AB-6DFA-0BC9BB1EAC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FDC8AC-AFAE-092D-E3C3-8CBD0A23FBEF}"/>
              </a:ext>
            </a:extLst>
          </p:cNvPr>
          <p:cNvSpPr>
            <a:spLocks noGrp="1"/>
          </p:cNvSpPr>
          <p:nvPr>
            <p:ph type="dt" sz="half" idx="10"/>
          </p:nvPr>
        </p:nvSpPr>
        <p:spPr/>
        <p:txBody>
          <a:bodyPr/>
          <a:lstStyle/>
          <a:p>
            <a:fld id="{2A8EA6E8-0DF0-4C63-9703-8904F17CA494}" type="datetimeFigureOut">
              <a:rPr lang="en-GB" smtClean="0"/>
              <a:t>22/11/2023</a:t>
            </a:fld>
            <a:endParaRPr lang="en-GB"/>
          </a:p>
        </p:txBody>
      </p:sp>
      <p:sp>
        <p:nvSpPr>
          <p:cNvPr id="5" name="Footer Placeholder 4">
            <a:extLst>
              <a:ext uri="{FF2B5EF4-FFF2-40B4-BE49-F238E27FC236}">
                <a16:creationId xmlns:a16="http://schemas.microsoft.com/office/drawing/2014/main" id="{B80C516F-21B0-B816-B549-29B915F81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44A1D-37FC-113B-1BC8-9713DED82CF0}"/>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1655091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C07C34-D6B3-9F05-549A-19A2334D08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C4BD6D-54D1-06B2-B1F0-897C62C8FC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369DF3-2AC7-E204-30A8-CBBB105FC5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8EA6E8-0DF0-4C63-9703-8904F17CA494}" type="datetimeFigureOut">
              <a:rPr lang="en-GB" smtClean="0"/>
              <a:t>22/11/2023</a:t>
            </a:fld>
            <a:endParaRPr lang="en-GB"/>
          </a:p>
        </p:txBody>
      </p:sp>
      <p:sp>
        <p:nvSpPr>
          <p:cNvPr id="5" name="Footer Placeholder 4">
            <a:extLst>
              <a:ext uri="{FF2B5EF4-FFF2-40B4-BE49-F238E27FC236}">
                <a16:creationId xmlns:a16="http://schemas.microsoft.com/office/drawing/2014/main" id="{FF4DE817-DA06-004B-522D-020AD79177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1F30EA-CC63-12EA-A098-E5A3F723FD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5098E8-62F1-4DED-AF11-A19D67605553}" type="slidenum">
              <a:rPr lang="en-GB" smtClean="0"/>
              <a:t>‹#›</a:t>
            </a:fld>
            <a:endParaRPr lang="en-GB"/>
          </a:p>
        </p:txBody>
      </p:sp>
    </p:spTree>
    <p:extLst>
      <p:ext uri="{BB962C8B-B14F-4D97-AF65-F5344CB8AC3E}">
        <p14:creationId xmlns:p14="http://schemas.microsoft.com/office/powerpoint/2010/main" val="25672976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F93C7-5E1E-DE58-026C-2DF5450C1478}"/>
              </a:ext>
            </a:extLst>
          </p:cNvPr>
          <p:cNvSpPr>
            <a:spLocks noGrp="1"/>
          </p:cNvSpPr>
          <p:nvPr>
            <p:ph type="ctrTitle"/>
          </p:nvPr>
        </p:nvSpPr>
        <p:spPr/>
        <p:txBody>
          <a:bodyPr/>
          <a:lstStyle/>
          <a:p>
            <a:r>
              <a:rPr lang="en-GB" dirty="0"/>
              <a:t>Games Programming and Graphics</a:t>
            </a:r>
          </a:p>
        </p:txBody>
      </p:sp>
      <p:sp>
        <p:nvSpPr>
          <p:cNvPr id="3" name="Subtitle 2">
            <a:extLst>
              <a:ext uri="{FF2B5EF4-FFF2-40B4-BE49-F238E27FC236}">
                <a16:creationId xmlns:a16="http://schemas.microsoft.com/office/drawing/2014/main" id="{0E098F3B-B209-C05C-207B-ADFFC2746314}"/>
              </a:ext>
            </a:extLst>
          </p:cNvPr>
          <p:cNvSpPr>
            <a:spLocks noGrp="1"/>
          </p:cNvSpPr>
          <p:nvPr>
            <p:ph type="subTitle" idx="1"/>
          </p:nvPr>
        </p:nvSpPr>
        <p:spPr/>
        <p:txBody>
          <a:bodyPr/>
          <a:lstStyle/>
          <a:p>
            <a:r>
              <a:rPr lang="en-GB" dirty="0"/>
              <a:t>Moodle demo code summaries.</a:t>
            </a:r>
          </a:p>
        </p:txBody>
      </p:sp>
    </p:spTree>
    <p:extLst>
      <p:ext uri="{BB962C8B-B14F-4D97-AF65-F5344CB8AC3E}">
        <p14:creationId xmlns:p14="http://schemas.microsoft.com/office/powerpoint/2010/main" val="1526202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A71F2-4660-A6F2-5706-1F08293361C1}"/>
              </a:ext>
            </a:extLst>
          </p:cNvPr>
          <p:cNvSpPr>
            <a:spLocks noGrp="1"/>
          </p:cNvSpPr>
          <p:nvPr>
            <p:ph type="title"/>
          </p:nvPr>
        </p:nvSpPr>
        <p:spPr/>
        <p:txBody>
          <a:bodyPr/>
          <a:lstStyle/>
          <a:p>
            <a:r>
              <a:rPr lang="en-GB" dirty="0"/>
              <a:t>Glfw3, </a:t>
            </a:r>
            <a:r>
              <a:rPr lang="en-GB" dirty="0" err="1"/>
              <a:t>opengl</a:t>
            </a:r>
            <a:r>
              <a:rPr lang="en-GB" dirty="0"/>
              <a:t>, </a:t>
            </a:r>
            <a:r>
              <a:rPr lang="en-GB" dirty="0" err="1"/>
              <a:t>glm</a:t>
            </a:r>
            <a:r>
              <a:rPr lang="en-GB" dirty="0"/>
              <a:t> and OpenGL framework project</a:t>
            </a:r>
          </a:p>
        </p:txBody>
      </p:sp>
      <p:sp>
        <p:nvSpPr>
          <p:cNvPr id="3" name="Content Placeholder 2">
            <a:extLst>
              <a:ext uri="{FF2B5EF4-FFF2-40B4-BE49-F238E27FC236}">
                <a16:creationId xmlns:a16="http://schemas.microsoft.com/office/drawing/2014/main" id="{21165978-3958-E1D9-1BAE-68A16342A7E9}"/>
              </a:ext>
            </a:extLst>
          </p:cNvPr>
          <p:cNvSpPr>
            <a:spLocks noGrp="1"/>
          </p:cNvSpPr>
          <p:nvPr>
            <p:ph idx="1"/>
          </p:nvPr>
        </p:nvSpPr>
        <p:spPr/>
        <p:txBody>
          <a:bodyPr/>
          <a:lstStyle/>
          <a:p>
            <a:pPr marL="0" indent="0">
              <a:buNone/>
            </a:pPr>
            <a:r>
              <a:rPr lang="en-GB" dirty="0"/>
              <a:t>The following code examples use the project framework shown in class (and on </a:t>
            </a:r>
            <a:r>
              <a:rPr lang="en-GB" dirty="0" err="1"/>
              <a:t>powerpoint</a:t>
            </a:r>
            <a:r>
              <a:rPr lang="en-GB" dirty="0"/>
              <a:t>).  In summary, copy the relevant include and lib folders to the VS2022 project folder and in the project properties pages define the relevant additional include (.\include) and library (.\lib) folders and name the additional library file names to the additional dependencies list(located in the linker input page - see ppt).</a:t>
            </a:r>
          </a:p>
          <a:p>
            <a:pPr marL="0" indent="0">
              <a:buNone/>
            </a:pPr>
            <a:endParaRPr lang="en-GB" dirty="0"/>
          </a:p>
          <a:p>
            <a:pPr marL="0" indent="0">
              <a:buNone/>
            </a:pPr>
            <a:r>
              <a:rPr lang="en-GB" dirty="0"/>
              <a:t>Once done, then add your chosen Moodle example code files to the project (please copy the code files to the project folder of your VS2022 C++ project).</a:t>
            </a:r>
          </a:p>
          <a:p>
            <a:pPr marL="0" indent="0">
              <a:buNone/>
            </a:pPr>
            <a:endParaRPr lang="en-GB" dirty="0"/>
          </a:p>
        </p:txBody>
      </p:sp>
    </p:spTree>
    <p:extLst>
      <p:ext uri="{BB962C8B-B14F-4D97-AF65-F5344CB8AC3E}">
        <p14:creationId xmlns:p14="http://schemas.microsoft.com/office/powerpoint/2010/main" val="1255447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Single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p:txBody>
          <a:bodyPr/>
          <a:lstStyle/>
          <a:p>
            <a:pPr marL="0" indent="0">
              <a:buNone/>
            </a:pPr>
            <a:r>
              <a:rPr lang="en-GB" dirty="0"/>
              <a:t>This source code shows how to :-</a:t>
            </a:r>
          </a:p>
          <a:p>
            <a:r>
              <a:rPr lang="en-GB" dirty="0"/>
              <a:t>create a vertex shader and fragment shader using string constants,</a:t>
            </a:r>
          </a:p>
          <a:p>
            <a:r>
              <a:rPr lang="en-GB" dirty="0"/>
              <a:t>Compile, link and create the shader program.</a:t>
            </a:r>
          </a:p>
          <a:p>
            <a:r>
              <a:rPr lang="en-GB" dirty="0"/>
              <a:t>Use </a:t>
            </a:r>
            <a:r>
              <a:rPr lang="en-GB" dirty="0" err="1"/>
              <a:t>opengl</a:t>
            </a:r>
            <a:r>
              <a:rPr lang="en-GB" dirty="0"/>
              <a:t> functions and the shaders to draw a single triangle.</a:t>
            </a:r>
          </a:p>
          <a:p>
            <a:r>
              <a:rPr lang="en-GB" dirty="0"/>
              <a:t>It consists of one source.cpp file</a:t>
            </a:r>
          </a:p>
        </p:txBody>
      </p:sp>
    </p:spTree>
    <p:extLst>
      <p:ext uri="{BB962C8B-B14F-4D97-AF65-F5344CB8AC3E}">
        <p14:creationId xmlns:p14="http://schemas.microsoft.com/office/powerpoint/2010/main" val="661660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Animated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p:txBody>
          <a:bodyPr/>
          <a:lstStyle/>
          <a:p>
            <a:pPr marL="0" indent="0">
              <a:buNone/>
            </a:pPr>
            <a:r>
              <a:rPr lang="en-GB" dirty="0"/>
              <a:t>This source code shows how to :-</a:t>
            </a:r>
          </a:p>
          <a:p>
            <a:r>
              <a:rPr lang="en-GB" dirty="0"/>
              <a:t>create a vertex shader and fragment shader using string constants,</a:t>
            </a:r>
          </a:p>
          <a:p>
            <a:r>
              <a:rPr lang="en-GB" dirty="0"/>
              <a:t>Compile, link and create the shader program.</a:t>
            </a:r>
          </a:p>
          <a:p>
            <a:r>
              <a:rPr lang="en-GB" dirty="0"/>
              <a:t>Assign a value to a shader unform variable</a:t>
            </a:r>
          </a:p>
          <a:p>
            <a:r>
              <a:rPr lang="en-GB" dirty="0"/>
              <a:t>Use </a:t>
            </a:r>
            <a:r>
              <a:rPr lang="en-GB" dirty="0" err="1"/>
              <a:t>opengl</a:t>
            </a:r>
            <a:r>
              <a:rPr lang="en-GB" dirty="0"/>
              <a:t> functions and the shaders to draw a single, left/right moving triangle.</a:t>
            </a:r>
          </a:p>
          <a:p>
            <a:r>
              <a:rPr lang="en-GB" dirty="0"/>
              <a:t>It consists of one source.cpp file.</a:t>
            </a:r>
          </a:p>
          <a:p>
            <a:r>
              <a:rPr lang="en-GB" dirty="0"/>
              <a:t>It also includes the previous example program– please comment this out if it has not already been commented out.</a:t>
            </a:r>
          </a:p>
        </p:txBody>
      </p:sp>
    </p:spTree>
    <p:extLst>
      <p:ext uri="{BB962C8B-B14F-4D97-AF65-F5344CB8AC3E}">
        <p14:creationId xmlns:p14="http://schemas.microsoft.com/office/powerpoint/2010/main" val="1517317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Two Triangles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load a vertex shader and fragment shader using a </a:t>
            </a:r>
            <a:r>
              <a:rPr lang="en-GB" dirty="0" err="1"/>
              <a:t>utils.h</a:t>
            </a:r>
            <a:r>
              <a:rPr lang="en-GB" dirty="0"/>
              <a:t> function</a:t>
            </a:r>
          </a:p>
          <a:p>
            <a:r>
              <a:rPr lang="en-GB" dirty="0"/>
              <a:t>Compile, link and create the shader program.</a:t>
            </a:r>
          </a:p>
          <a:p>
            <a:r>
              <a:rPr lang="en-GB" dirty="0"/>
              <a:t>Assign a value to a shader unform variable</a:t>
            </a:r>
          </a:p>
          <a:p>
            <a:r>
              <a:rPr lang="en-GB" dirty="0"/>
              <a:t>Use </a:t>
            </a:r>
            <a:r>
              <a:rPr lang="en-GB" dirty="0" err="1"/>
              <a:t>opengl</a:t>
            </a:r>
            <a:r>
              <a:rPr lang="en-GB" dirty="0"/>
              <a:t> functions and the shaders to draw a single, left/right moving triangle.</a:t>
            </a:r>
          </a:p>
          <a:p>
            <a:r>
              <a:rPr lang="en-GB" dirty="0"/>
              <a:t>It consists of one source.cpp, a </a:t>
            </a:r>
            <a:r>
              <a:rPr lang="en-GB" dirty="0" err="1"/>
              <a:t>utils.h</a:t>
            </a:r>
            <a:r>
              <a:rPr lang="en-GB" dirty="0"/>
              <a:t> file, a vertex shader and  a fragment shader.</a:t>
            </a:r>
          </a:p>
        </p:txBody>
      </p:sp>
      <p:pic>
        <p:nvPicPr>
          <p:cNvPr id="5" name="Picture 4">
            <a:extLst>
              <a:ext uri="{FF2B5EF4-FFF2-40B4-BE49-F238E27FC236}">
                <a16:creationId xmlns:a16="http://schemas.microsoft.com/office/drawing/2014/main" id="{9C1E5220-1C4B-027C-1321-E0DD268B2FFD}"/>
              </a:ext>
            </a:extLst>
          </p:cNvPr>
          <p:cNvPicPr>
            <a:picLocks noChangeAspect="1"/>
          </p:cNvPicPr>
          <p:nvPr/>
        </p:nvPicPr>
        <p:blipFill>
          <a:blip r:embed="rId2"/>
          <a:stretch>
            <a:fillRect/>
          </a:stretch>
        </p:blipFill>
        <p:spPr>
          <a:xfrm>
            <a:off x="9340849" y="2619004"/>
            <a:ext cx="2068771" cy="2257796"/>
          </a:xfrm>
          <a:prstGeom prst="rect">
            <a:avLst/>
          </a:prstGeom>
        </p:spPr>
      </p:pic>
    </p:spTree>
    <p:extLst>
      <p:ext uri="{BB962C8B-B14F-4D97-AF65-F5344CB8AC3E}">
        <p14:creationId xmlns:p14="http://schemas.microsoft.com/office/powerpoint/2010/main" val="2238366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Loading shader files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load a vertex shader and fragment shader using a </a:t>
            </a:r>
            <a:r>
              <a:rPr lang="en-GB" dirty="0" err="1"/>
              <a:t>utils.h</a:t>
            </a:r>
            <a:r>
              <a:rPr lang="en-GB" dirty="0"/>
              <a:t> function</a:t>
            </a:r>
          </a:p>
          <a:p>
            <a:r>
              <a:rPr lang="en-GB" dirty="0"/>
              <a:t>Compile, link and create the shader program.</a:t>
            </a:r>
          </a:p>
          <a:p>
            <a:r>
              <a:rPr lang="en-GB" dirty="0"/>
              <a:t>Assign a value to a shader unform variable</a:t>
            </a:r>
          </a:p>
          <a:p>
            <a:r>
              <a:rPr lang="en-GB" dirty="0"/>
              <a:t>Use </a:t>
            </a:r>
            <a:r>
              <a:rPr lang="en-GB" dirty="0" err="1"/>
              <a:t>opengl</a:t>
            </a:r>
            <a:r>
              <a:rPr lang="en-GB" dirty="0"/>
              <a:t> functions and the shaders to draw a single triangle rotating about the origin.</a:t>
            </a:r>
          </a:p>
          <a:p>
            <a:r>
              <a:rPr lang="en-GB" dirty="0"/>
              <a:t>It consists of one source.cpp, a </a:t>
            </a:r>
            <a:r>
              <a:rPr lang="en-GB" dirty="0" err="1"/>
              <a:t>utils.h</a:t>
            </a:r>
            <a:r>
              <a:rPr lang="en-GB" dirty="0"/>
              <a:t> file, a vertex shader and  a fragment shader.</a:t>
            </a:r>
          </a:p>
        </p:txBody>
      </p:sp>
    </p:spTree>
    <p:extLst>
      <p:ext uri="{BB962C8B-B14F-4D97-AF65-F5344CB8AC3E}">
        <p14:creationId xmlns:p14="http://schemas.microsoft.com/office/powerpoint/2010/main" val="3669527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Two objects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Extend the previous examples by using 2 VBO’s to store two lists of vertices and draw each (2 triangles of different sizes.</a:t>
            </a:r>
          </a:p>
          <a:p>
            <a:r>
              <a:rPr lang="en-GB" dirty="0"/>
              <a:t>It consists of one source.cpp, a </a:t>
            </a:r>
            <a:r>
              <a:rPr lang="en-GB" dirty="0" err="1"/>
              <a:t>utils.h</a:t>
            </a:r>
            <a:r>
              <a:rPr lang="en-GB" dirty="0"/>
              <a:t> file, a vertex shader and  a fragment shader.</a:t>
            </a:r>
          </a:p>
          <a:p>
            <a:endParaRPr lang="en-GB" dirty="0"/>
          </a:p>
        </p:txBody>
      </p:sp>
      <p:pic>
        <p:nvPicPr>
          <p:cNvPr id="5" name="Picture 4">
            <a:extLst>
              <a:ext uri="{FF2B5EF4-FFF2-40B4-BE49-F238E27FC236}">
                <a16:creationId xmlns:a16="http://schemas.microsoft.com/office/drawing/2014/main" id="{DAC3EB37-DE9A-40D5-70BB-B508311AD01E}"/>
              </a:ext>
            </a:extLst>
          </p:cNvPr>
          <p:cNvPicPr>
            <a:picLocks noChangeAspect="1"/>
          </p:cNvPicPr>
          <p:nvPr/>
        </p:nvPicPr>
        <p:blipFill>
          <a:blip r:embed="rId2"/>
          <a:stretch>
            <a:fillRect/>
          </a:stretch>
        </p:blipFill>
        <p:spPr>
          <a:xfrm>
            <a:off x="9275532" y="1969077"/>
            <a:ext cx="2247986" cy="2452687"/>
          </a:xfrm>
          <a:prstGeom prst="rect">
            <a:avLst/>
          </a:prstGeom>
        </p:spPr>
      </p:pic>
    </p:spTree>
    <p:extLst>
      <p:ext uri="{BB962C8B-B14F-4D97-AF65-F5344CB8AC3E}">
        <p14:creationId xmlns:p14="http://schemas.microsoft.com/office/powerpoint/2010/main" val="983970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Smooth Shader</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Extend the previous examples by using 2 VBO’s to store two lists of vertices and draw each (2 triangles of different sizes.</a:t>
            </a:r>
          </a:p>
          <a:p>
            <a:r>
              <a:rPr lang="en-GB" dirty="0"/>
              <a:t>It consists of one source.cpp, a </a:t>
            </a:r>
            <a:r>
              <a:rPr lang="en-GB" dirty="0" err="1"/>
              <a:t>utils.h</a:t>
            </a:r>
            <a:r>
              <a:rPr lang="en-GB" dirty="0"/>
              <a:t> file, a vertex shader and  a fragment shader.</a:t>
            </a:r>
          </a:p>
          <a:p>
            <a:endParaRPr lang="en-GB" dirty="0"/>
          </a:p>
        </p:txBody>
      </p:sp>
      <p:pic>
        <p:nvPicPr>
          <p:cNvPr id="5" name="Picture 4">
            <a:extLst>
              <a:ext uri="{FF2B5EF4-FFF2-40B4-BE49-F238E27FC236}">
                <a16:creationId xmlns:a16="http://schemas.microsoft.com/office/drawing/2014/main" id="{F9DD29E8-03BE-2F5C-BE93-F40CF19EE200}"/>
              </a:ext>
            </a:extLst>
          </p:cNvPr>
          <p:cNvPicPr>
            <a:picLocks noChangeAspect="1"/>
          </p:cNvPicPr>
          <p:nvPr/>
        </p:nvPicPr>
        <p:blipFill>
          <a:blip r:embed="rId2"/>
          <a:stretch>
            <a:fillRect/>
          </a:stretch>
        </p:blipFill>
        <p:spPr>
          <a:xfrm>
            <a:off x="9385591" y="1236518"/>
            <a:ext cx="2195943" cy="2499880"/>
          </a:xfrm>
          <a:prstGeom prst="rect">
            <a:avLst/>
          </a:prstGeom>
        </p:spPr>
      </p:pic>
    </p:spTree>
    <p:extLst>
      <p:ext uri="{BB962C8B-B14F-4D97-AF65-F5344CB8AC3E}">
        <p14:creationId xmlns:p14="http://schemas.microsoft.com/office/powerpoint/2010/main" val="1591241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Square and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Extend the previous example by using 2 VBO’s to store two lists of vertices and draw each (1 square of 6 vertices and 1 triangles of 3 vertices.)  Both use the same </a:t>
            </a:r>
            <a:r>
              <a:rPr lang="en-GB" dirty="0" err="1"/>
              <a:t>color</a:t>
            </a:r>
            <a:r>
              <a:rPr lang="en-GB" dirty="0"/>
              <a:t> </a:t>
            </a:r>
            <a:r>
              <a:rPr lang="en-GB" dirty="0" err="1"/>
              <a:t>vbo</a:t>
            </a:r>
            <a:r>
              <a:rPr lang="en-GB" dirty="0"/>
              <a:t>.</a:t>
            </a:r>
          </a:p>
          <a:p>
            <a:r>
              <a:rPr lang="en-GB" dirty="0"/>
              <a:t>It consists of one source.cpp, a </a:t>
            </a:r>
            <a:r>
              <a:rPr lang="en-GB" dirty="0" err="1"/>
              <a:t>utils.h</a:t>
            </a:r>
            <a:r>
              <a:rPr lang="en-GB" dirty="0"/>
              <a:t> file, a vertex shader and  a fragment shader.</a:t>
            </a:r>
          </a:p>
          <a:p>
            <a:r>
              <a:rPr lang="en-GB" dirty="0"/>
              <a:t>Exercise. Redraw the square as a tall rectangle, set the top left vertex to be green in colour, the top right red, bottom right green and </a:t>
            </a:r>
            <a:r>
              <a:rPr lang="en-GB"/>
              <a:t>bottom left red.</a:t>
            </a:r>
            <a:endParaRPr lang="en-GB" dirty="0"/>
          </a:p>
          <a:p>
            <a:endParaRPr lang="en-GB" dirty="0"/>
          </a:p>
        </p:txBody>
      </p:sp>
      <p:pic>
        <p:nvPicPr>
          <p:cNvPr id="4" name="Content Placeholder 4">
            <a:extLst>
              <a:ext uri="{FF2B5EF4-FFF2-40B4-BE49-F238E27FC236}">
                <a16:creationId xmlns:a16="http://schemas.microsoft.com/office/drawing/2014/main" id="{5A83F3A2-C9D1-B0E9-8FDE-37BED7C3A6B8}"/>
              </a:ext>
            </a:extLst>
          </p:cNvPr>
          <p:cNvPicPr>
            <a:picLocks noChangeAspect="1"/>
          </p:cNvPicPr>
          <p:nvPr/>
        </p:nvPicPr>
        <p:blipFill>
          <a:blip r:embed="rId2"/>
          <a:stretch>
            <a:fillRect/>
          </a:stretch>
        </p:blipFill>
        <p:spPr>
          <a:xfrm>
            <a:off x="9110608" y="1065067"/>
            <a:ext cx="2935394" cy="3221183"/>
          </a:xfrm>
          <a:prstGeom prst="rect">
            <a:avLst/>
          </a:prstGeom>
        </p:spPr>
      </p:pic>
    </p:spTree>
    <p:extLst>
      <p:ext uri="{BB962C8B-B14F-4D97-AF65-F5344CB8AC3E}">
        <p14:creationId xmlns:p14="http://schemas.microsoft.com/office/powerpoint/2010/main" val="2367102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Square and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builds on previous ideas and shows how to work with world, camera and projection matrices to produce a 3D world containing a cube</a:t>
            </a:r>
          </a:p>
          <a:p>
            <a:r>
              <a:rPr lang="en-GB" dirty="0"/>
              <a:t>It consists of one source.cpp, a </a:t>
            </a:r>
            <a:r>
              <a:rPr lang="en-GB" dirty="0" err="1"/>
              <a:t>utils.h</a:t>
            </a:r>
            <a:r>
              <a:rPr lang="en-GB" dirty="0"/>
              <a:t> file, a vertex shader and  a fragment shader.</a:t>
            </a:r>
          </a:p>
          <a:p>
            <a:endParaRPr lang="en-GB" dirty="0"/>
          </a:p>
        </p:txBody>
      </p:sp>
      <p:pic>
        <p:nvPicPr>
          <p:cNvPr id="5" name="Content Placeholder 8">
            <a:extLst>
              <a:ext uri="{FF2B5EF4-FFF2-40B4-BE49-F238E27FC236}">
                <a16:creationId xmlns:a16="http://schemas.microsoft.com/office/drawing/2014/main" id="{DB884663-9A8C-028D-6485-6C6E26C90A2A}"/>
              </a:ext>
            </a:extLst>
          </p:cNvPr>
          <p:cNvPicPr>
            <a:picLocks noChangeAspect="1"/>
          </p:cNvPicPr>
          <p:nvPr/>
        </p:nvPicPr>
        <p:blipFill>
          <a:blip r:embed="rId2"/>
          <a:stretch>
            <a:fillRect/>
          </a:stretch>
        </p:blipFill>
        <p:spPr>
          <a:xfrm>
            <a:off x="8779167" y="1248496"/>
            <a:ext cx="3235887" cy="3535507"/>
          </a:xfrm>
          <a:prstGeom prst="rect">
            <a:avLst/>
          </a:prstGeom>
        </p:spPr>
      </p:pic>
    </p:spTree>
    <p:extLst>
      <p:ext uri="{BB962C8B-B14F-4D97-AF65-F5344CB8AC3E}">
        <p14:creationId xmlns:p14="http://schemas.microsoft.com/office/powerpoint/2010/main" val="3487400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1459</TotalTime>
  <Words>671</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Games Programming and Graphics</vt:lpstr>
      <vt:lpstr>Glfw3, opengl, glm and OpenGL framework project</vt:lpstr>
      <vt:lpstr>Single Triangle</vt:lpstr>
      <vt:lpstr>Animated Triangle</vt:lpstr>
      <vt:lpstr>Two Triangles</vt:lpstr>
      <vt:lpstr>Loading shader files</vt:lpstr>
      <vt:lpstr>Two objects</vt:lpstr>
      <vt:lpstr>Smooth Shader</vt:lpstr>
      <vt:lpstr>Square and triangle</vt:lpstr>
      <vt:lpstr>Square and triangle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Games Programming and Graphics</dc:title>
  <dc:creator>Gordon Dickers</dc:creator>
  <cp:lastModifiedBy>Gordon Dickers</cp:lastModifiedBy>
  <cp:revision>9</cp:revision>
  <dcterms:created xsi:type="dcterms:W3CDTF">2023-11-14T12:52:48Z</dcterms:created>
  <dcterms:modified xsi:type="dcterms:W3CDTF">2023-11-22T11:24:05Z</dcterms:modified>
</cp:coreProperties>
</file>