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050" autoAdjust="0"/>
  </p:normalViewPr>
  <p:slideViewPr>
    <p:cSldViewPr>
      <p:cViewPr varScale="1">
        <p:scale>
          <a:sx n="105" d="100"/>
          <a:sy n="105" d="100"/>
        </p:scale>
        <p:origin x="-90" y="-32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F79A3C-9F9C-4AAD-A5B2-E186FDB4C621}" type="datetimeFigureOut">
              <a:rPr lang="en-GB" smtClean="0"/>
              <a:t>12/03/2023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4E49C9-ECD7-4E6F-A1B2-89450934B9B3}" type="slidenum">
              <a:rPr lang="en-GB" smtClean="0"/>
              <a:t>‹#›</a:t>
            </a:fld>
            <a:endParaRPr lang="en-GB"/>
          </a:p>
        </p:txBody>
      </p:sp>
    </p:spTree>
    <p:extLst>
      <p:ext uri="{BB962C8B-B14F-4D97-AF65-F5344CB8AC3E}">
        <p14:creationId xmlns:p14="http://schemas.microsoft.com/office/powerpoint/2010/main" val="3470730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Introduction	</a:t>
            </a:r>
          </a:p>
          <a:p>
            <a:pPr algn="just"/>
            <a:r>
              <a:rPr lang="en-US" dirty="0"/>
              <a:t>1. The role of a HR professional and what values govern their duties, making reference to the current CIPD Profession Map.	</a:t>
            </a:r>
          </a:p>
          <a:p>
            <a:pPr algn="just"/>
            <a:r>
              <a:rPr lang="en-US" dirty="0"/>
              <a:t>2. Describe the types of relationship that can develop between the employer and employee.	</a:t>
            </a:r>
          </a:p>
          <a:p>
            <a:pPr algn="just"/>
            <a:r>
              <a:rPr lang="en-US" dirty="0"/>
              <a:t>3. Discuss in detail, giving practical examples of what factors can be put in place to influence a positive relationship between the employer and the employee.	</a:t>
            </a:r>
          </a:p>
          <a:p>
            <a:pPr algn="just"/>
            <a:r>
              <a:rPr lang="en-US" dirty="0"/>
              <a:t>Conclusion	</a:t>
            </a:r>
          </a:p>
          <a:p>
            <a:pPr algn="just"/>
            <a:r>
              <a:rPr lang="en-US" dirty="0"/>
              <a:t>References	</a:t>
            </a:r>
          </a:p>
          <a:p>
            <a:pPr algn="just"/>
            <a:endParaRPr lang="en-GB" dirty="0"/>
          </a:p>
          <a:p>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2</a:t>
            </a:fld>
            <a:endParaRPr lang="en-GB"/>
          </a:p>
        </p:txBody>
      </p:sp>
    </p:spTree>
    <p:extLst>
      <p:ext uri="{BB962C8B-B14F-4D97-AF65-F5344CB8AC3E}">
        <p14:creationId xmlns:p14="http://schemas.microsoft.com/office/powerpoint/2010/main" val="799407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people management requires a range of skills, including communication, leadership, problem-solving, delegation, and conflict resolution. Managers must be able to create a positive work environment that promotes job satisfaction, worker engagement, and productivity. They must also be able to provide employees with the necessary resources and support to perform their jobs effectively. By effectively managing the people management process, organisations can attract and retain top talent. The assignment will cover based on the role of HR professional, relationship between employee and employer, CIPD Profession Map and the impact of the relationship between employee and employer (</a:t>
            </a:r>
            <a:r>
              <a:rPr lang="en-GB" sz="1200" kern="1200" dirty="0" err="1">
                <a:solidFill>
                  <a:schemeClr val="tx1"/>
                </a:solidFill>
                <a:effectLst/>
                <a:latin typeface="+mn-lt"/>
                <a:ea typeface="+mn-ea"/>
                <a:cs typeface="+mn-cs"/>
              </a:rPr>
              <a:t>Zohuri</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3</a:t>
            </a:fld>
            <a:endParaRPr lang="en-GB"/>
          </a:p>
        </p:txBody>
      </p:sp>
    </p:spTree>
    <p:extLst>
      <p:ext uri="{BB962C8B-B14F-4D97-AF65-F5344CB8AC3E}">
        <p14:creationId xmlns:p14="http://schemas.microsoft.com/office/powerpoint/2010/main" val="2908403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The role of HR professional</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Recruitment and selection:</a:t>
            </a:r>
            <a:r>
              <a:rPr lang="en-GB" sz="1200" kern="1200" dirty="0">
                <a:solidFill>
                  <a:schemeClr val="tx1"/>
                </a:solidFill>
                <a:effectLst/>
                <a:latin typeface="+mn-lt"/>
                <a:ea typeface="+mn-ea"/>
                <a:cs typeface="+mn-cs"/>
              </a:rPr>
              <a:t> HR professionals are responsible for finding and selecting the right people for the right jobs. They develop job descriptions, post job openings, screen resumes, conduct interviews, and make job offers (</a:t>
            </a:r>
            <a:r>
              <a:rPr lang="en-GB" sz="1200" kern="1200" dirty="0" err="1">
                <a:solidFill>
                  <a:schemeClr val="tx1"/>
                </a:solidFill>
                <a:effectLst/>
                <a:latin typeface="+mn-lt"/>
                <a:ea typeface="+mn-ea"/>
                <a:cs typeface="+mn-cs"/>
              </a:rPr>
              <a:t>Zohuri</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On-boarding and training:</a:t>
            </a:r>
            <a:r>
              <a:rPr lang="en-GB" sz="1200" kern="1200" dirty="0">
                <a:solidFill>
                  <a:schemeClr val="tx1"/>
                </a:solidFill>
                <a:effectLst/>
                <a:latin typeface="+mn-lt"/>
                <a:ea typeface="+mn-ea"/>
                <a:cs typeface="+mn-cs"/>
              </a:rPr>
              <a:t> HR professionals ensure that new hires are integrated into the organisation smoothly and efficiently. They provide orientation programs and training to help employees understand their roles and responsibilities and develop the necessary skills.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Performance management:</a:t>
            </a:r>
            <a:r>
              <a:rPr lang="en-GB" sz="1200" kern="1200" dirty="0">
                <a:solidFill>
                  <a:schemeClr val="tx1"/>
                </a:solidFill>
                <a:effectLst/>
                <a:latin typeface="+mn-lt"/>
                <a:ea typeface="+mn-ea"/>
                <a:cs typeface="+mn-cs"/>
              </a:rPr>
              <a:t> HR professionals manage and evaluate employee performance through regular performance reviews and feedback sessions. They also develop performance improvement plans and provide coaching and support to employees (Tang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Compensation and benefits:</a:t>
            </a:r>
            <a:r>
              <a:rPr lang="en-GB" sz="1200" kern="1200" dirty="0">
                <a:solidFill>
                  <a:schemeClr val="tx1"/>
                </a:solidFill>
                <a:effectLst/>
                <a:latin typeface="+mn-lt"/>
                <a:ea typeface="+mn-ea"/>
                <a:cs typeface="+mn-cs"/>
              </a:rPr>
              <a:t> HR professionals are responsible for ensuring that employees are paid fairly and receive appropriate benefits. They develop compensation packages, administer employee benefits programs, and manage payroll (Singh et al,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Figure: The role of HR professional (Rana et al,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Employee relations:</a:t>
            </a:r>
            <a:r>
              <a:rPr lang="en-GB" sz="1200" kern="1200" dirty="0">
                <a:solidFill>
                  <a:schemeClr val="tx1"/>
                </a:solidFill>
                <a:effectLst/>
                <a:latin typeface="+mn-lt"/>
                <a:ea typeface="+mn-ea"/>
                <a:cs typeface="+mn-cs"/>
              </a:rPr>
              <a:t> HR professionals act as a liaison between employees and management, providing guidance and support to employees on workplace issues and resolving conflicts.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Compliance:</a:t>
            </a:r>
            <a:r>
              <a:rPr lang="en-GB" sz="1200" kern="1200" dirty="0">
                <a:solidFill>
                  <a:schemeClr val="tx1"/>
                </a:solidFill>
                <a:effectLst/>
                <a:latin typeface="+mn-lt"/>
                <a:ea typeface="+mn-ea"/>
                <a:cs typeface="+mn-cs"/>
              </a:rPr>
              <a:t> HR professionals ensure that the organisation complies with employment laws and regulations. They develop and implement policies and procedures to ensure legal compliance and minimize risk (Rana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Strategic planning:</a:t>
            </a:r>
            <a:r>
              <a:rPr lang="en-GB" sz="1200" kern="1200" dirty="0">
                <a:solidFill>
                  <a:schemeClr val="tx1"/>
                </a:solidFill>
                <a:effectLst/>
                <a:latin typeface="+mn-lt"/>
                <a:ea typeface="+mn-ea"/>
                <a:cs typeface="+mn-cs"/>
              </a:rPr>
              <a:t> HR professionals play a key role in developing and implementing organisational strategies related to human resources. They work with senior management to identify workforce needs, develop workforce plans, and implement talent management strategies to attract, develop, and retain top talent (</a:t>
            </a:r>
            <a:r>
              <a:rPr lang="en-GB" sz="1200" kern="1200" dirty="0" err="1">
                <a:solidFill>
                  <a:schemeClr val="tx1"/>
                </a:solidFill>
                <a:effectLst/>
                <a:latin typeface="+mn-lt"/>
                <a:ea typeface="+mn-ea"/>
                <a:cs typeface="+mn-cs"/>
              </a:rPr>
              <a:t>Lilien</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4</a:t>
            </a:fld>
            <a:endParaRPr lang="en-GB"/>
          </a:p>
        </p:txBody>
      </p:sp>
    </p:spTree>
    <p:extLst>
      <p:ext uri="{BB962C8B-B14F-4D97-AF65-F5344CB8AC3E}">
        <p14:creationId xmlns:p14="http://schemas.microsoft.com/office/powerpoint/2010/main" val="3660482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HR professionals are expected to act ethically and uphold the values of their organisation. Some common values that may govern their duties include (Le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Integrity:</a:t>
            </a:r>
            <a:r>
              <a:rPr lang="en-GB" sz="1200" kern="1200" dirty="0">
                <a:solidFill>
                  <a:schemeClr val="tx1"/>
                </a:solidFill>
                <a:effectLst/>
                <a:latin typeface="+mn-lt"/>
                <a:ea typeface="+mn-ea"/>
                <a:cs typeface="+mn-cs"/>
              </a:rPr>
              <a:t> HR professionals are expected to act with honesty, transparency, and fairness in all their dealings (</a:t>
            </a:r>
            <a:r>
              <a:rPr lang="en-GB" sz="1200" kern="1200" dirty="0" err="1">
                <a:solidFill>
                  <a:schemeClr val="tx1"/>
                </a:solidFill>
                <a:effectLst/>
                <a:latin typeface="+mn-lt"/>
                <a:ea typeface="+mn-ea"/>
                <a:cs typeface="+mn-cs"/>
              </a:rPr>
              <a:t>Helo</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Respect:</a:t>
            </a:r>
            <a:r>
              <a:rPr lang="en-GB" sz="1200" kern="1200" dirty="0">
                <a:solidFill>
                  <a:schemeClr val="tx1"/>
                </a:solidFill>
                <a:effectLst/>
                <a:latin typeface="+mn-lt"/>
                <a:ea typeface="+mn-ea"/>
                <a:cs typeface="+mn-cs"/>
              </a:rPr>
              <a:t> They are expected to treat everyone with respect and dignity, regardless of their position or background (</a:t>
            </a:r>
            <a:r>
              <a:rPr lang="en-GB" sz="1200" kern="1200" dirty="0" err="1">
                <a:solidFill>
                  <a:schemeClr val="tx1"/>
                </a:solidFill>
                <a:effectLst/>
                <a:latin typeface="+mn-lt"/>
                <a:ea typeface="+mn-ea"/>
                <a:cs typeface="+mn-cs"/>
              </a:rPr>
              <a:t>Hadjielias</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Confidentiality:</a:t>
            </a:r>
            <a:r>
              <a:rPr lang="en-GB" sz="1200" kern="1200" dirty="0">
                <a:solidFill>
                  <a:schemeClr val="tx1"/>
                </a:solidFill>
                <a:effectLst/>
                <a:latin typeface="+mn-lt"/>
                <a:ea typeface="+mn-ea"/>
                <a:cs typeface="+mn-cs"/>
              </a:rPr>
              <a:t> HR professionals are often privy to sensitive information, and they must maintain strict confidentiality while handling such information (</a:t>
            </a:r>
            <a:r>
              <a:rPr lang="en-GB" sz="1200" kern="1200" dirty="0" err="1">
                <a:solidFill>
                  <a:schemeClr val="tx1"/>
                </a:solidFill>
                <a:effectLst/>
                <a:latin typeface="+mn-lt"/>
                <a:ea typeface="+mn-ea"/>
                <a:cs typeface="+mn-cs"/>
              </a:rPr>
              <a:t>Grisold</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Figure: Values (</a:t>
            </a:r>
            <a:r>
              <a:rPr lang="en-GB" sz="1200" kern="1200" dirty="0" err="1">
                <a:solidFill>
                  <a:schemeClr val="tx1"/>
                </a:solidFill>
                <a:effectLst/>
                <a:latin typeface="+mn-lt"/>
                <a:ea typeface="+mn-ea"/>
                <a:cs typeface="+mn-cs"/>
              </a:rPr>
              <a:t>Gajdzik</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Professionalism:</a:t>
            </a:r>
            <a:r>
              <a:rPr lang="en-GB" sz="1200" kern="1200" dirty="0">
                <a:solidFill>
                  <a:schemeClr val="tx1"/>
                </a:solidFill>
                <a:effectLst/>
                <a:latin typeface="+mn-lt"/>
                <a:ea typeface="+mn-ea"/>
                <a:cs typeface="+mn-cs"/>
              </a:rPr>
              <a:t> They must conduct themselves in a professional manner at all times and adhere to high standards of conduct and behaviour (</a:t>
            </a:r>
            <a:r>
              <a:rPr lang="en-GB" sz="1200" kern="1200" dirty="0" err="1">
                <a:solidFill>
                  <a:schemeClr val="tx1"/>
                </a:solidFill>
                <a:effectLst/>
                <a:latin typeface="+mn-lt"/>
                <a:ea typeface="+mn-ea"/>
                <a:cs typeface="+mn-cs"/>
              </a:rPr>
              <a:t>Gajdzik</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Empathy:</a:t>
            </a:r>
            <a:r>
              <a:rPr lang="en-GB" sz="1200" kern="1200" dirty="0">
                <a:solidFill>
                  <a:schemeClr val="tx1"/>
                </a:solidFill>
                <a:effectLst/>
                <a:latin typeface="+mn-lt"/>
                <a:ea typeface="+mn-ea"/>
                <a:cs typeface="+mn-cs"/>
              </a:rPr>
              <a:t> HR professionals are expected to be empathetic and understanding of the needs and concerns of employees, while also balancing the interests of the organisation.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Diversity and inclusion:</a:t>
            </a:r>
            <a:r>
              <a:rPr lang="en-GB" sz="1200" kern="1200" dirty="0">
                <a:solidFill>
                  <a:schemeClr val="tx1"/>
                </a:solidFill>
                <a:effectLst/>
                <a:latin typeface="+mn-lt"/>
                <a:ea typeface="+mn-ea"/>
                <a:cs typeface="+mn-cs"/>
              </a:rPr>
              <a:t> HR professionals should strive to create an inclusive and diverse workplace where all employees feel valued and respected (Al-</a:t>
            </a:r>
            <a:r>
              <a:rPr lang="en-GB" sz="1200" kern="1200" dirty="0" err="1">
                <a:solidFill>
                  <a:schemeClr val="tx1"/>
                </a:solidFill>
                <a:effectLst/>
                <a:latin typeface="+mn-lt"/>
                <a:ea typeface="+mn-ea"/>
                <a:cs typeface="+mn-cs"/>
              </a:rPr>
              <a:t>Shattarat</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Continuous learning and development:</a:t>
            </a:r>
            <a:r>
              <a:rPr lang="en-GB" sz="1200" kern="1200" dirty="0">
                <a:solidFill>
                  <a:schemeClr val="tx1"/>
                </a:solidFill>
                <a:effectLst/>
                <a:latin typeface="+mn-lt"/>
                <a:ea typeface="+mn-ea"/>
                <a:cs typeface="+mn-cs"/>
              </a:rPr>
              <a:t> HR professionals should be committed to continuous learning and development to keep up with the changing demands of their roles (</a:t>
            </a:r>
            <a:r>
              <a:rPr lang="en-GB" sz="1200" kern="1200" dirty="0" err="1">
                <a:solidFill>
                  <a:schemeClr val="tx1"/>
                </a:solidFill>
                <a:effectLst/>
                <a:latin typeface="+mn-lt"/>
                <a:ea typeface="+mn-ea"/>
                <a:cs typeface="+mn-cs"/>
              </a:rPr>
              <a:t>Akpan</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5</a:t>
            </a:fld>
            <a:endParaRPr lang="en-GB"/>
          </a:p>
        </p:txBody>
      </p:sp>
    </p:spTree>
    <p:extLst>
      <p:ext uri="{BB962C8B-B14F-4D97-AF65-F5344CB8AC3E}">
        <p14:creationId xmlns:p14="http://schemas.microsoft.com/office/powerpoint/2010/main" val="1063816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CIPD Profession Map</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CIPD Profession Map is made up of three core areas, eight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and ten professional areas (</a:t>
            </a:r>
            <a:r>
              <a:rPr lang="en-GB" sz="1200" kern="1200" dirty="0" err="1">
                <a:solidFill>
                  <a:schemeClr val="tx1"/>
                </a:solidFill>
                <a:effectLst/>
                <a:latin typeface="+mn-lt"/>
                <a:ea typeface="+mn-ea"/>
                <a:cs typeface="+mn-cs"/>
              </a:rPr>
              <a:t>Lilien</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Core Areas: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Insights, Strategy and Solutions: HR professionals should have a deep understanding of their organisation's goals and be able to develop HR strategies that support these goals. Leading HR: HR professionals should have strong leadership skills and be able to drive change and innovation within their organisations. People and Organisational Development: HR professionals should be able to develop and implement programs that support employee development and growth.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Figure: CIPD Profession Map (</a:t>
            </a:r>
            <a:r>
              <a:rPr lang="en-GB" sz="1200" kern="1200" dirty="0" err="1">
                <a:solidFill>
                  <a:schemeClr val="tx1"/>
                </a:solidFill>
                <a:effectLst/>
                <a:latin typeface="+mn-lt"/>
                <a:ea typeface="+mn-ea"/>
                <a:cs typeface="+mn-cs"/>
              </a:rPr>
              <a:t>Lilien</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Behaviours: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areas are Decisive thinker</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Skilled influencer, Collaborative, Personally credible, Driven to deliver, Courage to challenge, Role model, Curious (</a:t>
            </a:r>
            <a:r>
              <a:rPr lang="en-GB" sz="1200" kern="1200" dirty="0" err="1">
                <a:solidFill>
                  <a:schemeClr val="tx1"/>
                </a:solidFill>
                <a:effectLst/>
                <a:latin typeface="+mn-lt"/>
                <a:ea typeface="+mn-ea"/>
                <a:cs typeface="+mn-cs"/>
              </a:rPr>
              <a:t>Lilien</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Professional Areas: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areas are Organisational Design, Organisational Development, Learning and Development, Resourcing and Talent Planning, Service Delivery and Information, Employee Engagement, Performance and Reward, Data and Analytics, Employee Relations (Singh et al,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CIPD Profession Map serves as a framework for HR professionals to identify their strengths and areas for development, and to map out their career progression. It also provides guidance for organisations to build effective HR teams and develop their HR strategy (Rana et al, 2022)</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6</a:t>
            </a:fld>
            <a:endParaRPr lang="en-GB"/>
          </a:p>
        </p:txBody>
      </p:sp>
    </p:spTree>
    <p:extLst>
      <p:ext uri="{BB962C8B-B14F-4D97-AF65-F5344CB8AC3E}">
        <p14:creationId xmlns:p14="http://schemas.microsoft.com/office/powerpoint/2010/main" val="3054984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different types of relationships that can develop between an employer and an employee, depending on the nature of their interactions and the level of engagement between them. Here are some of the common types of relationships that can develop (Rana et al,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Figure: Types of relationship (</a:t>
            </a:r>
            <a:r>
              <a:rPr lang="en-GB" sz="1200" kern="1200" dirty="0" err="1">
                <a:solidFill>
                  <a:schemeClr val="tx1"/>
                </a:solidFill>
                <a:effectLst/>
                <a:latin typeface="+mn-lt"/>
                <a:ea typeface="+mn-ea"/>
                <a:cs typeface="+mn-cs"/>
              </a:rPr>
              <a:t>Helo</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Formal relationship:</a:t>
            </a:r>
            <a:r>
              <a:rPr lang="en-GB" sz="1200" kern="1200" dirty="0">
                <a:solidFill>
                  <a:schemeClr val="tx1"/>
                </a:solidFill>
                <a:effectLst/>
                <a:latin typeface="+mn-lt"/>
                <a:ea typeface="+mn-ea"/>
                <a:cs typeface="+mn-cs"/>
              </a:rPr>
              <a:t> This is a relationship that is defined by the employment contract and the formal expectations and obligations that come with the job. It is often characterized by a clear hierarchy, with the employer having more power and authority than the employee.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Informal relationship:</a:t>
            </a:r>
            <a:r>
              <a:rPr lang="en-GB" sz="1200" kern="1200" dirty="0">
                <a:solidFill>
                  <a:schemeClr val="tx1"/>
                </a:solidFill>
                <a:effectLst/>
                <a:latin typeface="+mn-lt"/>
                <a:ea typeface="+mn-ea"/>
                <a:cs typeface="+mn-cs"/>
              </a:rPr>
              <a:t> This is a relationship that develops outside of the formal employment contract, based on personal interactions and shared interests. It can be characterized by mutual trust, respect, and a willingness to collaborate and work together (</a:t>
            </a:r>
            <a:r>
              <a:rPr lang="en-GB" sz="1200" kern="1200" dirty="0" err="1">
                <a:solidFill>
                  <a:schemeClr val="tx1"/>
                </a:solidFill>
                <a:effectLst/>
                <a:latin typeface="+mn-lt"/>
                <a:ea typeface="+mn-ea"/>
                <a:cs typeface="+mn-cs"/>
              </a:rPr>
              <a:t>Hadjielias</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Collaborative relationship:</a:t>
            </a:r>
            <a:r>
              <a:rPr lang="en-GB" sz="1200" kern="1200" dirty="0">
                <a:solidFill>
                  <a:schemeClr val="tx1"/>
                </a:solidFill>
                <a:effectLst/>
                <a:latin typeface="+mn-lt"/>
                <a:ea typeface="+mn-ea"/>
                <a:cs typeface="+mn-cs"/>
              </a:rPr>
              <a:t> This is a relationship where the employer and employee work together as partners to achieve common goals. It is based on a shared vision, shared values, and a commitment to working towards a common purpose (</a:t>
            </a:r>
            <a:r>
              <a:rPr lang="en-GB" sz="1200" kern="1200" dirty="0" err="1">
                <a:solidFill>
                  <a:schemeClr val="tx1"/>
                </a:solidFill>
                <a:effectLst/>
                <a:latin typeface="+mn-lt"/>
                <a:ea typeface="+mn-ea"/>
                <a:cs typeface="+mn-cs"/>
              </a:rPr>
              <a:t>Grisold</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Adversarial relationship</a:t>
            </a:r>
            <a:r>
              <a:rPr lang="en-GB" sz="1200" kern="1200" dirty="0">
                <a:solidFill>
                  <a:schemeClr val="tx1"/>
                </a:solidFill>
                <a:effectLst/>
                <a:latin typeface="+mn-lt"/>
                <a:ea typeface="+mn-ea"/>
                <a:cs typeface="+mn-cs"/>
              </a:rPr>
              <a:t>: This is a relationship where the employer and employee are in conflict with each other, often due to differences in goals, values, or expectations. It can be characterized by a lack of trust, hostility, and a focus on individual interests rather than shared goals.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Supportive relationship:</a:t>
            </a:r>
            <a:r>
              <a:rPr lang="en-GB" sz="1200" kern="1200" dirty="0">
                <a:solidFill>
                  <a:schemeClr val="tx1"/>
                </a:solidFill>
                <a:effectLst/>
                <a:latin typeface="+mn-lt"/>
                <a:ea typeface="+mn-ea"/>
                <a:cs typeface="+mn-cs"/>
              </a:rPr>
              <a:t> This is a relationship where the employer provides emotional and/or practical support to the employee, often in times of stress or difficulty. It can be characterized by a sense of caring, empathy, and a willingness to listen and provide help as needed.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type of relationship that develops between the employer and employee can have a significant impact on the work environment, job satisfaction, and overall success of the organisation. It is important for both parties to communicate openly and work towards building positive relationships that support their shared goals and objectives (Al-</a:t>
            </a:r>
            <a:r>
              <a:rPr lang="en-GB" sz="1200" kern="1200" dirty="0" err="1">
                <a:solidFill>
                  <a:schemeClr val="tx1"/>
                </a:solidFill>
                <a:effectLst/>
                <a:latin typeface="+mn-lt"/>
                <a:ea typeface="+mn-ea"/>
                <a:cs typeface="+mn-cs"/>
              </a:rPr>
              <a:t>Shattarat</a:t>
            </a:r>
            <a:r>
              <a:rPr lang="en-GB" sz="1200" kern="1200" dirty="0">
                <a:solidFill>
                  <a:schemeClr val="tx1"/>
                </a:solidFill>
                <a:effectLst/>
                <a:latin typeface="+mn-lt"/>
                <a:ea typeface="+mn-ea"/>
                <a:cs typeface="+mn-cs"/>
              </a:rPr>
              <a:t> et al, 2022)</a:t>
            </a:r>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7</a:t>
            </a:fld>
            <a:endParaRPr lang="en-GB"/>
          </a:p>
        </p:txBody>
      </p:sp>
    </p:spTree>
    <p:extLst>
      <p:ext uri="{BB962C8B-B14F-4D97-AF65-F5344CB8AC3E}">
        <p14:creationId xmlns:p14="http://schemas.microsoft.com/office/powerpoint/2010/main" val="486289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positive relationship between an employer and employee is essential for creating a productive, supportive, and engaged work environment. Here are some factors that can be put in place to influence a positive relationship between the employer and the employee (Al-</a:t>
            </a:r>
            <a:r>
              <a:rPr lang="en-GB" sz="1200" kern="1200" dirty="0" err="1">
                <a:solidFill>
                  <a:schemeClr val="tx1"/>
                </a:solidFill>
                <a:effectLst/>
                <a:latin typeface="+mn-lt"/>
                <a:ea typeface="+mn-ea"/>
                <a:cs typeface="+mn-cs"/>
              </a:rPr>
              <a:t>Shattarat</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Clear communication:</a:t>
            </a:r>
            <a:r>
              <a:rPr lang="en-GB" sz="1200" kern="1200" dirty="0">
                <a:solidFill>
                  <a:schemeClr val="tx1"/>
                </a:solidFill>
                <a:effectLst/>
                <a:latin typeface="+mn-lt"/>
                <a:ea typeface="+mn-ea"/>
                <a:cs typeface="+mn-cs"/>
              </a:rPr>
              <a:t> Effective communication is critical for building trust and maintaining positive relationships. Employers should provide regular feedback, be open to feedback from employees, and ensure that communication channels are open and transparent. Practical example: Regular team meetings, one-on-one meetings with employees, and open-door policies can create opportunities for clear communication between employers and employees.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Respect and recognition:</a:t>
            </a:r>
            <a:r>
              <a:rPr lang="en-GB" sz="1200" kern="1200" dirty="0">
                <a:solidFill>
                  <a:schemeClr val="tx1"/>
                </a:solidFill>
                <a:effectLst/>
                <a:latin typeface="+mn-lt"/>
                <a:ea typeface="+mn-ea"/>
                <a:cs typeface="+mn-cs"/>
              </a:rPr>
              <a:t> Employers should show respect for employees' opinions, ideas, and contributions, and provide recognition for their hard work and achievements. Practical example: Celebrating employee milestones, providing public recognition, and offering opportunities for career development and growth can help employees feel valued and respected.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Fairness and equity:</a:t>
            </a:r>
            <a:r>
              <a:rPr lang="en-GB" sz="1200" kern="1200" dirty="0">
                <a:solidFill>
                  <a:schemeClr val="tx1"/>
                </a:solidFill>
                <a:effectLst/>
                <a:latin typeface="+mn-lt"/>
                <a:ea typeface="+mn-ea"/>
                <a:cs typeface="+mn-cs"/>
              </a:rPr>
              <a:t> Employers should treat all employees fairly and equitably, regardless of their position, background, or personal characteristics. Practical example: Providing equal opportunities for promotion and career development, offering fair compensation and benefits packages, and implementing policies and procedures that are applied consistently can demonstrate fairness and equity (</a:t>
            </a:r>
            <a:r>
              <a:rPr lang="en-GB" sz="1200" kern="1200" dirty="0" err="1">
                <a:solidFill>
                  <a:schemeClr val="tx1"/>
                </a:solidFill>
                <a:effectLst/>
                <a:latin typeface="+mn-lt"/>
                <a:ea typeface="+mn-ea"/>
                <a:cs typeface="+mn-cs"/>
              </a:rPr>
              <a:t>Gajdzik</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Figure: Impact of positive relationship (Al-</a:t>
            </a:r>
            <a:r>
              <a:rPr lang="en-GB" sz="1200" kern="1200" dirty="0" err="1">
                <a:solidFill>
                  <a:schemeClr val="tx1"/>
                </a:solidFill>
                <a:effectLst/>
                <a:latin typeface="+mn-lt"/>
                <a:ea typeface="+mn-ea"/>
                <a:cs typeface="+mn-cs"/>
              </a:rPr>
              <a:t>Shattarat</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Support and encouragement:</a:t>
            </a:r>
            <a:r>
              <a:rPr lang="en-GB" sz="1200" kern="1200" dirty="0">
                <a:solidFill>
                  <a:schemeClr val="tx1"/>
                </a:solidFill>
                <a:effectLst/>
                <a:latin typeface="+mn-lt"/>
                <a:ea typeface="+mn-ea"/>
                <a:cs typeface="+mn-cs"/>
              </a:rPr>
              <a:t> Employers should provide support and encouragement to employees, both in their work and personal lives. Practical example: Providing resources for wellness programs, offering flexible work arrangements, and showing empathy and understanding during difficult times can help employees feel supported and valued (</a:t>
            </a:r>
            <a:r>
              <a:rPr lang="en-GB" sz="1200" kern="1200" dirty="0" err="1">
                <a:solidFill>
                  <a:schemeClr val="tx1"/>
                </a:solidFill>
                <a:effectLst/>
                <a:latin typeface="+mn-lt"/>
                <a:ea typeface="+mn-ea"/>
                <a:cs typeface="+mn-cs"/>
              </a:rPr>
              <a:t>Gajdzik</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Empowerment and autonomy:</a:t>
            </a:r>
            <a:r>
              <a:rPr lang="en-GB" sz="1200" kern="1200" dirty="0">
                <a:solidFill>
                  <a:schemeClr val="tx1"/>
                </a:solidFill>
                <a:effectLst/>
                <a:latin typeface="+mn-lt"/>
                <a:ea typeface="+mn-ea"/>
                <a:cs typeface="+mn-cs"/>
              </a:rPr>
              <a:t> Employers should empower employees to make decisions and take ownership of their work, while also providing guidance and support as needed. Practical example: Encouraging employee involvement in decision-making, offering opportunities for innovation and creativity, and providing autonomy in their work can create a sense of empowerment and motivation (</a:t>
            </a:r>
            <a:r>
              <a:rPr lang="en-GB" sz="1200" kern="1200" dirty="0" err="1">
                <a:solidFill>
                  <a:schemeClr val="tx1"/>
                </a:solidFill>
                <a:effectLst/>
                <a:latin typeface="+mn-lt"/>
                <a:ea typeface="+mn-ea"/>
                <a:cs typeface="+mn-cs"/>
              </a:rPr>
              <a:t>Zohuri</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implementing these factors, employers can create a positive work environment that supports employee engagement, retention, and productivity. It is important to remember that building positive relationships takes time and effort, and requires a commitment to ongoing communication, feedback, and development (Singh et al, 2022)</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8</a:t>
            </a:fld>
            <a:endParaRPr lang="en-GB"/>
          </a:p>
        </p:txBody>
      </p:sp>
    </p:spTree>
    <p:extLst>
      <p:ext uri="{BB962C8B-B14F-4D97-AF65-F5344CB8AC3E}">
        <p14:creationId xmlns:p14="http://schemas.microsoft.com/office/powerpoint/2010/main" val="3186867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Thus, people management is an effective part for company development that’s why every company must try to make effective relationship with their shareholders and stakeholders. This involves introducing new employees to the organisation, and helping them acclimate to the organisational culture. Besides, career development providing employees with opportunities for growth and development, such as training and mentoring programs, and supporting them in their career aspirations. In addition, employment engagement is creating a positive work environment that fosters employee engagement, motivation, and commitment (Singh et al, 2022)</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9</a:t>
            </a:fld>
            <a:endParaRPr lang="en-GB"/>
          </a:p>
        </p:txBody>
      </p:sp>
    </p:spTree>
    <p:extLst>
      <p:ext uri="{BB962C8B-B14F-4D97-AF65-F5344CB8AC3E}">
        <p14:creationId xmlns:p14="http://schemas.microsoft.com/office/powerpoint/2010/main" val="1267371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Akpan</a:t>
            </a:r>
            <a:r>
              <a:rPr lang="en-GB" sz="1200" kern="1200" dirty="0">
                <a:solidFill>
                  <a:schemeClr val="tx1"/>
                </a:solidFill>
                <a:effectLst/>
                <a:latin typeface="+mn-lt"/>
                <a:ea typeface="+mn-ea"/>
                <a:cs typeface="+mn-cs"/>
              </a:rPr>
              <a:t>, I.J., </a:t>
            </a:r>
            <a:r>
              <a:rPr lang="en-GB" sz="1200" kern="1200" dirty="0" err="1">
                <a:solidFill>
                  <a:schemeClr val="tx1"/>
                </a:solidFill>
                <a:effectLst/>
                <a:latin typeface="+mn-lt"/>
                <a:ea typeface="+mn-ea"/>
                <a:cs typeface="+mn-cs"/>
              </a:rPr>
              <a:t>Udoh</a:t>
            </a:r>
            <a:r>
              <a:rPr lang="en-GB" sz="1200" kern="1200" dirty="0">
                <a:solidFill>
                  <a:schemeClr val="tx1"/>
                </a:solidFill>
                <a:effectLst/>
                <a:latin typeface="+mn-lt"/>
                <a:ea typeface="+mn-ea"/>
                <a:cs typeface="+mn-cs"/>
              </a:rPr>
              <a:t>, E.A.P. and </a:t>
            </a:r>
            <a:r>
              <a:rPr lang="en-GB" sz="1200" kern="1200" dirty="0" err="1">
                <a:solidFill>
                  <a:schemeClr val="tx1"/>
                </a:solidFill>
                <a:effectLst/>
                <a:latin typeface="+mn-lt"/>
                <a:ea typeface="+mn-ea"/>
                <a:cs typeface="+mn-cs"/>
              </a:rPr>
              <a:t>Adebisi</a:t>
            </a:r>
            <a:r>
              <a:rPr lang="en-GB" sz="1200" kern="1200" dirty="0">
                <a:solidFill>
                  <a:schemeClr val="tx1"/>
                </a:solidFill>
                <a:effectLst/>
                <a:latin typeface="+mn-lt"/>
                <a:ea typeface="+mn-ea"/>
                <a:cs typeface="+mn-cs"/>
              </a:rPr>
              <a:t>, B., (2022). Small business awareness and adoption of state-of-the-art technologies in emerging and developing markets, and lessons from the COVID-19 pandemic. Journal of Small Business &amp; Entrepreneurship, 34(2), pp.123-140.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a:t>
            </a:r>
            <a:r>
              <a:rPr lang="en-GB" sz="1200" kern="1200" dirty="0" err="1">
                <a:solidFill>
                  <a:schemeClr val="tx1"/>
                </a:solidFill>
                <a:effectLst/>
                <a:latin typeface="+mn-lt"/>
                <a:ea typeface="+mn-ea"/>
                <a:cs typeface="+mn-cs"/>
              </a:rPr>
              <a:t>Shattarat</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Hussainey</a:t>
            </a:r>
            <a:r>
              <a:rPr lang="en-GB" sz="1200" kern="1200" dirty="0">
                <a:solidFill>
                  <a:schemeClr val="tx1"/>
                </a:solidFill>
                <a:effectLst/>
                <a:latin typeface="+mn-lt"/>
                <a:ea typeface="+mn-ea"/>
                <a:cs typeface="+mn-cs"/>
              </a:rPr>
              <a:t>, K. and Al-</a:t>
            </a:r>
            <a:r>
              <a:rPr lang="en-GB" sz="1200" kern="1200" dirty="0" err="1">
                <a:solidFill>
                  <a:schemeClr val="tx1"/>
                </a:solidFill>
                <a:effectLst/>
                <a:latin typeface="+mn-lt"/>
                <a:ea typeface="+mn-ea"/>
                <a:cs typeface="+mn-cs"/>
              </a:rPr>
              <a:t>Shattarat</a:t>
            </a:r>
            <a:r>
              <a:rPr lang="en-GB" sz="1200" kern="1200" dirty="0">
                <a:solidFill>
                  <a:schemeClr val="tx1"/>
                </a:solidFill>
                <a:effectLst/>
                <a:latin typeface="+mn-lt"/>
                <a:ea typeface="+mn-ea"/>
                <a:cs typeface="+mn-cs"/>
              </a:rPr>
              <a:t>, W., (2022). The impact of abnormal real earnings management to meet earnings benchmarks on future operating performance. International Review of Financial Analysis, 81, p.101264.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Choi, T.M., Kumar, S., Yue, X. and Chan, H.L., (2022). Disruptive technologies and operations management in the Industry 4.0 era and beyond. Production and Operations Management, 31(1), pp.9-31.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Gajdzik</a:t>
            </a:r>
            <a:r>
              <a:rPr lang="en-GB" sz="1200" kern="1200" dirty="0">
                <a:solidFill>
                  <a:schemeClr val="tx1"/>
                </a:solidFill>
                <a:effectLst/>
                <a:latin typeface="+mn-lt"/>
                <a:ea typeface="+mn-ea"/>
                <a:cs typeface="+mn-cs"/>
              </a:rPr>
              <a:t>, B. and </a:t>
            </a:r>
            <a:r>
              <a:rPr lang="en-GB" sz="1200" kern="1200" dirty="0" err="1">
                <a:solidFill>
                  <a:schemeClr val="tx1"/>
                </a:solidFill>
                <a:effectLst/>
                <a:latin typeface="+mn-lt"/>
                <a:ea typeface="+mn-ea"/>
                <a:cs typeface="+mn-cs"/>
              </a:rPr>
              <a:t>Wolniak</a:t>
            </a:r>
            <a:r>
              <a:rPr lang="en-GB" sz="1200" kern="1200" dirty="0">
                <a:solidFill>
                  <a:schemeClr val="tx1"/>
                </a:solidFill>
                <a:effectLst/>
                <a:latin typeface="+mn-lt"/>
                <a:ea typeface="+mn-ea"/>
                <a:cs typeface="+mn-cs"/>
              </a:rPr>
              <a:t>, R., (2022). Influence of industry 4.0 projects on business operations: Literature and empirical pilot studies based on case studies in Poland. Journal of Open Innovation: Technology, Market, and Complexity, 8(1), p.44.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Grisold</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Groß</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Stelzl</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vom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Brocke</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Mendling</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Röglinger</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Rosemann</a:t>
            </a:r>
            <a:r>
              <a:rPr lang="en-GB" sz="1200" kern="1200" dirty="0">
                <a:solidFill>
                  <a:schemeClr val="tx1"/>
                </a:solidFill>
                <a:effectLst/>
                <a:latin typeface="+mn-lt"/>
                <a:ea typeface="+mn-ea"/>
                <a:cs typeface="+mn-cs"/>
              </a:rPr>
              <a:t>, M., (2022). The five diamond method for explorative business process management. Business &amp; Information Systems Engineering, 64(2), pp.149-166. MU</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Hadjielias</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Tarba</a:t>
            </a:r>
            <a:r>
              <a:rPr lang="en-GB" sz="1200" kern="1200" dirty="0">
                <a:solidFill>
                  <a:schemeClr val="tx1"/>
                </a:solidFill>
                <a:effectLst/>
                <a:latin typeface="+mn-lt"/>
                <a:ea typeface="+mn-ea"/>
                <a:cs typeface="+mn-cs"/>
              </a:rPr>
              <a:t>, S., (2022). Contextualizing small business resilience during the COVID-19 pandemic: evidence from small business owner-managers. Small Business Economics, pp.1-30.</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Helo</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Hao</a:t>
            </a:r>
            <a:r>
              <a:rPr lang="en-GB" sz="1200" kern="1200" dirty="0">
                <a:solidFill>
                  <a:schemeClr val="tx1"/>
                </a:solidFill>
                <a:effectLst/>
                <a:latin typeface="+mn-lt"/>
                <a:ea typeface="+mn-ea"/>
                <a:cs typeface="+mn-cs"/>
              </a:rPr>
              <a:t>, Y., (2022). Artificial intelligence in operations management and supply chain management: An exploratory case study. Production Planning &amp; Control, 33(16), pp.1573-1590.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 T.T. and Nguyen, V.K., (2022). Effects of quick response to COVID-19 with change in corporate governance principles on SMEs’ business continuity: evidence in Vietnam. Corporate Governance: The International Journal of Business in Society. MU</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Lilien</a:t>
            </a:r>
            <a:r>
              <a:rPr lang="en-GB" sz="1200" kern="1200" dirty="0">
                <a:solidFill>
                  <a:schemeClr val="tx1"/>
                </a:solidFill>
                <a:effectLst/>
                <a:latin typeface="+mn-lt"/>
                <a:ea typeface="+mn-ea"/>
                <a:cs typeface="+mn-cs"/>
              </a:rPr>
              <a:t>, G.L., Petersen, A.J. and </a:t>
            </a:r>
            <a:r>
              <a:rPr lang="en-GB" sz="1200" kern="1200" dirty="0" err="1">
                <a:solidFill>
                  <a:schemeClr val="tx1"/>
                </a:solidFill>
                <a:effectLst/>
                <a:latin typeface="+mn-lt"/>
                <a:ea typeface="+mn-ea"/>
                <a:cs typeface="+mn-cs"/>
              </a:rPr>
              <a:t>Wuyts</a:t>
            </a:r>
            <a:r>
              <a:rPr lang="en-GB" sz="1200" kern="1200" dirty="0">
                <a:solidFill>
                  <a:schemeClr val="tx1"/>
                </a:solidFill>
                <a:effectLst/>
                <a:latin typeface="+mn-lt"/>
                <a:ea typeface="+mn-ea"/>
                <a:cs typeface="+mn-cs"/>
              </a:rPr>
              <a:t>, S. eds., (2022). Handbook of business-to-business marketing. Edward Elgar Publishing.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Rana, N.P., Chatterjee, S., </a:t>
            </a:r>
            <a:r>
              <a:rPr lang="en-GB" sz="1200" kern="1200" dirty="0" err="1">
                <a:solidFill>
                  <a:schemeClr val="tx1"/>
                </a:solidFill>
                <a:effectLst/>
                <a:latin typeface="+mn-lt"/>
                <a:ea typeface="+mn-ea"/>
                <a:cs typeface="+mn-cs"/>
              </a:rPr>
              <a:t>Dwivedi</a:t>
            </a:r>
            <a:r>
              <a:rPr lang="en-GB" sz="1200" kern="1200" dirty="0">
                <a:solidFill>
                  <a:schemeClr val="tx1"/>
                </a:solidFill>
                <a:effectLst/>
                <a:latin typeface="+mn-lt"/>
                <a:ea typeface="+mn-ea"/>
                <a:cs typeface="+mn-cs"/>
              </a:rPr>
              <a:t>, Y.K. and </a:t>
            </a:r>
            <a:r>
              <a:rPr lang="en-GB" sz="1200" kern="1200" dirty="0" err="1">
                <a:solidFill>
                  <a:schemeClr val="tx1"/>
                </a:solidFill>
                <a:effectLst/>
                <a:latin typeface="+mn-lt"/>
                <a:ea typeface="+mn-ea"/>
                <a:cs typeface="+mn-cs"/>
              </a:rPr>
              <a:t>Akter</a:t>
            </a:r>
            <a:r>
              <a:rPr lang="en-GB" sz="1200" kern="1200" dirty="0">
                <a:solidFill>
                  <a:schemeClr val="tx1"/>
                </a:solidFill>
                <a:effectLst/>
                <a:latin typeface="+mn-lt"/>
                <a:ea typeface="+mn-ea"/>
                <a:cs typeface="+mn-cs"/>
              </a:rPr>
              <a:t>, S., (2022). Understanding dark side of artificial intelligence (AI) integrated business analytics: assessing firm’s operational inefficiency and competitiveness. European Journal of Information Systems, 31(3), pp.364-387.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Singh, R.K., Kumar </a:t>
            </a:r>
            <a:r>
              <a:rPr lang="en-GB" sz="1200" kern="1200" dirty="0" err="1">
                <a:solidFill>
                  <a:schemeClr val="tx1"/>
                </a:solidFill>
                <a:effectLst/>
                <a:latin typeface="+mn-lt"/>
                <a:ea typeface="+mn-ea"/>
                <a:cs typeface="+mn-cs"/>
              </a:rPr>
              <a:t>Mangla</a:t>
            </a:r>
            <a:r>
              <a:rPr lang="en-GB" sz="1200" kern="1200" dirty="0">
                <a:solidFill>
                  <a:schemeClr val="tx1"/>
                </a:solidFill>
                <a:effectLst/>
                <a:latin typeface="+mn-lt"/>
                <a:ea typeface="+mn-ea"/>
                <a:cs typeface="+mn-cs"/>
              </a:rPr>
              <a:t>, S., Bhatia, M.S. and </a:t>
            </a:r>
            <a:r>
              <a:rPr lang="en-GB" sz="1200" kern="1200" dirty="0" err="1">
                <a:solidFill>
                  <a:schemeClr val="tx1"/>
                </a:solidFill>
                <a:effectLst/>
                <a:latin typeface="+mn-lt"/>
                <a:ea typeface="+mn-ea"/>
                <a:cs typeface="+mn-cs"/>
              </a:rPr>
              <a:t>Luthra</a:t>
            </a:r>
            <a:r>
              <a:rPr lang="en-GB" sz="1200" kern="1200" dirty="0">
                <a:solidFill>
                  <a:schemeClr val="tx1"/>
                </a:solidFill>
                <a:effectLst/>
                <a:latin typeface="+mn-lt"/>
                <a:ea typeface="+mn-ea"/>
                <a:cs typeface="+mn-cs"/>
              </a:rPr>
              <a:t>, S., (2022). Integration of green and lean practices for sustainable business management. Business Strategy and the Environment, 31(1), pp.353-370.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Tang, Y.M., Chau, K.Y., Fatima, A. and </a:t>
            </a:r>
            <a:r>
              <a:rPr lang="en-GB" sz="1200" kern="1200" dirty="0" err="1">
                <a:solidFill>
                  <a:schemeClr val="tx1"/>
                </a:solidFill>
                <a:effectLst/>
                <a:latin typeface="+mn-lt"/>
                <a:ea typeface="+mn-ea"/>
                <a:cs typeface="+mn-cs"/>
              </a:rPr>
              <a:t>Waqas</a:t>
            </a:r>
            <a:r>
              <a:rPr lang="en-GB" sz="1200" kern="1200" dirty="0">
                <a:solidFill>
                  <a:schemeClr val="tx1"/>
                </a:solidFill>
                <a:effectLst/>
                <a:latin typeface="+mn-lt"/>
                <a:ea typeface="+mn-ea"/>
                <a:cs typeface="+mn-cs"/>
              </a:rPr>
              <a:t>, M., (2022). Industry 4.0 technology and circular economy practices: business management strategies for environmental sustainability. Environmental Science and Pollution Research, pp.1-18.</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Zohuri</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Moghaddam</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Mossavar-Rahmani</a:t>
            </a:r>
            <a:r>
              <a:rPr lang="en-GB" sz="1200" kern="1200" dirty="0">
                <a:solidFill>
                  <a:schemeClr val="tx1"/>
                </a:solidFill>
                <a:effectLst/>
                <a:latin typeface="+mn-lt"/>
                <a:ea typeface="+mn-ea"/>
                <a:cs typeface="+mn-cs"/>
              </a:rPr>
              <a:t>, F., (2022). Business Resilience System Integrated Artificial Intelligence System. International Journal of Theoretical &amp; Computational Physics, 3, pp.1-7.</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4E49C9-ECD7-4E6F-A1B2-89450934B9B3}" type="slidenum">
              <a:rPr lang="en-GB" smtClean="0"/>
              <a:t>10</a:t>
            </a:fld>
            <a:endParaRPr lang="en-GB"/>
          </a:p>
        </p:txBody>
      </p:sp>
    </p:spTree>
    <p:extLst>
      <p:ext uri="{BB962C8B-B14F-4D97-AF65-F5344CB8AC3E}">
        <p14:creationId xmlns:p14="http://schemas.microsoft.com/office/powerpoint/2010/main" val="39535174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51435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8427524C-C960-4CC4-A6E9-4C4A0D7DE3E4}" type="datetimeFigureOut">
              <a:rPr lang="en-GB" smtClean="0"/>
              <a:t>12/03/2023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595A2564-40C1-4F42-80E2-BC6B0093A91F}" type="slidenum">
              <a:rPr lang="en-GB" smtClean="0"/>
              <a:t>‹#›</a:t>
            </a:fld>
            <a:endParaRPr lang="en-GB"/>
          </a:p>
        </p:txBody>
      </p:sp>
      <p:grpSp>
        <p:nvGrpSpPr>
          <p:cNvPr id="8" name="Group 7"/>
          <p:cNvGrpSpPr/>
          <p:nvPr/>
        </p:nvGrpSpPr>
        <p:grpSpPr>
          <a:xfrm>
            <a:off x="1194101" y="2165647"/>
            <a:ext cx="6779110" cy="923330"/>
            <a:chOff x="1172584" y="1381459"/>
            <a:chExt cx="6779110" cy="1231106"/>
          </a:xfrm>
          <a:effectLst>
            <a:outerShdw blurRad="38100" dist="12700" dir="16200000" rotWithShape="0">
              <a:prstClr val="black">
                <a:alpha val="30000"/>
              </a:prstClr>
            </a:outerShdw>
          </a:effectLst>
        </p:grpSpPr>
        <p:sp>
          <p:nvSpPr>
            <p:cNvPr id="9" name="TextBox 8"/>
            <p:cNvSpPr txBox="1"/>
            <p:nvPr/>
          </p:nvSpPr>
          <p:spPr>
            <a:xfrm>
              <a:off x="4147073" y="1381459"/>
              <a:ext cx="877163" cy="1231106"/>
            </a:xfrm>
            <a:prstGeom prst="rect">
              <a:avLst/>
            </a:prstGeom>
            <a:noFill/>
          </p:spPr>
          <p:txBody>
            <a:bodyPr wrap="none" rtlCol="0">
              <a:spAutoFit/>
            </a:bodyPr>
            <a:lstStyle/>
            <a:p>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040803"/>
            <a:ext cx="6777318" cy="1298987"/>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371600" y="2825897"/>
            <a:ext cx="6400800" cy="131445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27524C-C960-4CC4-A6E9-4C4A0D7DE3E4}"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5A2564-40C1-4F42-80E2-BC6B0093A91F}" type="slidenum">
              <a:rPr lang="en-GB" smtClean="0"/>
              <a:t>‹#›</a:t>
            </a:fld>
            <a:endParaRPr lang="en-GB"/>
          </a:p>
        </p:txBody>
      </p:sp>
      <p:sp>
        <p:nvSpPr>
          <p:cNvPr id="11" name="Title 10"/>
          <p:cNvSpPr>
            <a:spLocks noGrp="1"/>
          </p:cNvSpPr>
          <p:nvPr>
            <p:ph type="title"/>
          </p:nvPr>
        </p:nvSpPr>
        <p:spPr/>
        <p:txBody>
          <a:bodyPr/>
          <a:lstStyle/>
          <a:p>
            <a:r>
              <a:rPr lang="en-US"/>
              <a:t>Click to edit Master title style</a:t>
            </a:r>
          </a:p>
        </p:txBody>
      </p:sp>
      <p:grpSp>
        <p:nvGrpSpPr>
          <p:cNvPr id="12" name="Group 11"/>
          <p:cNvGrpSpPr/>
          <p:nvPr/>
        </p:nvGrpSpPr>
        <p:grpSpPr>
          <a:xfrm>
            <a:off x="1172584" y="1044163"/>
            <a:ext cx="6779110" cy="923330"/>
            <a:chOff x="1172584" y="1381459"/>
            <a:chExt cx="6779110" cy="1231106"/>
          </a:xfrm>
        </p:grpSpPr>
        <p:sp>
          <p:nvSpPr>
            <p:cNvPr id="13" name="TextBox 12"/>
            <p:cNvSpPr txBox="1"/>
            <p:nvPr/>
          </p:nvSpPr>
          <p:spPr>
            <a:xfrm>
              <a:off x="4147073" y="1381459"/>
              <a:ext cx="877163" cy="1231106"/>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5143500"/>
          </a:xfrm>
          <a:prstGeom prst="rect">
            <a:avLst/>
          </a:prstGeom>
        </p:spPr>
      </p:pic>
      <p:grpSp>
        <p:nvGrpSpPr>
          <p:cNvPr id="7" name="Group 7"/>
          <p:cNvGrpSpPr/>
          <p:nvPr/>
        </p:nvGrpSpPr>
        <p:grpSpPr>
          <a:xfrm>
            <a:off x="1172584" y="2165684"/>
            <a:ext cx="6779110" cy="923330"/>
            <a:chOff x="1172584" y="1381459"/>
            <a:chExt cx="6779110" cy="1231106"/>
          </a:xfrm>
        </p:grpSpPr>
        <p:sp>
          <p:nvSpPr>
            <p:cNvPr id="9" name="TextBox 8"/>
            <p:cNvSpPr txBox="1"/>
            <p:nvPr/>
          </p:nvSpPr>
          <p:spPr>
            <a:xfrm>
              <a:off x="4147073" y="1381459"/>
              <a:ext cx="877163" cy="1231106"/>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1" y="903643"/>
            <a:ext cx="7754713" cy="1433037"/>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99249" y="2825488"/>
            <a:ext cx="7734747" cy="1125140"/>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27524C-C960-4CC4-A6E9-4C4A0D7DE3E4}"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5A2564-40C1-4F42-80E2-BC6B0093A91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27524C-C960-4CC4-A6E9-4C4A0D7DE3E4}"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A2564-40C1-4F42-80E2-BC6B0093A91F}"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grpSp>
        <p:nvGrpSpPr>
          <p:cNvPr id="13" name="Group 12"/>
          <p:cNvGrpSpPr/>
          <p:nvPr/>
        </p:nvGrpSpPr>
        <p:grpSpPr>
          <a:xfrm>
            <a:off x="1172584" y="1044163"/>
            <a:ext cx="6779110" cy="923330"/>
            <a:chOff x="1172584" y="1381459"/>
            <a:chExt cx="6779110" cy="1231106"/>
          </a:xfrm>
        </p:grpSpPr>
        <p:sp>
          <p:nvSpPr>
            <p:cNvPr id="14" name="TextBox 13"/>
            <p:cNvSpPr txBox="1"/>
            <p:nvPr/>
          </p:nvSpPr>
          <p:spPr>
            <a:xfrm>
              <a:off x="4147073" y="1381459"/>
              <a:ext cx="877163" cy="1231106"/>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1680210"/>
            <a:ext cx="3803904" cy="29077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4645151" y="1680210"/>
            <a:ext cx="3803904" cy="29077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51560" y="1680210"/>
            <a:ext cx="3442446" cy="493776"/>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8488" y="2210696"/>
            <a:ext cx="3803904" cy="237972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02306" y="1680210"/>
            <a:ext cx="3447288" cy="493776"/>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208276"/>
            <a:ext cx="3799728" cy="237972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27524C-C960-4CC4-A6E9-4C4A0D7DE3E4}" type="datetimeFigureOut">
              <a:rPr lang="en-GB" smtClean="0"/>
              <a:t>12/03/2023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5A2564-40C1-4F42-80E2-BC6B0093A91F}" type="slidenum">
              <a:rPr lang="en-GB" smtClean="0"/>
              <a:t>‹#›</a:t>
            </a:fld>
            <a:endParaRPr lang="en-GB"/>
          </a:p>
        </p:txBody>
      </p:sp>
      <p:grpSp>
        <p:nvGrpSpPr>
          <p:cNvPr id="14" name="Group 13"/>
          <p:cNvGrpSpPr/>
          <p:nvPr/>
        </p:nvGrpSpPr>
        <p:grpSpPr>
          <a:xfrm>
            <a:off x="1172584" y="1044163"/>
            <a:ext cx="6779110" cy="923330"/>
            <a:chOff x="1172584" y="1381459"/>
            <a:chExt cx="6779110" cy="1231106"/>
          </a:xfrm>
        </p:grpSpPr>
        <p:sp>
          <p:nvSpPr>
            <p:cNvPr id="16" name="TextBox 15"/>
            <p:cNvSpPr txBox="1"/>
            <p:nvPr/>
          </p:nvSpPr>
          <p:spPr>
            <a:xfrm>
              <a:off x="4147073" y="1381459"/>
              <a:ext cx="877163" cy="1231106"/>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27524C-C960-4CC4-A6E9-4C4A0D7DE3E4}" type="datetimeFigureOut">
              <a:rPr lang="en-GB" smtClean="0"/>
              <a:t>12/03/2023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5A2564-40C1-4F42-80E2-BC6B0093A91F}" type="slidenum">
              <a:rPr lang="en-GB" smtClean="0"/>
              <a:t>‹#›</a:t>
            </a:fld>
            <a:endParaRPr lang="en-GB"/>
          </a:p>
        </p:txBody>
      </p:sp>
      <p:grpSp>
        <p:nvGrpSpPr>
          <p:cNvPr id="10" name="Group 9"/>
          <p:cNvGrpSpPr/>
          <p:nvPr/>
        </p:nvGrpSpPr>
        <p:grpSpPr>
          <a:xfrm>
            <a:off x="1172584" y="1044163"/>
            <a:ext cx="6779110" cy="923330"/>
            <a:chOff x="1172584" y="1381459"/>
            <a:chExt cx="6779110" cy="1231106"/>
          </a:xfrm>
        </p:grpSpPr>
        <p:sp>
          <p:nvSpPr>
            <p:cNvPr id="14" name="TextBox 13"/>
            <p:cNvSpPr txBox="1"/>
            <p:nvPr/>
          </p:nvSpPr>
          <p:spPr>
            <a:xfrm>
              <a:off x="4147073" y="1381459"/>
              <a:ext cx="877163" cy="1231106"/>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27524C-C960-4CC4-A6E9-4C4A0D7DE3E4}" type="datetimeFigureOut">
              <a:rPr lang="en-GB" smtClean="0"/>
              <a:t>12/03/2023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5A2564-40C1-4F42-80E2-BC6B0093A91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80" y="1258647"/>
            <a:ext cx="3422483" cy="141519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692002" y="419549"/>
            <a:ext cx="4116667" cy="4175074"/>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34580" y="2702859"/>
            <a:ext cx="3411725" cy="1887967"/>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27524C-C960-4CC4-A6E9-4C4A0D7DE3E4}"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A2564-40C1-4F42-80E2-BC6B0093A91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2" y="3501614"/>
            <a:ext cx="7767021" cy="483547"/>
          </a:xfrm>
        </p:spPr>
        <p:txBody>
          <a:bodyPr anchor="b"/>
          <a:lstStyle>
            <a:lvl1pPr algn="ctr">
              <a:defRPr sz="2800" b="0"/>
            </a:lvl1pPr>
          </a:lstStyle>
          <a:p>
            <a:r>
              <a:rPr lang="en-US"/>
              <a:t>Click to edit Master title style</a:t>
            </a:r>
          </a:p>
        </p:txBody>
      </p:sp>
      <p:sp>
        <p:nvSpPr>
          <p:cNvPr id="3" name="Picture Placeholder 2"/>
          <p:cNvSpPr>
            <a:spLocks noGrp="1"/>
          </p:cNvSpPr>
          <p:nvPr>
            <p:ph type="pic" idx="1"/>
          </p:nvPr>
        </p:nvSpPr>
        <p:spPr>
          <a:xfrm rot="240000">
            <a:off x="2183792" y="500224"/>
            <a:ext cx="4772156" cy="2698512"/>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8489" y="3993229"/>
            <a:ext cx="7756264" cy="603647"/>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27524C-C960-4CC4-A6E9-4C4A0D7DE3E4}"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5A2564-40C1-4F42-80E2-BC6B0093A91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27524C-C960-4CC4-A6E9-4C4A0D7DE3E4}"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5A2564-40C1-4F42-80E2-BC6B0093A91F}" type="slidenum">
              <a:rPr lang="en-GB" smtClean="0"/>
              <a:t>‹#›</a:t>
            </a:fld>
            <a:endParaRPr lang="en-GB"/>
          </a:p>
        </p:txBody>
      </p:sp>
      <p:grpSp>
        <p:nvGrpSpPr>
          <p:cNvPr id="11" name="Group 10"/>
          <p:cNvGrpSpPr/>
          <p:nvPr/>
        </p:nvGrpSpPr>
        <p:grpSpPr>
          <a:xfrm>
            <a:off x="1172584" y="1044163"/>
            <a:ext cx="6779110" cy="923330"/>
            <a:chOff x="1172584" y="1381459"/>
            <a:chExt cx="6779110" cy="1231106"/>
          </a:xfrm>
        </p:grpSpPr>
        <p:sp>
          <p:nvSpPr>
            <p:cNvPr id="15" name="TextBox 14"/>
            <p:cNvSpPr txBox="1"/>
            <p:nvPr/>
          </p:nvSpPr>
          <p:spPr>
            <a:xfrm>
              <a:off x="4147073" y="1381459"/>
              <a:ext cx="877163" cy="1231106"/>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1" y="419549"/>
            <a:ext cx="1678193" cy="417507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8489" y="637391"/>
            <a:ext cx="5507917" cy="3767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27524C-C960-4CC4-A6E9-4C4A0D7DE3E4}"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5A2564-40C1-4F42-80E2-BC6B0093A91F}" type="slidenum">
              <a:rPr lang="en-GB" smtClean="0"/>
              <a:t>‹#›</a:t>
            </a:fld>
            <a:endParaRPr lang="en-GB"/>
          </a:p>
        </p:txBody>
      </p:sp>
      <p:grpSp>
        <p:nvGrpSpPr>
          <p:cNvPr id="11" name="Group 10"/>
          <p:cNvGrpSpPr/>
          <p:nvPr/>
        </p:nvGrpSpPr>
        <p:grpSpPr>
          <a:xfrm rot="5400000">
            <a:off x="4594069" y="2045201"/>
            <a:ext cx="4110116" cy="923330"/>
            <a:chOff x="1815339" y="1381459"/>
            <a:chExt cx="5480154" cy="923330"/>
          </a:xfrm>
        </p:grpSpPr>
        <p:sp>
          <p:nvSpPr>
            <p:cNvPr id="12" name="TextBox 11"/>
            <p:cNvSpPr txBox="1"/>
            <p:nvPr/>
          </p:nvSpPr>
          <p:spPr>
            <a:xfrm>
              <a:off x="4000879" y="1381459"/>
              <a:ext cx="1169551"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51435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1" y="427617"/>
            <a:ext cx="7756263" cy="790688"/>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699248" y="1686261"/>
            <a:ext cx="7745505" cy="290836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0378" y="4621082"/>
            <a:ext cx="2133600" cy="273844"/>
          </a:xfrm>
          <a:prstGeom prst="rect">
            <a:avLst/>
          </a:prstGeom>
        </p:spPr>
        <p:txBody>
          <a:bodyPr vert="horz" lIns="91440" tIns="45720" rIns="91440" bIns="45720" rtlCol="0" anchor="ctr"/>
          <a:lstStyle>
            <a:lvl1pPr algn="l">
              <a:defRPr sz="1200">
                <a:solidFill>
                  <a:schemeClr val="tx2"/>
                </a:solidFill>
              </a:defRPr>
            </a:lvl1pPr>
          </a:lstStyle>
          <a:p>
            <a:fld id="{8427524C-C960-4CC4-A6E9-4C4A0D7DE3E4}" type="datetimeFigureOut">
              <a:rPr lang="en-GB" smtClean="0"/>
              <a:t>12/03/2023</a:t>
            </a:fld>
            <a:endParaRPr lang="en-GB"/>
          </a:p>
        </p:txBody>
      </p:sp>
      <p:sp>
        <p:nvSpPr>
          <p:cNvPr id="5" name="Footer Placeholder 4"/>
          <p:cNvSpPr>
            <a:spLocks noGrp="1"/>
          </p:cNvSpPr>
          <p:nvPr>
            <p:ph type="ftr" sz="quarter" idx="3"/>
          </p:nvPr>
        </p:nvSpPr>
        <p:spPr>
          <a:xfrm>
            <a:off x="3124200" y="4621082"/>
            <a:ext cx="2895600" cy="273844"/>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639264" y="4621082"/>
            <a:ext cx="2133600" cy="273844"/>
          </a:xfrm>
          <a:prstGeom prst="rect">
            <a:avLst/>
          </a:prstGeom>
        </p:spPr>
        <p:txBody>
          <a:bodyPr vert="horz" lIns="91440" tIns="45720" rIns="91440" bIns="45720" rtlCol="0" anchor="ctr"/>
          <a:lstStyle>
            <a:lvl1pPr algn="r">
              <a:defRPr sz="1200">
                <a:solidFill>
                  <a:schemeClr val="tx2"/>
                </a:solidFill>
              </a:defRPr>
            </a:lvl1pPr>
          </a:lstStyle>
          <a:p>
            <a:fld id="{595A2564-40C1-4F42-80E2-BC6B0093A91F}"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819150"/>
            <a:ext cx="5257800" cy="1298987"/>
          </a:xfrm>
        </p:spPr>
        <p:txBody>
          <a:bodyPr/>
          <a:lstStyle/>
          <a:p>
            <a:r>
              <a:rPr lang="en-GB" sz="2400" dirty="0">
                <a:effectLst/>
              </a:rPr>
              <a:t>LCBB5004</a:t>
            </a:r>
            <a:br>
              <a:rPr lang="en-US" sz="2400" dirty="0">
                <a:effectLst/>
              </a:rPr>
            </a:br>
            <a:r>
              <a:rPr lang="en-GB" sz="2400" dirty="0">
                <a:effectLst/>
              </a:rPr>
              <a:t>Managing People</a:t>
            </a:r>
            <a:endParaRPr lang="en-US" sz="2400" dirty="0">
              <a:effectLst/>
            </a:endParaRPr>
          </a:p>
        </p:txBody>
      </p:sp>
      <p:sp>
        <p:nvSpPr>
          <p:cNvPr id="3" name="Subtitle 2"/>
          <p:cNvSpPr>
            <a:spLocks noGrp="1"/>
          </p:cNvSpPr>
          <p:nvPr>
            <p:ph type="subTitle" idx="1"/>
          </p:nvPr>
        </p:nvSpPr>
        <p:spPr>
          <a:xfrm>
            <a:off x="0" y="3133725"/>
            <a:ext cx="5029200" cy="1314450"/>
          </a:xfrm>
        </p:spPr>
        <p:txBody>
          <a:bodyPr>
            <a:normAutofit fontScale="92500" lnSpcReduction="10000"/>
          </a:bodyPr>
          <a:lstStyle/>
          <a:p>
            <a:r>
              <a:rPr lang="en-GB" sz="2000" b="1" dirty="0">
                <a:effectLst/>
              </a:rPr>
              <a:t>Assessment 1</a:t>
            </a:r>
          </a:p>
          <a:p>
            <a:endParaRPr lang="en-US" sz="2000" b="1" dirty="0">
              <a:effectLst/>
            </a:endParaRPr>
          </a:p>
          <a:p>
            <a:r>
              <a:rPr lang="en-GB" sz="2000" b="1" dirty="0">
                <a:effectLst/>
              </a:rPr>
              <a:t>Lecturer: Abdi Rahman</a:t>
            </a:r>
          </a:p>
          <a:p>
            <a:r>
              <a:rPr lang="en-GB" sz="2000" b="1" dirty="0">
                <a:effectLst/>
              </a:rPr>
              <a:t>Student: Elena </a:t>
            </a:r>
            <a:r>
              <a:rPr lang="en-GB" sz="2000" b="1" dirty="0" err="1">
                <a:effectLst/>
              </a:rPr>
              <a:t>Vasileva</a:t>
            </a:r>
            <a:r>
              <a:rPr lang="en-GB" sz="2000" b="1">
                <a:effectLst/>
              </a:rPr>
              <a:t> 2115092</a:t>
            </a:r>
            <a:endParaRPr lang="en-GB" sz="2000" b="1" dirty="0"/>
          </a:p>
        </p:txBody>
      </p:sp>
      <p:pic>
        <p:nvPicPr>
          <p:cNvPr id="7170" name="Picture 2" descr="C:\Users\FB PC\Desktop\people-managemen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1885950"/>
            <a:ext cx="3575631"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6205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b="1" dirty="0"/>
              <a:t>Table of Contents</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733550"/>
            <a:ext cx="7747000" cy="28509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09595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9249" y="1686261"/>
            <a:ext cx="4939552" cy="2908361"/>
          </a:xfrm>
        </p:spPr>
        <p:txBody>
          <a:bodyPr>
            <a:normAutofit lnSpcReduction="10000"/>
          </a:bodyPr>
          <a:lstStyle/>
          <a:p>
            <a:pPr algn="just"/>
            <a:r>
              <a:rPr lang="en-GB" sz="1600" dirty="0"/>
              <a:t>Effective people management requires a range of skills, including communication, leadership, problem-solving, delegation, and conflict resolution. Managers must be able to create a positive work environment that promotes job satisfaction, worker engagement, and productivity.</a:t>
            </a:r>
          </a:p>
          <a:p>
            <a:pPr algn="just"/>
            <a:r>
              <a:rPr lang="en-GB" sz="1600" dirty="0"/>
              <a:t>The assignment will cover based on the role of HR professional, relationship between employee and employer, CIPD Profession Map and the impact of the relationship between employee and employer (</a:t>
            </a:r>
            <a:r>
              <a:rPr lang="en-GB" sz="1600" dirty="0" err="1"/>
              <a:t>Zohuri</a:t>
            </a:r>
            <a:r>
              <a:rPr lang="en-GB" sz="1600" dirty="0"/>
              <a:t> et al, 2022)</a:t>
            </a:r>
          </a:p>
        </p:txBody>
      </p:sp>
      <p:sp>
        <p:nvSpPr>
          <p:cNvPr id="3" name="Title 2"/>
          <p:cNvSpPr>
            <a:spLocks noGrp="1"/>
          </p:cNvSpPr>
          <p:nvPr>
            <p:ph type="title"/>
          </p:nvPr>
        </p:nvSpPr>
        <p:spPr/>
        <p:txBody>
          <a:bodyPr/>
          <a:lstStyle/>
          <a:p>
            <a:r>
              <a:rPr lang="en-US" sz="4000" b="1" dirty="0"/>
              <a:t>Introduction </a:t>
            </a:r>
            <a:endParaRPr lang="en-GB" sz="4000" dirty="0"/>
          </a:p>
        </p:txBody>
      </p:sp>
      <p:pic>
        <p:nvPicPr>
          <p:cNvPr id="8195" name="Picture 3" descr="C:\Users\FB PC\Desktop\team.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190750"/>
            <a:ext cx="28575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7966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0" indent="0">
              <a:buNone/>
            </a:pPr>
            <a:r>
              <a:rPr lang="en-GB" sz="1600" u="sng" dirty="0"/>
              <a:t>The role of HR professional</a:t>
            </a:r>
          </a:p>
          <a:p>
            <a:pPr marL="0" indent="0">
              <a:buNone/>
            </a:pPr>
            <a:r>
              <a:rPr lang="en-GB" sz="1600" dirty="0"/>
              <a:t>HR professionals are responsible for finding and selecting the right people for the right jobs. They develop job descriptions, post job openings, screen resumes, conduct interviews, and make job offers (</a:t>
            </a:r>
            <a:r>
              <a:rPr lang="en-GB" sz="1600" dirty="0" err="1"/>
              <a:t>Zohuri</a:t>
            </a:r>
            <a:r>
              <a:rPr lang="en-GB" sz="1600" dirty="0"/>
              <a:t> et al, 2022)</a:t>
            </a:r>
            <a:endParaRPr lang="en-GB" sz="1600" u="sng" dirty="0"/>
          </a:p>
          <a:p>
            <a:r>
              <a:rPr lang="en-GB" sz="1600" b="1" dirty="0"/>
              <a:t>Recruitment and selection:</a:t>
            </a:r>
            <a:r>
              <a:rPr lang="en-GB" sz="1600" dirty="0"/>
              <a:t> </a:t>
            </a:r>
            <a:endParaRPr lang="en-US" sz="1600" dirty="0"/>
          </a:p>
          <a:p>
            <a:r>
              <a:rPr lang="en-GB" sz="1600" b="1" dirty="0"/>
              <a:t>On-boarding and training:</a:t>
            </a:r>
            <a:r>
              <a:rPr lang="en-GB" sz="1600" dirty="0"/>
              <a:t> </a:t>
            </a:r>
            <a:endParaRPr lang="en-US" sz="1600" dirty="0"/>
          </a:p>
          <a:p>
            <a:r>
              <a:rPr lang="en-GB" sz="1600" b="1" dirty="0"/>
              <a:t>Performance management:</a:t>
            </a:r>
            <a:r>
              <a:rPr lang="en-GB" sz="1600" dirty="0"/>
              <a:t> </a:t>
            </a:r>
            <a:endParaRPr lang="en-US" sz="1600" dirty="0"/>
          </a:p>
          <a:p>
            <a:r>
              <a:rPr lang="en-GB" sz="1600" b="1" dirty="0"/>
              <a:t>Compensation and benefits:</a:t>
            </a:r>
            <a:r>
              <a:rPr lang="en-GB" sz="1600" dirty="0"/>
              <a:t> </a:t>
            </a:r>
            <a:endParaRPr lang="en-US" sz="1600" dirty="0"/>
          </a:p>
          <a:p>
            <a:r>
              <a:rPr lang="en-GB" sz="1600" b="1" dirty="0"/>
              <a:t>Employee relations:</a:t>
            </a:r>
            <a:r>
              <a:rPr lang="en-GB" sz="1600" dirty="0"/>
              <a:t> </a:t>
            </a:r>
            <a:endParaRPr lang="en-US" sz="1600" dirty="0"/>
          </a:p>
          <a:p>
            <a:r>
              <a:rPr lang="en-GB" sz="1600" b="1" dirty="0"/>
              <a:t>Compliance:</a:t>
            </a:r>
            <a:r>
              <a:rPr lang="en-GB" sz="1600" dirty="0"/>
              <a:t> </a:t>
            </a:r>
            <a:endParaRPr lang="en-US" sz="1600" dirty="0"/>
          </a:p>
          <a:p>
            <a:r>
              <a:rPr lang="en-GB" sz="1600" b="1" dirty="0"/>
              <a:t>Strategic planning:</a:t>
            </a:r>
            <a:r>
              <a:rPr lang="en-GB" sz="1600" dirty="0"/>
              <a:t> </a:t>
            </a:r>
            <a:endParaRPr lang="en-US" sz="1600" dirty="0"/>
          </a:p>
          <a:p>
            <a:endParaRPr lang="en-US" sz="1600" dirty="0"/>
          </a:p>
        </p:txBody>
      </p:sp>
      <p:sp>
        <p:nvSpPr>
          <p:cNvPr id="3" name="Title 2"/>
          <p:cNvSpPr>
            <a:spLocks noGrp="1"/>
          </p:cNvSpPr>
          <p:nvPr>
            <p:ph type="title"/>
          </p:nvPr>
        </p:nvSpPr>
        <p:spPr/>
        <p:txBody>
          <a:bodyPr/>
          <a:lstStyle/>
          <a:p>
            <a:r>
              <a:rPr lang="en-GB" sz="1800" b="1" dirty="0"/>
              <a:t>1. The role of a HR professional and what values govern their duties, making reference to the current CIPD Profession Map.</a:t>
            </a:r>
            <a:br>
              <a:rPr lang="en-US" sz="1800" b="1" dirty="0"/>
            </a:br>
            <a:endParaRPr lang="en-GB" sz="18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6200" y="3149635"/>
            <a:ext cx="5257800" cy="19081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549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1800" b="1" u="sng" dirty="0"/>
              <a:t>The values govern their duties</a:t>
            </a:r>
          </a:p>
          <a:p>
            <a:r>
              <a:rPr lang="en-GB" sz="1800" dirty="0"/>
              <a:t>HR professionals are expected to act ethically and uphold the values of their organisation. Some common values that may govern their duties include (Le et al, 2022)</a:t>
            </a:r>
            <a:endParaRPr lang="en-GB" sz="1800" b="1" u="sng" dirty="0"/>
          </a:p>
          <a:p>
            <a:r>
              <a:rPr lang="en-GB" sz="1600" dirty="0"/>
              <a:t>Integrity</a:t>
            </a:r>
            <a:endParaRPr lang="en-US" sz="1600" dirty="0"/>
          </a:p>
          <a:p>
            <a:r>
              <a:rPr lang="en-GB" sz="1600" dirty="0"/>
              <a:t>Respect: </a:t>
            </a:r>
            <a:endParaRPr lang="en-US" sz="1600" dirty="0"/>
          </a:p>
          <a:p>
            <a:r>
              <a:rPr lang="en-GB" sz="1600" dirty="0"/>
              <a:t>Confidentiality: </a:t>
            </a:r>
            <a:endParaRPr lang="en-US" sz="1600" dirty="0"/>
          </a:p>
          <a:p>
            <a:r>
              <a:rPr lang="en-GB" sz="1600" dirty="0"/>
              <a:t>Professionalism: </a:t>
            </a:r>
            <a:endParaRPr lang="en-US" sz="1600" dirty="0"/>
          </a:p>
          <a:p>
            <a:r>
              <a:rPr lang="en-GB" sz="1600" dirty="0"/>
              <a:t>Empathy: </a:t>
            </a:r>
            <a:endParaRPr lang="en-US" sz="1600" dirty="0"/>
          </a:p>
          <a:p>
            <a:r>
              <a:rPr lang="en-GB" sz="1600" dirty="0"/>
              <a:t>Diversity and inclusion: </a:t>
            </a:r>
            <a:endParaRPr lang="en-US" sz="1600" dirty="0"/>
          </a:p>
          <a:p>
            <a:r>
              <a:rPr lang="en-GB" sz="1600" dirty="0"/>
              <a:t>Continuous learning and development: </a:t>
            </a:r>
            <a:endParaRPr lang="en-US" sz="1600" dirty="0"/>
          </a:p>
          <a:p>
            <a:endParaRPr lang="en-GB" sz="1800" dirty="0"/>
          </a:p>
        </p:txBody>
      </p:sp>
      <p:sp>
        <p:nvSpPr>
          <p:cNvPr id="3" name="Title 2"/>
          <p:cNvSpPr>
            <a:spLocks noGrp="1"/>
          </p:cNvSpPr>
          <p:nvPr>
            <p:ph type="title"/>
          </p:nvPr>
        </p:nvSpPr>
        <p:spPr/>
        <p:txBody>
          <a:bodyPr/>
          <a:lstStyle/>
          <a:p>
            <a:r>
              <a:rPr lang="en-GB" sz="1800" b="1" dirty="0"/>
              <a:t>1. The role of a HR professional and what values govern their duties, making reference to the current CIPD Profession Map.</a:t>
            </a:r>
            <a:br>
              <a:rPr lang="en-US" sz="1800" b="1" dirty="0"/>
            </a:br>
            <a:endParaRPr lang="en-GB" sz="18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3813" y="3028950"/>
            <a:ext cx="3703249" cy="175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8497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algn="just"/>
            <a:r>
              <a:rPr lang="en-GB" sz="1400" u="sng" dirty="0"/>
              <a:t>CIPD Profession Map</a:t>
            </a:r>
          </a:p>
          <a:p>
            <a:pPr algn="just"/>
            <a:r>
              <a:rPr lang="en-GB" sz="1400" dirty="0"/>
              <a:t>The CIPD Profession Map serves as a framework for HR professionals to identify their strengths and areas for development, and to map out their career progression. It also provides guidance for organisations to build effective HR teams and develop their HR strategy (Rana et al, 2022)</a:t>
            </a:r>
            <a:endParaRPr lang="en-US" sz="1400" dirty="0"/>
          </a:p>
          <a:p>
            <a:pPr algn="just"/>
            <a:r>
              <a:rPr lang="en-GB" sz="1400" dirty="0"/>
              <a:t>(</a:t>
            </a:r>
            <a:r>
              <a:rPr lang="en-GB" sz="1400" dirty="0" err="1"/>
              <a:t>Lilien</a:t>
            </a:r>
            <a:r>
              <a:rPr lang="en-GB" sz="1400" dirty="0"/>
              <a:t> et al, 2022)</a:t>
            </a:r>
            <a:endParaRPr lang="en-US" sz="1400" dirty="0"/>
          </a:p>
          <a:p>
            <a:pPr algn="just"/>
            <a:r>
              <a:rPr lang="en-GB" sz="1400" b="1" dirty="0"/>
              <a:t>Core Areas:</a:t>
            </a:r>
            <a:endParaRPr lang="en-US" sz="1400" dirty="0"/>
          </a:p>
          <a:p>
            <a:pPr algn="just"/>
            <a:r>
              <a:rPr lang="en-GB" sz="1400" b="1" dirty="0"/>
              <a:t>Behaviours:</a:t>
            </a:r>
            <a:endParaRPr lang="en-US" sz="1400" dirty="0"/>
          </a:p>
          <a:p>
            <a:pPr algn="just"/>
            <a:r>
              <a:rPr lang="en-GB" sz="1400" b="1" dirty="0"/>
              <a:t>Professional Areas:</a:t>
            </a:r>
            <a:endParaRPr lang="en-US" sz="1400" dirty="0"/>
          </a:p>
          <a:p>
            <a:pPr algn="just"/>
            <a:endParaRPr lang="en-GB" sz="1400" dirty="0"/>
          </a:p>
        </p:txBody>
      </p:sp>
      <p:sp>
        <p:nvSpPr>
          <p:cNvPr id="4" name="Title 2"/>
          <p:cNvSpPr txBox="1">
            <a:spLocks/>
          </p:cNvSpPr>
          <p:nvPr/>
        </p:nvSpPr>
        <p:spPr>
          <a:xfrm>
            <a:off x="840891" y="580017"/>
            <a:ext cx="7756263" cy="79068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b="1"/>
              <a:t>1. The role of a HR professional and what values govern their duties, making reference to the current CIPD Profession Map.</a:t>
            </a:r>
            <a:br>
              <a:rPr lang="en-US" sz="1800" b="1"/>
            </a:br>
            <a:endParaRPr lang="en-GB" sz="1800" dirty="0"/>
          </a:p>
        </p:txBody>
      </p:sp>
      <p:pic>
        <p:nvPicPr>
          <p:cNvPr id="5" name="Picture 4" descr="C:\Users\MURAD\Desktop\download.jpg"/>
          <p:cNvPicPr/>
          <p:nvPr/>
        </p:nvPicPr>
        <p:blipFill>
          <a:blip r:embed="rId3">
            <a:extLst>
              <a:ext uri="{28A0092B-C50C-407E-A947-70E740481C1C}">
                <a14:useLocalDpi xmlns:a14="http://schemas.microsoft.com/office/drawing/2010/main" val="0"/>
              </a:ext>
            </a:extLst>
          </a:blip>
          <a:srcRect/>
          <a:stretch>
            <a:fillRect/>
          </a:stretch>
        </p:blipFill>
        <p:spPr bwMode="auto">
          <a:xfrm>
            <a:off x="6042342" y="3028950"/>
            <a:ext cx="2940685" cy="1866900"/>
          </a:xfrm>
          <a:prstGeom prst="rect">
            <a:avLst/>
          </a:prstGeom>
          <a:noFill/>
          <a:ln>
            <a:noFill/>
          </a:ln>
        </p:spPr>
      </p:pic>
    </p:spTree>
    <p:extLst>
      <p:ext uri="{BB962C8B-B14F-4D97-AF65-F5344CB8AC3E}">
        <p14:creationId xmlns:p14="http://schemas.microsoft.com/office/powerpoint/2010/main" val="3143269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9249" y="1686261"/>
            <a:ext cx="6006352" cy="2908361"/>
          </a:xfrm>
        </p:spPr>
        <p:txBody>
          <a:bodyPr>
            <a:normAutofit fontScale="70000" lnSpcReduction="20000"/>
          </a:bodyPr>
          <a:lstStyle/>
          <a:p>
            <a:pPr algn="just"/>
            <a:r>
              <a:rPr lang="en-GB" dirty="0"/>
              <a:t>There are different types of relationships that can develop between an employer and an employee, depending on the nature of their interactions and the level of engagement between them. Here are some of the common types of relationships that can develop (Rana et al, 2022)</a:t>
            </a:r>
            <a:endParaRPr lang="en-GB" b="1" dirty="0"/>
          </a:p>
          <a:p>
            <a:pPr algn="just"/>
            <a:r>
              <a:rPr lang="en-GB" b="1" dirty="0"/>
              <a:t>Formal relationship:</a:t>
            </a:r>
            <a:r>
              <a:rPr lang="en-GB" dirty="0"/>
              <a:t> </a:t>
            </a:r>
            <a:endParaRPr lang="en-US" dirty="0"/>
          </a:p>
          <a:p>
            <a:pPr algn="just"/>
            <a:r>
              <a:rPr lang="en-GB" b="1" dirty="0"/>
              <a:t>Informal relationship:</a:t>
            </a:r>
            <a:r>
              <a:rPr lang="en-GB" dirty="0"/>
              <a:t> </a:t>
            </a:r>
            <a:endParaRPr lang="en-US" dirty="0"/>
          </a:p>
          <a:p>
            <a:pPr algn="just"/>
            <a:r>
              <a:rPr lang="en-GB" b="1" dirty="0"/>
              <a:t>Collaborative relationship:</a:t>
            </a:r>
            <a:r>
              <a:rPr lang="en-GB" dirty="0"/>
              <a:t> </a:t>
            </a:r>
            <a:endParaRPr lang="en-US" dirty="0"/>
          </a:p>
          <a:p>
            <a:pPr algn="just"/>
            <a:r>
              <a:rPr lang="en-GB" b="1" dirty="0"/>
              <a:t>Adversarial relationship</a:t>
            </a:r>
            <a:r>
              <a:rPr lang="en-GB" dirty="0"/>
              <a:t>: </a:t>
            </a:r>
            <a:endParaRPr lang="en-US" dirty="0"/>
          </a:p>
          <a:p>
            <a:pPr algn="just"/>
            <a:r>
              <a:rPr lang="en-GB" b="1" dirty="0"/>
              <a:t>Supportive relationship:</a:t>
            </a:r>
            <a:r>
              <a:rPr lang="en-GB" dirty="0"/>
              <a:t> </a:t>
            </a:r>
            <a:endParaRPr lang="en-US" dirty="0"/>
          </a:p>
          <a:p>
            <a:pPr algn="just"/>
            <a:endParaRPr lang="en-GB" dirty="0"/>
          </a:p>
        </p:txBody>
      </p:sp>
      <p:sp>
        <p:nvSpPr>
          <p:cNvPr id="3" name="Title 2"/>
          <p:cNvSpPr>
            <a:spLocks noGrp="1"/>
          </p:cNvSpPr>
          <p:nvPr>
            <p:ph type="title"/>
          </p:nvPr>
        </p:nvSpPr>
        <p:spPr/>
        <p:txBody>
          <a:bodyPr/>
          <a:lstStyle/>
          <a:p>
            <a:r>
              <a:rPr lang="en-GB" sz="2000" b="1" dirty="0"/>
              <a:t>2. Describe the types of relationship that can develop between the employer and employee.</a:t>
            </a:r>
            <a:br>
              <a:rPr lang="en-US" sz="2000" b="1" dirty="0"/>
            </a:br>
            <a:endParaRPr lang="en-GB" sz="20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0130" y="3181350"/>
            <a:ext cx="4852419"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34700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GB" sz="1400" dirty="0"/>
              <a:t>A positive relationship between an employer and employee is essential for creating a productive, supportive, and engaged work environment. Here are some factors that can be put in place to influence a positive relationship between the employer and the employee (Al-</a:t>
            </a:r>
            <a:r>
              <a:rPr lang="en-GB" sz="1400" dirty="0" err="1"/>
              <a:t>Shattarat</a:t>
            </a:r>
            <a:r>
              <a:rPr lang="en-GB" sz="1400" dirty="0"/>
              <a:t> et al, 2022)</a:t>
            </a:r>
            <a:endParaRPr lang="en-US" sz="1400" dirty="0"/>
          </a:p>
          <a:p>
            <a:pPr algn="just"/>
            <a:endParaRPr lang="en-GB" sz="1400" b="1" dirty="0"/>
          </a:p>
          <a:p>
            <a:pPr algn="just"/>
            <a:r>
              <a:rPr lang="en-GB" sz="1400" b="1" dirty="0"/>
              <a:t>Clear communication:</a:t>
            </a:r>
            <a:r>
              <a:rPr lang="en-GB" sz="1400" dirty="0"/>
              <a:t> </a:t>
            </a:r>
            <a:endParaRPr lang="en-US" sz="1400" dirty="0"/>
          </a:p>
          <a:p>
            <a:pPr algn="just"/>
            <a:r>
              <a:rPr lang="en-GB" sz="1400" b="1" dirty="0"/>
              <a:t>Respect and recognition:</a:t>
            </a:r>
            <a:r>
              <a:rPr lang="en-GB" sz="1400" dirty="0"/>
              <a:t> </a:t>
            </a:r>
            <a:endParaRPr lang="en-US" sz="1400" dirty="0"/>
          </a:p>
          <a:p>
            <a:pPr algn="just"/>
            <a:r>
              <a:rPr lang="en-GB" sz="1400" b="1" dirty="0"/>
              <a:t>Fairness and equity:</a:t>
            </a:r>
            <a:r>
              <a:rPr lang="en-GB" sz="1400" dirty="0"/>
              <a:t> </a:t>
            </a:r>
            <a:endParaRPr lang="en-US" sz="1400" dirty="0"/>
          </a:p>
          <a:p>
            <a:pPr algn="just"/>
            <a:r>
              <a:rPr lang="en-GB" sz="1400" b="1" dirty="0"/>
              <a:t>Support and encouragement:</a:t>
            </a:r>
            <a:r>
              <a:rPr lang="en-GB" sz="1400" dirty="0"/>
              <a:t> </a:t>
            </a:r>
            <a:endParaRPr lang="en-US" sz="1400" dirty="0"/>
          </a:p>
          <a:p>
            <a:pPr algn="just"/>
            <a:r>
              <a:rPr lang="en-GB" sz="1400" b="1" dirty="0"/>
              <a:t>Empowerment and autonomy:</a:t>
            </a:r>
            <a:r>
              <a:rPr lang="en-GB" sz="1400" dirty="0"/>
              <a:t> </a:t>
            </a:r>
            <a:endParaRPr lang="en-US" sz="1400" dirty="0"/>
          </a:p>
          <a:p>
            <a:pPr algn="just"/>
            <a:endParaRPr lang="en-GB" sz="1400" dirty="0"/>
          </a:p>
        </p:txBody>
      </p:sp>
      <p:sp>
        <p:nvSpPr>
          <p:cNvPr id="3" name="Title 2"/>
          <p:cNvSpPr>
            <a:spLocks noGrp="1"/>
          </p:cNvSpPr>
          <p:nvPr>
            <p:ph type="title"/>
          </p:nvPr>
        </p:nvSpPr>
        <p:spPr/>
        <p:txBody>
          <a:bodyPr/>
          <a:lstStyle/>
          <a:p>
            <a:r>
              <a:rPr lang="en-GB" sz="2000" b="1" dirty="0"/>
              <a:t>3. The factors can be put in place to influence a positive relationship between the employer and the employee.</a:t>
            </a:r>
            <a:br>
              <a:rPr lang="en-US" sz="2000" b="1" dirty="0"/>
            </a:br>
            <a:endParaRPr lang="en-GB" sz="20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2843920"/>
            <a:ext cx="5029200" cy="1933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6901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9249" y="1686261"/>
            <a:ext cx="4177551" cy="2908361"/>
          </a:xfrm>
        </p:spPr>
        <p:txBody>
          <a:bodyPr>
            <a:normAutofit/>
          </a:bodyPr>
          <a:lstStyle/>
          <a:p>
            <a:pPr algn="just"/>
            <a:r>
              <a:rPr lang="en-GB" sz="1600" dirty="0"/>
              <a:t>Thus, people management is an effective part for company development that’s why every company must try to make effective relationship with their shareholders and stakeholders. </a:t>
            </a:r>
          </a:p>
          <a:p>
            <a:pPr algn="just"/>
            <a:r>
              <a:rPr lang="en-GB" sz="1600" dirty="0"/>
              <a:t>In addition, employment engagement is creating a positive work environment that fosters employee engagement, motivation, and commitment (Singh et al, 2022)</a:t>
            </a:r>
            <a:endParaRPr lang="en-US" sz="1600" dirty="0"/>
          </a:p>
          <a:p>
            <a:pPr algn="just"/>
            <a:endParaRPr lang="en-GB" sz="1600" dirty="0"/>
          </a:p>
        </p:txBody>
      </p:sp>
      <p:sp>
        <p:nvSpPr>
          <p:cNvPr id="3" name="Title 2"/>
          <p:cNvSpPr>
            <a:spLocks noGrp="1"/>
          </p:cNvSpPr>
          <p:nvPr>
            <p:ph type="title"/>
          </p:nvPr>
        </p:nvSpPr>
        <p:spPr/>
        <p:txBody>
          <a:bodyPr/>
          <a:lstStyle/>
          <a:p>
            <a:r>
              <a:rPr lang="en-US" b="1" dirty="0"/>
              <a:t>Conclusion </a:t>
            </a:r>
            <a:endParaRPr lang="en-GB"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1504950"/>
            <a:ext cx="3757943" cy="31008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4572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800" y="209550"/>
            <a:ext cx="7756263" cy="790688"/>
          </a:xfrm>
        </p:spPr>
        <p:txBody>
          <a:bodyPr/>
          <a:lstStyle/>
          <a:p>
            <a:r>
              <a:rPr lang="en-US" sz="3600" b="1" dirty="0"/>
              <a:t>References </a:t>
            </a:r>
            <a:endParaRPr lang="en-GB" sz="3600" dirty="0"/>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6200" y="971550"/>
            <a:ext cx="9067800" cy="40749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49014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emplate>
  <TotalTime>8</TotalTime>
  <Words>2827</Words>
  <Application>Microsoft Office PowerPoint</Application>
  <PresentationFormat>On-screen Show (16:9)</PresentationFormat>
  <Paragraphs>129</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Hardcover</vt:lpstr>
      <vt:lpstr>LCBB5004 Managing People</vt:lpstr>
      <vt:lpstr>Table of Contents</vt:lpstr>
      <vt:lpstr>Introduction </vt:lpstr>
      <vt:lpstr>1. The role of a HR professional and what values govern their duties, making reference to the current CIPD Profession Map. </vt:lpstr>
      <vt:lpstr>1. The role of a HR professional and what values govern their duties, making reference to the current CIPD Profession Map. </vt:lpstr>
      <vt:lpstr>PowerPoint Presentation</vt:lpstr>
      <vt:lpstr>2. Describe the types of relationship that can develop between the employer and employee. </vt:lpstr>
      <vt:lpstr>3. The factors can be put in place to influence a positive relationship between the employer and the employee.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dc:creator>
  <cp:lastModifiedBy>elena.nedelcheva5@gmail.com</cp:lastModifiedBy>
  <cp:revision>39</cp:revision>
  <dcterms:created xsi:type="dcterms:W3CDTF">2023-03-09T15:31:13Z</dcterms:created>
  <dcterms:modified xsi:type="dcterms:W3CDTF">2023-03-12T05:31:39Z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597182</vt:lpwstr>
  </property>
  <property fmtid="{D5CDD505-2E9C-101B-9397-08002B2CF9AE}" pid="3" name="NXPowerLiteSettings">
    <vt:lpwstr>E700052003A000</vt:lpwstr>
  </property>
  <property fmtid="{D5CDD505-2E9C-101B-9397-08002B2CF9AE}" pid="4" name="NXPowerLiteVersion">
    <vt:lpwstr>D9.1.2</vt:lpwstr>
  </property>
</Properties>
</file>