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4"/>
  </p:notesMasterIdLst>
  <p:sldIdLst>
    <p:sldId id="256" r:id="rId2"/>
    <p:sldId id="300" r:id="rId3"/>
    <p:sldId id="301" r:id="rId4"/>
    <p:sldId id="302" r:id="rId5"/>
    <p:sldId id="297" r:id="rId6"/>
    <p:sldId id="304" r:id="rId7"/>
    <p:sldId id="298" r:id="rId8"/>
    <p:sldId id="303" r:id="rId9"/>
    <p:sldId id="305" r:id="rId10"/>
    <p:sldId id="299" r:id="rId11"/>
    <p:sldId id="307" r:id="rId12"/>
    <p:sldId id="277" r:id="rId13"/>
  </p:sldIdLst>
  <p:sldSz cx="9144000" cy="5143500" type="screen16x9"/>
  <p:notesSz cx="6858000" cy="9144000"/>
  <p:embeddedFontLst>
    <p:embeddedFont>
      <p:font typeface="Abadi" panose="020B0604020104020204" pitchFamily="34" charset="0"/>
      <p:regular r:id="rId15"/>
    </p:embeddedFont>
    <p:embeddedFont>
      <p:font typeface="Arabic Typesetting" panose="03020402040406030203" pitchFamily="66" charset="-78"/>
      <p:regular r:id="rId16"/>
    </p:embeddedFont>
    <p:embeddedFont>
      <p:font typeface="Calibri" panose="020F0502020204030204" pitchFamily="34" charset="0"/>
      <p:regular r:id="rId17"/>
      <p:bold r:id="rId18"/>
      <p:italic r:id="rId19"/>
      <p:boldItalic r:id="rId20"/>
    </p:embeddedFont>
    <p:embeddedFont>
      <p:font typeface="Fira Sans Light" panose="020B0403050000020004" pitchFamily="34" charset="0"/>
      <p:regular r:id="rId21"/>
      <p:bold r:id="rId22"/>
      <p:italic r:id="rId23"/>
      <p:boldItalic r:id="rId24"/>
    </p:embeddedFont>
    <p:embeddedFont>
      <p:font typeface="Fira Sans SemiBold" panose="020B06030500000200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d kidrauhl" initials="kk" lastIdx="1" clrIdx="0">
    <p:extLst>
      <p:ext uri="{19B8F6BF-5375-455C-9EA6-DF929625EA0E}">
        <p15:presenceInfo xmlns:p15="http://schemas.microsoft.com/office/powerpoint/2012/main" userId="8d1de39c60b3e58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40F8F6A-D15E-43C1-B007-3B23E40AB50D}">
  <a:tblStyle styleId="{240F8F6A-D15E-43C1-B007-3B23E40AB50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34A7306-8F47-4233-94C0-01888A0BC259}"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434" autoAdjust="0"/>
  </p:normalViewPr>
  <p:slideViewPr>
    <p:cSldViewPr snapToGrid="0">
      <p:cViewPr varScale="1">
        <p:scale>
          <a:sx n="90" d="100"/>
          <a:sy n="90" d="100"/>
        </p:scale>
        <p:origin x="96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d kidrauhl" userId="8d1de39c60b3e585" providerId="LiveId" clId="{B1898012-9847-4722-A83C-577EBB981169}"/>
    <pc:docChg chg="modSld">
      <pc:chgData name="kid kidrauhl" userId="8d1de39c60b3e585" providerId="LiveId" clId="{B1898012-9847-4722-A83C-577EBB981169}" dt="2022-08-09T18:40:00.074" v="1" actId="14100"/>
      <pc:docMkLst>
        <pc:docMk/>
      </pc:docMkLst>
      <pc:sldChg chg="modSp mod">
        <pc:chgData name="kid kidrauhl" userId="8d1de39c60b3e585" providerId="LiveId" clId="{B1898012-9847-4722-A83C-577EBB981169}" dt="2022-08-09T18:40:00.074" v="1" actId="14100"/>
        <pc:sldMkLst>
          <pc:docMk/>
          <pc:sldMk cId="0" sldId="277"/>
        </pc:sldMkLst>
        <pc:spChg chg="mod">
          <ac:chgData name="kid kidrauhl" userId="8d1de39c60b3e585" providerId="LiveId" clId="{B1898012-9847-4722-A83C-577EBB981169}" dt="2022-08-09T18:40:00.074" v="1" actId="14100"/>
          <ac:spMkLst>
            <pc:docMk/>
            <pc:sldMk cId="0" sldId="277"/>
            <ac:spMk id="39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91999452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45839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With the evolution of technology, the higher education campus is also evolving, hence, one major way through which higher education institutions like UWTSD can keep up with the dynamic environment is by keeping ahead of the curve through the effective integration of collaborative technology. Students and employees of UWTSD can now get accustomed to collaborative technology and accordingly transform themselves with the new digital transformation strategy.</a:t>
            </a:r>
          </a:p>
          <a:p>
            <a:r>
              <a:rPr lang="en-US" sz="1100" b="0" i="0" u="none" strike="noStrike" cap="none" dirty="0">
                <a:solidFill>
                  <a:srgbClr val="000000"/>
                </a:solidFill>
                <a:effectLst/>
                <a:latin typeface="Arial"/>
                <a:ea typeface="Arial"/>
                <a:cs typeface="Arial"/>
                <a:sym typeface="Arial"/>
              </a:rPr>
              <a:t>Learning online might be an entirely new concept and experience for the majority of the students opting for universities like UWTSD. Hence, it is imperative for the university to make sure that they are in the best position for this new approach expected by students. In the case of UWTSD, the blended approach of the organization enables in use of technology to develop engaging as well as inclusive learning activities and accordingly build upon the understanding and knowledge side by side. The next part of the presentation describes the research question, presents existing research in the form of a literature review, and explains the ethical considerations imperative for developing a research in an ethical manner. The next part of the presentation also described the proposed methods and present the research timeline along with the hypothesis to be considered for finding out the research question.</a:t>
            </a:r>
          </a:p>
          <a:p>
            <a:endParaRPr lang="en-US" dirty="0"/>
          </a:p>
        </p:txBody>
      </p:sp>
    </p:spTree>
    <p:extLst>
      <p:ext uri="{BB962C8B-B14F-4D97-AF65-F5344CB8AC3E}">
        <p14:creationId xmlns:p14="http://schemas.microsoft.com/office/powerpoint/2010/main" val="697044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Considering information from the past research, it is evident that technology in universities has been successful in increasing collaboration and communication by fostering personalized learning opportunities for students. The students are more highly driven by engaging content and this approach of the universities has helped in enhancing the productivity as well as efficiency of the teachers. Training while implementing new technology in university or in the company is imperative as it enables the employees in gaining more knowledge about the application used and makes them able to work more effectively. This helps in reaching targets early and easily. However, while considering training sessions, it is imperative for the universities to know the system and making a priority to improve buy in the procedure. It is also imperative to set realistic and clear rollouts and deadlines and use training incentives for employees to use new software. Accordingly picking the right format of training could help in making the technology adoption more easier and faster.</a:t>
            </a:r>
          </a:p>
          <a:p>
            <a:endParaRPr lang="en-US" dirty="0"/>
          </a:p>
        </p:txBody>
      </p:sp>
    </p:spTree>
    <p:extLst>
      <p:ext uri="{BB962C8B-B14F-4D97-AF65-F5344CB8AC3E}">
        <p14:creationId xmlns:p14="http://schemas.microsoft.com/office/powerpoint/2010/main" val="356137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Every research involves human beings and it became imperative that the considerations are reviewed by an ethics committee to make sure that the researcher has maintained appropriate ethical benchmark. As a whole, research ethics are the prime discussion of ethical principles of beneficence, autonomy, and justice to ethical review.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21403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In addition to these ethical considerations, it is imperative for the researcher to make sure that research participants are not been subjected to harm in any way and that there is a constant sense of respect for the dignity of research participants. These ethical considerations if made in research will guide the researcher in designing the research in a proper manner and using proper practices. </a:t>
            </a:r>
          </a:p>
          <a:p>
            <a:endParaRPr lang="en-US" dirty="0"/>
          </a:p>
        </p:txBody>
      </p:sp>
    </p:spTree>
    <p:extLst>
      <p:ext uri="{BB962C8B-B14F-4D97-AF65-F5344CB8AC3E}">
        <p14:creationId xmlns:p14="http://schemas.microsoft.com/office/powerpoint/2010/main" val="1158290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Voluntary participation makes sure that all the participants are able to withdraw, leave or study the research at any point in time without feeling an obligation to continue any further. Therefore researcher requires to make the participant clear that there is no negative repercussion to their denial to participate.</a:t>
            </a:r>
          </a:p>
          <a:p>
            <a:r>
              <a:rPr lang="en-US" sz="1100" b="0" i="0" u="none" strike="noStrike" cap="none" dirty="0">
                <a:solidFill>
                  <a:srgbClr val="000000"/>
                </a:solidFill>
                <a:effectLst/>
                <a:latin typeface="Arial"/>
                <a:ea typeface="Arial"/>
                <a:cs typeface="Arial"/>
                <a:sym typeface="Arial"/>
              </a:rPr>
              <a:t>Informed consent makes sure that the research comprises of data about the benefits, risks funding well as industrial approval of the study and makes sure all the relevant information is communicated to the participants.</a:t>
            </a:r>
          </a:p>
          <a:p>
            <a:r>
              <a:rPr lang="en-US" sz="1100" b="0" i="0" u="none" strike="noStrike" cap="none" dirty="0">
                <a:solidFill>
                  <a:srgbClr val="000000"/>
                </a:solidFill>
                <a:effectLst/>
                <a:latin typeface="Arial"/>
                <a:ea typeface="Arial"/>
                <a:cs typeface="Arial"/>
                <a:sym typeface="Arial"/>
              </a:rPr>
              <a:t>A researcher could only guarantee anonymity by not gathering any personally recognized information, email addresses, physical attributes, videos, or photos. </a:t>
            </a:r>
          </a:p>
          <a:p>
            <a:r>
              <a:rPr lang="en-US" sz="1100" b="0" i="0" u="none" strike="noStrike" cap="none" dirty="0">
                <a:solidFill>
                  <a:srgbClr val="000000"/>
                </a:solidFill>
                <a:effectLst/>
                <a:latin typeface="Arial"/>
                <a:ea typeface="Arial"/>
                <a:cs typeface="Arial"/>
                <a:sym typeface="Arial"/>
              </a:rPr>
              <a:t>Every participant has the right to privacy and the researcher is responsible for protecting their data as long as it is stored for use.</a:t>
            </a:r>
          </a:p>
          <a:p>
            <a:r>
              <a:rPr lang="en-US" sz="1100" b="0" i="0" u="none" strike="noStrike" cap="none" dirty="0">
                <a:solidFill>
                  <a:srgbClr val="000000"/>
                </a:solidFill>
                <a:effectLst/>
                <a:latin typeface="Arial"/>
                <a:ea typeface="Arial"/>
                <a:cs typeface="Arial"/>
                <a:sym typeface="Arial"/>
              </a:rPr>
              <a:t>The researcher must make sure to disclose all potential risks of harm to the involved participants and prepare them with appropriate resources, medical services of counseling if required.</a:t>
            </a:r>
          </a:p>
          <a:p>
            <a:r>
              <a:rPr lang="en-US" sz="1100" b="0" i="0" u="none" strike="noStrike" cap="none">
                <a:solidFill>
                  <a:srgbClr val="000000"/>
                </a:solidFill>
                <a:effectLst/>
                <a:latin typeface="Arial"/>
                <a:ea typeface="Arial"/>
                <a:cs typeface="Arial"/>
                <a:sym typeface="Arial"/>
              </a:rPr>
              <a:t>Avoiding plagiarism actively and taking precautionary steps for research misconduct are also imperative.</a:t>
            </a:r>
          </a:p>
          <a:p>
            <a:pPr marL="0" lvl="0" indent="0" algn="l" rtl="0">
              <a:spcBef>
                <a:spcPts val="0"/>
              </a:spcBef>
              <a:spcAft>
                <a:spcPts val="0"/>
              </a:spcAft>
              <a:buNone/>
            </a:pPr>
            <a:endParaRPr/>
          </a:p>
        </p:txBody>
      </p:sp>
    </p:spTree>
    <p:extLst>
      <p:ext uri="{BB962C8B-B14F-4D97-AF65-F5344CB8AC3E}">
        <p14:creationId xmlns:p14="http://schemas.microsoft.com/office/powerpoint/2010/main" val="46484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The participant will be from UWTSD including students, staff, and teachers and accordingly the results will be communicated with the required actions. For secondary data, the researcher will aim at using data from different academic papers, online publications, and newspaper articles on the use of technology and the role of training in universities, and accordingly, an analysis would be presented.</a:t>
            </a:r>
          </a:p>
          <a:p>
            <a:endParaRPr lang="en-US" dirty="0"/>
          </a:p>
        </p:txBody>
      </p:sp>
    </p:spTree>
    <p:extLst>
      <p:ext uri="{BB962C8B-B14F-4D97-AF65-F5344CB8AC3E}">
        <p14:creationId xmlns:p14="http://schemas.microsoft.com/office/powerpoint/2010/main" val="3836433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In this research, the hypothesis developed will help by providing a link to the underlying theory as well as a specific research question. It would also help in </a:t>
            </a:r>
            <a:r>
              <a:rPr lang="en-GB" sz="1100" b="1" i="0" u="none" strike="noStrike" cap="none" dirty="0" err="1">
                <a:solidFill>
                  <a:srgbClr val="000000"/>
                </a:solidFill>
                <a:effectLst/>
                <a:latin typeface="Arial"/>
                <a:ea typeface="Arial"/>
                <a:cs typeface="Arial"/>
                <a:sym typeface="Arial"/>
              </a:rPr>
              <a:t>analyzing</a:t>
            </a:r>
            <a:r>
              <a:rPr lang="en-GB" sz="1100" b="1" i="0" u="none" strike="noStrike" cap="none" dirty="0">
                <a:solidFill>
                  <a:srgbClr val="000000"/>
                </a:solidFill>
                <a:effectLst/>
                <a:latin typeface="Arial"/>
                <a:ea typeface="Arial"/>
                <a:cs typeface="Arial"/>
                <a:sym typeface="Arial"/>
              </a:rPr>
              <a:t> data and measuring the reliability along with the validity of the research in an appropriate manner. As a whole, the hypothesis developed for the research would enable in providing an evidence or foundation to prove the validity of the research being conducted by the researcher.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08177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35ed75ccf_0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35ed75ccf_0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33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751500" y="751925"/>
            <a:ext cx="3426900" cy="3639600"/>
          </a:xfrm>
          <a:prstGeom prst="rect">
            <a:avLst/>
          </a:prstGeom>
        </p:spPr>
        <p:txBody>
          <a:bodyPr spcFirstLastPara="1" wrap="square" lIns="0" tIns="0" rIns="0" bIns="0"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endParaRPr/>
          </a:p>
        </p:txBody>
      </p:sp>
      <p:sp>
        <p:nvSpPr>
          <p:cNvPr id="13" name="Google Shape;13;p2"/>
          <p:cNvSpPr/>
          <p:nvPr/>
        </p:nvSpPr>
        <p:spPr>
          <a:xfrm>
            <a:off x="8392600" y="4392000"/>
            <a:ext cx="751500" cy="751500"/>
          </a:xfrm>
          <a:prstGeom prst="rect">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5"/>
        <p:cNvGrpSpPr/>
        <p:nvPr/>
      </p:nvGrpSpPr>
      <p:grpSpPr>
        <a:xfrm>
          <a:off x="0" y="0"/>
          <a:ext cx="0" cy="0"/>
          <a:chOff x="0" y="0"/>
          <a:chExt cx="0" cy="0"/>
        </a:xfrm>
      </p:grpSpPr>
      <p:sp>
        <p:nvSpPr>
          <p:cNvPr id="36" name="Google Shape;36;p6"/>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6"/>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6"/>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0" name="Google Shape;40;p6"/>
          <p:cNvSpPr txBox="1">
            <a:spLocks noGrp="1"/>
          </p:cNvSpPr>
          <p:nvPr>
            <p:ph type="body" idx="1"/>
          </p:nvPr>
        </p:nvSpPr>
        <p:spPr>
          <a:xfrm>
            <a:off x="75150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1" name="Google Shape;41;p6"/>
          <p:cNvSpPr txBox="1">
            <a:spLocks noGrp="1"/>
          </p:cNvSpPr>
          <p:nvPr>
            <p:ph type="body" idx="2"/>
          </p:nvPr>
        </p:nvSpPr>
        <p:spPr>
          <a:xfrm>
            <a:off x="314447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2" name="Google Shape;42;p6"/>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8"/>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 name="Google Shape;57;p8"/>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mage Background">
  <p:cSld name="BLANK_1">
    <p:spTree>
      <p:nvGrpSpPr>
        <p:cNvPr id="1" name="Shape 76"/>
        <p:cNvGrpSpPr/>
        <p:nvPr/>
      </p:nvGrpSpPr>
      <p:grpSpPr>
        <a:xfrm>
          <a:off x="0" y="0"/>
          <a:ext cx="0" cy="0"/>
          <a:chOff x="0" y="0"/>
          <a:chExt cx="0" cy="0"/>
        </a:xfrm>
      </p:grpSpPr>
      <p:sp>
        <p:nvSpPr>
          <p:cNvPr id="77" name="Google Shape;77;p12"/>
          <p:cNvSpPr/>
          <p:nvPr/>
        </p:nvSpPr>
        <p:spPr>
          <a:xfrm>
            <a:off x="0" y="0"/>
            <a:ext cx="9144000" cy="5143500"/>
          </a:xfrm>
          <a:prstGeom prst="frame">
            <a:avLst>
              <a:gd name="adj1" fmla="val 14632"/>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2"/>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2"/>
          <p:cNvSpPr/>
          <p:nvPr/>
        </p:nvSpPr>
        <p:spPr>
          <a:xfrm>
            <a:off x="8392600" y="0"/>
            <a:ext cx="7515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2"/>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grpSp>
        <p:nvGrpSpPr>
          <p:cNvPr id="81" name="Google Shape;81;p12"/>
          <p:cNvGrpSpPr/>
          <p:nvPr/>
        </p:nvGrpSpPr>
        <p:grpSpPr>
          <a:xfrm>
            <a:off x="759900" y="750444"/>
            <a:ext cx="7957877" cy="3965562"/>
            <a:chOff x="342730" y="751500"/>
            <a:chExt cx="7957877" cy="3965562"/>
          </a:xfrm>
        </p:grpSpPr>
        <p:pic>
          <p:nvPicPr>
            <p:cNvPr id="82" name="Google Shape;82;p12"/>
            <p:cNvPicPr preferRelativeResize="0"/>
            <p:nvPr/>
          </p:nvPicPr>
          <p:blipFill>
            <a:blip r:embed="rId2">
              <a:alphaModFix amt="35000"/>
            </a:blip>
            <a:stretch>
              <a:fillRect/>
            </a:stretch>
          </p:blipFill>
          <p:spPr>
            <a:xfrm>
              <a:off x="7975557" y="4392012"/>
              <a:ext cx="325050" cy="325050"/>
            </a:xfrm>
            <a:prstGeom prst="rect">
              <a:avLst/>
            </a:prstGeom>
            <a:noFill/>
            <a:ln>
              <a:noFill/>
            </a:ln>
          </p:spPr>
        </p:pic>
        <p:pic>
          <p:nvPicPr>
            <p:cNvPr id="83" name="Google Shape;83;p12"/>
            <p:cNvPicPr preferRelativeResize="0"/>
            <p:nvPr/>
          </p:nvPicPr>
          <p:blipFill>
            <a:blip r:embed="rId3">
              <a:alphaModFix amt="35000"/>
            </a:blip>
            <a:stretch>
              <a:fillRect/>
            </a:stretch>
          </p:blipFill>
          <p:spPr>
            <a:xfrm>
              <a:off x="7975558" y="751500"/>
              <a:ext cx="325039" cy="3640500"/>
            </a:xfrm>
            <a:prstGeom prst="rect">
              <a:avLst/>
            </a:prstGeom>
            <a:noFill/>
            <a:ln>
              <a:noFill/>
            </a:ln>
          </p:spPr>
        </p:pic>
        <p:pic>
          <p:nvPicPr>
            <p:cNvPr id="84" name="Google Shape;84;p12"/>
            <p:cNvPicPr preferRelativeResize="0"/>
            <p:nvPr/>
          </p:nvPicPr>
          <p:blipFill>
            <a:blip r:embed="rId3">
              <a:alphaModFix amt="35000"/>
            </a:blip>
            <a:stretch>
              <a:fillRect/>
            </a:stretch>
          </p:blipFill>
          <p:spPr>
            <a:xfrm rot="-5400000" flipH="1">
              <a:off x="3996617" y="738119"/>
              <a:ext cx="325050" cy="7632824"/>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51500" y="1217000"/>
            <a:ext cx="4491600" cy="396300"/>
          </a:xfrm>
          <a:prstGeom prst="rect">
            <a:avLst/>
          </a:prstGeom>
          <a:noFill/>
          <a:ln>
            <a:noFill/>
          </a:ln>
          <a:effectLst>
            <a:outerShdw blurRad="42863" dist="9525" dir="5400000" algn="bl" rotWithShape="0">
              <a:schemeClr val="dk1">
                <a:alpha val="20000"/>
              </a:schemeClr>
            </a:outerShdw>
          </a:effectLst>
        </p:spPr>
        <p:txBody>
          <a:bodyPr spcFirstLastPara="1" wrap="square" lIns="0" tIns="0" rIns="0" bIns="0" anchor="b" anchorCtr="0">
            <a:noAutofit/>
          </a:bodyPr>
          <a:lstStyle>
            <a:lvl1pPr lvl="0"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1pPr>
            <a:lvl2pPr lvl="1"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2pPr>
            <a:lvl3pPr lvl="2"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3pPr>
            <a:lvl4pPr lvl="3"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4pPr>
            <a:lvl5pPr lvl="4"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5pPr>
            <a:lvl6pPr lvl="5"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6pPr>
            <a:lvl7pPr lvl="6"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7pPr>
            <a:lvl8pPr lvl="7"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8pPr>
            <a:lvl9pPr lvl="8"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9pPr>
          </a:lstStyle>
          <a:p>
            <a:endParaRPr/>
          </a:p>
        </p:txBody>
      </p:sp>
      <p:sp>
        <p:nvSpPr>
          <p:cNvPr id="7" name="Google Shape;7;p1"/>
          <p:cNvSpPr txBox="1">
            <a:spLocks noGrp="1"/>
          </p:cNvSpPr>
          <p:nvPr>
            <p:ph type="body" idx="1"/>
          </p:nvPr>
        </p:nvSpPr>
        <p:spPr>
          <a:xfrm>
            <a:off x="751500" y="1664175"/>
            <a:ext cx="4491600" cy="2727000"/>
          </a:xfrm>
          <a:prstGeom prst="rect">
            <a:avLst/>
          </a:prstGeom>
          <a:noFill/>
          <a:ln>
            <a:noFill/>
          </a:ln>
        </p:spPr>
        <p:txBody>
          <a:bodyPr spcFirstLastPara="1" wrap="square" lIns="0" tIns="0" rIns="0" bIns="0" anchor="t" anchorCtr="0">
            <a:noAutofit/>
          </a:bodyPr>
          <a:lstStyle>
            <a:lvl1pPr marL="457200" lvl="0" indent="-368300" rtl="0">
              <a:spcBef>
                <a:spcPts val="60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1pPr>
            <a:lvl2pPr marL="914400" lvl="1" indent="-368300" rtl="0">
              <a:spcBef>
                <a:spcPts val="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2pPr>
            <a:lvl3pPr marL="1371600" lvl="2" indent="-368300" rtl="0">
              <a:spcBef>
                <a:spcPts val="0"/>
              </a:spcBef>
              <a:spcAft>
                <a:spcPts val="0"/>
              </a:spcAft>
              <a:buClr>
                <a:schemeClr val="lt2"/>
              </a:buClr>
              <a:buSzPts val="2200"/>
              <a:buFont typeface="Fira Sans Light"/>
              <a:buChar char="▫"/>
              <a:defRPr sz="2200">
                <a:solidFill>
                  <a:schemeClr val="lt1"/>
                </a:solidFill>
                <a:latin typeface="Fira Sans Light"/>
                <a:ea typeface="Fira Sans Light"/>
                <a:cs typeface="Fira Sans Light"/>
                <a:sym typeface="Fira Sans Light"/>
              </a:defRPr>
            </a:lvl3pPr>
            <a:lvl4pPr marL="1828800" lvl="3" indent="-368300" rtl="0">
              <a:spcBef>
                <a:spcPts val="0"/>
              </a:spcBef>
              <a:spcAft>
                <a:spcPts val="0"/>
              </a:spcAft>
              <a:buClr>
                <a:schemeClr val="dk1"/>
              </a:buClr>
              <a:buSzPts val="2200"/>
              <a:buFont typeface="Fira Sans Light"/>
              <a:buChar char="▫"/>
              <a:defRPr sz="2200">
                <a:solidFill>
                  <a:schemeClr val="lt1"/>
                </a:solidFill>
                <a:latin typeface="Fira Sans Light"/>
                <a:ea typeface="Fira Sans Light"/>
                <a:cs typeface="Fira Sans Light"/>
                <a:sym typeface="Fira Sans Light"/>
              </a:defRPr>
            </a:lvl4pPr>
            <a:lvl5pPr marL="2286000" lvl="4"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5pPr>
            <a:lvl6pPr marL="2743200" lvl="5"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6pPr>
            <a:lvl7pPr marL="3200400" lvl="6"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7pPr>
            <a:lvl8pPr marL="3657600" lvl="7"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8pPr>
            <a:lvl9pPr marL="4114800" lvl="8"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9pPr>
          </a:lstStyle>
          <a:p>
            <a:endParaRPr/>
          </a:p>
        </p:txBody>
      </p:sp>
      <p:sp>
        <p:nvSpPr>
          <p:cNvPr id="8" name="Google Shape;8;p1"/>
          <p:cNvSpPr txBox="1">
            <a:spLocks noGrp="1"/>
          </p:cNvSpPr>
          <p:nvPr>
            <p:ph type="sldNum" idx="12"/>
          </p:nvPr>
        </p:nvSpPr>
        <p:spPr>
          <a:xfrm>
            <a:off x="8392497" y="4391174"/>
            <a:ext cx="751500" cy="751500"/>
          </a:xfrm>
          <a:prstGeom prst="rect">
            <a:avLst/>
          </a:prstGeom>
          <a:solidFill>
            <a:srgbClr val="02102E">
              <a:alpha val="16200"/>
            </a:srgbClr>
          </a:solidFill>
          <a:ln>
            <a:noFill/>
          </a:ln>
        </p:spPr>
        <p:txBody>
          <a:bodyPr spcFirstLastPara="1" wrap="square" lIns="0" tIns="0" rIns="0" bIns="0" anchor="ctr" anchorCtr="0">
            <a:noAutofit/>
          </a:bodyPr>
          <a:lstStyle>
            <a:lvl1pPr lvl="0" algn="ctr" rtl="0">
              <a:buNone/>
              <a:defRPr sz="1500">
                <a:solidFill>
                  <a:schemeClr val="accent6"/>
                </a:solidFill>
                <a:latin typeface="Fira Sans SemiBold"/>
                <a:ea typeface="Fira Sans SemiBold"/>
                <a:cs typeface="Fira Sans SemiBold"/>
                <a:sym typeface="Fira Sans SemiBold"/>
              </a:defRPr>
            </a:lvl1pPr>
            <a:lvl2pPr lvl="1" algn="ctr" rtl="0">
              <a:buNone/>
              <a:defRPr sz="1500">
                <a:solidFill>
                  <a:schemeClr val="accent6"/>
                </a:solidFill>
                <a:latin typeface="Fira Sans SemiBold"/>
                <a:ea typeface="Fira Sans SemiBold"/>
                <a:cs typeface="Fira Sans SemiBold"/>
                <a:sym typeface="Fira Sans SemiBold"/>
              </a:defRPr>
            </a:lvl2pPr>
            <a:lvl3pPr lvl="2" algn="ctr" rtl="0">
              <a:buNone/>
              <a:defRPr sz="1500">
                <a:solidFill>
                  <a:schemeClr val="accent6"/>
                </a:solidFill>
                <a:latin typeface="Fira Sans SemiBold"/>
                <a:ea typeface="Fira Sans SemiBold"/>
                <a:cs typeface="Fira Sans SemiBold"/>
                <a:sym typeface="Fira Sans SemiBold"/>
              </a:defRPr>
            </a:lvl3pPr>
            <a:lvl4pPr lvl="3" algn="ctr" rtl="0">
              <a:buNone/>
              <a:defRPr sz="1500">
                <a:solidFill>
                  <a:schemeClr val="accent6"/>
                </a:solidFill>
                <a:latin typeface="Fira Sans SemiBold"/>
                <a:ea typeface="Fira Sans SemiBold"/>
                <a:cs typeface="Fira Sans SemiBold"/>
                <a:sym typeface="Fira Sans SemiBold"/>
              </a:defRPr>
            </a:lvl4pPr>
            <a:lvl5pPr lvl="4" algn="ctr" rtl="0">
              <a:buNone/>
              <a:defRPr sz="1500">
                <a:solidFill>
                  <a:schemeClr val="accent6"/>
                </a:solidFill>
                <a:latin typeface="Fira Sans SemiBold"/>
                <a:ea typeface="Fira Sans SemiBold"/>
                <a:cs typeface="Fira Sans SemiBold"/>
                <a:sym typeface="Fira Sans SemiBold"/>
              </a:defRPr>
            </a:lvl5pPr>
            <a:lvl6pPr lvl="5" algn="ctr" rtl="0">
              <a:buNone/>
              <a:defRPr sz="1500">
                <a:solidFill>
                  <a:schemeClr val="accent6"/>
                </a:solidFill>
                <a:latin typeface="Fira Sans SemiBold"/>
                <a:ea typeface="Fira Sans SemiBold"/>
                <a:cs typeface="Fira Sans SemiBold"/>
                <a:sym typeface="Fira Sans SemiBold"/>
              </a:defRPr>
            </a:lvl6pPr>
            <a:lvl7pPr lvl="6" algn="ctr" rtl="0">
              <a:buNone/>
              <a:defRPr sz="1500">
                <a:solidFill>
                  <a:schemeClr val="accent6"/>
                </a:solidFill>
                <a:latin typeface="Fira Sans SemiBold"/>
                <a:ea typeface="Fira Sans SemiBold"/>
                <a:cs typeface="Fira Sans SemiBold"/>
                <a:sym typeface="Fira Sans SemiBold"/>
              </a:defRPr>
            </a:lvl7pPr>
            <a:lvl8pPr lvl="7" algn="ctr" rtl="0">
              <a:buNone/>
              <a:defRPr sz="1500">
                <a:solidFill>
                  <a:schemeClr val="accent6"/>
                </a:solidFill>
                <a:latin typeface="Fira Sans SemiBold"/>
                <a:ea typeface="Fira Sans SemiBold"/>
                <a:cs typeface="Fira Sans SemiBold"/>
                <a:sym typeface="Fira Sans SemiBold"/>
              </a:defRPr>
            </a:lvl8pPr>
            <a:lvl9pPr lvl="8" algn="ctr" rtl="0">
              <a:buNone/>
              <a:defRPr sz="1500">
                <a:solidFill>
                  <a:schemeClr val="accent6"/>
                </a:solidFill>
                <a:latin typeface="Fira Sans SemiBold"/>
                <a:ea typeface="Fira Sans SemiBold"/>
                <a:cs typeface="Fira Sans SemiBold"/>
                <a:sym typeface="Fira Sans SemiBold"/>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4" r:id="rId3"/>
    <p:sldLayoutId id="2147483658"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8"/>
        <p:cNvGrpSpPr/>
        <p:nvPr/>
      </p:nvGrpSpPr>
      <p:grpSpPr>
        <a:xfrm>
          <a:off x="0" y="0"/>
          <a:ext cx="0" cy="0"/>
          <a:chOff x="0" y="0"/>
          <a:chExt cx="0" cy="0"/>
        </a:xfrm>
      </p:grpSpPr>
      <p:sp>
        <p:nvSpPr>
          <p:cNvPr id="90" name="Google Shape;90;p13"/>
          <p:cNvSpPr txBox="1">
            <a:spLocks noGrp="1"/>
          </p:cNvSpPr>
          <p:nvPr>
            <p:ph type="ctrTitle"/>
          </p:nvPr>
        </p:nvSpPr>
        <p:spPr>
          <a:xfrm>
            <a:off x="424070" y="1749287"/>
            <a:ext cx="5159512" cy="2480499"/>
          </a:xfrm>
          <a:prstGeom prst="rect">
            <a:avLst/>
          </a:prstGeom>
        </p:spPr>
        <p:txBody>
          <a:bodyPr spcFirstLastPara="1" wrap="square" lIns="0" tIns="0" rIns="0" bIns="0" anchor="ctr" anchorCtr="0">
            <a:noAutofit/>
          </a:bodyPr>
          <a:lstStyle/>
          <a:p>
            <a:pPr lvl="0"/>
            <a:r>
              <a:rPr lang="ro-RO" dirty="0">
                <a:latin typeface="Arabic Typesetting" panose="03020402040406030203" pitchFamily="66" charset="-78"/>
                <a:cs typeface="Arabic Typesetting" panose="03020402040406030203" pitchFamily="66" charset="-78"/>
              </a:rPr>
              <a:t>Ionut Rotaru       </a:t>
            </a:r>
            <a:br>
              <a:rPr lang="ro-RO" dirty="0">
                <a:latin typeface="Arabic Typesetting" panose="03020402040406030203" pitchFamily="66" charset="-78"/>
                <a:cs typeface="Arabic Typesetting" panose="03020402040406030203" pitchFamily="66" charset="-78"/>
              </a:rPr>
            </a:br>
            <a:r>
              <a:rPr lang="ro-RO" dirty="0">
                <a:latin typeface="Arabic Typesetting" panose="03020402040406030203" pitchFamily="66" charset="-78"/>
                <a:cs typeface="Arabic Typesetting" panose="03020402040406030203" pitchFamily="66" charset="-78"/>
              </a:rPr>
              <a:t>Student ID: 2118245 </a:t>
            </a:r>
            <a:br>
              <a:rPr lang="ro-RO" dirty="0">
                <a:latin typeface="Arabic Typesetting" panose="03020402040406030203" pitchFamily="66" charset="-78"/>
                <a:cs typeface="Arabic Typesetting" panose="03020402040406030203" pitchFamily="66" charset="-78"/>
              </a:rPr>
            </a:br>
            <a:r>
              <a:rPr lang="en-US" dirty="0">
                <a:latin typeface="Arabic Typesetting" panose="03020402040406030203" pitchFamily="66" charset="-78"/>
                <a:cs typeface="Arabic Typesetting" panose="03020402040406030203" pitchFamily="66" charset="-78"/>
              </a:rPr>
              <a:t>How do we use technology to collaborate at UWTSD? </a:t>
            </a:r>
            <a:br>
              <a:rPr lang="ro-RO" dirty="0"/>
            </a:br>
            <a:br>
              <a:rPr lang="ro-RO" dirty="0"/>
            </a:br>
            <a:endParaRPr dirty="0"/>
          </a:p>
        </p:txBody>
      </p:sp>
      <p:pic>
        <p:nvPicPr>
          <p:cNvPr id="3" name="Picture 4">
            <a:extLst>
              <a:ext uri="{FF2B5EF4-FFF2-40B4-BE49-F238E27FC236}">
                <a16:creationId xmlns:a16="http://schemas.microsoft.com/office/drawing/2014/main" id="{3F02BACF-254F-754C-82F4-FA901BA45068}"/>
              </a:ext>
            </a:extLst>
          </p:cNvPr>
          <p:cNvPicPr>
            <a:picLocks noChangeAspect="1"/>
          </p:cNvPicPr>
          <p:nvPr/>
        </p:nvPicPr>
        <p:blipFill>
          <a:blip r:embed="rId4"/>
          <a:stretch>
            <a:fillRect/>
          </a:stretch>
        </p:blipFill>
        <p:spPr>
          <a:xfrm>
            <a:off x="4965602" y="905790"/>
            <a:ext cx="3302591" cy="332399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Text Placeholder 2"/>
          <p:cNvSpPr>
            <a:spLocks noGrp="1"/>
          </p:cNvSpPr>
          <p:nvPr>
            <p:ph type="body" idx="1"/>
          </p:nvPr>
        </p:nvSpPr>
        <p:spPr/>
        <p:txBody>
          <a:bodyPr/>
          <a:lstStyle/>
          <a:p>
            <a:r>
              <a:rPr lang="en-US" sz="1100" dirty="0"/>
              <a:t>Technology provides students with the ease to access more information, accelerated learning and more opportunities to practice what is being taught. Therefore, collaborating technology in universities like UWTSD would enable students to explore new subjects and deepen their interpretation of complex concepts.</a:t>
            </a:r>
          </a:p>
        </p:txBody>
      </p:sp>
      <p:sp>
        <p:nvSpPr>
          <p:cNvPr id="4" name="Text Placeholder 3"/>
          <p:cNvSpPr>
            <a:spLocks noGrp="1"/>
          </p:cNvSpPr>
          <p:nvPr>
            <p:ph type="body" idx="2"/>
          </p:nvPr>
        </p:nvSpPr>
        <p:spPr/>
        <p:txBody>
          <a:bodyPr/>
          <a:lstStyle/>
          <a:p>
            <a:r>
              <a:rPr lang="en-US" sz="1100" dirty="0"/>
              <a:t>This presentation describes the need of providing training  on how to use technological collaboration in universities like UWTSD that would promote immersive learning and develop an environment that blends with the learning process of the organization </a:t>
            </a:r>
            <a:r>
              <a:rPr lang="en-US" sz="1200" dirty="0"/>
              <a:t>successfully.</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a:t>
            </a:fld>
            <a:endParaRPr lang="en"/>
          </a:p>
        </p:txBody>
      </p:sp>
    </p:spTree>
    <p:extLst>
      <p:ext uri="{BB962C8B-B14F-4D97-AF65-F5344CB8AC3E}">
        <p14:creationId xmlns:p14="http://schemas.microsoft.com/office/powerpoint/2010/main" val="256009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question </a:t>
            </a:r>
          </a:p>
        </p:txBody>
      </p:sp>
      <p:sp>
        <p:nvSpPr>
          <p:cNvPr id="3" name="Text Placeholder 2"/>
          <p:cNvSpPr>
            <a:spLocks noGrp="1"/>
          </p:cNvSpPr>
          <p:nvPr>
            <p:ph type="body" idx="1"/>
          </p:nvPr>
        </p:nvSpPr>
        <p:spPr>
          <a:xfrm>
            <a:off x="751499" y="1664175"/>
            <a:ext cx="3120109" cy="1691868"/>
          </a:xfrm>
        </p:spPr>
        <p:txBody>
          <a:bodyPr/>
          <a:lstStyle/>
          <a:p>
            <a:r>
              <a:rPr lang="en-US" dirty="0"/>
              <a:t>Is there a need to provide training on how to use technology to collaborate at UWTSD?  </a:t>
            </a:r>
          </a:p>
          <a:p>
            <a:r>
              <a:rPr lang="en-US" dirty="0"/>
              <a:t> </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2915131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a:t>
            </a:r>
          </a:p>
        </p:txBody>
      </p:sp>
      <p:sp>
        <p:nvSpPr>
          <p:cNvPr id="3" name="Text Placeholder 2"/>
          <p:cNvSpPr>
            <a:spLocks noGrp="1"/>
          </p:cNvSpPr>
          <p:nvPr>
            <p:ph type="body" idx="1"/>
          </p:nvPr>
        </p:nvSpPr>
        <p:spPr/>
        <p:txBody>
          <a:bodyPr/>
          <a:lstStyle/>
          <a:p>
            <a:r>
              <a:rPr lang="en-US" sz="1050" dirty="0"/>
              <a:t>According to </a:t>
            </a:r>
            <a:r>
              <a:rPr lang="en-US" sz="1050" dirty="0" err="1"/>
              <a:t>Rybnicek</a:t>
            </a:r>
            <a:r>
              <a:rPr lang="en-US" sz="1050" dirty="0"/>
              <a:t> and </a:t>
            </a:r>
            <a:r>
              <a:rPr lang="en-US" sz="1050" dirty="0" err="1"/>
              <a:t>Königsgruber</a:t>
            </a:r>
            <a:r>
              <a:rPr lang="en-US" sz="1050" dirty="0"/>
              <a:t> 2019, the process of innovation in universities requires a communication between the environment and agents, of interaction generators of knowledge , along with policies of incentive for innovation and not only development by universities. Therefore, universities have eventually become the center of knowledge generation and have become more diversified and imperative.</a:t>
            </a:r>
          </a:p>
        </p:txBody>
      </p:sp>
      <p:sp>
        <p:nvSpPr>
          <p:cNvPr id="4" name="Text Placeholder 3"/>
          <p:cNvSpPr>
            <a:spLocks noGrp="1"/>
          </p:cNvSpPr>
          <p:nvPr>
            <p:ph type="body" idx="2"/>
          </p:nvPr>
        </p:nvSpPr>
        <p:spPr>
          <a:xfrm>
            <a:off x="3144470" y="1664175"/>
            <a:ext cx="3427780" cy="2727000"/>
          </a:xfrm>
        </p:spPr>
        <p:txBody>
          <a:bodyPr/>
          <a:lstStyle/>
          <a:p>
            <a:r>
              <a:rPr lang="en-US" sz="1100" dirty="0"/>
              <a:t>According to Miller et al. 2018, collaborative technology has the ability or capability of revolutionizing the conventional teaching and learning processes thereby eliminating the barriers to education imposed by time and space. Therefore, universities could easily expand their access to offer lifelong learning to the students associated.</a:t>
            </a:r>
          </a:p>
          <a:p>
            <a:r>
              <a:rPr lang="en-US" sz="1100" dirty="0"/>
              <a:t>However, there are a few issues with appropriate training required for developing a collaborative technology within the university (Ansari and Khan 2020).identifying the issues and exploring the role of training to teachers and other staff members of the university are the need of the hour.</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461271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grpSp>
      <p:sp>
        <p:nvSpPr>
          <p:cNvPr id="100" name="Google Shape;100;p14"/>
          <p:cNvSpPr txBox="1">
            <a:spLocks noGrp="1"/>
          </p:cNvSpPr>
          <p:nvPr>
            <p:ph type="title"/>
          </p:nvPr>
        </p:nvSpPr>
        <p:spPr>
          <a:xfrm>
            <a:off x="937238" y="883820"/>
            <a:ext cx="3691912" cy="780355"/>
          </a:xfrm>
          <a:prstGeom prst="rect">
            <a:avLst/>
          </a:prstGeom>
        </p:spPr>
        <p:txBody>
          <a:bodyPr spcFirstLastPara="1" wrap="square" lIns="0" tIns="0" rIns="0" bIns="0" anchor="b" anchorCtr="0">
            <a:noAutofit/>
          </a:bodyPr>
          <a:lstStyle/>
          <a:p>
            <a:r>
              <a:rPr lang="en-GB" sz="2000" dirty="0">
                <a:latin typeface="Abadi" panose="020B0604020104020204" pitchFamily="34" charset="0"/>
              </a:rPr>
              <a:t>ETHICAL CONSIDERATION</a:t>
            </a:r>
            <a:br>
              <a:rPr lang="en-GB" sz="2000" dirty="0">
                <a:latin typeface="Abadi" panose="020B0604020104020204" pitchFamily="34" charset="0"/>
              </a:rPr>
            </a:br>
            <a:r>
              <a:rPr lang="en-GB" sz="2000" b="1" i="0" dirty="0">
                <a:solidFill>
                  <a:schemeClr val="accent6">
                    <a:lumMod val="40000"/>
                    <a:lumOff val="60000"/>
                  </a:schemeClr>
                </a:solidFill>
                <a:effectLst/>
                <a:latin typeface="Abadi" panose="020B0604020104020204" pitchFamily="34" charset="0"/>
              </a:rPr>
              <a:t>Why do research ethics matter?</a:t>
            </a:r>
            <a:br>
              <a:rPr lang="en-GB" sz="2000" b="1" i="0" dirty="0">
                <a:solidFill>
                  <a:schemeClr val="accent6">
                    <a:lumMod val="40000"/>
                    <a:lumOff val="60000"/>
                  </a:schemeClr>
                </a:solidFill>
                <a:effectLst/>
                <a:latin typeface="Abadi" panose="020B0604020104020204" pitchFamily="34" charset="0"/>
              </a:rPr>
            </a:br>
            <a:br>
              <a:rPr lang="en-GB" sz="2000" b="1" i="0" dirty="0">
                <a:solidFill>
                  <a:schemeClr val="accent6">
                    <a:lumMod val="40000"/>
                    <a:lumOff val="60000"/>
                  </a:schemeClr>
                </a:solidFill>
                <a:effectLst/>
                <a:latin typeface="Abadi" panose="020B0604020104020204" pitchFamily="34" charset="0"/>
              </a:rPr>
            </a:br>
            <a:endParaRPr sz="2000" dirty="0">
              <a:solidFill>
                <a:schemeClr val="accent6">
                  <a:lumMod val="40000"/>
                  <a:lumOff val="60000"/>
                </a:schemeClr>
              </a:solidFill>
              <a:latin typeface="Abadi" panose="020B0604020104020204" pitchFamily="34" charset="0"/>
            </a:endParaRPr>
          </a:p>
        </p:txBody>
      </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dirty="0"/>
          </a:p>
        </p:txBody>
      </p:sp>
      <p:sp>
        <p:nvSpPr>
          <p:cNvPr id="5" name="Text Placeholder 4">
            <a:extLst>
              <a:ext uri="{FF2B5EF4-FFF2-40B4-BE49-F238E27FC236}">
                <a16:creationId xmlns:a16="http://schemas.microsoft.com/office/drawing/2014/main" id="{BB5D4FCF-56C6-B843-828A-240E32BE770A}"/>
              </a:ext>
            </a:extLst>
          </p:cNvPr>
          <p:cNvSpPr>
            <a:spLocks noGrp="1"/>
          </p:cNvSpPr>
          <p:nvPr>
            <p:ph type="body" idx="1"/>
          </p:nvPr>
        </p:nvSpPr>
        <p:spPr/>
        <p:txBody>
          <a:bodyPr/>
          <a:lstStyle/>
          <a:p>
            <a:pPr marL="114300" indent="0" algn="l">
              <a:buNone/>
            </a:pPr>
            <a:endParaRPr lang="en-GB" b="0" i="0" dirty="0">
              <a:solidFill>
                <a:srgbClr val="0D405F"/>
              </a:solidFill>
              <a:effectLst/>
              <a:latin typeface="Inter"/>
            </a:endParaRPr>
          </a:p>
          <a:p>
            <a:endParaRPr lang="en-US" dirty="0"/>
          </a:p>
        </p:txBody>
      </p:sp>
      <p:sp>
        <p:nvSpPr>
          <p:cNvPr id="7" name="Text Placeholder 6">
            <a:extLst>
              <a:ext uri="{FF2B5EF4-FFF2-40B4-BE49-F238E27FC236}">
                <a16:creationId xmlns:a16="http://schemas.microsoft.com/office/drawing/2014/main" id="{E8B52C1D-4AF4-6548-83BD-1293F2ABCCEC}"/>
              </a:ext>
            </a:extLst>
          </p:cNvPr>
          <p:cNvSpPr>
            <a:spLocks noGrp="1"/>
          </p:cNvSpPr>
          <p:nvPr>
            <p:ph type="body" idx="2"/>
          </p:nvPr>
        </p:nvSpPr>
        <p:spPr>
          <a:xfrm>
            <a:off x="196575" y="1524057"/>
            <a:ext cx="6663712" cy="3392757"/>
          </a:xfrm>
        </p:spPr>
        <p:txBody>
          <a:bodyPr/>
          <a:lstStyle/>
          <a:p>
            <a:pPr marL="114300" indent="0">
              <a:buNone/>
            </a:pPr>
            <a:endParaRPr lang="en-GB" sz="1200" b="1" dirty="0">
              <a:solidFill>
                <a:schemeClr val="accent6"/>
              </a:solidFill>
              <a:latin typeface="Abadi" panose="020B0604020104020204" pitchFamily="34" charset="0"/>
            </a:endParaRPr>
          </a:p>
          <a:p>
            <a:pPr marL="114300" indent="0">
              <a:buNone/>
            </a:pPr>
            <a:r>
              <a:rPr lang="en-US" sz="1200" b="1" dirty="0">
                <a:solidFill>
                  <a:schemeClr val="accent6"/>
                </a:solidFill>
                <a:latin typeface="Abadi" panose="020B0604020104020204" pitchFamily="34" charset="0"/>
              </a:rPr>
              <a:t>Research ethics are the moral principle that is responsible for guiding researchers on how to conduct and research without the intention of harming the associated participant of the study or members of the society as a whole (McKenna and Gray  2018).</a:t>
            </a:r>
          </a:p>
          <a:p>
            <a:pPr marL="114300" indent="0">
              <a:buNone/>
            </a:pPr>
            <a:r>
              <a:rPr lang="en-US" sz="1200" b="1" dirty="0">
                <a:solidFill>
                  <a:schemeClr val="accent6"/>
                </a:solidFill>
                <a:latin typeface="Abadi" panose="020B0604020104020204" pitchFamily="34" charset="0"/>
              </a:rPr>
              <a:t>Therefore, research ethics govern the standard of conduct for researchers and it is imperative for the researchers to adhere to the ethical aspects to protect or shield the dignity, welfare, and rights of the associated or involved participants (</a:t>
            </a:r>
            <a:r>
              <a:rPr lang="en-US" sz="1200" b="1" dirty="0" err="1">
                <a:solidFill>
                  <a:schemeClr val="accent6"/>
                </a:solidFill>
                <a:latin typeface="Abadi" panose="020B0604020104020204" pitchFamily="34" charset="0"/>
              </a:rPr>
              <a:t>Tabaee</a:t>
            </a:r>
            <a:r>
              <a:rPr lang="en-US" sz="1200" b="1" dirty="0">
                <a:solidFill>
                  <a:schemeClr val="accent6"/>
                </a:solidFill>
                <a:latin typeface="Abadi" panose="020B0604020104020204" pitchFamily="34" charset="0"/>
              </a:rPr>
              <a:t> </a:t>
            </a:r>
            <a:r>
              <a:rPr lang="en-US" sz="1200" b="1" dirty="0" err="1">
                <a:solidFill>
                  <a:schemeClr val="accent6"/>
                </a:solidFill>
                <a:latin typeface="Abadi" panose="020B0604020104020204" pitchFamily="34" charset="0"/>
              </a:rPr>
              <a:t>Damavandi</a:t>
            </a:r>
            <a:r>
              <a:rPr lang="en-US" sz="1200" b="1" dirty="0">
                <a:solidFill>
                  <a:schemeClr val="accent6"/>
                </a:solidFill>
                <a:latin typeface="Abadi" panose="020B0604020104020204" pitchFamily="34" charset="0"/>
              </a:rPr>
              <a:t> 2020).</a:t>
            </a:r>
            <a:endParaRPr lang="en-GB" sz="1200" b="1" dirty="0">
              <a:solidFill>
                <a:schemeClr val="accent6"/>
              </a:solidFill>
              <a:latin typeface="Abadi" panose="020B0604020104020204" pitchFamily="34" charset="0"/>
            </a:endParaRPr>
          </a:p>
          <a:p>
            <a:pPr marL="114300" indent="0">
              <a:buNone/>
            </a:pPr>
            <a:r>
              <a:rPr lang="en-GB" sz="1200" b="1" i="0" dirty="0">
                <a:solidFill>
                  <a:schemeClr val="accent6"/>
                </a:solidFill>
                <a:effectLst/>
                <a:latin typeface="Abadi" panose="020B0604020104020204" pitchFamily="34" charset="0"/>
              </a:rPr>
              <a:t>Even if a research </a:t>
            </a:r>
            <a:r>
              <a:rPr lang="en-GB" sz="1200" b="1" dirty="0">
                <a:solidFill>
                  <a:schemeClr val="accent6"/>
                </a:solidFill>
                <a:latin typeface="Abadi" panose="020B0604020104020204" pitchFamily="34" charset="0"/>
              </a:rPr>
              <a:t>idea valuable to society, it doesn’t justify violating the human rights or dignity of your study </a:t>
            </a:r>
            <a:r>
              <a:rPr lang="en-GB" sz="1200" b="1" dirty="0" err="1">
                <a:solidFill>
                  <a:schemeClr val="accent6"/>
                </a:solidFill>
                <a:latin typeface="Abadi" panose="020B0604020104020204" pitchFamily="34" charset="0"/>
              </a:rPr>
              <a:t>participantsis</a:t>
            </a:r>
            <a:r>
              <a:rPr lang="en-GB" sz="1200" b="1" dirty="0">
                <a:solidFill>
                  <a:schemeClr val="accent6"/>
                </a:solidFill>
                <a:latin typeface="Abadi" panose="020B0604020104020204" pitchFamily="34" charset="0"/>
              </a:rPr>
              <a:t>   (</a:t>
            </a:r>
            <a:r>
              <a:rPr lang="en-US" sz="1200" b="1">
                <a:solidFill>
                  <a:schemeClr val="accent6"/>
                </a:solidFill>
                <a:latin typeface="Abadi" panose="020B0604020104020204" pitchFamily="34" charset="0"/>
              </a:rPr>
              <a:t>Giraud </a:t>
            </a:r>
            <a:r>
              <a:rPr lang="en-US" sz="1200" b="1" dirty="0">
                <a:solidFill>
                  <a:schemeClr val="accent6"/>
                </a:solidFill>
                <a:latin typeface="Abadi" panose="020B0604020104020204" pitchFamily="34" charset="0"/>
              </a:rPr>
              <a:t>et al. 2019)</a:t>
            </a:r>
            <a:r>
              <a:rPr lang="en-GB" sz="1200" b="1" dirty="0">
                <a:solidFill>
                  <a:schemeClr val="accent6"/>
                </a:solidFill>
                <a:latin typeface="Abadi" panose="020B0604020104020204" pitchFamily="34" charset="0"/>
              </a:rPr>
              <a:t>.</a:t>
            </a:r>
          </a:p>
          <a:p>
            <a:pPr marL="114300" indent="0">
              <a:buNone/>
            </a:pPr>
            <a:endParaRPr lang="en-US" sz="1200" b="1" dirty="0">
              <a:solidFill>
                <a:schemeClr val="accent6"/>
              </a:solidFill>
              <a:latin typeface="Abadi" panose="020B0604020104020204" pitchFamily="34" charset="0"/>
            </a:endParaRPr>
          </a:p>
        </p:txBody>
      </p:sp>
    </p:spTree>
    <p:extLst>
      <p:ext uri="{BB962C8B-B14F-4D97-AF65-F5344CB8AC3E}">
        <p14:creationId xmlns:p14="http://schemas.microsoft.com/office/powerpoint/2010/main" val="66174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considerations to be made in research</a:t>
            </a:r>
          </a:p>
        </p:txBody>
      </p:sp>
      <p:sp>
        <p:nvSpPr>
          <p:cNvPr id="3" name="Text Placeholder 2"/>
          <p:cNvSpPr>
            <a:spLocks noGrp="1"/>
          </p:cNvSpPr>
          <p:nvPr>
            <p:ph type="body" idx="1"/>
          </p:nvPr>
        </p:nvSpPr>
        <p:spPr/>
        <p:txBody>
          <a:bodyPr/>
          <a:lstStyle/>
          <a:p>
            <a:pPr lvl="0"/>
            <a:r>
              <a:rPr lang="en-US" dirty="0"/>
              <a:t>Participation Voluntarily</a:t>
            </a:r>
          </a:p>
          <a:p>
            <a:pPr lvl="0"/>
            <a:r>
              <a:rPr lang="en-US" dirty="0"/>
              <a:t>Informed consent</a:t>
            </a:r>
          </a:p>
          <a:p>
            <a:pPr lvl="0"/>
            <a:r>
              <a:rPr lang="en-US" dirty="0"/>
              <a:t>Confidentiality</a:t>
            </a:r>
          </a:p>
        </p:txBody>
      </p:sp>
      <p:sp>
        <p:nvSpPr>
          <p:cNvPr id="4" name="Text Placeholder 3"/>
          <p:cNvSpPr>
            <a:spLocks noGrp="1"/>
          </p:cNvSpPr>
          <p:nvPr>
            <p:ph type="body" idx="2"/>
          </p:nvPr>
        </p:nvSpPr>
        <p:spPr/>
        <p:txBody>
          <a:bodyPr/>
          <a:lstStyle/>
          <a:p>
            <a:pPr lvl="0"/>
            <a:r>
              <a:rPr lang="en-US" dirty="0"/>
              <a:t>Anonymity</a:t>
            </a:r>
          </a:p>
          <a:p>
            <a:pPr lvl="0"/>
            <a:r>
              <a:rPr lang="en-US" dirty="0"/>
              <a:t>Potential or harm</a:t>
            </a:r>
          </a:p>
          <a:p>
            <a:pPr lvl="0"/>
            <a:r>
              <a:rPr lang="en-US" dirty="0"/>
              <a:t>Result communication</a:t>
            </a:r>
          </a:p>
          <a:p>
            <a:endParaRPr lang="en-US"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1680678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gr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7</a:t>
            </a:fld>
            <a:endParaRPr dirty="0"/>
          </a:p>
        </p:txBody>
      </p:sp>
      <p:graphicFrame>
        <p:nvGraphicFramePr>
          <p:cNvPr id="2" name="Table 1"/>
          <p:cNvGraphicFramePr>
            <a:graphicFrameLocks noGrp="1"/>
          </p:cNvGraphicFramePr>
          <p:nvPr>
            <p:extLst>
              <p:ext uri="{D42A27DB-BD31-4B8C-83A1-F6EECF244321}">
                <p14:modId xmlns:p14="http://schemas.microsoft.com/office/powerpoint/2010/main" val="937200907"/>
              </p:ext>
            </p:extLst>
          </p:nvPr>
        </p:nvGraphicFramePr>
        <p:xfrm>
          <a:off x="761996" y="618916"/>
          <a:ext cx="6124578" cy="4218768"/>
        </p:xfrm>
        <a:graphic>
          <a:graphicData uri="http://schemas.openxmlformats.org/drawingml/2006/table">
            <a:tbl>
              <a:tblPr>
                <a:tableStyleId>{240F8F6A-D15E-43C1-B007-3B23E40AB50D}</a:tableStyleId>
              </a:tblPr>
              <a:tblGrid>
                <a:gridCol w="3062289">
                  <a:extLst>
                    <a:ext uri="{9D8B030D-6E8A-4147-A177-3AD203B41FA5}">
                      <a16:colId xmlns:a16="http://schemas.microsoft.com/office/drawing/2014/main" val="20000"/>
                    </a:ext>
                  </a:extLst>
                </a:gridCol>
                <a:gridCol w="3062289">
                  <a:extLst>
                    <a:ext uri="{9D8B030D-6E8A-4147-A177-3AD203B41FA5}">
                      <a16:colId xmlns:a16="http://schemas.microsoft.com/office/drawing/2014/main" val="20001"/>
                    </a:ext>
                  </a:extLst>
                </a:gridCol>
              </a:tblGrid>
              <a:tr h="108198">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Ethical issue</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Definition</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0"/>
                  </a:ext>
                </a:extLst>
              </a:tr>
              <a:tr h="305192">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Voluntary participation</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all the subjects under research are free to choose to involve without any external coercion or pressure.</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1"/>
                  </a:ext>
                </a:extLst>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Informed consent</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This refers to a situation where all the potential respondents interpret and obtain all the required information required for deciding whether to participate or not.</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2"/>
                  </a:ext>
                </a:extLst>
              </a:tr>
              <a:tr h="403689">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Anonymity</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the researcher is not aware of the participants and is not linked to any individual participants or their gathered data.</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3"/>
                  </a:ext>
                </a:extLst>
              </a:tr>
              <a:tr h="403689">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Confidentiality</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the researcher is aware of the participants, however, have removed all the recognizing data or information from the research report.</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4"/>
                  </a:ext>
                </a:extLst>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Potential for harm</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incorporates physical, social, psychological as well as all varieties of harm that might result in breaching of privacy and are kept to an absolute minimum.</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5"/>
                  </a:ext>
                </a:extLst>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Results communication</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This means that the researcher makes sure to communicate the end results and conduct the work plagiarism free and make sure the results are as transparent as possible.</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587089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Proposed method </a:t>
            </a:r>
          </a:p>
        </p:txBody>
      </p:sp>
      <p:sp>
        <p:nvSpPr>
          <p:cNvPr id="3" name="Text Placeholder 2"/>
          <p:cNvSpPr>
            <a:spLocks noGrp="1"/>
          </p:cNvSpPr>
          <p:nvPr>
            <p:ph type="body" idx="1"/>
          </p:nvPr>
        </p:nvSpPr>
        <p:spPr>
          <a:xfrm>
            <a:off x="751500" y="1664175"/>
            <a:ext cx="5211150" cy="2727000"/>
          </a:xfrm>
        </p:spPr>
        <p:txBody>
          <a:bodyPr/>
          <a:lstStyle/>
          <a:p>
            <a:r>
              <a:rPr lang="en-US" sz="1200" dirty="0"/>
              <a:t>The researcher in this case will try to evaluate the role of training on how to use technology to collaborate with UWTSD. In order to pursue this study, the researcher would initially conduct a wide ranging literature review that comprises of past researchers and accordingly put forward the findings from the academic journals and articles (</a:t>
            </a:r>
            <a:r>
              <a:rPr lang="en-US" sz="1200" dirty="0" err="1"/>
              <a:t>Velentgas</a:t>
            </a:r>
            <a:r>
              <a:rPr lang="en-US" sz="1200" dirty="0"/>
              <a:t> 2021). However, the researcher would collect both primary as well as secondary data for the research study, and accordingly, a survey would be conducted to obtain primary data (</a:t>
            </a:r>
            <a:r>
              <a:rPr lang="en-US" sz="1200" dirty="0" err="1"/>
              <a:t>Franzitta</a:t>
            </a:r>
            <a:r>
              <a:rPr lang="en-US" sz="1200" dirty="0"/>
              <a:t> et al. 2020).  A simple random sampling technique would be used and questions would focus on obtaining information on the perception of having trained for technological use</a:t>
            </a:r>
            <a:r>
              <a:rPr lang="en-US" dirty="0"/>
              <a:t>.</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a:p>
        </p:txBody>
      </p:sp>
    </p:spTree>
    <p:extLst>
      <p:ext uri="{BB962C8B-B14F-4D97-AF65-F5344CB8AC3E}">
        <p14:creationId xmlns:p14="http://schemas.microsoft.com/office/powerpoint/2010/main" val="312526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865" y="645500"/>
            <a:ext cx="4491600" cy="396300"/>
          </a:xfrm>
        </p:spPr>
        <p:txBody>
          <a:bodyPr/>
          <a:lstStyle/>
          <a:p>
            <a:r>
              <a:rPr lang="en-US" dirty="0"/>
              <a:t>Research timeline </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pic>
        <p:nvPicPr>
          <p:cNvPr id="6" name="Picture 5"/>
          <p:cNvPicPr>
            <a:picLocks noChangeAspect="1"/>
          </p:cNvPicPr>
          <p:nvPr/>
        </p:nvPicPr>
        <p:blipFill rotWithShape="1">
          <a:blip r:embed="rId2"/>
          <a:srcRect l="33002" t="20881" r="34556" b="9873"/>
          <a:stretch/>
        </p:blipFill>
        <p:spPr>
          <a:xfrm>
            <a:off x="717402" y="1200150"/>
            <a:ext cx="5378598" cy="3771900"/>
          </a:xfrm>
          <a:prstGeom prst="rect">
            <a:avLst/>
          </a:prstGeom>
        </p:spPr>
      </p:pic>
    </p:spTree>
    <p:extLst>
      <p:ext uri="{BB962C8B-B14F-4D97-AF65-F5344CB8AC3E}">
        <p14:creationId xmlns:p14="http://schemas.microsoft.com/office/powerpoint/2010/main" val="320800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2" name="Title 1">
            <a:extLst>
              <a:ext uri="{FF2B5EF4-FFF2-40B4-BE49-F238E27FC236}">
                <a16:creationId xmlns:a16="http://schemas.microsoft.com/office/drawing/2014/main" id="{F3B4FEB7-6058-4FF7-A54B-97A0AE945D5A}"/>
              </a:ext>
            </a:extLst>
          </p:cNvPr>
          <p:cNvSpPr>
            <a:spLocks noGrp="1"/>
          </p:cNvSpPr>
          <p:nvPr>
            <p:ph type="title"/>
          </p:nvPr>
        </p:nvSpPr>
        <p:spPr>
          <a:xfrm>
            <a:off x="467888" y="1641017"/>
            <a:ext cx="5488537" cy="2634897"/>
          </a:xfrm>
        </p:spPr>
        <p:txBody>
          <a:bodyPr/>
          <a:lstStyle/>
          <a:p>
            <a:r>
              <a:rPr lang="en-GB" sz="1800" b="1" i="1" dirty="0">
                <a:solidFill>
                  <a:schemeClr val="accent6">
                    <a:lumMod val="20000"/>
                    <a:lumOff val="80000"/>
                  </a:schemeClr>
                </a:solidFill>
                <a:effectLst/>
                <a:latin typeface="Abadi" panose="020B0604020104020204" pitchFamily="34" charset="0"/>
              </a:rPr>
              <a:t>Hypothesis ( what do you think ? )</a:t>
            </a:r>
            <a:br>
              <a:rPr lang="en-GB" sz="1600" b="1" i="0" dirty="0">
                <a:effectLst/>
                <a:latin typeface="Abadi" panose="020B0604020104020204" pitchFamily="34" charset="0"/>
              </a:rPr>
            </a:br>
            <a:r>
              <a:rPr lang="en-GB" sz="1400" b="1" dirty="0"/>
              <a:t>A hypothesis could be considered as a statement that is capable of introducing a research question and is possible for proposing an anticipated outcome of the same.  Therefore hypothesis acts as an integral part of the scientific manner that forms or develops the basis of experiments (primarily scientifically).</a:t>
            </a:r>
            <a:br>
              <a:rPr lang="en-US" sz="1400" dirty="0"/>
            </a:br>
            <a:r>
              <a:rPr lang="en-GB" sz="1400" b="1" dirty="0"/>
              <a:t>In addition to this, a hypothesis is also responsible for enabling researchers to discover an association between variables, thereby anticipating a relation that is based on different theoretical guidelines and empirical evidence. Hence, creating a hypothesis would require an extensive interpretation of the research topic (chosen) and an exhaustive review of prior literature at the same time. </a:t>
            </a:r>
            <a:br>
              <a:rPr lang="en-US" sz="1400" dirty="0"/>
            </a:br>
            <a:endParaRPr lang="en-GB" sz="1400" b="1" dirty="0">
              <a:latin typeface="Abadi" panose="020B0604020104020204" pitchFamily="34" charset="0"/>
            </a:endParaRPr>
          </a:p>
        </p:txBody>
      </p:sp>
      <p:sp>
        <p:nvSpPr>
          <p:cNvPr id="104" name="Google Shape;104;p14"/>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10</a:t>
            </a:fld>
            <a:endParaRPr/>
          </a:p>
        </p:txBody>
      </p:sp>
    </p:spTree>
    <p:extLst>
      <p:ext uri="{BB962C8B-B14F-4D97-AF65-F5344CB8AC3E}">
        <p14:creationId xmlns:p14="http://schemas.microsoft.com/office/powerpoint/2010/main" val="1136353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274" y="207066"/>
            <a:ext cx="4491600" cy="396300"/>
          </a:xfrm>
        </p:spPr>
        <p:txBody>
          <a:bodyPr/>
          <a:lstStyle/>
          <a:p>
            <a:r>
              <a:rPr lang="en-US" dirty="0"/>
              <a:t>References </a:t>
            </a:r>
          </a:p>
        </p:txBody>
      </p:sp>
      <p:sp>
        <p:nvSpPr>
          <p:cNvPr id="3" name="Slide Number Placeholder 2"/>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sp>
        <p:nvSpPr>
          <p:cNvPr id="4" name="Title 1">
            <a:extLst>
              <a:ext uri="{FF2B5EF4-FFF2-40B4-BE49-F238E27FC236}">
                <a16:creationId xmlns:a16="http://schemas.microsoft.com/office/drawing/2014/main" id="{F3B4FEB7-6058-4FF7-A54B-97A0AE945D5A}"/>
              </a:ext>
            </a:extLst>
          </p:cNvPr>
          <p:cNvSpPr txBox="1">
            <a:spLocks/>
          </p:cNvSpPr>
          <p:nvPr/>
        </p:nvSpPr>
        <p:spPr>
          <a:xfrm>
            <a:off x="253031" y="832513"/>
            <a:ext cx="6557202" cy="3795021"/>
          </a:xfrm>
          <a:prstGeom prst="rect">
            <a:avLst/>
          </a:prstGeom>
          <a:noFill/>
          <a:ln>
            <a:noFill/>
          </a:ln>
          <a:effectLst>
            <a:outerShdw blurRad="42863" dist="9525" dir="5400000" algn="bl" rotWithShape="0">
              <a:schemeClr val="dk1">
                <a:alpha val="20000"/>
              </a:schemeClr>
            </a:outerShdw>
          </a:effectLst>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1pPr>
            <a:lvl2pPr marR="0" lvl="1"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2pPr>
            <a:lvl3pPr marR="0" lvl="2"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3pPr>
            <a:lvl4pPr marR="0" lvl="3"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4pPr>
            <a:lvl5pPr marR="0" lvl="4"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5pPr>
            <a:lvl6pPr marR="0" lvl="5"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6pPr>
            <a:lvl7pPr marR="0" lvl="6"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7pPr>
            <a:lvl8pPr marR="0" lvl="7"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8pPr>
            <a:lvl9pPr marR="0" lvl="8"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9pPr>
          </a:lstStyle>
          <a:p>
            <a:r>
              <a:rPr lang="en-US" sz="1200" dirty="0"/>
              <a:t>Ansari, J.A.N. and Khan, N.A., 2020. Exploring the role of social media in collaborative learning the new domain of learning. </a:t>
            </a:r>
            <a:r>
              <a:rPr lang="en-US" sz="1200" i="1" dirty="0"/>
              <a:t>Smart Learning Environments</a:t>
            </a:r>
            <a:r>
              <a:rPr lang="en-US" sz="1200" dirty="0"/>
              <a:t>, </a:t>
            </a:r>
            <a:r>
              <a:rPr lang="en-US" sz="1200" i="1" dirty="0"/>
              <a:t>7</a:t>
            </a:r>
            <a:r>
              <a:rPr lang="en-US" sz="1200" dirty="0"/>
              <a:t>(1), pp.1-16.</a:t>
            </a:r>
          </a:p>
          <a:p>
            <a:r>
              <a:rPr lang="en-US" sz="1200" dirty="0" err="1"/>
              <a:t>Franzitta</a:t>
            </a:r>
            <a:r>
              <a:rPr lang="en-US" sz="1200" dirty="0"/>
              <a:t>, V., Longo, S., </a:t>
            </a:r>
            <a:r>
              <a:rPr lang="en-US" sz="1200" dirty="0" err="1"/>
              <a:t>Sollazzo</a:t>
            </a:r>
            <a:r>
              <a:rPr lang="en-US" sz="1200" dirty="0"/>
              <a:t>, G., </a:t>
            </a:r>
            <a:r>
              <a:rPr lang="en-US" sz="1200" dirty="0" err="1"/>
              <a:t>Cellura</a:t>
            </a:r>
            <a:r>
              <a:rPr lang="en-US" sz="1200" dirty="0"/>
              <a:t>, M. and </a:t>
            </a:r>
            <a:r>
              <a:rPr lang="en-US" sz="1200" dirty="0" err="1"/>
              <a:t>Celauro</a:t>
            </a:r>
            <a:r>
              <a:rPr lang="en-US" sz="1200" dirty="0"/>
              <a:t>, C., 2020. Primary data collection and environmental/energy audit of hot mix asphalt production. </a:t>
            </a:r>
            <a:r>
              <a:rPr lang="en-US" sz="1200" i="1" dirty="0"/>
              <a:t>Energies</a:t>
            </a:r>
            <a:r>
              <a:rPr lang="en-US" sz="1200" dirty="0"/>
              <a:t>, </a:t>
            </a:r>
            <a:r>
              <a:rPr lang="en-US" sz="1200" i="1" dirty="0"/>
              <a:t>13</a:t>
            </a:r>
            <a:r>
              <a:rPr lang="en-US" sz="1200" dirty="0"/>
              <a:t>(8), p.2045.</a:t>
            </a:r>
          </a:p>
          <a:p>
            <a:r>
              <a:rPr lang="en-US" sz="1200" dirty="0"/>
              <a:t>Giraud, C., </a:t>
            </a:r>
            <a:r>
              <a:rPr lang="en-US" sz="1200" dirty="0" err="1"/>
              <a:t>Cioffo</a:t>
            </a:r>
            <a:r>
              <a:rPr lang="en-US" sz="1200" dirty="0"/>
              <a:t>, G.D., </a:t>
            </a:r>
            <a:r>
              <a:rPr lang="en-US" sz="1200" dirty="0" err="1"/>
              <a:t>Kervyn</a:t>
            </a:r>
            <a:r>
              <a:rPr lang="en-US" sz="1200" dirty="0"/>
              <a:t> de </a:t>
            </a:r>
            <a:r>
              <a:rPr lang="en-US" sz="1200" dirty="0" err="1"/>
              <a:t>Lettenhove</a:t>
            </a:r>
            <a:r>
              <a:rPr lang="en-US" sz="1200" dirty="0"/>
              <a:t>, M. and Ramirez Chaves, C., 2019. Navigating research ethics in the absence of an ethics review board: The importance of space for sharing. </a:t>
            </a:r>
            <a:r>
              <a:rPr lang="en-US" sz="1200" i="1" dirty="0"/>
              <a:t>Research Ethics</a:t>
            </a:r>
            <a:r>
              <a:rPr lang="en-US" sz="1200" dirty="0"/>
              <a:t>, </a:t>
            </a:r>
            <a:r>
              <a:rPr lang="en-US" sz="1200" i="1" dirty="0"/>
              <a:t>15</a:t>
            </a:r>
            <a:r>
              <a:rPr lang="en-US" sz="1200" dirty="0"/>
              <a:t>(1), pp.1-17.</a:t>
            </a:r>
          </a:p>
          <a:p>
            <a:r>
              <a:rPr lang="en-US" sz="1200" dirty="0"/>
              <a:t>McKenna, L. and Gray, R., 2018. The importance of ethics in research publications. </a:t>
            </a:r>
            <a:r>
              <a:rPr lang="en-US" sz="1200" i="1" dirty="0"/>
              <a:t>Collegian</a:t>
            </a:r>
            <a:r>
              <a:rPr lang="en-US" sz="1200" dirty="0"/>
              <a:t>, </a:t>
            </a:r>
            <a:r>
              <a:rPr lang="en-US" sz="1200" i="1" dirty="0"/>
              <a:t>25</a:t>
            </a:r>
            <a:r>
              <a:rPr lang="en-US" sz="1200" dirty="0"/>
              <a:t>(2), pp.147-148.</a:t>
            </a:r>
          </a:p>
          <a:p>
            <a:r>
              <a:rPr lang="en-US" sz="1200" dirty="0"/>
              <a:t>Miller, K., McAdam, R. and McAdam, M., 2018. A systematic literature review of university technology transfer from a quadruple helix perspective: toward a research agenda. </a:t>
            </a:r>
            <a:r>
              <a:rPr lang="en-US" sz="1200" i="1" dirty="0" err="1"/>
              <a:t>R&amp;d</a:t>
            </a:r>
            <a:r>
              <a:rPr lang="en-US" sz="1200" i="1" dirty="0"/>
              <a:t> Management</a:t>
            </a:r>
            <a:r>
              <a:rPr lang="en-US" sz="1200" dirty="0"/>
              <a:t>, </a:t>
            </a:r>
            <a:r>
              <a:rPr lang="en-US" sz="1200" i="1" dirty="0"/>
              <a:t>48</a:t>
            </a:r>
            <a:r>
              <a:rPr lang="en-US" sz="1200" dirty="0"/>
              <a:t>(1), pp.7-24.</a:t>
            </a:r>
          </a:p>
          <a:p>
            <a:r>
              <a:rPr lang="en-US" sz="1200" dirty="0" err="1"/>
              <a:t>Rybnicek</a:t>
            </a:r>
            <a:r>
              <a:rPr lang="en-US" sz="1200" dirty="0"/>
              <a:t>, R. and </a:t>
            </a:r>
            <a:r>
              <a:rPr lang="en-US" sz="1200" dirty="0" err="1"/>
              <a:t>Königsgruber</a:t>
            </a:r>
            <a:r>
              <a:rPr lang="en-US" sz="1200" dirty="0"/>
              <a:t>, R., 2019. What makes industry–university collaboration succeed? A systematic review of the literature. </a:t>
            </a:r>
            <a:r>
              <a:rPr lang="en-US" sz="1200" i="1" dirty="0"/>
              <a:t>Journal of business economics</a:t>
            </a:r>
            <a:r>
              <a:rPr lang="en-US" sz="1200" dirty="0"/>
              <a:t>, </a:t>
            </a:r>
            <a:r>
              <a:rPr lang="en-US" sz="1200" i="1" dirty="0"/>
              <a:t>89</a:t>
            </a:r>
            <a:r>
              <a:rPr lang="en-US" sz="1200" dirty="0"/>
              <a:t>(2), pp.221-250.</a:t>
            </a:r>
          </a:p>
          <a:p>
            <a:r>
              <a:rPr lang="en-US" sz="1200" dirty="0" err="1"/>
              <a:t>Tabaee</a:t>
            </a:r>
            <a:r>
              <a:rPr lang="en-US" sz="1200" dirty="0"/>
              <a:t> </a:t>
            </a:r>
            <a:r>
              <a:rPr lang="en-US" sz="1200" dirty="0" err="1"/>
              <a:t>Damavandi</a:t>
            </a:r>
            <a:r>
              <a:rPr lang="en-US" sz="1200" dirty="0"/>
              <a:t>, P., 2020. </a:t>
            </a:r>
            <a:r>
              <a:rPr lang="en-US" sz="1200" i="1" dirty="0"/>
              <a:t>The importance of research ethics when doing research and inner </a:t>
            </a:r>
            <a:r>
              <a:rPr lang="en-US" sz="1200" i="1" dirty="0" err="1"/>
              <a:t>turmoils</a:t>
            </a:r>
            <a:r>
              <a:rPr lang="en-US" sz="1200" i="1" dirty="0"/>
              <a:t> of a young researcher</a:t>
            </a:r>
            <a:r>
              <a:rPr lang="en-US" sz="1200" dirty="0"/>
              <a:t> (No. aq6r7). Center for Open Science.</a:t>
            </a:r>
          </a:p>
          <a:p>
            <a:r>
              <a:rPr lang="en-US" sz="1200" dirty="0" err="1"/>
              <a:t>Velentgas</a:t>
            </a:r>
            <a:r>
              <a:rPr lang="en-US" sz="1200" dirty="0"/>
              <a:t>, P., 2021. Primary Data Collection for </a:t>
            </a:r>
            <a:r>
              <a:rPr lang="en-US" sz="1200" dirty="0" err="1"/>
              <a:t>Pharmacoepidemiology</a:t>
            </a:r>
            <a:r>
              <a:rPr lang="en-US" sz="1200" dirty="0"/>
              <a:t>. </a:t>
            </a:r>
            <a:r>
              <a:rPr lang="en-US" sz="1200" i="1" dirty="0"/>
              <a:t>Textbook of </a:t>
            </a:r>
            <a:r>
              <a:rPr lang="en-US" sz="1200" i="1" dirty="0" err="1"/>
              <a:t>Pharmacoepidemiology</a:t>
            </a:r>
            <a:r>
              <a:rPr lang="en-US" sz="1200" dirty="0"/>
              <a:t>, pp.192-202.</a:t>
            </a:r>
          </a:p>
        </p:txBody>
      </p:sp>
    </p:spTree>
    <p:extLst>
      <p:ext uri="{BB962C8B-B14F-4D97-AF65-F5344CB8AC3E}">
        <p14:creationId xmlns:p14="http://schemas.microsoft.com/office/powerpoint/2010/main" val="2154656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0"/>
        <p:cNvGrpSpPr/>
        <p:nvPr/>
      </p:nvGrpSpPr>
      <p:grpSpPr>
        <a:xfrm>
          <a:off x="0" y="0"/>
          <a:ext cx="0" cy="0"/>
          <a:chOff x="0" y="0"/>
          <a:chExt cx="0" cy="0"/>
        </a:xfrm>
      </p:grpSpPr>
      <p:grpSp>
        <p:nvGrpSpPr>
          <p:cNvPr id="381" name="Google Shape;381;p34"/>
          <p:cNvGrpSpPr/>
          <p:nvPr/>
        </p:nvGrpSpPr>
        <p:grpSpPr>
          <a:xfrm>
            <a:off x="182281" y="189426"/>
            <a:ext cx="386943" cy="372647"/>
            <a:chOff x="2583325" y="2972875"/>
            <a:chExt cx="462850" cy="445750"/>
          </a:xfrm>
        </p:grpSpPr>
        <p:sp>
          <p:nvSpPr>
            <p:cNvPr id="382" name="Google Shape;382;p34"/>
            <p:cNvSpPr/>
            <p:nvPr/>
          </p:nvSpPr>
          <p:spPr>
            <a:xfrm>
              <a:off x="2701775" y="3323350"/>
              <a:ext cx="225950" cy="95275"/>
            </a:xfrm>
            <a:custGeom>
              <a:avLst/>
              <a:gdLst/>
              <a:ahLst/>
              <a:cxnLst/>
              <a:rect l="l" t="t" r="r" b="b"/>
              <a:pathLst>
                <a:path w="9038" h="3811" extrusionOk="0">
                  <a:moveTo>
                    <a:pt x="2956" y="1"/>
                  </a:moveTo>
                  <a:lnTo>
                    <a:pt x="2956" y="2956"/>
                  </a:lnTo>
                  <a:lnTo>
                    <a:pt x="685" y="2956"/>
                  </a:lnTo>
                  <a:lnTo>
                    <a:pt x="514" y="3005"/>
                  </a:lnTo>
                  <a:lnTo>
                    <a:pt x="367" y="3103"/>
                  </a:lnTo>
                  <a:lnTo>
                    <a:pt x="245" y="3200"/>
                  </a:lnTo>
                  <a:lnTo>
                    <a:pt x="147" y="3322"/>
                  </a:lnTo>
                  <a:lnTo>
                    <a:pt x="50" y="3469"/>
                  </a:lnTo>
                  <a:lnTo>
                    <a:pt x="1" y="3640"/>
                  </a:lnTo>
                  <a:lnTo>
                    <a:pt x="1" y="3811"/>
                  </a:lnTo>
                  <a:lnTo>
                    <a:pt x="9037" y="3811"/>
                  </a:lnTo>
                  <a:lnTo>
                    <a:pt x="9037" y="3640"/>
                  </a:lnTo>
                  <a:lnTo>
                    <a:pt x="8988" y="3469"/>
                  </a:lnTo>
                  <a:lnTo>
                    <a:pt x="8891" y="3322"/>
                  </a:lnTo>
                  <a:lnTo>
                    <a:pt x="8793" y="3200"/>
                  </a:lnTo>
                  <a:lnTo>
                    <a:pt x="8671" y="3103"/>
                  </a:lnTo>
                  <a:lnTo>
                    <a:pt x="8524" y="3005"/>
                  </a:lnTo>
                  <a:lnTo>
                    <a:pt x="8353" y="2956"/>
                  </a:lnTo>
                  <a:lnTo>
                    <a:pt x="6082" y="2956"/>
                  </a:lnTo>
                  <a:lnTo>
                    <a:pt x="6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83" name="Google Shape;383;p34"/>
            <p:cNvSpPr/>
            <p:nvPr/>
          </p:nvSpPr>
          <p:spPr>
            <a:xfrm>
              <a:off x="2583325" y="2972875"/>
              <a:ext cx="462850" cy="337075"/>
            </a:xfrm>
            <a:custGeom>
              <a:avLst/>
              <a:gdLst/>
              <a:ahLst/>
              <a:cxnLst/>
              <a:rect l="l" t="t" r="r" b="b"/>
              <a:pathLst>
                <a:path w="18514" h="13483" extrusionOk="0">
                  <a:moveTo>
                    <a:pt x="17048" y="1466"/>
                  </a:moveTo>
                  <a:lnTo>
                    <a:pt x="17048" y="12017"/>
                  </a:lnTo>
                  <a:lnTo>
                    <a:pt x="1466" y="12017"/>
                  </a:lnTo>
                  <a:lnTo>
                    <a:pt x="1466" y="1466"/>
                  </a:lnTo>
                  <a:close/>
                  <a:moveTo>
                    <a:pt x="391" y="1"/>
                  </a:moveTo>
                  <a:lnTo>
                    <a:pt x="318" y="50"/>
                  </a:lnTo>
                  <a:lnTo>
                    <a:pt x="220" y="74"/>
                  </a:lnTo>
                  <a:lnTo>
                    <a:pt x="147" y="148"/>
                  </a:lnTo>
                  <a:lnTo>
                    <a:pt x="98" y="221"/>
                  </a:lnTo>
                  <a:lnTo>
                    <a:pt x="49" y="294"/>
                  </a:lnTo>
                  <a:lnTo>
                    <a:pt x="25" y="392"/>
                  </a:lnTo>
                  <a:lnTo>
                    <a:pt x="1" y="489"/>
                  </a:lnTo>
                  <a:lnTo>
                    <a:pt x="1" y="12994"/>
                  </a:lnTo>
                  <a:lnTo>
                    <a:pt x="25" y="13092"/>
                  </a:lnTo>
                  <a:lnTo>
                    <a:pt x="49" y="13189"/>
                  </a:lnTo>
                  <a:lnTo>
                    <a:pt x="98" y="13263"/>
                  </a:lnTo>
                  <a:lnTo>
                    <a:pt x="147" y="13336"/>
                  </a:lnTo>
                  <a:lnTo>
                    <a:pt x="220" y="13409"/>
                  </a:lnTo>
                  <a:lnTo>
                    <a:pt x="318" y="13434"/>
                  </a:lnTo>
                  <a:lnTo>
                    <a:pt x="391" y="13483"/>
                  </a:lnTo>
                  <a:lnTo>
                    <a:pt x="18123" y="13483"/>
                  </a:lnTo>
                  <a:lnTo>
                    <a:pt x="18196" y="13434"/>
                  </a:lnTo>
                  <a:lnTo>
                    <a:pt x="18293" y="13409"/>
                  </a:lnTo>
                  <a:lnTo>
                    <a:pt x="18367" y="13336"/>
                  </a:lnTo>
                  <a:lnTo>
                    <a:pt x="18416" y="13263"/>
                  </a:lnTo>
                  <a:lnTo>
                    <a:pt x="18464" y="13189"/>
                  </a:lnTo>
                  <a:lnTo>
                    <a:pt x="18489" y="13092"/>
                  </a:lnTo>
                  <a:lnTo>
                    <a:pt x="18513" y="12994"/>
                  </a:lnTo>
                  <a:lnTo>
                    <a:pt x="18513" y="489"/>
                  </a:lnTo>
                  <a:lnTo>
                    <a:pt x="18489" y="392"/>
                  </a:lnTo>
                  <a:lnTo>
                    <a:pt x="18464" y="294"/>
                  </a:lnTo>
                  <a:lnTo>
                    <a:pt x="18416" y="221"/>
                  </a:lnTo>
                  <a:lnTo>
                    <a:pt x="18367" y="148"/>
                  </a:lnTo>
                  <a:lnTo>
                    <a:pt x="18293" y="74"/>
                  </a:lnTo>
                  <a:lnTo>
                    <a:pt x="18196" y="50"/>
                  </a:lnTo>
                  <a:lnTo>
                    <a:pt x="181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384" name="Google Shape;384;p34"/>
          <p:cNvSpPr/>
          <p:nvPr/>
        </p:nvSpPr>
        <p:spPr>
          <a:xfrm>
            <a:off x="4228082" y="1231061"/>
            <a:ext cx="3977100" cy="2532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dirty="0">
                <a:solidFill>
                  <a:schemeClr val="dk2"/>
                </a:solidFill>
                <a:latin typeface="Fira Sans Light"/>
                <a:ea typeface="Fira Sans Light"/>
                <a:cs typeface="Fira Sans Light"/>
                <a:sym typeface="Fira Sans Light"/>
              </a:rPr>
              <a:t>Place your screenshot here</a:t>
            </a:r>
            <a:endParaRPr sz="1000" dirty="0">
              <a:solidFill>
                <a:schemeClr val="dk2"/>
              </a:solidFill>
              <a:latin typeface="Fira Sans Light"/>
              <a:ea typeface="Fira Sans Light"/>
              <a:cs typeface="Fira Sans Light"/>
              <a:sym typeface="Fira Sans Light"/>
            </a:endParaRPr>
          </a:p>
        </p:txBody>
      </p:sp>
      <p:sp>
        <p:nvSpPr>
          <p:cNvPr id="385" name="Google Shape;385;p3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12</a:t>
            </a:fld>
            <a:endParaRPr/>
          </a:p>
        </p:txBody>
      </p:sp>
      <p:grpSp>
        <p:nvGrpSpPr>
          <p:cNvPr id="386" name="Google Shape;386;p34"/>
          <p:cNvGrpSpPr/>
          <p:nvPr/>
        </p:nvGrpSpPr>
        <p:grpSpPr>
          <a:xfrm>
            <a:off x="4129089" y="345666"/>
            <a:ext cx="4832630" cy="4315411"/>
            <a:chOff x="1177450" y="241631"/>
            <a:chExt cx="6173152" cy="3616776"/>
          </a:xfrm>
        </p:grpSpPr>
        <p:sp>
          <p:nvSpPr>
            <p:cNvPr id="387" name="Google Shape;387;p34"/>
            <p:cNvSpPr/>
            <p:nvPr/>
          </p:nvSpPr>
          <p:spPr>
            <a:xfrm>
              <a:off x="1682275" y="241631"/>
              <a:ext cx="5161606" cy="3454973"/>
            </a:xfrm>
            <a:custGeom>
              <a:avLst/>
              <a:gdLst/>
              <a:ahLst/>
              <a:cxnLst/>
              <a:rect l="l" t="t" r="r" b="b"/>
              <a:pathLst>
                <a:path w="5161606" h="3454973" extrusionOk="0">
                  <a:moveTo>
                    <a:pt x="4992053" y="0"/>
                  </a:moveTo>
                  <a:lnTo>
                    <a:pt x="170498" y="0"/>
                  </a:lnTo>
                  <a:cubicBezTo>
                    <a:pt x="76200" y="0"/>
                    <a:pt x="0" y="76143"/>
                    <a:pt x="0" y="170369"/>
                  </a:cubicBezTo>
                  <a:lnTo>
                    <a:pt x="0" y="3396915"/>
                  </a:lnTo>
                  <a:cubicBezTo>
                    <a:pt x="0" y="3429275"/>
                    <a:pt x="26670" y="3454973"/>
                    <a:pt x="58102" y="3454973"/>
                  </a:cubicBezTo>
                  <a:lnTo>
                    <a:pt x="5103495" y="3454973"/>
                  </a:lnTo>
                  <a:cubicBezTo>
                    <a:pt x="5135880" y="3454973"/>
                    <a:pt x="5161598" y="3428324"/>
                    <a:pt x="5161598" y="3396915"/>
                  </a:cubicBezTo>
                  <a:lnTo>
                    <a:pt x="5161598" y="170369"/>
                  </a:lnTo>
                  <a:cubicBezTo>
                    <a:pt x="5162550" y="76143"/>
                    <a:pt x="5086350" y="0"/>
                    <a:pt x="4992053" y="0"/>
                  </a:cubicBezTo>
                  <a:close/>
                  <a:moveTo>
                    <a:pt x="4981575" y="3245581"/>
                  </a:moveTo>
                  <a:lnTo>
                    <a:pt x="190500" y="3245581"/>
                  </a:lnTo>
                  <a:lnTo>
                    <a:pt x="190500" y="199874"/>
                  </a:lnTo>
                  <a:lnTo>
                    <a:pt x="4981575" y="199874"/>
                  </a:lnTo>
                  <a:lnTo>
                    <a:pt x="4981575" y="3245581"/>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34"/>
            <p:cNvSpPr/>
            <p:nvPr/>
          </p:nvSpPr>
          <p:spPr>
            <a:xfrm>
              <a:off x="1177450" y="3763229"/>
              <a:ext cx="6173152" cy="95178"/>
            </a:xfrm>
            <a:custGeom>
              <a:avLst/>
              <a:gdLst/>
              <a:ahLst/>
              <a:cxnLst/>
              <a:rect l="l" t="t" r="r" b="b"/>
              <a:pathLst>
                <a:path w="6173152" h="95178" extrusionOk="0">
                  <a:moveTo>
                    <a:pt x="0" y="0"/>
                  </a:moveTo>
                  <a:cubicBezTo>
                    <a:pt x="0" y="0"/>
                    <a:pt x="129540" y="95178"/>
                    <a:pt x="450533" y="95178"/>
                  </a:cubicBezTo>
                  <a:lnTo>
                    <a:pt x="5817870" y="95178"/>
                  </a:lnTo>
                  <a:cubicBezTo>
                    <a:pt x="5948363" y="95178"/>
                    <a:pt x="6173153" y="0"/>
                    <a:pt x="6173153" y="0"/>
                  </a:cubicBezTo>
                  <a:lnTo>
                    <a:pt x="0" y="0"/>
                  </a:lnTo>
                  <a:close/>
                </a:path>
              </a:pathLst>
            </a:custGeom>
            <a:solidFill>
              <a:schemeClr val="dk2"/>
            </a:solidFill>
            <a:ln>
              <a:noFill/>
            </a:ln>
            <a:effectLst>
              <a:outerShdw blurRad="142875" dist="47625" dir="5400000" algn="bl" rotWithShape="0">
                <a:schemeClr val="dk1">
                  <a:alpha val="50000"/>
                </a:scheme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9" name="Google Shape;389;p34"/>
            <p:cNvSpPr/>
            <p:nvPr/>
          </p:nvSpPr>
          <p:spPr>
            <a:xfrm>
              <a:off x="1177450" y="3687086"/>
              <a:ext cx="6172200" cy="76142"/>
            </a:xfrm>
            <a:custGeom>
              <a:avLst/>
              <a:gdLst/>
              <a:ahLst/>
              <a:cxnLst/>
              <a:rect l="l" t="t" r="r" b="b"/>
              <a:pathLst>
                <a:path w="6172200" h="76142" extrusionOk="0">
                  <a:moveTo>
                    <a:pt x="0" y="76143"/>
                  </a:moveTo>
                  <a:lnTo>
                    <a:pt x="6172200" y="76143"/>
                  </a:lnTo>
                  <a:lnTo>
                    <a:pt x="6172200" y="0"/>
                  </a:lnTo>
                  <a:lnTo>
                    <a:pt x="0" y="0"/>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0" name="Google Shape;390;p34"/>
            <p:cNvSpPr/>
            <p:nvPr/>
          </p:nvSpPr>
          <p:spPr>
            <a:xfrm>
              <a:off x="3806350" y="3687086"/>
              <a:ext cx="903922" cy="47589"/>
            </a:xfrm>
            <a:custGeom>
              <a:avLst/>
              <a:gdLst/>
              <a:ahLst/>
              <a:cxnLst/>
              <a:rect l="l" t="t" r="r" b="b"/>
              <a:pathLst>
                <a:path w="903922" h="47589" extrusionOk="0">
                  <a:moveTo>
                    <a:pt x="0" y="0"/>
                  </a:moveTo>
                  <a:cubicBezTo>
                    <a:pt x="0" y="0"/>
                    <a:pt x="26670" y="47589"/>
                    <a:pt x="53340" y="47589"/>
                  </a:cubicBezTo>
                  <a:lnTo>
                    <a:pt x="850582" y="47589"/>
                  </a:lnTo>
                  <a:cubicBezTo>
                    <a:pt x="877253" y="47589"/>
                    <a:pt x="903922" y="0"/>
                    <a:pt x="903922" y="0"/>
                  </a:cubicBezTo>
                  <a:lnTo>
                    <a:pt x="0" y="0"/>
                  </a:lnTo>
                  <a:close/>
                </a:path>
              </a:pathLst>
            </a:custGeom>
            <a:solidFill>
              <a:srgbClr val="02102E">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91" name="Google Shape;391;p34"/>
          <p:cNvSpPr txBox="1">
            <a:spLocks noGrp="1"/>
          </p:cNvSpPr>
          <p:nvPr>
            <p:ph type="title"/>
          </p:nvPr>
        </p:nvSpPr>
        <p:spPr>
          <a:xfrm>
            <a:off x="751500" y="1111338"/>
            <a:ext cx="2551800" cy="7515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Ionut Rotaru UWTSD</a:t>
            </a:r>
            <a:endParaRPr dirty="0"/>
          </a:p>
        </p:txBody>
      </p:sp>
      <p:sp>
        <p:nvSpPr>
          <p:cNvPr id="392" name="Google Shape;392;p34"/>
          <p:cNvSpPr txBox="1">
            <a:spLocks noGrp="1"/>
          </p:cNvSpPr>
          <p:nvPr>
            <p:ph type="body" idx="4294967295"/>
          </p:nvPr>
        </p:nvSpPr>
        <p:spPr>
          <a:xfrm>
            <a:off x="751498" y="2060863"/>
            <a:ext cx="2991161" cy="873724"/>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 dirty="0">
                <a:latin typeface="Abadi" panose="020B0604020104020204" pitchFamily="34" charset="0"/>
              </a:rPr>
              <a:t>A great first year with UWTSD .</a:t>
            </a:r>
          </a:p>
        </p:txBody>
      </p:sp>
      <p:pic>
        <p:nvPicPr>
          <p:cNvPr id="3" name="Picture 2" descr="Logo&#10;&#10;Description automatically generated">
            <a:extLst>
              <a:ext uri="{FF2B5EF4-FFF2-40B4-BE49-F238E27FC236}">
                <a16:creationId xmlns:a16="http://schemas.microsoft.com/office/drawing/2014/main" id="{CD970E6B-7492-4C62-882B-1D5F179DD65E}"/>
              </a:ext>
            </a:extLst>
          </p:cNvPr>
          <p:cNvPicPr>
            <a:picLocks noChangeAspect="1"/>
          </p:cNvPicPr>
          <p:nvPr/>
        </p:nvPicPr>
        <p:blipFill>
          <a:blip r:embed="rId4"/>
          <a:stretch>
            <a:fillRect/>
          </a:stretch>
        </p:blipFill>
        <p:spPr>
          <a:xfrm>
            <a:off x="4656082" y="482423"/>
            <a:ext cx="3771994" cy="3771994"/>
          </a:xfrm>
          <a:prstGeom prst="rect">
            <a:avLst/>
          </a:prstGeom>
        </p:spPr>
      </p:pic>
    </p:spTree>
  </p:cSld>
  <p:clrMapOvr>
    <a:masterClrMapping/>
  </p:clrMapOvr>
</p:sld>
</file>

<file path=ppt/theme/theme1.xml><?xml version="1.0" encoding="utf-8"?>
<a:theme xmlns:a="http://schemas.openxmlformats.org/drawingml/2006/main" name="Leontes template">
  <a:themeElements>
    <a:clrScheme name="Custom 347">
      <a:dk1>
        <a:srgbClr val="03153B"/>
      </a:dk1>
      <a:lt1>
        <a:srgbClr val="FFFFFF"/>
      </a:lt1>
      <a:dk2>
        <a:srgbClr val="DFE2E9"/>
      </a:dk2>
      <a:lt2>
        <a:srgbClr val="6C7588"/>
      </a:lt2>
      <a:accent1>
        <a:srgbClr val="F36232"/>
      </a:accent1>
      <a:accent2>
        <a:srgbClr val="32A707"/>
      </a:accent2>
      <a:accent3>
        <a:srgbClr val="AFE435"/>
      </a:accent3>
      <a:accent4>
        <a:srgbClr val="9287E6"/>
      </a:accent4>
      <a:accent5>
        <a:srgbClr val="B5BDFD"/>
      </a:accent5>
      <a:accent6>
        <a:srgbClr val="FF703B"/>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TotalTime>
  <Words>2033</Words>
  <Application>Microsoft Office PowerPoint</Application>
  <PresentationFormat>On-screen Show (16:9)</PresentationFormat>
  <Paragraphs>78</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Arabic Typesetting</vt:lpstr>
      <vt:lpstr>Fira Sans Light</vt:lpstr>
      <vt:lpstr>Fira Sans SemiBold</vt:lpstr>
      <vt:lpstr>Calibri</vt:lpstr>
      <vt:lpstr>Inter</vt:lpstr>
      <vt:lpstr>Abadi</vt:lpstr>
      <vt:lpstr>Leontes template</vt:lpstr>
      <vt:lpstr>Ionut Rotaru        Student ID: 2118245  How do we use technology to collaborate at UWTSD?   </vt:lpstr>
      <vt:lpstr>Introduction </vt:lpstr>
      <vt:lpstr>Research question </vt:lpstr>
      <vt:lpstr>Literature review</vt:lpstr>
      <vt:lpstr>ETHICAL CONSIDERATION Why do research ethics matter?  </vt:lpstr>
      <vt:lpstr>Ethical considerations to be made in research</vt:lpstr>
      <vt:lpstr>PowerPoint Presentation</vt:lpstr>
      <vt:lpstr>Proposed method </vt:lpstr>
      <vt:lpstr>Research timeline </vt:lpstr>
      <vt:lpstr>Hypothesis ( what do you think ? ) A hypothesis could be considered as a statement that is capable of introducing a research question and is possible for proposing an anticipated outcome of the same.  Therefore hypothesis acts as an integral part of the scientific manner that forms or develops the basis of experiments (primarily scientifically). In addition to this, a hypothesis is also responsible for enabling researchers to discover an association between variables, thereby anticipating a relation that is based on different theoretical guidelines and empirical evidence. Hence, creating a hypothesis would require an extensive interpretation of the research topic (chosen) and an exhaustive review of prior literature at the same time.  </vt:lpstr>
      <vt:lpstr>References </vt:lpstr>
      <vt:lpstr>Ionut Rotaru UWTSD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Ionut Rotaru        Student ID: 2118245  Welcome to my presentation</dc:title>
  <dc:creator>kid kidrauhl</dc:creator>
  <cp:lastModifiedBy>kid kidrauhl</cp:lastModifiedBy>
  <cp:revision>36</cp:revision>
  <dcterms:modified xsi:type="dcterms:W3CDTF">2022-08-09T18:40:05Z</dcterms:modified>
</cp:coreProperties>
</file>