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5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D4F1C8-8EED-46A3-B150-A15ACBF62643}" v="1075" dt="2022-03-12T13:09:29.5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800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764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2680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638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3332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288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963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240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690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7242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99916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7925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7181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3639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7854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05550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731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52243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06" r:id="rId1"/>
    <p:sldLayoutId id="2147484107" r:id="rId2"/>
    <p:sldLayoutId id="2147484108" r:id="rId3"/>
    <p:sldLayoutId id="2147484109" r:id="rId4"/>
    <p:sldLayoutId id="2147484110" r:id="rId5"/>
    <p:sldLayoutId id="2147484111" r:id="rId6"/>
    <p:sldLayoutId id="2147484112" r:id="rId7"/>
    <p:sldLayoutId id="2147484113" r:id="rId8"/>
    <p:sldLayoutId id="2147484114" r:id="rId9"/>
    <p:sldLayoutId id="2147484115" r:id="rId10"/>
    <p:sldLayoutId id="2147484116" r:id="rId11"/>
    <p:sldLayoutId id="2147484117" r:id="rId12"/>
    <p:sldLayoutId id="2147484118" r:id="rId13"/>
    <p:sldLayoutId id="2147484119" r:id="rId14"/>
    <p:sldLayoutId id="2147484120" r:id="rId15"/>
    <p:sldLayoutId id="2147484121" r:id="rId16"/>
    <p:sldLayoutId id="214748412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3" descr="Office supplies on black background">
            <a:extLst>
              <a:ext uri="{FF2B5EF4-FFF2-40B4-BE49-F238E27FC236}">
                <a16:creationId xmlns:a16="http://schemas.microsoft.com/office/drawing/2014/main" id="{AABA7FDF-0028-AB8B-C189-CB7753EFA2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flipV="1">
            <a:off x="-21882" y="5801503"/>
            <a:ext cx="83349" cy="1018482"/>
          </a:xfrm>
        </p:spPr>
        <p:txBody>
          <a:bodyPr>
            <a:normAutofit/>
          </a:bodyPr>
          <a:lstStyle/>
          <a:p>
            <a:r>
              <a:rPr lang="en-GB" sz="1100" dirty="0">
                <a:solidFill>
                  <a:srgbClr val="FFFFFF"/>
                </a:solidFill>
                <a:latin typeface="Arial"/>
                <a:cs typeface="Arial"/>
              </a:rPr>
              <a:t>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57556" y="5272809"/>
            <a:ext cx="8442384" cy="72501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54B889-F91D-4ADD-A198-C8B12AF8E6B1}"/>
              </a:ext>
            </a:extLst>
          </p:cNvPr>
          <p:cNvSpPr txBox="1"/>
          <p:nvPr/>
        </p:nvSpPr>
        <p:spPr>
          <a:xfrm>
            <a:off x="271154" y="360218"/>
            <a:ext cx="7196446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latin typeface="Arial"/>
                <a:cs typeface="Arial"/>
              </a:rPr>
              <a:t>STUDENT NAME: ROXANA N CRACIUN </a:t>
            </a:r>
          </a:p>
          <a:p>
            <a:r>
              <a:rPr lang="en-GB" sz="1200" b="1" dirty="0">
                <a:latin typeface="Arial"/>
                <a:cs typeface="Arial"/>
              </a:rPr>
              <a:t>STUDENT NUMBER: 2107001</a:t>
            </a:r>
          </a:p>
          <a:p>
            <a:r>
              <a:rPr lang="en-GB" sz="1200" b="1" dirty="0">
                <a:latin typeface="Arial"/>
                <a:cs typeface="Arial"/>
              </a:rPr>
              <a:t>MODULE: BMSW 4004</a:t>
            </a:r>
          </a:p>
          <a:p>
            <a:r>
              <a:rPr lang="en-GB" sz="1200" b="1" dirty="0">
                <a:latin typeface="Arial"/>
                <a:cs typeface="Arial"/>
              </a:rPr>
              <a:t>MODULE TITLE: PROBLEM SOLVING AND DECISION MAKING</a:t>
            </a:r>
          </a:p>
          <a:p>
            <a:r>
              <a:rPr lang="en-GB" sz="1200" b="1" dirty="0">
                <a:latin typeface="Arial"/>
                <a:cs typeface="Arial"/>
              </a:rPr>
              <a:t>LECTURER:</a:t>
            </a:r>
            <a:r>
              <a:rPr lang="en-GB" sz="1400" b="1" dirty="0">
                <a:latin typeface="Arial"/>
                <a:cs typeface="Arial"/>
              </a:rPr>
              <a:t> </a:t>
            </a:r>
            <a:r>
              <a:rPr lang="en-GB" sz="1200" b="1" dirty="0">
                <a:latin typeface="Arial"/>
                <a:cs typeface="Arial"/>
              </a:rPr>
              <a:t>CHIJIOKE UBA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ADE946-139E-48FC-9877-174D08D8431E}"/>
              </a:ext>
            </a:extLst>
          </p:cNvPr>
          <p:cNvSpPr txBox="1"/>
          <p:nvPr/>
        </p:nvSpPr>
        <p:spPr>
          <a:xfrm>
            <a:off x="2713393" y="2249382"/>
            <a:ext cx="615735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b="1" i="1" dirty="0">
                <a:latin typeface="Arial"/>
                <a:cs typeface="Arial"/>
              </a:rPr>
              <a:t>ASSIGNMENT TITLE: </a:t>
            </a:r>
            <a:r>
              <a:rPr lang="en-GB" sz="1400" dirty="0">
                <a:latin typeface="Arial"/>
                <a:cs typeface="Arial"/>
              </a:rPr>
              <a:t>        </a:t>
            </a:r>
            <a:r>
              <a:rPr lang="en-GB" sz="1600" dirty="0">
                <a:latin typeface="Arial"/>
                <a:cs typeface="Arial"/>
              </a:rPr>
              <a:t> </a:t>
            </a:r>
            <a:endParaRPr lang="en-US" sz="1600" b="1" dirty="0">
              <a:latin typeface="Bembo"/>
              <a:cs typeface="Arial"/>
            </a:endParaRPr>
          </a:p>
          <a:p>
            <a:pPr algn="ctr"/>
            <a:r>
              <a:rPr lang="en-GB" sz="1600" dirty="0">
                <a:latin typeface="Arial"/>
                <a:cs typeface="Arial"/>
              </a:rPr>
              <a:t>  </a:t>
            </a:r>
            <a:r>
              <a:rPr lang="en-GB" sz="1600" b="1" i="1" dirty="0">
                <a:latin typeface="Arial"/>
                <a:cs typeface="Arial"/>
              </a:rPr>
              <a:t>PROBLEM SOLVING AND DECISION MAKING </a:t>
            </a:r>
            <a:endParaRPr lang="en-US" sz="1600" b="1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2C7E8-5A7F-4CCA-B4F9-6081FAF83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69" y="609600"/>
            <a:ext cx="4110697" cy="11940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PRESENTING THE PROBLEM OF MCHT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3FD20104-ED36-4D8E-8054-43A3006C273E}"/>
              </a:ext>
            </a:extLst>
          </p:cNvPr>
          <p:cNvSpPr txBox="1"/>
          <p:nvPr/>
        </p:nvSpPr>
        <p:spPr>
          <a:xfrm>
            <a:off x="213919" y="2013359"/>
            <a:ext cx="4035196" cy="31416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85000" lnSpcReduction="20000"/>
          </a:bodyPr>
          <a:lstStyle/>
          <a:p>
            <a:pPr marL="171450" indent="-1714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100" b="1" cap="small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 </a:t>
            </a:r>
            <a:r>
              <a:rPr lang="en-US" sz="1700" b="1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Mid Cheshire Hospitals NHS Foundation Trust (MCHT) has developed a problem with staff attendance.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100" cap="small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700" b="1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Clinical commissioning groups (CCGs) and NHS North-West has set MCHT with 4.51% rolling average in the past.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100" cap="small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b="1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This increased constantly from 2007 to 2012 having consequences of over £1 million cost per percentage point each year.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100" cap="small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b="1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Hospital's services became poorly and the use of temporary staff raised. </a:t>
            </a:r>
          </a:p>
        </p:txBody>
      </p:sp>
      <p:pic>
        <p:nvPicPr>
          <p:cNvPr id="71" name="Picture 71" descr="A picture containing icon&#10;&#10;Description automatically generated">
            <a:extLst>
              <a:ext uri="{FF2B5EF4-FFF2-40B4-BE49-F238E27FC236}">
                <a16:creationId xmlns:a16="http://schemas.microsoft.com/office/drawing/2014/main" id="{F75C580F-A36A-48C6-BFA0-898B1B4999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994" y="1150761"/>
            <a:ext cx="6916633" cy="423643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9" name="TextBox 68">
            <a:extLst>
              <a:ext uri="{FF2B5EF4-FFF2-40B4-BE49-F238E27FC236}">
                <a16:creationId xmlns:a16="http://schemas.microsoft.com/office/drawing/2014/main" id="{26C4670E-B664-4749-8417-23B4BA177307}"/>
              </a:ext>
            </a:extLst>
          </p:cNvPr>
          <p:cNvSpPr txBox="1"/>
          <p:nvPr/>
        </p:nvSpPr>
        <p:spPr>
          <a:xfrm>
            <a:off x="6420465" y="2508661"/>
            <a:ext cx="5122606" cy="33746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171450" indent="-1714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600" cap="small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300" cap="small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300" cap="small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FB05FDCF-99CD-4241-8F0F-BB37A9642650}"/>
              </a:ext>
            </a:extLst>
          </p:cNvPr>
          <p:cNvSpPr txBox="1"/>
          <p:nvPr/>
        </p:nvSpPr>
        <p:spPr>
          <a:xfrm>
            <a:off x="10298819" y="6354440"/>
            <a:ext cx="1653630" cy="17040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62500" lnSpcReduction="200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</a:pPr>
            <a:endParaRPr lang="en-US" sz="1100" cap="small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677F74F7-3838-4E50-9DFA-CE1F0E8FC76C}"/>
              </a:ext>
            </a:extLst>
          </p:cNvPr>
          <p:cNvSpPr txBox="1"/>
          <p:nvPr/>
        </p:nvSpPr>
        <p:spPr>
          <a:xfrm rot="-10800000" flipH="1" flipV="1">
            <a:off x="8737394" y="5641109"/>
            <a:ext cx="25017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23860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ESTEL Analysis (PEST Analysis) EXPLAINED with EXAMPLES | B2U">
            <a:extLst>
              <a:ext uri="{FF2B5EF4-FFF2-40B4-BE49-F238E27FC236}">
                <a16:creationId xmlns:a16="http://schemas.microsoft.com/office/drawing/2014/main" id="{75C3CE3D-AAE9-4B67-9E56-172928C3C37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3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0010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6C5C1-BCA6-4FB2-88BC-8EC011717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8936" y="123218"/>
            <a:ext cx="4031079" cy="1114158"/>
          </a:xfrm>
        </p:spPr>
        <p:txBody>
          <a:bodyPr>
            <a:normAutofit/>
          </a:bodyPr>
          <a:lstStyle/>
          <a:p>
            <a:pPr algn="ctr"/>
            <a:r>
              <a:rPr lang="en-GB" sz="2000" b="1" u="sng" dirty="0"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Cause and effects of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CC44D-238D-45E6-ABA8-4579A8396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76242" y="5122396"/>
            <a:ext cx="3471171" cy="6688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9D0881-E1AB-4344-B67A-B265D264BD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502" y="1585518"/>
            <a:ext cx="11271948" cy="5126892"/>
          </a:xfrm>
        </p:spPr>
        <p:txBody>
          <a:bodyPr>
            <a:norm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Poor policy.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wages.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Health and well being.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Taking vacancies.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Recognition and reward.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Discrimination.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Too many hours.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Poor insurance.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poor training and quality of staff due to temporary staff.</a:t>
            </a:r>
          </a:p>
          <a:p>
            <a:pPr algn="just"/>
            <a:r>
              <a:rPr lang="en-GB" sz="18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low attendance costs of over £1 million per percentage point from 2007 </a:t>
            </a:r>
          </a:p>
          <a:p>
            <a:pPr algn="just"/>
            <a:r>
              <a:rPr lang="en-GB" sz="18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 to 2012. </a:t>
            </a:r>
          </a:p>
          <a:p>
            <a:pPr algn="just"/>
            <a:endParaRPr lang="en-GB" sz="18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Money Loss Vector Art, Icons, and Graphics for Free Download">
            <a:extLst>
              <a:ext uri="{FF2B5EF4-FFF2-40B4-BE49-F238E27FC236}">
                <a16:creationId xmlns:a16="http://schemas.microsoft.com/office/drawing/2014/main" id="{54987C28-F821-49CC-8399-8137344766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6810" y="4370663"/>
            <a:ext cx="2810097" cy="2341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6365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5F32515-9322-44A5-8C72-4C7BFB461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617F13B-5021-454F-90E5-3AB2383BF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2" name="Picture 6" descr="Project Teams - Group Decision-Making Process">
            <a:extLst>
              <a:ext uri="{FF2B5EF4-FFF2-40B4-BE49-F238E27FC236}">
                <a16:creationId xmlns:a16="http://schemas.microsoft.com/office/drawing/2014/main" id="{E8EC1C67-0FCC-46C6-BD9D-C425B4EF38D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7836" y="1270272"/>
            <a:ext cx="9756327" cy="4317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7693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50F58-385F-4FB8-A0D6-4C02BC024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8600" y="142613"/>
            <a:ext cx="4638604" cy="1224793"/>
          </a:xfrm>
        </p:spPr>
        <p:txBody>
          <a:bodyPr/>
          <a:lstStyle/>
          <a:p>
            <a:r>
              <a:rPr lang="en-GB" dirty="0"/>
              <a:t>         </a:t>
            </a:r>
            <a:r>
              <a:rPr lang="en-GB" sz="2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Alternative solutions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8F4DE-5D67-467D-85D9-562016C02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780" y="1526796"/>
            <a:ext cx="11174135" cy="53312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Identifying what’s caused the problems and their impact on employees the following alternative solutions could be applied: </a:t>
            </a:r>
          </a:p>
          <a:p>
            <a:pPr marL="0" indent="0">
              <a:buNone/>
            </a:pP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policy change to cover all aspects.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accurate wages.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suitable shift and number of working hours.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ethnicity to be respected.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more complex training according to the type of contract.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be recognised for their merits.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new feedback implementation of staff support to avoid the problems to repeat.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34956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146</TotalTime>
  <Words>270</Words>
  <Application>Microsoft Office PowerPoint</Application>
  <PresentationFormat>Widescreen</PresentationFormat>
  <Paragraphs>42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Bembo</vt:lpstr>
      <vt:lpstr>Century Gothic</vt:lpstr>
      <vt:lpstr>Wingdings</vt:lpstr>
      <vt:lpstr>Mesh</vt:lpstr>
      <vt:lpstr>.</vt:lpstr>
      <vt:lpstr>PRESENTING THE PROBLEM OF MCHT</vt:lpstr>
      <vt:lpstr>PowerPoint Presentation</vt:lpstr>
      <vt:lpstr>Cause and effects of the problem</vt:lpstr>
      <vt:lpstr>PowerPoint Presentation</vt:lpstr>
      <vt:lpstr>         Alternative solutions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roxana craciun</cp:lastModifiedBy>
  <cp:revision>308</cp:revision>
  <dcterms:created xsi:type="dcterms:W3CDTF">2022-03-12T11:42:04Z</dcterms:created>
  <dcterms:modified xsi:type="dcterms:W3CDTF">2022-03-12T15:52:07Z</dcterms:modified>
</cp:coreProperties>
</file>