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2" r:id="rId5"/>
    <p:sldId id="257" r:id="rId6"/>
    <p:sldId id="260" r:id="rId7"/>
    <p:sldId id="258"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3F67-4625-9762-B338-E29C80A0E3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2888CC-8B65-D182-D179-110865F981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CB6384-D78C-FAA3-2134-ECF932A6C6BD}"/>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5" name="Footer Placeholder 4">
            <a:extLst>
              <a:ext uri="{FF2B5EF4-FFF2-40B4-BE49-F238E27FC236}">
                <a16:creationId xmlns:a16="http://schemas.microsoft.com/office/drawing/2014/main" id="{F834CD0E-201A-F91A-CAB1-AE796C23CC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3B1370-34F2-A851-8124-401F443509FD}"/>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291599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3303D-AB52-CF8E-FF0C-D70C1124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B1A62E-6CA5-E1A5-B1C5-B065157448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FFFD1-663D-FFAF-D051-821956A06723}"/>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5" name="Footer Placeholder 4">
            <a:extLst>
              <a:ext uri="{FF2B5EF4-FFF2-40B4-BE49-F238E27FC236}">
                <a16:creationId xmlns:a16="http://schemas.microsoft.com/office/drawing/2014/main" id="{05CB1D1A-2739-D2C2-757F-01D7043AB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5EC85B-415B-DD8F-7F4F-8A2A2E420FDF}"/>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367555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BF07-C8F5-2388-DCF9-3622427556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47338C-43E1-BAD3-6EEA-BE71B08B74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7D2144-65F0-E802-1738-0687F87B5E80}"/>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5" name="Footer Placeholder 4">
            <a:extLst>
              <a:ext uri="{FF2B5EF4-FFF2-40B4-BE49-F238E27FC236}">
                <a16:creationId xmlns:a16="http://schemas.microsoft.com/office/drawing/2014/main" id="{891F3B14-7959-0BF1-13B6-7B4EC52B8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90D92-618D-8C3C-547E-84B14CEF3211}"/>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3412142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BDD73-A1AA-7734-6644-D3861C2FE1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3B77E7-EBF5-241D-B834-F939EAC028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E014E3-4197-D201-E108-50831B9162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222FC6-2785-D300-B131-AAF23F2D2D9E}"/>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6" name="Footer Placeholder 5">
            <a:extLst>
              <a:ext uri="{FF2B5EF4-FFF2-40B4-BE49-F238E27FC236}">
                <a16:creationId xmlns:a16="http://schemas.microsoft.com/office/drawing/2014/main" id="{5A285DCA-EB0C-D368-10A0-A5F1A1E0A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62988-356A-447C-29B7-E80FECE3B805}"/>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411039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AA392-A29F-302A-9D5A-F97443B3C0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27FAFF-75AE-65B2-509C-95C6DCBB92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DF2489-9128-3D88-3BE5-929E7CA4BE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B17BB1-BF3A-4281-1559-4E940FBD20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90EF97-F350-D3F2-5A69-C8ED3F57AB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44E512-A492-3AFA-449C-48482EFC79F5}"/>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8" name="Footer Placeholder 7">
            <a:extLst>
              <a:ext uri="{FF2B5EF4-FFF2-40B4-BE49-F238E27FC236}">
                <a16:creationId xmlns:a16="http://schemas.microsoft.com/office/drawing/2014/main" id="{C1C99E78-3301-F63F-8C05-1A20331D3D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19E459-67B0-AFE0-305F-1BAA750288BB}"/>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244104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7A77A-7F52-8AA0-F21A-3835B01444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34F25F-3371-F322-6972-2B09EC1AA69A}"/>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4" name="Footer Placeholder 3">
            <a:extLst>
              <a:ext uri="{FF2B5EF4-FFF2-40B4-BE49-F238E27FC236}">
                <a16:creationId xmlns:a16="http://schemas.microsoft.com/office/drawing/2014/main" id="{7491E387-AA2F-F497-4683-92666BB8E5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0E9AC7-2DDF-1B45-8624-0C493618EEF7}"/>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3699593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9FF999-CE87-B4F3-7226-C4EB68E57BEF}"/>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3" name="Footer Placeholder 2">
            <a:extLst>
              <a:ext uri="{FF2B5EF4-FFF2-40B4-BE49-F238E27FC236}">
                <a16:creationId xmlns:a16="http://schemas.microsoft.com/office/drawing/2014/main" id="{3E3A0636-076F-25E7-EE59-B1F54B1FD8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879E22-0659-84D1-D196-DAA7CA4CCC91}"/>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75222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A936-7919-1E54-E2C6-0FD1703E16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152532-494F-1C88-6B50-4D2FAB8D92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FE574A-B371-7E4B-2AB5-DC33B451AE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D9E4E2-AD06-244D-2963-33B4AF46053D}"/>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6" name="Footer Placeholder 5">
            <a:extLst>
              <a:ext uri="{FF2B5EF4-FFF2-40B4-BE49-F238E27FC236}">
                <a16:creationId xmlns:a16="http://schemas.microsoft.com/office/drawing/2014/main" id="{68B3DC9C-3F24-32CF-362E-C12F0E2507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CF5CAC-3556-29AF-9919-C19DF645C8E8}"/>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2708058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3AA84-005B-CB58-3D1C-40A5CF1C61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621FBB-019A-B1E7-43A1-6F03BA6137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721950-2EF9-7FAE-AFD0-693B8AB3CF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43D323-FC2A-B8F5-9C75-DAB25A232A0E}"/>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6" name="Footer Placeholder 5">
            <a:extLst>
              <a:ext uri="{FF2B5EF4-FFF2-40B4-BE49-F238E27FC236}">
                <a16:creationId xmlns:a16="http://schemas.microsoft.com/office/drawing/2014/main" id="{8F34FB65-EDDD-A9A6-4220-01EEB84079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83A5D-4249-5A51-8006-F4C0811ACCB3}"/>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241279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B57B0-C6A9-56C0-F57B-53728B703D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065CA1-4558-54A2-D0BB-1CCF5F8CC0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AED2C-7D68-0738-2D7B-9BD744B8A6D0}"/>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5" name="Footer Placeholder 4">
            <a:extLst>
              <a:ext uri="{FF2B5EF4-FFF2-40B4-BE49-F238E27FC236}">
                <a16:creationId xmlns:a16="http://schemas.microsoft.com/office/drawing/2014/main" id="{28B25799-A707-F699-A3E9-62A104D243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54820D-29FB-6AD0-B7FF-F457765B5C05}"/>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3532195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387F48-90A3-BA47-E0DE-FD827E791E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1186E6-1D23-1A95-E0E8-F759249640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E83A11-1ACE-F55F-AA92-A983BF4AA5A3}"/>
              </a:ext>
            </a:extLst>
          </p:cNvPr>
          <p:cNvSpPr>
            <a:spLocks noGrp="1"/>
          </p:cNvSpPr>
          <p:nvPr>
            <p:ph type="dt" sz="half" idx="10"/>
          </p:nvPr>
        </p:nvSpPr>
        <p:spPr/>
        <p:txBody>
          <a:bodyPr/>
          <a:lstStyle/>
          <a:p>
            <a:fld id="{4C9C96C4-8717-4567-ADD0-90ECE056FFFA}" type="datetimeFigureOut">
              <a:rPr lang="en-GB" smtClean="0"/>
              <a:t>23/07/2023</a:t>
            </a:fld>
            <a:endParaRPr lang="en-GB"/>
          </a:p>
        </p:txBody>
      </p:sp>
      <p:sp>
        <p:nvSpPr>
          <p:cNvPr id="5" name="Footer Placeholder 4">
            <a:extLst>
              <a:ext uri="{FF2B5EF4-FFF2-40B4-BE49-F238E27FC236}">
                <a16:creationId xmlns:a16="http://schemas.microsoft.com/office/drawing/2014/main" id="{F067F5C7-10AA-5C51-86F1-5653569F2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26248D-56CA-9628-98BE-E73A106AE3B1}"/>
              </a:ext>
            </a:extLst>
          </p:cNvPr>
          <p:cNvSpPr>
            <a:spLocks noGrp="1"/>
          </p:cNvSpPr>
          <p:nvPr>
            <p:ph type="sldNum" sz="quarter" idx="12"/>
          </p:nvPr>
        </p:nvSpPr>
        <p:spPr/>
        <p:txBody>
          <a:bodyPr/>
          <a:lstStyle/>
          <a:p>
            <a:fld id="{B204D766-29AD-48E2-8512-FA43A87EA988}" type="slidenum">
              <a:rPr lang="en-GB" smtClean="0"/>
              <a:t>‹#›</a:t>
            </a:fld>
            <a:endParaRPr lang="en-GB"/>
          </a:p>
        </p:txBody>
      </p:sp>
    </p:spTree>
    <p:extLst>
      <p:ext uri="{BB962C8B-B14F-4D97-AF65-F5344CB8AC3E}">
        <p14:creationId xmlns:p14="http://schemas.microsoft.com/office/powerpoint/2010/main" val="1563573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81E864-5522-E064-0485-2B1FC38983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990B5C-9B57-1825-D554-3DF71A4144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07AF1-E520-EAE4-EFE9-46E2EFECEF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9C96C4-8717-4567-ADD0-90ECE056FFFA}" type="datetimeFigureOut">
              <a:rPr lang="en-GB" smtClean="0"/>
              <a:t>23/07/2023</a:t>
            </a:fld>
            <a:endParaRPr lang="en-GB"/>
          </a:p>
        </p:txBody>
      </p:sp>
      <p:sp>
        <p:nvSpPr>
          <p:cNvPr id="5" name="Footer Placeholder 4">
            <a:extLst>
              <a:ext uri="{FF2B5EF4-FFF2-40B4-BE49-F238E27FC236}">
                <a16:creationId xmlns:a16="http://schemas.microsoft.com/office/drawing/2014/main" id="{D22E4273-BAA1-0039-DD68-9E0C5D37C0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D77895-7EA0-C3D4-C8F5-045C0F26CC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4D766-29AD-48E2-8512-FA43A87EA988}" type="slidenum">
              <a:rPr lang="en-GB" smtClean="0"/>
              <a:t>‹#›</a:t>
            </a:fld>
            <a:endParaRPr lang="en-GB"/>
          </a:p>
        </p:txBody>
      </p:sp>
    </p:spTree>
    <p:extLst>
      <p:ext uri="{BB962C8B-B14F-4D97-AF65-F5344CB8AC3E}">
        <p14:creationId xmlns:p14="http://schemas.microsoft.com/office/powerpoint/2010/main" val="2692239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mj.com/content/363/bmj.k4388" TargetMode="External"/><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www.healthyagingpoll.org/report/telehealth-use-among-older-adults-and-during-covid-19"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828C2B-E22A-C817-4A4D-34029E5D8D32}"/>
              </a:ext>
            </a:extLst>
          </p:cNvPr>
          <p:cNvSpPr txBox="1"/>
          <p:nvPr/>
        </p:nvSpPr>
        <p:spPr>
          <a:xfrm>
            <a:off x="1091381" y="786581"/>
            <a:ext cx="10785987" cy="549381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Module : Population Health and Digital Health Promotion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Module Code :LCHS7007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Student Name and ID Number</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Elizabeth Kokori – 1910041</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Andrea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Lupu</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1906519</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Kanika</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Sittah</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Nidi</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9747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CBF72D-2978-7DCC-65C3-E5D37C041F8D}"/>
              </a:ext>
            </a:extLst>
          </p:cNvPr>
          <p:cNvSpPr txBox="1"/>
          <p:nvPr/>
        </p:nvSpPr>
        <p:spPr>
          <a:xfrm>
            <a:off x="255639" y="481781"/>
            <a:ext cx="6282813"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Title: Digital Health Intervention for Older Adults 65+with Chronic Obstructive Pulmonary Disease ( COPD)</a:t>
            </a:r>
          </a:p>
        </p:txBody>
      </p:sp>
      <p:pic>
        <p:nvPicPr>
          <p:cNvPr id="5" name="Picture 4" descr="An old person in a hospital bed&#10;&#10;Description automatically generated">
            <a:extLst>
              <a:ext uri="{FF2B5EF4-FFF2-40B4-BE49-F238E27FC236}">
                <a16:creationId xmlns:a16="http://schemas.microsoft.com/office/drawing/2014/main" id="{F87B477D-3DF8-A135-297B-AEEF45B751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48500" y="965712"/>
            <a:ext cx="5143500" cy="3333750"/>
          </a:xfrm>
          <a:prstGeom prst="rect">
            <a:avLst/>
          </a:prstGeom>
        </p:spPr>
      </p:pic>
      <p:sp>
        <p:nvSpPr>
          <p:cNvPr id="6" name="TextBox 5">
            <a:extLst>
              <a:ext uri="{FF2B5EF4-FFF2-40B4-BE49-F238E27FC236}">
                <a16:creationId xmlns:a16="http://schemas.microsoft.com/office/drawing/2014/main" id="{6F8E7AD9-434B-EE0C-E2B7-A0B475118058}"/>
              </a:ext>
            </a:extLst>
          </p:cNvPr>
          <p:cNvSpPr txBox="1"/>
          <p:nvPr/>
        </p:nvSpPr>
        <p:spPr>
          <a:xfrm>
            <a:off x="7048500" y="4299462"/>
            <a:ext cx="51435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www.bmj.com/content/363/bmj.k4388"/>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3.0/"/>
              </a:rPr>
              <a:t>CC BY-NC</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9AC4F1D-6A29-AA2F-C0A2-79BAFE764CF2}"/>
              </a:ext>
            </a:extLst>
          </p:cNvPr>
          <p:cNvSpPr txBox="1"/>
          <p:nvPr/>
        </p:nvSpPr>
        <p:spPr>
          <a:xfrm>
            <a:off x="87549" y="2383277"/>
            <a:ext cx="6960951" cy="3001334"/>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According to the World Health Organisation (WHO), chronic obstructive pulmonary disease (COPD) is a common lung condition that limits airflow and affects breathing. It is also known as chronic bronchitis or emphysema.</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The lungs of those who have COPD may become harmed or phlegm filled. Cough, occasionally with phlegm, breathing issues, wheezing, and exhaustion are among symptoms. (WHO, 2023).</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3569741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ED22F4ED-5B33-615D-E2D1-F43D26E7C9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5602" y="0"/>
            <a:ext cx="4326398" cy="243359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24197E4C-7BC7-C605-F52E-E37B62C087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5602" y="2472775"/>
            <a:ext cx="4513210" cy="380353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CAEA3C9C-0B01-0C1E-994F-3D624CA0BD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4775" y="740686"/>
            <a:ext cx="5703548" cy="38035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915BBD0-B0C5-A502-4ADA-5474A63E8CB2}"/>
              </a:ext>
            </a:extLst>
          </p:cNvPr>
          <p:cNvSpPr txBox="1"/>
          <p:nvPr/>
        </p:nvSpPr>
        <p:spPr>
          <a:xfrm>
            <a:off x="107004" y="0"/>
            <a:ext cx="2879387" cy="1477328"/>
          </a:xfrm>
          <a:prstGeom prst="rect">
            <a:avLst/>
          </a:prstGeom>
          <a:noFill/>
        </p:spPr>
        <p:txBody>
          <a:bodyPr wrap="square" rtlCol="0">
            <a:spAutoFit/>
          </a:bodyPr>
          <a:lstStyle/>
          <a:p>
            <a:r>
              <a:rPr lang="en-GB" dirty="0"/>
              <a:t>COPD Activities</a:t>
            </a:r>
          </a:p>
          <a:p>
            <a:endParaRPr lang="en-GB" dirty="0"/>
          </a:p>
          <a:p>
            <a:pPr marL="285750" indent="-285750">
              <a:buFont typeface="Wingdings" panose="05000000000000000000" pitchFamily="2" charset="2"/>
              <a:buChar char="§"/>
            </a:pPr>
            <a:r>
              <a:rPr lang="en-GB" dirty="0"/>
              <a:t>Qigong</a:t>
            </a:r>
          </a:p>
          <a:p>
            <a:pPr marL="285750" indent="-285750">
              <a:buFont typeface="Wingdings" panose="05000000000000000000" pitchFamily="2" charset="2"/>
              <a:buChar char="§"/>
            </a:pPr>
            <a:r>
              <a:rPr lang="en-GB" dirty="0"/>
              <a:t>Yoga</a:t>
            </a:r>
          </a:p>
          <a:p>
            <a:pPr marL="285750" indent="-285750">
              <a:buFont typeface="Wingdings" panose="05000000000000000000" pitchFamily="2" charset="2"/>
              <a:buChar char="§"/>
            </a:pPr>
            <a:r>
              <a:rPr lang="en-GB" dirty="0"/>
              <a:t>Resistance Training</a:t>
            </a:r>
          </a:p>
        </p:txBody>
      </p:sp>
      <p:sp>
        <p:nvSpPr>
          <p:cNvPr id="7" name="TextBox 6">
            <a:extLst>
              <a:ext uri="{FF2B5EF4-FFF2-40B4-BE49-F238E27FC236}">
                <a16:creationId xmlns:a16="http://schemas.microsoft.com/office/drawing/2014/main" id="{C3A0C9EF-8016-0B4E-EF72-4B9A743EB07B}"/>
              </a:ext>
            </a:extLst>
          </p:cNvPr>
          <p:cNvSpPr txBox="1"/>
          <p:nvPr/>
        </p:nvSpPr>
        <p:spPr>
          <a:xfrm>
            <a:off x="107004" y="5000017"/>
            <a:ext cx="7758598" cy="923330"/>
          </a:xfrm>
          <a:prstGeom prst="rect">
            <a:avLst/>
          </a:prstGeom>
          <a:noFill/>
        </p:spPr>
        <p:txBody>
          <a:bodyPr wrap="square" rtlCol="0">
            <a:spAutoFit/>
          </a:bodyPr>
          <a:lstStyle/>
          <a:p>
            <a:r>
              <a:rPr lang="en-GB" dirty="0"/>
              <a:t>The aim of these activities is to reduced or delay the progression of COPD in older</a:t>
            </a:r>
          </a:p>
          <a:p>
            <a:r>
              <a:rPr lang="en-GB" dirty="0"/>
              <a:t>Adult ( NHS .</a:t>
            </a:r>
            <a:r>
              <a:rPr lang="en-GB" dirty="0" err="1"/>
              <a:t>nd</a:t>
            </a:r>
            <a:r>
              <a:rPr lang="en-GB" dirty="0"/>
              <a:t>)</a:t>
            </a:r>
          </a:p>
        </p:txBody>
      </p:sp>
    </p:spTree>
    <p:extLst>
      <p:ext uri="{BB962C8B-B14F-4D97-AF65-F5344CB8AC3E}">
        <p14:creationId xmlns:p14="http://schemas.microsoft.com/office/powerpoint/2010/main" val="1891115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CF675D-6C67-542C-DAF1-87B8E96961DE}"/>
              </a:ext>
            </a:extLst>
          </p:cNvPr>
          <p:cNvSpPr txBox="1"/>
          <p:nvPr/>
        </p:nvSpPr>
        <p:spPr>
          <a:xfrm>
            <a:off x="152400" y="416560"/>
            <a:ext cx="459232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Chosen Digital Health Promotions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Telehealth  Health Intervention </a:t>
            </a:r>
          </a:p>
        </p:txBody>
      </p:sp>
      <p:pic>
        <p:nvPicPr>
          <p:cNvPr id="5" name="Picture 4" descr="A computer with a doctor on the screen&#10;&#10;Description automatically generated">
            <a:extLst>
              <a:ext uri="{FF2B5EF4-FFF2-40B4-BE49-F238E27FC236}">
                <a16:creationId xmlns:a16="http://schemas.microsoft.com/office/drawing/2014/main" id="{358D0F11-AD8D-EAFE-0304-24CF0469E6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06664" y="0"/>
            <a:ext cx="6799760" cy="4643120"/>
          </a:xfrm>
          <a:prstGeom prst="rect">
            <a:avLst/>
          </a:prstGeom>
        </p:spPr>
      </p:pic>
      <p:sp>
        <p:nvSpPr>
          <p:cNvPr id="6" name="TextBox 5">
            <a:extLst>
              <a:ext uri="{FF2B5EF4-FFF2-40B4-BE49-F238E27FC236}">
                <a16:creationId xmlns:a16="http://schemas.microsoft.com/office/drawing/2014/main" id="{5D60C7D4-659B-AC52-4FF6-46C8195DB6DF}"/>
              </a:ext>
            </a:extLst>
          </p:cNvPr>
          <p:cNvSpPr txBox="1"/>
          <p:nvPr/>
        </p:nvSpPr>
        <p:spPr>
          <a:xfrm>
            <a:off x="12260704" y="6858001"/>
            <a:ext cx="45719" cy="64633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www.healthyagingpoll.org/report/telehealth-use-among-older-adults-and-during-covid-19"/>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3.0/"/>
              </a:rPr>
              <a:t>CC BY-NC</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8BA4F99-5817-2B17-CB43-5EC77C95A30C}"/>
              </a:ext>
            </a:extLst>
          </p:cNvPr>
          <p:cNvSpPr txBox="1"/>
          <p:nvPr/>
        </p:nvSpPr>
        <p:spPr>
          <a:xfrm>
            <a:off x="330740" y="1955260"/>
            <a:ext cx="5097294" cy="3871766"/>
          </a:xfrm>
          <a:prstGeom prst="rect">
            <a:avLst/>
          </a:prstGeom>
          <a:noFill/>
        </p:spPr>
        <p:txBody>
          <a:bodyPr wrap="square" rtlCol="0">
            <a:spAutoFit/>
          </a:bodyPr>
          <a:lstStyle/>
          <a:p>
            <a:pPr marL="342900" marR="0" lvl="0" indent="-3429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Symbol" panose="05050102010706020507" pitchFamily="18" charset="2"/>
              </a:rPr>
              <a:t>The Department of Health defines telehealth as a service that "uses equipment to monitor people's health in their own homes... '[monitoring] vital signs including blood pressure, blood oxygen levels, or weight' (Department of Health 2009).</a:t>
            </a:r>
          </a:p>
          <a:p>
            <a:pPr marL="457200" marR="0" lvl="0" indent="0" algn="l" defTabSz="914400" rtl="0" eaLnBrk="1" fontAlgn="auto" latinLnBrk="0" hangingPunct="1">
              <a:lnSpc>
                <a:spcPct val="107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342900" marR="0" lvl="0" indent="-3429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Symbol" panose="05050102010706020507" pitchFamily="18" charset="2"/>
              </a:rPr>
              <a:t>People use the equipment at home, and occasionally outside the home, to measure the vital signs that would typically be measured by a health care provider, which helps to </a:t>
            </a:r>
          </a:p>
          <a:p>
            <a:pPr marL="342900" marR="0" lvl="0" indent="-3429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Symbol" panose="05050102010706020507" pitchFamily="18" charset="2"/>
              </a:rPr>
              <a:t>Decrease frequent trips to the GP office. Telehealth is also expected to assist detect changes, which could minimise the amount of unexpected hospital admissions. (Department of Health 2009).</a:t>
            </a:r>
          </a:p>
        </p:txBody>
      </p:sp>
    </p:spTree>
    <p:extLst>
      <p:ext uri="{BB962C8B-B14F-4D97-AF65-F5344CB8AC3E}">
        <p14:creationId xmlns:p14="http://schemas.microsoft.com/office/powerpoint/2010/main" val="240403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C617A6-C4BE-1317-8EDB-6E224436397F}"/>
              </a:ext>
            </a:extLst>
          </p:cNvPr>
          <p:cNvSpPr txBox="1"/>
          <p:nvPr/>
        </p:nvSpPr>
        <p:spPr>
          <a:xfrm>
            <a:off x="243191" y="447472"/>
            <a:ext cx="11867745" cy="718145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National Guidelines</a:t>
            </a:r>
          </a:p>
          <a:p>
            <a:endParaRPr lang="en-GB" dirty="0"/>
          </a:p>
          <a:p>
            <a:pPr marL="342900" lvl="0" indent="-342900">
              <a:lnSpc>
                <a:spcPct val="150000"/>
              </a:lnSpc>
              <a:buFont typeface="Symbol" panose="05050102010706020507" pitchFamily="18" charset="2"/>
              <a:buChar char=""/>
            </a:pPr>
            <a:r>
              <a:rPr lang="en-GB" dirty="0"/>
              <a:t> </a:t>
            </a:r>
            <a:r>
              <a:rPr lang="en-GB" sz="1600" kern="100" dirty="0">
                <a:effectLst/>
                <a:latin typeface="Arial" panose="020B0604020202020204" pitchFamily="34" charset="0"/>
                <a:ea typeface="Calibri" panose="020F0502020204030204" pitchFamily="34" charset="0"/>
                <a:cs typeface="Arial" panose="020B0604020202020204" pitchFamily="34" charset="0"/>
              </a:rPr>
              <a:t>The National Institute for Health and Care Excellence (NICE) guidelines include the diagnosis and treatment of COPD in adults 16 years of age and older, which includes emphysema and chronic bronchitis. (NICE, 2019).</a:t>
            </a:r>
          </a:p>
          <a:p>
            <a:pPr marL="342900" lvl="0" indent="-342900">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It seeks to assist those who have COPD in receiving a diagnosis sooner so they can take advantage of treatments to lessen symptoms, enhance quality of life, and maintain their health for longer.(NICE, 2019).</a:t>
            </a:r>
          </a:p>
          <a:p>
            <a:pPr marL="342900" lvl="0" indent="-342900">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The national </a:t>
            </a:r>
            <a:r>
              <a:rPr lang="en-GB" sz="1600" kern="100" dirty="0">
                <a:latin typeface="Arial" panose="020B0604020202020204" pitchFamily="34" charset="0"/>
                <a:ea typeface="Calibri" panose="020F0502020204030204" pitchFamily="34" charset="0"/>
                <a:cs typeface="Arial" panose="020B0604020202020204" pitchFamily="34" charset="0"/>
              </a:rPr>
              <a:t>guidelines also applies to </a:t>
            </a:r>
          </a:p>
          <a:p>
            <a:pPr marL="342900" lvl="0" indent="-342900">
              <a:lnSpc>
                <a:spcPct val="150000"/>
              </a:lnSpc>
              <a:spcAft>
                <a:spcPts val="800"/>
              </a:spcAft>
              <a:buFont typeface="Symbol" panose="05050102010706020507" pitchFamily="18" charset="2"/>
              <a:buChar char=""/>
            </a:pPr>
            <a:r>
              <a:rPr lang="en-GB" sz="1600" kern="100" dirty="0">
                <a:latin typeface="Arial" panose="020B0604020202020204" pitchFamily="34" charset="0"/>
                <a:ea typeface="Calibri" panose="020F0502020204030204" pitchFamily="34" charset="0"/>
                <a:cs typeface="Arial" panose="020B0604020202020204" pitchFamily="34" charset="0"/>
              </a:rPr>
              <a:t>Health care professionals</a:t>
            </a:r>
          </a:p>
          <a:p>
            <a:pPr marL="342900" lvl="0" indent="-342900">
              <a:lnSpc>
                <a:spcPct val="150000"/>
              </a:lnSpc>
              <a:spcAft>
                <a:spcPts val="800"/>
              </a:spcAft>
              <a:buFont typeface="Symbol" panose="05050102010706020507" pitchFamily="18" charset="2"/>
              <a:buChar char=""/>
            </a:pPr>
            <a:r>
              <a:rPr lang="en-GB" sz="1600" kern="100" dirty="0">
                <a:latin typeface="Arial" panose="020B0604020202020204" pitchFamily="34" charset="0"/>
                <a:ea typeface="Calibri" panose="020F0502020204030204" pitchFamily="34" charset="0"/>
                <a:cs typeface="Arial" panose="020B0604020202020204" pitchFamily="34" charset="0"/>
              </a:rPr>
              <a:t>People living with COPD and their family (NICE, 2019).</a:t>
            </a:r>
          </a:p>
          <a:p>
            <a:pPr marL="457200">
              <a:lnSpc>
                <a:spcPct val="150000"/>
              </a:lnSpc>
            </a:pPr>
            <a:r>
              <a:rPr lang="en-GB" sz="1600" b="1" kern="100" dirty="0">
                <a:effectLst/>
                <a:latin typeface="Arial" panose="020B0604020202020204" pitchFamily="34" charset="0"/>
                <a:ea typeface="Calibri" panose="020F0502020204030204" pitchFamily="34" charset="0"/>
                <a:cs typeface="Times New Roman" panose="02020603050405020304" pitchFamily="18" charset="0"/>
              </a:rPr>
              <a:t>Possible consequences of not addressing the concerns of COPD include</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Symbol" panose="05050102010706020507" pitchFamily="18" charset="2"/>
              </a:rPr>
              <a:t>Skeletal muscle weakness</a:t>
            </a:r>
            <a:endParaRPr lang="en-GB" sz="1400" kern="100" dirty="0">
              <a:effectLst/>
              <a:latin typeface="Calibri" panose="020F0502020204030204" pitchFamily="34" charset="0"/>
              <a:ea typeface="Calibri" panose="020F0502020204030204" pitchFamily="34" charset="0"/>
              <a:cs typeface="Symbol" panose="05050102010706020507" pitchFamily="18" charset="2"/>
            </a:endParaRPr>
          </a:p>
          <a:p>
            <a:pPr marL="342900" lvl="0" indent="-342900">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Symbol" panose="05050102010706020507" pitchFamily="18" charset="2"/>
              </a:rPr>
              <a:t>Reduced functional exercise capacity.</a:t>
            </a:r>
            <a:endParaRPr lang="en-GB" sz="1400" kern="100" dirty="0">
              <a:effectLst/>
              <a:latin typeface="Calibri" panose="020F0502020204030204" pitchFamily="34" charset="0"/>
              <a:ea typeface="Calibri" panose="020F0502020204030204" pitchFamily="34" charset="0"/>
              <a:cs typeface="Symbol" panose="05050102010706020507" pitchFamily="18" charset="2"/>
            </a:endParaRPr>
          </a:p>
          <a:p>
            <a:pPr marL="342900" lvl="0" indent="-342900">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Symbol" panose="05050102010706020507" pitchFamily="18" charset="2"/>
              </a:rPr>
              <a:t>Impaired quality of life</a:t>
            </a:r>
          </a:p>
          <a:p>
            <a:pPr marL="342900" lvl="0" indent="-342900">
              <a:lnSpc>
                <a:spcPct val="150000"/>
              </a:lnSpc>
              <a:buFont typeface="Symbol" panose="05050102010706020507" pitchFamily="18" charset="2"/>
              <a:buChar char=""/>
            </a:pPr>
            <a:r>
              <a:rPr lang="en-GB" sz="1600" kern="100" dirty="0">
                <a:latin typeface="Arial" panose="020B0604020202020204" pitchFamily="34" charset="0"/>
                <a:ea typeface="Calibri" panose="020F0502020204030204" pitchFamily="34" charset="0"/>
                <a:cs typeface="Symbol" panose="05050102010706020507" pitchFamily="18" charset="2"/>
              </a:rPr>
              <a:t>Depression and anxiety</a:t>
            </a:r>
            <a:endParaRPr lang="en-GB" sz="1400" kern="100" dirty="0">
              <a:effectLst/>
              <a:latin typeface="Calibri" panose="020F0502020204030204" pitchFamily="34" charset="0"/>
              <a:ea typeface="Calibri" panose="020F0502020204030204" pitchFamily="34" charset="0"/>
              <a:cs typeface="Symbol" panose="05050102010706020507" pitchFamily="18" charset="2"/>
            </a:endParaRPr>
          </a:p>
          <a:p>
            <a:pPr marL="342900" lvl="0" indent="-342900">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Symbol" panose="05050102010706020507" pitchFamily="18" charset="2"/>
              </a:rPr>
              <a:t>Increase mortality. (Shrikrishna and Hopkinson, 2012)</a:t>
            </a:r>
            <a:endParaRPr lang="en-GB" sz="1400" kern="100" dirty="0">
              <a:effectLst/>
              <a:latin typeface="Calibri" panose="020F0502020204030204" pitchFamily="34" charset="0"/>
              <a:ea typeface="Calibri" panose="020F0502020204030204" pitchFamily="34" charset="0"/>
              <a:cs typeface="Symbol" panose="05050102010706020507" pitchFamily="18" charset="2"/>
            </a:endParaRPr>
          </a:p>
          <a:p>
            <a:pPr lvl="0">
              <a:lnSpc>
                <a:spcPct val="150000"/>
              </a:lnSpc>
              <a:spcAft>
                <a:spcPts val="800"/>
              </a:spcAft>
            </a:pPr>
            <a:endParaRPr lang="en-GB" sz="1600" kern="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43926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090420-EC79-41AA-BB6D-6295526DC8E9}"/>
              </a:ext>
            </a:extLst>
          </p:cNvPr>
          <p:cNvSpPr txBox="1"/>
          <p:nvPr/>
        </p:nvSpPr>
        <p:spPr>
          <a:xfrm>
            <a:off x="184826" y="398834"/>
            <a:ext cx="11819106" cy="901785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Statistics</a:t>
            </a:r>
          </a:p>
          <a:p>
            <a:endParaRPr lang="en-GB" dirty="0"/>
          </a:p>
          <a:p>
            <a:pPr>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contrast to the 835, 000 estimated by the Department of Health in 2011, research suggests that 1.2 million persons are expected to be living with confirmed COPD. (British Lung Foundation, 2023).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b="1" dirty="0">
                <a:latin typeface="Arial" panose="020B0604020202020204" pitchFamily="34" charset="0"/>
                <a:cs typeface="Arial" panose="020B0604020202020204" pitchFamily="34" charset="0"/>
              </a:rPr>
              <a:t>Description of Telehealth </a:t>
            </a:r>
          </a:p>
          <a:p>
            <a:endParaRPr lang="en-GB" dirty="0"/>
          </a:p>
          <a:p>
            <a:pPr marL="342900" lvl="0" indent="-342900">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Symbol" panose="05050102010706020507" pitchFamily="18" charset="2"/>
              </a:rPr>
              <a:t>Telehealth refers to the practise of delivering medical services remotely through communication technologies.</a:t>
            </a:r>
            <a:endParaRPr lang="en-GB" sz="1600" kern="100" dirty="0">
              <a:effectLst/>
              <a:latin typeface="Calibri" panose="020F0502020204030204" pitchFamily="34" charset="0"/>
              <a:ea typeface="Calibri" panose="020F0502020204030204" pitchFamily="34" charset="0"/>
              <a:cs typeface="Symbol" panose="05050102010706020507" pitchFamily="18" charset="2"/>
            </a:endParaRPr>
          </a:p>
          <a:p>
            <a:pPr marL="285750" indent="-285750">
              <a:lnSpc>
                <a:spcPct val="150000"/>
              </a:lnSpc>
              <a:spcAft>
                <a:spcPts val="800"/>
              </a:spcAft>
              <a:buFont typeface="Wingdings" panose="05000000000000000000" pitchFamily="2" charset="2"/>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Symbol" panose="05050102010706020507" pitchFamily="18" charset="2"/>
              </a:rPr>
              <a:t>Telehealth has become a valuable tool due to combined advances in communications, computer science, informatics, and medical technologies.</a:t>
            </a:r>
            <a:endParaRPr lang="en-GB" sz="1600" kern="100" dirty="0">
              <a:effectLst/>
              <a:latin typeface="Calibri" panose="020F0502020204030204" pitchFamily="34" charset="0"/>
              <a:ea typeface="Calibri" panose="020F0502020204030204" pitchFamily="34" charset="0"/>
              <a:cs typeface="Symbol" panose="05050102010706020507" pitchFamily="18" charset="2"/>
            </a:endParaRPr>
          </a:p>
          <a:p>
            <a:pPr marL="285750" indent="-285750">
              <a:lnSpc>
                <a:spcPct val="150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rPr>
              <a:t>In telehealth, blood pressure, heart rate, and other measures are frequently remotely monitored and electronically transmitted to medical staff by a patient's wearable gadget</a:t>
            </a:r>
          </a:p>
          <a:p>
            <a:pPr>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Symbol" panose="05050102010706020507" pitchFamily="18" charset="2"/>
              </a:rPr>
              <a:t>Hospital systems make use of telehealth to give patients with COPD ongoing care at home. </a:t>
            </a:r>
            <a:endParaRPr lang="en-GB" sz="1600" kern="100" dirty="0">
              <a:effectLst/>
              <a:latin typeface="Calibri" panose="020F0502020204030204" pitchFamily="34" charset="0"/>
              <a:ea typeface="Calibri" panose="020F0502020204030204" pitchFamily="34" charset="0"/>
              <a:cs typeface="Symbol" panose="05050102010706020507" pitchFamily="18" charset="2"/>
            </a:endParaRPr>
          </a:p>
          <a:p>
            <a:pPr marL="342900" lvl="0" indent="-342900">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Symbol" panose="05050102010706020507" pitchFamily="18" charset="2"/>
              </a:rPr>
              <a:t>Telehealth is advantageous since it aids in overcoming challenges related to hospital release and high healthcare costs. </a:t>
            </a:r>
            <a:endParaRPr lang="en-GB" sz="1600" kern="100" dirty="0">
              <a:effectLst/>
              <a:latin typeface="Calibri" panose="020F0502020204030204" pitchFamily="34" charset="0"/>
              <a:ea typeface="Calibri" panose="020F0502020204030204" pitchFamily="34" charset="0"/>
              <a:cs typeface="Symbol" panose="05050102010706020507" pitchFamily="18" charset="2"/>
            </a:endParaRPr>
          </a:p>
          <a:p>
            <a:pPr marL="342900" lvl="0" indent="-342900">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Symbol" panose="05050102010706020507" pitchFamily="18" charset="2"/>
              </a:rPr>
              <a:t>Telehealth is additionally utilised to detect illness progression and enhance high-risk patients' access to medical care.</a:t>
            </a:r>
            <a:endParaRPr lang="en-GB" sz="1600" kern="100" dirty="0">
              <a:effectLst/>
              <a:latin typeface="Calibri" panose="020F0502020204030204" pitchFamily="34" charset="0"/>
              <a:ea typeface="Calibri" panose="020F0502020204030204" pitchFamily="34" charset="0"/>
              <a:cs typeface="Symbol" panose="05050102010706020507" pitchFamily="18" charset="2"/>
            </a:endParaRPr>
          </a:p>
          <a:p>
            <a:pPr>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buFont typeface="Wingdings" panose="05000000000000000000" pitchFamily="2" charset="2"/>
              <a:buChar char="§"/>
            </a:pPr>
            <a:endParaRPr lang="en-GB" dirty="0"/>
          </a:p>
          <a:p>
            <a:pPr>
              <a:lnSpc>
                <a:spcPct val="150000"/>
              </a:lnSpc>
            </a:pPr>
            <a:endParaRPr lang="en-GB" dirty="0"/>
          </a:p>
          <a:p>
            <a:endParaRPr lang="en-GB" dirty="0"/>
          </a:p>
        </p:txBody>
      </p:sp>
    </p:spTree>
    <p:extLst>
      <p:ext uri="{BB962C8B-B14F-4D97-AF65-F5344CB8AC3E}">
        <p14:creationId xmlns:p14="http://schemas.microsoft.com/office/powerpoint/2010/main" val="1157414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4B38B4-DC24-64FF-3DFD-8531E497F530}"/>
              </a:ext>
            </a:extLst>
          </p:cNvPr>
          <p:cNvSpPr txBox="1"/>
          <p:nvPr/>
        </p:nvSpPr>
        <p:spPr>
          <a:xfrm>
            <a:off x="252919" y="593387"/>
            <a:ext cx="11420272" cy="369332"/>
          </a:xfrm>
          <a:prstGeom prst="rect">
            <a:avLst/>
          </a:prstGeom>
          <a:noFill/>
        </p:spPr>
        <p:txBody>
          <a:bodyPr wrap="square" rtlCol="0">
            <a:spAutoFit/>
          </a:bodyPr>
          <a:lstStyle/>
          <a:p>
            <a:r>
              <a:rPr lang="en-GB"/>
              <a:t>Task 2</a:t>
            </a:r>
          </a:p>
        </p:txBody>
      </p:sp>
    </p:spTree>
    <p:extLst>
      <p:ext uri="{BB962C8B-B14F-4D97-AF65-F5344CB8AC3E}">
        <p14:creationId xmlns:p14="http://schemas.microsoft.com/office/powerpoint/2010/main" val="3123142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dc8c000-3fb6-4aae-80f6-b33e90f8692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15" ma:contentTypeDescription="Create a new document." ma:contentTypeScope="" ma:versionID="8ae6a6ca17ddcf70639182b854d0a4e5">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979a6c0830b84c2ccaacabb5138a58ba"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02DC15-9726-42B3-9B92-506AD0C96F4C}">
  <ds:schemaRefs>
    <ds:schemaRef ds:uri="http://schemas.microsoft.com/office/2006/metadata/properties"/>
    <ds:schemaRef ds:uri="http://purl.org/dc/terms/"/>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2dc8c000-3fb6-4aae-80f6-b33e90f8692e"/>
    <ds:schemaRef ds:uri="http://www.w3.org/XML/1998/namespace"/>
    <ds:schemaRef ds:uri="http://purl.org/dc/dcmitype/"/>
  </ds:schemaRefs>
</ds:datastoreItem>
</file>

<file path=customXml/itemProps2.xml><?xml version="1.0" encoding="utf-8"?>
<ds:datastoreItem xmlns:ds="http://schemas.openxmlformats.org/officeDocument/2006/customXml" ds:itemID="{303ED689-EC0C-4F24-A13B-9D843B2F4CC6}">
  <ds:schemaRefs>
    <ds:schemaRef ds:uri="http://schemas.microsoft.com/sharepoint/v3/contenttype/forms"/>
  </ds:schemaRefs>
</ds:datastoreItem>
</file>

<file path=customXml/itemProps3.xml><?xml version="1.0" encoding="utf-8"?>
<ds:datastoreItem xmlns:ds="http://schemas.openxmlformats.org/officeDocument/2006/customXml" ds:itemID="{F9F2A39D-D93B-401B-B195-9096824666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140</TotalTime>
  <Words>588</Words>
  <Application>Microsoft Office PowerPoint</Application>
  <PresentationFormat>Widescreen</PresentationFormat>
  <Paragraphs>65</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dc:creator>
  <cp:lastModifiedBy>Elizabeth</cp:lastModifiedBy>
  <cp:revision>7</cp:revision>
  <dcterms:created xsi:type="dcterms:W3CDTF">2023-07-22T07:26:31Z</dcterms:created>
  <dcterms:modified xsi:type="dcterms:W3CDTF">2023-07-23T21:25:38Z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