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155A5B-1210-4B32-AB89-0A7C014A663C}" v="1" dt="2025-11-14T10:45:55.7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78" d="100"/>
          <a:sy n="78" d="100"/>
        </p:scale>
        <p:origin x="1594" y="67"/>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07705DC-F5CC-8E4C-B002-13BA7DF6A729}" type="datetimeFigureOut">
              <a:rPr lang="en-US" smtClean="0"/>
              <a:t>11/14/2025</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D4302C-B5FF-964C-9997-26F923254468}" type="slidenum">
              <a:rPr lang="en-US" smtClean="0"/>
              <a:t>‹#›</a:t>
            </a:fld>
            <a:endParaRPr lang="en-US"/>
          </a:p>
        </p:txBody>
      </p:sp>
    </p:spTree>
    <p:extLst>
      <p:ext uri="{BB962C8B-B14F-4D97-AF65-F5344CB8AC3E}">
        <p14:creationId xmlns:p14="http://schemas.microsoft.com/office/powerpoint/2010/main" val="6567835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Hello everyone, in this presentation, I’ll discuss the care plan for John Peterson, focusing on his cardiovascular disease and heart failure. We'll go through the nursing process to guide his holistic management.</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John’s lifestyle and medical history are key contributors to his heart failure. As nurses, understanding these helps tailor interventions to his needs.</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Cardiovascular disease leads to heart muscle damage, making the heart less efficient. This explains John’s fatigue and breathlessness.</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Here, John’s symptoms align with left-sided heart failure. Recognizing this helps prioritize nursing interventions to manage fluid overload.</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John’s smoking and hypertension are major modifiable risks. Encouraging lifestyle modification is vital in his care plan.</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Clinically, these manifestations help nurses monitor the progression and response to treatment.</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A thorough assessment allows identification of physical and emotional needs. Holistic care improves overall outcomes.</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These nursing diagnoses guide our planning and interventions to support John’s physical and educational needs.</a:t>
            </a: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Planning involves setting measurable and realistic goals aligned with John’s condition and preferences.</a:t>
            </a:r>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Here, interventions focus on stabilizing symptoms and empowering John to manage his condition at home.</a:t>
            </a:r>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multidisciplinary team supports physical, dietary, and social aspects of recovery, ensuring continuity of care.</a:t>
            </a:r>
          </a:p>
        </p:txBody>
      </p:sp>
      <p:sp>
        <p:nvSpPr>
          <p:cNvPr id="4" name="Slide Number Placeholder 3"/>
          <p:cNvSpPr>
            <a:spLocks noGrp="1"/>
          </p:cNvSpPr>
          <p:nvPr>
            <p:ph type="sldNum" sz="quarter" idx="5"/>
          </p:nvPr>
        </p:nvSpPr>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Empowering John with knowledge promotes independence and reduces hospital admissions.</a:t>
            </a:r>
          </a:p>
        </p:txBody>
      </p:sp>
      <p:sp>
        <p:nvSpPr>
          <p:cNvPr id="4" name="Slide Number Placeholder 3"/>
          <p:cNvSpPr>
            <a:spLocks noGrp="1"/>
          </p:cNvSpPr>
          <p:nvPr>
            <p:ph type="sldNum" sz="quarter" idx="5"/>
          </p:nvPr>
        </p:nvSpPr>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Ongoing evaluation determines whether goals are achieved and identifies areas needing adjustment.</a:t>
            </a:r>
          </a:p>
        </p:txBody>
      </p:sp>
      <p:sp>
        <p:nvSpPr>
          <p:cNvPr id="4" name="Slide Number Placeholder 3"/>
          <p:cNvSpPr>
            <a:spLocks noGrp="1"/>
          </p:cNvSpPr>
          <p:nvPr>
            <p:ph type="sldNum" sz="quarter" idx="5"/>
          </p:nvPr>
        </p:nvSpPr>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We must respect John’s values and ensure culturally safe and ethical nursing care.</a:t>
            </a:r>
          </a:p>
        </p:txBody>
      </p:sp>
      <p:sp>
        <p:nvSpPr>
          <p:cNvPr id="4" name="Slide Number Placeholder 3"/>
          <p:cNvSpPr>
            <a:spLocks noGrp="1"/>
          </p:cNvSpPr>
          <p:nvPr>
            <p:ph type="sldNum" sz="quarter" idx="5"/>
          </p:nvPr>
        </p:nvSpPr>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In conclusion, a structured nursing care plan enhances patient outcomes in heart failure. Continuous education and monitoring remain key to quality care.</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11/14/2025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11/14/2025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11/14/2025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11/14/2025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3.jpe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4.jpe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5.jpe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6.jpe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7.jpe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notesSlide" Target="../notesSlides/notesSlide14.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2.png"/><Relationship Id="rId4" Type="http://schemas.openxmlformats.org/officeDocument/2006/relationships/notesSlide" Target="../notesSlides/notesSlide15.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hyperlink" Target="https://www.bhf.org.uk" TargetMode="External"/><Relationship Id="rId5" Type="http://schemas.openxmlformats.org/officeDocument/2006/relationships/hyperlink" Target="https://wwww.nice.org.uk" TargetMode="External"/><Relationship Id="rId4" Type="http://schemas.openxmlformats.org/officeDocument/2006/relationships/hyperlink" Target="https://www.nice.org.uk/guidance%20/ng10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973321" y="640080"/>
            <a:ext cx="4688333" cy="3566160"/>
          </a:xfrm>
        </p:spPr>
        <p:txBody>
          <a:bodyPr anchor="b">
            <a:normAutofit/>
          </a:bodyPr>
          <a:lstStyle/>
          <a:p>
            <a:pPr algn="l">
              <a:lnSpc>
                <a:spcPct val="90000"/>
              </a:lnSpc>
            </a:pPr>
            <a:r>
              <a:rPr lang="en-US" sz="2400" b="1" dirty="0"/>
              <a:t>ASSIGNMENT TITLE: Care Plan for a Patient with Cardiovascular Disease including Heart Failure</a:t>
            </a:r>
            <a:br>
              <a:rPr lang="en-US" sz="2400" b="1" dirty="0"/>
            </a:br>
            <a:r>
              <a:rPr lang="en-US" sz="2400" b="1" dirty="0"/>
              <a:t>COMPONENT 2: CARE PLAN</a:t>
            </a:r>
            <a:br>
              <a:rPr lang="en-US" sz="2400" b="1" dirty="0"/>
            </a:br>
            <a:endParaRPr lang="en-US" sz="3300" b="1"/>
          </a:p>
        </p:txBody>
      </p:sp>
      <p:sp>
        <p:nvSpPr>
          <p:cNvPr id="3" name="Subtitle 2"/>
          <p:cNvSpPr>
            <a:spLocks noGrp="1"/>
          </p:cNvSpPr>
          <p:nvPr>
            <p:ph type="subTitle" idx="1"/>
          </p:nvPr>
        </p:nvSpPr>
        <p:spPr>
          <a:xfrm>
            <a:off x="3973320" y="4636008"/>
            <a:ext cx="4688333" cy="1572768"/>
          </a:xfrm>
        </p:spPr>
        <p:txBody>
          <a:bodyPr>
            <a:normAutofit/>
          </a:bodyPr>
          <a:lstStyle/>
          <a:p>
            <a:pPr algn="l">
              <a:lnSpc>
                <a:spcPct val="90000"/>
              </a:lnSpc>
            </a:pPr>
            <a:r>
              <a:rPr lang="en-US" sz="1800" b="1"/>
              <a:t>NAME: PRISCILLA OPPONG </a:t>
            </a:r>
          </a:p>
          <a:p>
            <a:pPr algn="l">
              <a:lnSpc>
                <a:spcPct val="90000"/>
              </a:lnSpc>
            </a:pPr>
            <a:r>
              <a:rPr lang="en-US" sz="1800" b="1"/>
              <a:t>STUDENT NUMBER: 2332573 </a:t>
            </a:r>
          </a:p>
          <a:p>
            <a:pPr algn="l">
              <a:lnSpc>
                <a:spcPct val="90000"/>
              </a:lnSpc>
            </a:pPr>
            <a:r>
              <a:rPr lang="en-US" sz="1800" b="1"/>
              <a:t>MODULE CODE: BMHP5023 </a:t>
            </a:r>
          </a:p>
          <a:p>
            <a:pPr algn="l">
              <a:lnSpc>
                <a:spcPct val="90000"/>
              </a:lnSpc>
            </a:pPr>
            <a:r>
              <a:rPr lang="en-US" sz="1800" b="1"/>
              <a:t>MODULE TITLE: INTRODUCTION TO PHYSIOLOGY</a:t>
            </a:r>
          </a:p>
        </p:txBody>
      </p:sp>
      <p:pic>
        <p:nvPicPr>
          <p:cNvPr id="5" name="Picture 4" descr="Cardiogram">
            <a:extLst>
              <a:ext uri="{FF2B5EF4-FFF2-40B4-BE49-F238E27FC236}">
                <a16:creationId xmlns:a16="http://schemas.microsoft.com/office/drawing/2014/main" id="{45050286-E88C-5F6F-694A-381152166E03}"/>
              </a:ext>
            </a:extLst>
          </p:cNvPr>
          <p:cNvPicPr>
            <a:picLocks noChangeAspect="1"/>
          </p:cNvPicPr>
          <p:nvPr/>
        </p:nvPicPr>
        <p:blipFill>
          <a:blip r:embed="rId4"/>
          <a:srcRect l="28721" r="37459" b="7"/>
          <a:stretch>
            <a:fillRect/>
          </a:stretch>
        </p:blipFill>
        <p:spPr>
          <a:xfrm>
            <a:off x="20" y="10"/>
            <a:ext cx="3492988"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646" y="4409267"/>
            <a:ext cx="3182692" cy="18288"/>
          </a:xfrm>
          <a:custGeom>
            <a:avLst/>
            <a:gdLst>
              <a:gd name="connsiteX0" fmla="*/ 0 w 3182692"/>
              <a:gd name="connsiteY0" fmla="*/ 0 h 18288"/>
              <a:gd name="connsiteX1" fmla="*/ 604711 w 3182692"/>
              <a:gd name="connsiteY1" fmla="*/ 0 h 18288"/>
              <a:gd name="connsiteX2" fmla="*/ 1241250 w 3182692"/>
              <a:gd name="connsiteY2" fmla="*/ 0 h 18288"/>
              <a:gd name="connsiteX3" fmla="*/ 1909615 w 3182692"/>
              <a:gd name="connsiteY3" fmla="*/ 0 h 18288"/>
              <a:gd name="connsiteX4" fmla="*/ 2577981 w 3182692"/>
              <a:gd name="connsiteY4" fmla="*/ 0 h 18288"/>
              <a:gd name="connsiteX5" fmla="*/ 3182692 w 3182692"/>
              <a:gd name="connsiteY5" fmla="*/ 0 h 18288"/>
              <a:gd name="connsiteX6" fmla="*/ 3182692 w 3182692"/>
              <a:gd name="connsiteY6" fmla="*/ 18288 h 18288"/>
              <a:gd name="connsiteX7" fmla="*/ 2482500 w 3182692"/>
              <a:gd name="connsiteY7" fmla="*/ 18288 h 18288"/>
              <a:gd name="connsiteX8" fmla="*/ 1782308 w 3182692"/>
              <a:gd name="connsiteY8" fmla="*/ 18288 h 18288"/>
              <a:gd name="connsiteX9" fmla="*/ 1145769 w 3182692"/>
              <a:gd name="connsiteY9" fmla="*/ 18288 h 18288"/>
              <a:gd name="connsiteX10" fmla="*/ 0 w 3182692"/>
              <a:gd name="connsiteY10" fmla="*/ 18288 h 18288"/>
              <a:gd name="connsiteX11" fmla="*/ 0 w 3182692"/>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2692" h="18288" fill="none" extrusionOk="0">
                <a:moveTo>
                  <a:pt x="0" y="0"/>
                </a:moveTo>
                <a:cubicBezTo>
                  <a:pt x="126686" y="-21366"/>
                  <a:pt x="467788" y="9025"/>
                  <a:pt x="604711" y="0"/>
                </a:cubicBezTo>
                <a:cubicBezTo>
                  <a:pt x="741634" y="-9025"/>
                  <a:pt x="1061620" y="6814"/>
                  <a:pt x="1241250" y="0"/>
                </a:cubicBezTo>
                <a:cubicBezTo>
                  <a:pt x="1420880" y="-6814"/>
                  <a:pt x="1713773" y="13383"/>
                  <a:pt x="1909615" y="0"/>
                </a:cubicBezTo>
                <a:cubicBezTo>
                  <a:pt x="2105457" y="-13383"/>
                  <a:pt x="2257256" y="13567"/>
                  <a:pt x="2577981" y="0"/>
                </a:cubicBezTo>
                <a:cubicBezTo>
                  <a:pt x="2898706" y="-13567"/>
                  <a:pt x="3026063" y="6328"/>
                  <a:pt x="3182692" y="0"/>
                </a:cubicBezTo>
                <a:cubicBezTo>
                  <a:pt x="3181983" y="8157"/>
                  <a:pt x="3182279" y="12125"/>
                  <a:pt x="3182692" y="18288"/>
                </a:cubicBezTo>
                <a:cubicBezTo>
                  <a:pt x="2998421" y="21742"/>
                  <a:pt x="2675038" y="19014"/>
                  <a:pt x="2482500" y="18288"/>
                </a:cubicBezTo>
                <a:cubicBezTo>
                  <a:pt x="2289962" y="17562"/>
                  <a:pt x="1930644" y="6834"/>
                  <a:pt x="1782308" y="18288"/>
                </a:cubicBezTo>
                <a:cubicBezTo>
                  <a:pt x="1633972" y="29742"/>
                  <a:pt x="1287388" y="-1992"/>
                  <a:pt x="1145769" y="18288"/>
                </a:cubicBezTo>
                <a:cubicBezTo>
                  <a:pt x="1004150" y="38568"/>
                  <a:pt x="256377" y="-37438"/>
                  <a:pt x="0" y="18288"/>
                </a:cubicBezTo>
                <a:cubicBezTo>
                  <a:pt x="-46" y="12483"/>
                  <a:pt x="-203" y="6491"/>
                  <a:pt x="0" y="0"/>
                </a:cubicBezTo>
                <a:close/>
              </a:path>
              <a:path w="3182692" h="18288" stroke="0" extrusionOk="0">
                <a:moveTo>
                  <a:pt x="0" y="0"/>
                </a:moveTo>
                <a:cubicBezTo>
                  <a:pt x="283446" y="18201"/>
                  <a:pt x="432812" y="7290"/>
                  <a:pt x="604711" y="0"/>
                </a:cubicBezTo>
                <a:cubicBezTo>
                  <a:pt x="776610" y="-7290"/>
                  <a:pt x="982253" y="15478"/>
                  <a:pt x="1145769" y="0"/>
                </a:cubicBezTo>
                <a:cubicBezTo>
                  <a:pt x="1309285" y="-15478"/>
                  <a:pt x="1514247" y="-25520"/>
                  <a:pt x="1845961" y="0"/>
                </a:cubicBezTo>
                <a:cubicBezTo>
                  <a:pt x="2177675" y="25520"/>
                  <a:pt x="2297588" y="16646"/>
                  <a:pt x="2450673" y="0"/>
                </a:cubicBezTo>
                <a:cubicBezTo>
                  <a:pt x="2603758" y="-16646"/>
                  <a:pt x="3023048" y="-21196"/>
                  <a:pt x="3182692" y="0"/>
                </a:cubicBezTo>
                <a:cubicBezTo>
                  <a:pt x="3182428" y="4493"/>
                  <a:pt x="3183076" y="9472"/>
                  <a:pt x="3182692" y="18288"/>
                </a:cubicBezTo>
                <a:cubicBezTo>
                  <a:pt x="3039109" y="-12701"/>
                  <a:pt x="2823860" y="13848"/>
                  <a:pt x="2546154" y="18288"/>
                </a:cubicBezTo>
                <a:cubicBezTo>
                  <a:pt x="2268448" y="22728"/>
                  <a:pt x="2098674" y="5291"/>
                  <a:pt x="1845961" y="18288"/>
                </a:cubicBezTo>
                <a:cubicBezTo>
                  <a:pt x="1593248" y="31285"/>
                  <a:pt x="1456743" y="27560"/>
                  <a:pt x="1304904" y="18288"/>
                </a:cubicBezTo>
                <a:cubicBezTo>
                  <a:pt x="1153065" y="9016"/>
                  <a:pt x="947204" y="11126"/>
                  <a:pt x="668365" y="18288"/>
                </a:cubicBezTo>
                <a:cubicBezTo>
                  <a:pt x="389526" y="25450"/>
                  <a:pt x="288244" y="-4628"/>
                  <a:pt x="0" y="18288"/>
                </a:cubicBezTo>
                <a:cubicBezTo>
                  <a:pt x="843" y="9577"/>
                  <a:pt x="371" y="690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Audio 7">
            <a:hlinkClick r:id="" action="ppaction://media"/>
            <a:extLst>
              <a:ext uri="{FF2B5EF4-FFF2-40B4-BE49-F238E27FC236}">
                <a16:creationId xmlns:a16="http://schemas.microsoft.com/office/drawing/2014/main" id="{5FFAE8ED-5B91-8F21-13F4-9F56043A69E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5355"/>
    </mc:Choice>
    <mc:Fallback>
      <p:transition spd="slow" advTm="253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r>
              <a:rPr lang="en-GB" sz="4700"/>
              <a:t>Introduction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28650" y="1929384"/>
            <a:ext cx="7886700" cy="4251960"/>
          </a:xfrm>
        </p:spPr>
        <p:txBody>
          <a:bodyPr>
            <a:normAutofit/>
          </a:bodyPr>
          <a:lstStyle/>
          <a:p>
            <a:r>
              <a:rPr lang="en-GB" sz="2400" dirty="0"/>
              <a:t>This presentation explores the care plan for John Peterson, a 70-year-old retired male with cardiovascular disease and heart failure. It follows the nursing process framework (assessment, diagnosis, planning, implementation, evaluation).</a:t>
            </a:r>
          </a:p>
        </p:txBody>
      </p:sp>
      <p:pic>
        <p:nvPicPr>
          <p:cNvPr id="7" name="Audio 6">
            <a:hlinkClick r:id="" action="ppaction://media"/>
            <a:extLst>
              <a:ext uri="{FF2B5EF4-FFF2-40B4-BE49-F238E27FC236}">
                <a16:creationId xmlns:a16="http://schemas.microsoft.com/office/drawing/2014/main" id="{0AFE5579-1A52-0360-21D2-5F59B88FC06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3129"/>
    </mc:Choice>
    <mc:Fallback>
      <p:transition spd="slow" advTm="231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Patient Overview</a:t>
            </a:r>
          </a:p>
        </p:txBody>
      </p:sp>
      <p:sp>
        <p:nvSpPr>
          <p:cNvPr id="3" name="Content Placeholder 2"/>
          <p:cNvSpPr>
            <a:spLocks noGrp="1"/>
          </p:cNvSpPr>
          <p:nvPr>
            <p:ph idx="1"/>
          </p:nvPr>
        </p:nvSpPr>
        <p:spPr>
          <a:xfrm>
            <a:off x="457200" y="1600201"/>
            <a:ext cx="8229600" cy="2226076"/>
          </a:xfrm>
        </p:spPr>
        <p:txBody>
          <a:bodyPr>
            <a:normAutofit/>
          </a:bodyPr>
          <a:lstStyle/>
          <a:p>
            <a:r>
              <a:rPr sz="2800" dirty="0"/>
              <a:t>John Peterson is a </a:t>
            </a:r>
            <a:r>
              <a:rPr lang="en-GB" sz="2800" dirty="0"/>
              <a:t>70</a:t>
            </a:r>
            <a:r>
              <a:rPr sz="2800" dirty="0"/>
              <a:t>-year-old retired postman from London. He has a history of hypertension, smoking, and high cholesterol. He presents with shortness of breath, fatigue, and ankle swelling. His diagnosis: chronic heart failure (NYHA class II).</a:t>
            </a:r>
          </a:p>
        </p:txBody>
      </p:sp>
      <p:pic>
        <p:nvPicPr>
          <p:cNvPr id="1026"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20932" y="3826277"/>
            <a:ext cx="6835806" cy="26544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Audio 5">
            <a:hlinkClick r:id="" action="ppaction://media"/>
            <a:extLst>
              <a:ext uri="{FF2B5EF4-FFF2-40B4-BE49-F238E27FC236}">
                <a16:creationId xmlns:a16="http://schemas.microsoft.com/office/drawing/2014/main" id="{DE9DC68B-E26C-FDF9-363D-D9204A7F0BD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8367"/>
    </mc:Choice>
    <mc:Fallback>
      <p:transition spd="slow" advTm="383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973321" y="329184"/>
            <a:ext cx="4688333" cy="1783080"/>
          </a:xfrm>
        </p:spPr>
        <p:txBody>
          <a:bodyPr anchor="b">
            <a:normAutofit/>
          </a:bodyPr>
          <a:lstStyle/>
          <a:p>
            <a:pPr>
              <a:lnSpc>
                <a:spcPct val="90000"/>
              </a:lnSpc>
            </a:pPr>
            <a:r>
              <a:rPr lang="en-GB" sz="4000"/>
              <a:t>Pathophysiology of Cardiovascular Disease</a:t>
            </a:r>
          </a:p>
        </p:txBody>
      </p:sp>
      <p:pic>
        <p:nvPicPr>
          <p:cNvPr id="5" name="Picture 4">
            <a:extLst>
              <a:ext uri="{FF2B5EF4-FFF2-40B4-BE49-F238E27FC236}">
                <a16:creationId xmlns:a16="http://schemas.microsoft.com/office/drawing/2014/main" id="{7587BF80-6C6B-DF2C-0313-35C7AF6DD50B}"/>
              </a:ext>
            </a:extLst>
          </p:cNvPr>
          <p:cNvPicPr>
            <a:picLocks noChangeAspect="1"/>
          </p:cNvPicPr>
          <p:nvPr/>
        </p:nvPicPr>
        <p:blipFill>
          <a:blip r:embed="rId5"/>
          <a:srcRect l="30410" r="42731" b="6250"/>
          <a:stretch>
            <a:fillRect/>
          </a:stretch>
        </p:blipFill>
        <p:spPr>
          <a:xfrm>
            <a:off x="20" y="10"/>
            <a:ext cx="3492988"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3321" y="2374947"/>
            <a:ext cx="3182692" cy="18288"/>
          </a:xfrm>
          <a:custGeom>
            <a:avLst/>
            <a:gdLst>
              <a:gd name="connsiteX0" fmla="*/ 0 w 3182692"/>
              <a:gd name="connsiteY0" fmla="*/ 0 h 18288"/>
              <a:gd name="connsiteX1" fmla="*/ 636538 w 3182692"/>
              <a:gd name="connsiteY1" fmla="*/ 0 h 18288"/>
              <a:gd name="connsiteX2" fmla="*/ 1273077 w 3182692"/>
              <a:gd name="connsiteY2" fmla="*/ 0 h 18288"/>
              <a:gd name="connsiteX3" fmla="*/ 1909615 w 3182692"/>
              <a:gd name="connsiteY3" fmla="*/ 0 h 18288"/>
              <a:gd name="connsiteX4" fmla="*/ 2482500 w 3182692"/>
              <a:gd name="connsiteY4" fmla="*/ 0 h 18288"/>
              <a:gd name="connsiteX5" fmla="*/ 3182692 w 3182692"/>
              <a:gd name="connsiteY5" fmla="*/ 0 h 18288"/>
              <a:gd name="connsiteX6" fmla="*/ 3182692 w 3182692"/>
              <a:gd name="connsiteY6" fmla="*/ 18288 h 18288"/>
              <a:gd name="connsiteX7" fmla="*/ 2609807 w 3182692"/>
              <a:gd name="connsiteY7" fmla="*/ 18288 h 18288"/>
              <a:gd name="connsiteX8" fmla="*/ 2068750 w 3182692"/>
              <a:gd name="connsiteY8" fmla="*/ 18288 h 18288"/>
              <a:gd name="connsiteX9" fmla="*/ 1432211 w 3182692"/>
              <a:gd name="connsiteY9" fmla="*/ 18288 h 18288"/>
              <a:gd name="connsiteX10" fmla="*/ 859327 w 3182692"/>
              <a:gd name="connsiteY10" fmla="*/ 18288 h 18288"/>
              <a:gd name="connsiteX11" fmla="*/ 0 w 3182692"/>
              <a:gd name="connsiteY11" fmla="*/ 18288 h 18288"/>
              <a:gd name="connsiteX12" fmla="*/ 0 w 318269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2" h="18288" fill="none" extrusionOk="0">
                <a:moveTo>
                  <a:pt x="0" y="0"/>
                </a:moveTo>
                <a:cubicBezTo>
                  <a:pt x="253588" y="25878"/>
                  <a:pt x="409323" y="-5359"/>
                  <a:pt x="636538" y="0"/>
                </a:cubicBezTo>
                <a:cubicBezTo>
                  <a:pt x="863753" y="5359"/>
                  <a:pt x="1007727" y="-28"/>
                  <a:pt x="1273077" y="0"/>
                </a:cubicBezTo>
                <a:cubicBezTo>
                  <a:pt x="1538427" y="28"/>
                  <a:pt x="1698640" y="-12775"/>
                  <a:pt x="1909615" y="0"/>
                </a:cubicBezTo>
                <a:cubicBezTo>
                  <a:pt x="2120590" y="12775"/>
                  <a:pt x="2210293" y="-21823"/>
                  <a:pt x="2482500" y="0"/>
                </a:cubicBezTo>
                <a:cubicBezTo>
                  <a:pt x="2754708" y="21823"/>
                  <a:pt x="3004133" y="-28750"/>
                  <a:pt x="3182692" y="0"/>
                </a:cubicBezTo>
                <a:cubicBezTo>
                  <a:pt x="3183134" y="4516"/>
                  <a:pt x="3181865" y="12266"/>
                  <a:pt x="3182692" y="18288"/>
                </a:cubicBezTo>
                <a:cubicBezTo>
                  <a:pt x="2947402" y="22440"/>
                  <a:pt x="2876226" y="27191"/>
                  <a:pt x="2609807" y="18288"/>
                </a:cubicBezTo>
                <a:cubicBezTo>
                  <a:pt x="2343389" y="9385"/>
                  <a:pt x="2326689" y="25579"/>
                  <a:pt x="2068750" y="18288"/>
                </a:cubicBezTo>
                <a:cubicBezTo>
                  <a:pt x="1810811" y="10997"/>
                  <a:pt x="1713836" y="48219"/>
                  <a:pt x="1432211" y="18288"/>
                </a:cubicBezTo>
                <a:cubicBezTo>
                  <a:pt x="1150586" y="-11643"/>
                  <a:pt x="982765" y="3747"/>
                  <a:pt x="859327" y="18288"/>
                </a:cubicBezTo>
                <a:cubicBezTo>
                  <a:pt x="735889" y="32829"/>
                  <a:pt x="254183" y="35231"/>
                  <a:pt x="0" y="18288"/>
                </a:cubicBezTo>
                <a:cubicBezTo>
                  <a:pt x="-306" y="11477"/>
                  <a:pt x="485" y="4355"/>
                  <a:pt x="0" y="0"/>
                </a:cubicBezTo>
                <a:close/>
              </a:path>
              <a:path w="3182692" h="18288" stroke="0" extrusionOk="0">
                <a:moveTo>
                  <a:pt x="0" y="0"/>
                </a:moveTo>
                <a:cubicBezTo>
                  <a:pt x="243108" y="-22426"/>
                  <a:pt x="387854" y="22949"/>
                  <a:pt x="572885" y="0"/>
                </a:cubicBezTo>
                <a:cubicBezTo>
                  <a:pt x="757916" y="-22949"/>
                  <a:pt x="923707" y="6797"/>
                  <a:pt x="1113942" y="0"/>
                </a:cubicBezTo>
                <a:cubicBezTo>
                  <a:pt x="1304177" y="-6797"/>
                  <a:pt x="1495991" y="20627"/>
                  <a:pt x="1686827" y="0"/>
                </a:cubicBezTo>
                <a:cubicBezTo>
                  <a:pt x="1877663" y="-20627"/>
                  <a:pt x="2170182" y="-20672"/>
                  <a:pt x="2323365" y="0"/>
                </a:cubicBezTo>
                <a:cubicBezTo>
                  <a:pt x="2476548" y="20672"/>
                  <a:pt x="2919164" y="6097"/>
                  <a:pt x="3182692" y="0"/>
                </a:cubicBezTo>
                <a:cubicBezTo>
                  <a:pt x="3183269" y="4624"/>
                  <a:pt x="3183511" y="11191"/>
                  <a:pt x="3182692" y="18288"/>
                </a:cubicBezTo>
                <a:cubicBezTo>
                  <a:pt x="3026065" y="-10849"/>
                  <a:pt x="2775006" y="23067"/>
                  <a:pt x="2546154" y="18288"/>
                </a:cubicBezTo>
                <a:cubicBezTo>
                  <a:pt x="2317302" y="13509"/>
                  <a:pt x="2168173" y="-8513"/>
                  <a:pt x="1845961" y="18288"/>
                </a:cubicBezTo>
                <a:cubicBezTo>
                  <a:pt x="1523749" y="45089"/>
                  <a:pt x="1450078" y="-844"/>
                  <a:pt x="1304904" y="18288"/>
                </a:cubicBezTo>
                <a:cubicBezTo>
                  <a:pt x="1159730" y="37420"/>
                  <a:pt x="942635" y="-10021"/>
                  <a:pt x="604711" y="18288"/>
                </a:cubicBezTo>
                <a:cubicBezTo>
                  <a:pt x="266787" y="46597"/>
                  <a:pt x="141927" y="-8395"/>
                  <a:pt x="0" y="18288"/>
                </a:cubicBezTo>
                <a:cubicBezTo>
                  <a:pt x="-171" y="12755"/>
                  <a:pt x="-690" y="793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973321" y="2706624"/>
            <a:ext cx="4688333" cy="3483864"/>
          </a:xfrm>
        </p:spPr>
        <p:txBody>
          <a:bodyPr>
            <a:normAutofit/>
          </a:bodyPr>
          <a:lstStyle/>
          <a:p>
            <a:r>
              <a:rPr lang="en-GB" sz="1900"/>
              <a:t>Cardiovascular disease results from narrowed arteries that reduce blood flow to the heart. In heart failure, the heart’s ability to pump effectively is compromised, leading to fluid accumulation and poor perfusion (NICE, 2023).</a:t>
            </a:r>
          </a:p>
        </p:txBody>
      </p:sp>
      <p:pic>
        <p:nvPicPr>
          <p:cNvPr id="7" name="Audio 6">
            <a:hlinkClick r:id="" action="ppaction://media"/>
            <a:extLst>
              <a:ext uri="{FF2B5EF4-FFF2-40B4-BE49-F238E27FC236}">
                <a16:creationId xmlns:a16="http://schemas.microsoft.com/office/drawing/2014/main" id="{BB197FE4-7520-A762-CB7D-9716AE425DB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11175"/>
    </mc:Choice>
    <mc:Fallback>
      <p:transition spd="slow" advTm="1111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Heart Failure Overview</a:t>
            </a:r>
          </a:p>
        </p:txBody>
      </p:sp>
      <p:sp>
        <p:nvSpPr>
          <p:cNvPr id="3" name="Content Placeholder 2"/>
          <p:cNvSpPr>
            <a:spLocks noGrp="1"/>
          </p:cNvSpPr>
          <p:nvPr>
            <p:ph idx="1"/>
          </p:nvPr>
        </p:nvSpPr>
        <p:spPr>
          <a:xfrm>
            <a:off x="457199" y="1600200"/>
            <a:ext cx="8073887" cy="1924235"/>
          </a:xfrm>
        </p:spPr>
        <p:txBody>
          <a:bodyPr>
            <a:normAutofit/>
          </a:bodyPr>
          <a:lstStyle/>
          <a:p>
            <a:r>
              <a:rPr sz="2800" dirty="0"/>
              <a:t>Heart failure can be systolic or diastolic. John has systolic heart failure due to left ventricular dysfunction. Key signs include </a:t>
            </a:r>
            <a:r>
              <a:rPr sz="2800" dirty="0" err="1"/>
              <a:t>dyspnoea</a:t>
            </a:r>
            <a:r>
              <a:rPr sz="2800" dirty="0"/>
              <a:t>, fatigue, </a:t>
            </a:r>
            <a:r>
              <a:rPr sz="2800" dirty="0" err="1"/>
              <a:t>oedema</a:t>
            </a:r>
            <a:r>
              <a:rPr sz="2800" dirty="0"/>
              <a:t>, and </a:t>
            </a:r>
            <a:r>
              <a:rPr sz="2800" dirty="0" err="1"/>
              <a:t>orthopnoea</a:t>
            </a:r>
            <a:r>
              <a:rPr sz="2800" dirty="0"/>
              <a:t> (BNF, 2024).</a:t>
            </a:r>
          </a:p>
        </p:txBody>
      </p:sp>
      <p:pic>
        <p:nvPicPr>
          <p:cNvPr id="6"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42875" y="3556765"/>
            <a:ext cx="6711518" cy="27108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Audio 4">
            <a:hlinkClick r:id="" action="ppaction://media"/>
            <a:extLst>
              <a:ext uri="{FF2B5EF4-FFF2-40B4-BE49-F238E27FC236}">
                <a16:creationId xmlns:a16="http://schemas.microsoft.com/office/drawing/2014/main" id="{BACEC4E4-6AC4-6EDD-7581-2EE4B6DC031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21980"/>
    </mc:Choice>
    <mc:Fallback>
      <p:transition spd="slow" advTm="1219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Risk Factors</a:t>
            </a:r>
          </a:p>
        </p:txBody>
      </p:sp>
      <p:sp>
        <p:nvSpPr>
          <p:cNvPr id="3" name="Content Placeholder 2"/>
          <p:cNvSpPr>
            <a:spLocks noGrp="1"/>
          </p:cNvSpPr>
          <p:nvPr>
            <p:ph idx="1"/>
          </p:nvPr>
        </p:nvSpPr>
        <p:spPr/>
        <p:txBody>
          <a:bodyPr/>
          <a:lstStyle/>
          <a:p>
            <a:r>
              <a:t>Modifiable: smoking, obesity, hypertension, high cholesterol.</a:t>
            </a:r>
          </a:p>
          <a:p>
            <a:r>
              <a:t>Non-modifiable: age, male gender, family history (British Heart Foundation, 2024).</a:t>
            </a:r>
          </a:p>
        </p:txBody>
      </p:sp>
      <p:pic>
        <p:nvPicPr>
          <p:cNvPr id="5" name="Audio 4">
            <a:hlinkClick r:id="" action="ppaction://media"/>
            <a:extLst>
              <a:ext uri="{FF2B5EF4-FFF2-40B4-BE49-F238E27FC236}">
                <a16:creationId xmlns:a16="http://schemas.microsoft.com/office/drawing/2014/main" id="{881D1857-E93D-D14A-F2DB-1B6CD4644E4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5557"/>
    </mc:Choice>
    <mc:Fallback>
      <p:transition spd="slow" advTm="755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r>
              <a:rPr lang="en-GB" sz="4700"/>
              <a:t>Clinical Manifestations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28650" y="1929384"/>
            <a:ext cx="7886700" cy="4251960"/>
          </a:xfrm>
        </p:spPr>
        <p:txBody>
          <a:bodyPr>
            <a:normAutofit/>
          </a:bodyPr>
          <a:lstStyle/>
          <a:p>
            <a:r>
              <a:rPr lang="en-GB" sz="1900"/>
              <a:t>Symptoms include breathlessness, oedema, fatigue, and reduced exercise tolerance. Signs: elevated JVP, pulmonary crackles, tachycardia (NICE, 2023).</a:t>
            </a:r>
          </a:p>
        </p:txBody>
      </p:sp>
      <p:pic>
        <p:nvPicPr>
          <p:cNvPr id="5" name="Audio 4">
            <a:hlinkClick r:id="" action="ppaction://media"/>
            <a:extLst>
              <a:ext uri="{FF2B5EF4-FFF2-40B4-BE49-F238E27FC236}">
                <a16:creationId xmlns:a16="http://schemas.microsoft.com/office/drawing/2014/main" id="{637858B0-9FB4-8F23-64D7-CC505E710E8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4305"/>
    </mc:Choice>
    <mc:Fallback>
      <p:transition spd="slow" advTm="343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p:cNvSpPr>
            <a:spLocks noGrp="1"/>
          </p:cNvSpPr>
          <p:nvPr>
            <p:ph type="title"/>
          </p:nvPr>
        </p:nvSpPr>
        <p:spPr>
          <a:xfrm>
            <a:off x="628650" y="401221"/>
            <a:ext cx="7886700" cy="1348065"/>
          </a:xfrm>
        </p:spPr>
        <p:txBody>
          <a:bodyPr>
            <a:normAutofit/>
          </a:bodyPr>
          <a:lstStyle/>
          <a:p>
            <a:r>
              <a:rPr lang="en-GB" sz="4700">
                <a:solidFill>
                  <a:srgbClr val="FFFFFF"/>
                </a:solidFill>
              </a:rPr>
              <a:t>Nursing Assessment</a:t>
            </a:r>
          </a:p>
        </p:txBody>
      </p:sp>
      <p:sp>
        <p:nvSpPr>
          <p:cNvPr id="3" name="Content Placeholder 2"/>
          <p:cNvSpPr>
            <a:spLocks noGrp="1"/>
          </p:cNvSpPr>
          <p:nvPr>
            <p:ph idx="1"/>
          </p:nvPr>
        </p:nvSpPr>
        <p:spPr>
          <a:xfrm>
            <a:off x="628650" y="2586789"/>
            <a:ext cx="7886700" cy="3590174"/>
          </a:xfrm>
        </p:spPr>
        <p:txBody>
          <a:bodyPr vert="horz" lIns="91440" tIns="45720" rIns="91440" bIns="45720" rtlCol="0" anchor="t">
            <a:normAutofit/>
          </a:bodyPr>
          <a:lstStyle/>
          <a:p>
            <a:r>
              <a:rPr lang="en-GB" sz="2400" dirty="0"/>
              <a:t>Assessment includes vital signs, fluid balance, weight monitoring, and ECG. Holistic assessment also covers psychological and social factors (RCN, 2023).</a:t>
            </a:r>
            <a:endParaRPr lang="en-GB" sz="2400" dirty="0">
              <a:ea typeface="Calibri"/>
              <a:cs typeface="Calibri"/>
            </a:endParaRPr>
          </a:p>
        </p:txBody>
      </p:sp>
      <p:pic>
        <p:nvPicPr>
          <p:cNvPr id="5" name="Audio 4">
            <a:hlinkClick r:id="" action="ppaction://media"/>
            <a:extLst>
              <a:ext uri="{FF2B5EF4-FFF2-40B4-BE49-F238E27FC236}">
                <a16:creationId xmlns:a16="http://schemas.microsoft.com/office/drawing/2014/main" id="{79CADDF0-F5FA-248A-48D3-B3B596CE0B9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8557"/>
    </mc:Choice>
    <mc:Fallback>
      <p:transition spd="slow" advTm="585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Nursing Diagnosis</a:t>
            </a:r>
          </a:p>
        </p:txBody>
      </p:sp>
      <p:sp>
        <p:nvSpPr>
          <p:cNvPr id="3" name="Content Placeholder 2"/>
          <p:cNvSpPr>
            <a:spLocks noGrp="1"/>
          </p:cNvSpPr>
          <p:nvPr>
            <p:ph idx="1"/>
          </p:nvPr>
        </p:nvSpPr>
        <p:spPr>
          <a:xfrm>
            <a:off x="457200" y="1417638"/>
            <a:ext cx="8229600" cy="2382005"/>
          </a:xfrm>
        </p:spPr>
        <p:txBody>
          <a:bodyPr>
            <a:normAutofit lnSpcReduction="10000"/>
          </a:bodyPr>
          <a:lstStyle/>
          <a:p>
            <a:r>
              <a:rPr sz="2800" dirty="0"/>
              <a:t>1. Fluid volume excess related to impaired cardiac output.</a:t>
            </a:r>
          </a:p>
          <a:p>
            <a:r>
              <a:rPr sz="2800" dirty="0"/>
              <a:t>2. Activity intolerance related to fatigue.</a:t>
            </a:r>
          </a:p>
          <a:p>
            <a:r>
              <a:rPr sz="2800" dirty="0"/>
              <a:t>3. Knowledge deficit regarding self-management (NANDA, 2023).</a:t>
            </a:r>
          </a:p>
        </p:txBody>
      </p:sp>
      <p:pic>
        <p:nvPicPr>
          <p:cNvPr id="3074"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93793" y="3620768"/>
            <a:ext cx="6482333" cy="28353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Audio 4">
            <a:hlinkClick r:id="" action="ppaction://media"/>
            <a:extLst>
              <a:ext uri="{FF2B5EF4-FFF2-40B4-BE49-F238E27FC236}">
                <a16:creationId xmlns:a16="http://schemas.microsoft.com/office/drawing/2014/main" id="{4F8102E4-6FB4-8A96-A7F0-83332849B80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8712"/>
    </mc:Choice>
    <mc:Fallback>
      <p:transition spd="slow" advTm="387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Planning Care</a:t>
            </a:r>
          </a:p>
        </p:txBody>
      </p:sp>
      <p:sp>
        <p:nvSpPr>
          <p:cNvPr id="3" name="Content Placeholder 2"/>
          <p:cNvSpPr>
            <a:spLocks noGrp="1"/>
          </p:cNvSpPr>
          <p:nvPr>
            <p:ph idx="1"/>
          </p:nvPr>
        </p:nvSpPr>
        <p:spPr/>
        <p:txBody>
          <a:bodyPr/>
          <a:lstStyle/>
          <a:p>
            <a:r>
              <a:t>Goals: Reduce symptoms, prevent hospital readmission, and improve quality of life. Short-term: stable vital signs; long-term: improved self-care (NMC, 2018).</a:t>
            </a:r>
          </a:p>
        </p:txBody>
      </p:sp>
      <p:pic>
        <p:nvPicPr>
          <p:cNvPr id="5" name="Audio 4">
            <a:hlinkClick r:id="" action="ppaction://media"/>
            <a:extLst>
              <a:ext uri="{FF2B5EF4-FFF2-40B4-BE49-F238E27FC236}">
                <a16:creationId xmlns:a16="http://schemas.microsoft.com/office/drawing/2014/main" id="{726642F6-0C75-E972-332C-015591B8997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4058"/>
    </mc:Choice>
    <mc:Fallback>
      <p:transition spd="slow" advTm="240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t>Implementation (Nursing Interventions)</a:t>
            </a:r>
          </a:p>
        </p:txBody>
      </p:sp>
      <p:sp>
        <p:nvSpPr>
          <p:cNvPr id="3" name="Content Placeholder 2"/>
          <p:cNvSpPr>
            <a:spLocks noGrp="1"/>
          </p:cNvSpPr>
          <p:nvPr>
            <p:ph idx="1"/>
          </p:nvPr>
        </p:nvSpPr>
        <p:spPr/>
        <p:txBody>
          <a:bodyPr/>
          <a:lstStyle/>
          <a:p>
            <a:r>
              <a:t>• Monitor vital signs and weight daily</a:t>
            </a:r>
          </a:p>
          <a:p>
            <a:r>
              <a:t>• Administer prescribed diuretics and ACE inhibitors</a:t>
            </a:r>
          </a:p>
          <a:p>
            <a:r>
              <a:t>• Educate on fluid and salt restriction</a:t>
            </a:r>
          </a:p>
          <a:p>
            <a:r>
              <a:t>• Encourage smoking cessation (NICE, 2023).</a:t>
            </a:r>
          </a:p>
        </p:txBody>
      </p:sp>
      <p:pic>
        <p:nvPicPr>
          <p:cNvPr id="5" name="Audio 4">
            <a:hlinkClick r:id="" action="ppaction://media"/>
            <a:extLst>
              <a:ext uri="{FF2B5EF4-FFF2-40B4-BE49-F238E27FC236}">
                <a16:creationId xmlns:a16="http://schemas.microsoft.com/office/drawing/2014/main" id="{AFDFF3E3-1306-D22F-4E3E-A7617416288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8216"/>
    </mc:Choice>
    <mc:Fallback>
      <p:transition spd="slow" advTm="382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Multidisciplinary Collaboration</a:t>
            </a:r>
          </a:p>
        </p:txBody>
      </p:sp>
      <p:sp>
        <p:nvSpPr>
          <p:cNvPr id="3" name="Content Placeholder 2"/>
          <p:cNvSpPr>
            <a:spLocks noGrp="1"/>
          </p:cNvSpPr>
          <p:nvPr>
            <p:ph idx="1"/>
          </p:nvPr>
        </p:nvSpPr>
        <p:spPr/>
        <p:txBody>
          <a:bodyPr/>
          <a:lstStyle/>
          <a:p>
            <a:r>
              <a:t>Collaboration with cardiologists, dietitians, physiotherapists, and social workers ensures holistic care (NHS, 2024).</a:t>
            </a:r>
          </a:p>
        </p:txBody>
      </p:sp>
      <p:pic>
        <p:nvPicPr>
          <p:cNvPr id="5" name="Audio 4">
            <a:hlinkClick r:id="" action="ppaction://media"/>
            <a:extLst>
              <a:ext uri="{FF2B5EF4-FFF2-40B4-BE49-F238E27FC236}">
                <a16:creationId xmlns:a16="http://schemas.microsoft.com/office/drawing/2014/main" id="{446B3CEB-E9FD-7D8E-3158-E23179A85F7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0406"/>
    </mc:Choice>
    <mc:Fallback>
      <p:transition spd="slow" advTm="304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t>Patient Education &amp; Self-Management</a:t>
            </a:r>
          </a:p>
        </p:txBody>
      </p:sp>
      <p:sp>
        <p:nvSpPr>
          <p:cNvPr id="3" name="Content Placeholder 2"/>
          <p:cNvSpPr>
            <a:spLocks noGrp="1"/>
          </p:cNvSpPr>
          <p:nvPr>
            <p:ph idx="1"/>
          </p:nvPr>
        </p:nvSpPr>
        <p:spPr>
          <a:xfrm>
            <a:off x="457200" y="1600201"/>
            <a:ext cx="8229600" cy="1453718"/>
          </a:xfrm>
        </p:spPr>
        <p:txBody>
          <a:bodyPr>
            <a:normAutofit/>
          </a:bodyPr>
          <a:lstStyle/>
          <a:p>
            <a:r>
              <a:rPr sz="2800" dirty="0"/>
              <a:t>Education includes medication adherence, daily weight checks, recognizing signs of deterioration, and lifestyle changes (BHF, 2024).</a:t>
            </a:r>
          </a:p>
        </p:txBody>
      </p:sp>
      <p:pic>
        <p:nvPicPr>
          <p:cNvPr id="4098"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44800" y="3053919"/>
            <a:ext cx="2881297" cy="31995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Audio 4">
            <a:hlinkClick r:id="" action="ppaction://media"/>
            <a:extLst>
              <a:ext uri="{FF2B5EF4-FFF2-40B4-BE49-F238E27FC236}">
                <a16:creationId xmlns:a16="http://schemas.microsoft.com/office/drawing/2014/main" id="{A2A615D4-43C5-056D-3701-51BCEE591CD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5247"/>
    </mc:Choice>
    <mc:Fallback>
      <p:transition spd="slow" advTm="152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3930" y="1050595"/>
            <a:ext cx="6056111" cy="1618489"/>
          </a:xfrm>
        </p:spPr>
        <p:txBody>
          <a:bodyPr anchor="ctr">
            <a:normAutofit/>
          </a:bodyPr>
          <a:lstStyle/>
          <a:p>
            <a:r>
              <a:rPr lang="en-GB" sz="6300"/>
              <a:t>Evaluation</a:t>
            </a:r>
          </a:p>
        </p:txBody>
      </p:sp>
      <p:sp>
        <p:nvSpPr>
          <p:cNvPr id="3" name="Content Placeholder 2"/>
          <p:cNvSpPr>
            <a:spLocks noGrp="1"/>
          </p:cNvSpPr>
          <p:nvPr>
            <p:ph idx="1"/>
          </p:nvPr>
        </p:nvSpPr>
        <p:spPr>
          <a:xfrm>
            <a:off x="963930" y="2670847"/>
            <a:ext cx="6056111" cy="2800395"/>
          </a:xfrm>
        </p:spPr>
        <p:txBody>
          <a:bodyPr anchor="t">
            <a:normAutofit/>
          </a:bodyPr>
          <a:lstStyle/>
          <a:p>
            <a:r>
              <a:rPr lang="en-GB" sz="2100"/>
              <a:t>Evaluation involves assessing John’s symptom control, medication compliance, and understanding of self-care (NMC, 2018).</a:t>
            </a:r>
          </a:p>
        </p:txBody>
      </p:sp>
      <p:pic>
        <p:nvPicPr>
          <p:cNvPr id="5" name="Audio 4">
            <a:hlinkClick r:id="" action="ppaction://media"/>
            <a:extLst>
              <a:ext uri="{FF2B5EF4-FFF2-40B4-BE49-F238E27FC236}">
                <a16:creationId xmlns:a16="http://schemas.microsoft.com/office/drawing/2014/main" id="{564327DE-1C58-3937-C128-CE479CA9710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3034"/>
    </mc:Choice>
    <mc:Fallback>
      <p:transition spd="slow" advTm="230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3930" y="1050595"/>
            <a:ext cx="6056111" cy="1618489"/>
          </a:xfrm>
        </p:spPr>
        <p:txBody>
          <a:bodyPr anchor="ctr">
            <a:normAutofit/>
          </a:bodyPr>
          <a:lstStyle/>
          <a:p>
            <a:pPr>
              <a:lnSpc>
                <a:spcPct val="90000"/>
              </a:lnSpc>
            </a:pPr>
            <a:r>
              <a:rPr lang="en-GB" sz="5400"/>
              <a:t>Ethical &amp; Cultural Considerations</a:t>
            </a:r>
          </a:p>
        </p:txBody>
      </p:sp>
      <p:sp>
        <p:nvSpPr>
          <p:cNvPr id="3" name="Content Placeholder 2"/>
          <p:cNvSpPr>
            <a:spLocks noGrp="1"/>
          </p:cNvSpPr>
          <p:nvPr>
            <p:ph idx="1"/>
          </p:nvPr>
        </p:nvSpPr>
        <p:spPr>
          <a:xfrm>
            <a:off x="963930" y="2969469"/>
            <a:ext cx="6056111" cy="2800395"/>
          </a:xfrm>
        </p:spPr>
        <p:txBody>
          <a:bodyPr anchor="t">
            <a:normAutofit/>
          </a:bodyPr>
          <a:lstStyle/>
          <a:p>
            <a:r>
              <a:rPr lang="en-GB" sz="2100" dirty="0"/>
              <a:t>Respect for autonomy, confidentiality, and cultural beliefs is essential. Care must be person-centred (NMC Code, 2018). </a:t>
            </a:r>
          </a:p>
        </p:txBody>
      </p:sp>
      <p:pic>
        <p:nvPicPr>
          <p:cNvPr id="5" name="Audio 4">
            <a:hlinkClick r:id="" action="ppaction://media"/>
            <a:extLst>
              <a:ext uri="{FF2B5EF4-FFF2-40B4-BE49-F238E27FC236}">
                <a16:creationId xmlns:a16="http://schemas.microsoft.com/office/drawing/2014/main" id="{5146DDF0-A348-F08F-5114-C870DD6D09F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4972"/>
    </mc:Choice>
    <mc:Fallback>
      <p:transition spd="slow" advTm="249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6825" y="1188637"/>
            <a:ext cx="2241175" cy="4480726"/>
          </a:xfrm>
        </p:spPr>
        <p:txBody>
          <a:bodyPr>
            <a:normAutofit/>
          </a:bodyPr>
          <a:lstStyle/>
          <a:p>
            <a:pPr algn="r"/>
            <a:r>
              <a:rPr lang="en-GB" sz="3600"/>
              <a:t>Conclusion</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941445" y="1648870"/>
            <a:ext cx="3527136" cy="3560260"/>
          </a:xfrm>
        </p:spPr>
        <p:txBody>
          <a:bodyPr anchor="ctr">
            <a:normAutofit/>
          </a:bodyPr>
          <a:lstStyle/>
          <a:p>
            <a:pPr marL="0" indent="0">
              <a:buNone/>
            </a:pPr>
            <a:r>
              <a:rPr lang="en-GB" sz="2100"/>
              <a:t>In conclusion , heart failure care demands holistic approach that addresses both physical and psychosocial needs. Education ,lifestyle modification and teamwork work are essential for improving patient outcomes.</a:t>
            </a:r>
          </a:p>
        </p:txBody>
      </p:sp>
      <p:pic>
        <p:nvPicPr>
          <p:cNvPr id="5" name="Audio 4">
            <a:hlinkClick r:id="" action="ppaction://media"/>
            <a:extLst>
              <a:ext uri="{FF2B5EF4-FFF2-40B4-BE49-F238E27FC236}">
                <a16:creationId xmlns:a16="http://schemas.microsoft.com/office/drawing/2014/main" id="{FBEB88D4-F2D6-0671-8081-F89D1563F1C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48840"/>
    </mc:Choice>
    <mc:Fallback>
      <p:transition spd="slow" advTm="1488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0164E-9D4B-9AAF-8714-20D919B9B055}"/>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12907260-9663-E2D4-D7FD-11EBEA209A71}"/>
              </a:ext>
            </a:extLst>
          </p:cNvPr>
          <p:cNvSpPr>
            <a:spLocks noGrp="1"/>
          </p:cNvSpPr>
          <p:nvPr>
            <p:ph idx="1"/>
          </p:nvPr>
        </p:nvSpPr>
        <p:spPr/>
        <p:txBody>
          <a:bodyPr>
            <a:normAutofit fontScale="55000" lnSpcReduction="20000"/>
          </a:bodyPr>
          <a:lstStyle/>
          <a:p>
            <a:r>
              <a:rPr lang="en-GB" dirty="0"/>
              <a:t>British Heart foundation (2024) Heart failure. Available </a:t>
            </a:r>
            <a:r>
              <a:rPr lang="en-GB" dirty="0" err="1"/>
              <a:t>at:https</a:t>
            </a:r>
            <a:r>
              <a:rPr lang="en-GB" dirty="0"/>
              <a:t>//</a:t>
            </a:r>
            <a:r>
              <a:rPr lang="en-GB" dirty="0" err="1"/>
              <a:t>www.bhf.org.uk</a:t>
            </a:r>
            <a:r>
              <a:rPr lang="en-GB" dirty="0"/>
              <a:t>//</a:t>
            </a:r>
            <a:r>
              <a:rPr lang="en-GB" dirty="0" err="1"/>
              <a:t>informationsupport</a:t>
            </a:r>
            <a:r>
              <a:rPr lang="en-GB" dirty="0"/>
              <a:t> /conditions/heart failure (Accessed :9 November 2025).</a:t>
            </a:r>
          </a:p>
          <a:p>
            <a:r>
              <a:rPr lang="en-GB" dirty="0"/>
              <a:t>National institute for health and care excellence (NICE).(2023). Chronic heart failure in adults : diagnosis and management NICE guidelines (NG106).Available at </a:t>
            </a:r>
            <a:r>
              <a:rPr lang="en-GB" dirty="0">
                <a:hlinkClick r:id="rId4"/>
              </a:rPr>
              <a:t>https://www.nice.org.uk/guidance /ng106</a:t>
            </a:r>
            <a:r>
              <a:rPr lang="en-GB" dirty="0"/>
              <a:t> (Accessed: 9 November 2025)</a:t>
            </a:r>
          </a:p>
          <a:p>
            <a:r>
              <a:rPr lang="en-GB" dirty="0"/>
              <a:t>Canadian cardiovascular society (2021) Heart failure management Guidelines. Available at :https://</a:t>
            </a:r>
            <a:r>
              <a:rPr lang="en-GB" dirty="0" err="1"/>
              <a:t>www.ccs.ca</a:t>
            </a:r>
            <a:r>
              <a:rPr lang="en-GB" dirty="0"/>
              <a:t>/</a:t>
            </a:r>
            <a:r>
              <a:rPr lang="en-GB" dirty="0" err="1"/>
              <a:t>en</a:t>
            </a:r>
            <a:r>
              <a:rPr lang="en-GB" dirty="0"/>
              <a:t>/guidelines/heart failure (Accessed 9 November 2026)</a:t>
            </a:r>
          </a:p>
          <a:p>
            <a:r>
              <a:rPr lang="en-GB" dirty="0"/>
              <a:t>NICE (2022) Chronic heart failure in Adults (online).Available at </a:t>
            </a:r>
            <a:r>
              <a:rPr lang="en-GB" dirty="0">
                <a:hlinkClick r:id="rId5"/>
              </a:rPr>
              <a:t>https://wwww.nice.org.uk</a:t>
            </a:r>
            <a:endParaRPr lang="en-GB" dirty="0"/>
          </a:p>
          <a:p>
            <a:r>
              <a:rPr lang="en-GB" dirty="0"/>
              <a:t>British Heart foundation.(2023) Heart disease statistics (online).Available at: </a:t>
            </a:r>
            <a:r>
              <a:rPr lang="en-GB" dirty="0">
                <a:hlinkClick r:id="rId6"/>
              </a:rPr>
              <a:t>https://www.bhf.org.uk</a:t>
            </a:r>
            <a:endParaRPr lang="en-GB" dirty="0"/>
          </a:p>
          <a:p>
            <a:r>
              <a:rPr lang="en-GB" dirty="0"/>
              <a:t>NHS(2023) Heart failure Treatment. Available at :https://</a:t>
            </a:r>
            <a:r>
              <a:rPr lang="en-GB" dirty="0" err="1"/>
              <a:t>www.nhs.uk</a:t>
            </a:r>
            <a:endParaRPr lang="en-GB" dirty="0"/>
          </a:p>
          <a:p>
            <a:r>
              <a:rPr lang="en-GB" dirty="0"/>
              <a:t>British Heart foundation (2022). What is cardiovascular disease? Available at : </a:t>
            </a:r>
            <a:r>
              <a:rPr lang="en-GB" dirty="0">
                <a:hlinkClick r:id="rId6"/>
              </a:rPr>
              <a:t>https://www.bhf.org.uk</a:t>
            </a:r>
            <a:r>
              <a:rPr lang="en-GB" dirty="0"/>
              <a:t> (Accessed: 7 November 2025)</a:t>
            </a:r>
          </a:p>
          <a:p>
            <a:r>
              <a:rPr lang="en-GB" dirty="0"/>
              <a:t>Additional </a:t>
            </a:r>
            <a:r>
              <a:rPr lang="en-GB" dirty="0" err="1"/>
              <a:t>guidelines:eg</a:t>
            </a:r>
            <a:r>
              <a:rPr lang="en-GB" dirty="0"/>
              <a:t> ‘Acute heart failure: diagnosis and management ‘ (</a:t>
            </a:r>
            <a:r>
              <a:rPr lang="en-GB"/>
              <a:t>NCBI Bookshelf)</a:t>
            </a:r>
          </a:p>
          <a:p>
            <a:endParaRPr lang="en-GB" dirty="0"/>
          </a:p>
        </p:txBody>
      </p:sp>
      <p:pic>
        <p:nvPicPr>
          <p:cNvPr id="5" name="Audio 4">
            <a:hlinkClick r:id="" action="ppaction://media"/>
            <a:extLst>
              <a:ext uri="{FF2B5EF4-FFF2-40B4-BE49-F238E27FC236}">
                <a16:creationId xmlns:a16="http://schemas.microsoft.com/office/drawing/2014/main" id="{FD9D8278-66C2-B3B5-F421-17A60B521C86}"/>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939249228"/>
      </p:ext>
    </p:extLst>
  </p:cSld>
  <p:clrMapOvr>
    <a:masterClrMapping/>
  </p:clrMapOvr>
  <mc:AlternateContent xmlns:mc="http://schemas.openxmlformats.org/markup-compatibility/2006">
    <mc:Choice xmlns:p14="http://schemas.microsoft.com/office/powerpoint/2010/main" Requires="p14">
      <p:transition spd="slow" p14:dur="2000" advTm="13039"/>
    </mc:Choice>
    <mc:Fallback>
      <p:transition spd="slow" advTm="130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59</TotalTime>
  <Words>1034</Words>
  <Application>Microsoft Office PowerPoint</Application>
  <PresentationFormat>On-screen Show (4:3)</PresentationFormat>
  <Paragraphs>65</Paragraphs>
  <Slides>17</Slides>
  <Notes>15</Notes>
  <HiddenSlides>0</HiddenSlides>
  <MMClips>17</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Aptos</vt:lpstr>
      <vt:lpstr>Arial</vt:lpstr>
      <vt:lpstr>Calibri</vt:lpstr>
      <vt:lpstr>Office Theme</vt:lpstr>
      <vt:lpstr>ASSIGNMENT TITLE: Care Plan for a Patient with Cardiovascular Disease including Heart Failure COMPONENT 2: CARE PLAN </vt:lpstr>
      <vt:lpstr>Introduction</vt:lpstr>
      <vt:lpstr>Patient Overview</vt:lpstr>
      <vt:lpstr>Pathophysiology of Cardiovascular Disease</vt:lpstr>
      <vt:lpstr>Heart Failure Overview</vt:lpstr>
      <vt:lpstr>Risk Factors</vt:lpstr>
      <vt:lpstr>Clinical Manifestations</vt:lpstr>
      <vt:lpstr>Nursing Assessment</vt:lpstr>
      <vt:lpstr>Nursing Diagnosis</vt:lpstr>
      <vt:lpstr>Planning Care</vt:lpstr>
      <vt:lpstr>Implementation (Nursing Interventions)</vt:lpstr>
      <vt:lpstr>Multidisciplinary Collaboration</vt:lpstr>
      <vt:lpstr>Patient Education &amp; Self-Management</vt:lpstr>
      <vt:lpstr>Evaluation</vt:lpstr>
      <vt:lpstr>Ethical &amp; Cultural Considerations</vt:lpstr>
      <vt:lpstr>Conclusion</vt:lpstr>
      <vt:lpstr>References.</vt:lpstr>
    </vt:vector>
  </TitlesOfParts>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Care Plan for a Patient with Cardiovascular Disease including Heart Failure</dc:title>
  <dc:creator>SAMUEL ABANE</dc:creator>
  <dc:description>generated using python-pptx</dc:description>
  <cp:lastModifiedBy>Priscilla Oppong (2332573)</cp:lastModifiedBy>
  <cp:revision>25</cp:revision>
  <dcterms:created xsi:type="dcterms:W3CDTF">2013-01-27T09:14:16Z</dcterms:created>
  <dcterms:modified xsi:type="dcterms:W3CDTF">2025-11-14T11:06:41Z</dcterms:modified>
</cp:coreProperties>
</file>