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60" r:id="rId5"/>
    <p:sldId id="262" r:id="rId6"/>
    <p:sldId id="264" r:id="rId7"/>
    <p:sldId id="265" r:id="rId8"/>
    <p:sldId id="266" r:id="rId9"/>
    <p:sldId id="26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1B196C-C38D-4062-9EE9-FDB02110C025}" type="datetimeFigureOut">
              <a:rPr lang="en-US" smtClean="0"/>
              <a:t>7/17/2022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E48307-EB9D-45D0-A0DF-1C3654FBB7C4}" type="slidenum">
              <a:rPr lang="en-US" smtClean="0"/>
              <a:t>‹#›</a:t>
            </a:fld>
            <a:endParaRPr lang="en-US"/>
          </a:p>
        </p:txBody>
      </p:sp>
    </p:spTree>
    <p:extLst>
      <p:ext uri="{BB962C8B-B14F-4D97-AF65-F5344CB8AC3E}">
        <p14:creationId xmlns:p14="http://schemas.microsoft.com/office/powerpoint/2010/main" val="1836672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a:t>
            </a:r>
            <a:r>
              <a:rPr lang="en-US" baseline="0" dirty="0"/>
              <a:t> is reported to have rising shortage of healthcare workers in different areas and department. There has been increasing gap ratio of nurses to patient which has led complex issues balancing healthcare and offering quality services. There is also increasing outflow from EU has triggered nurses to leave their roles adding more problem to the NHS systems. </a:t>
            </a:r>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2</a:t>
            </a:fld>
            <a:endParaRPr lang="en-US"/>
          </a:p>
        </p:txBody>
      </p:sp>
    </p:spTree>
    <p:extLst>
      <p:ext uri="{BB962C8B-B14F-4D97-AF65-F5344CB8AC3E}">
        <p14:creationId xmlns:p14="http://schemas.microsoft.com/office/powerpoint/2010/main" val="2900216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complex pro</a:t>
            </a:r>
            <a:r>
              <a:rPr lang="en-US" baseline="0" dirty="0"/>
              <a:t>blem is shortages of nurses in UK has significant impact to the employees and organisatios.  There impact to the employees include working long hours, reduced morale to attend to the patient due to burnout, work dissatisfaction and demand for high wages as compensation.  </a:t>
            </a:r>
          </a:p>
          <a:p>
            <a:r>
              <a:rPr lang="en-US" baseline="0" dirty="0"/>
              <a:t>The problem also has the impact to the organizations which is disrupting the daily routine of operations. When the turnover is high, an organization's culture is disrupted because there is always an ongoing shortage and wastage of time attracting new nurses. The mortality rates increase due to poor patient attendance, creating a poor image of the organization and the whole health department. The organization may start charging more to the patients to deal with the shortage and pay more to some doctors and nurses.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3</a:t>
            </a:fld>
            <a:endParaRPr lang="en-US"/>
          </a:p>
        </p:txBody>
      </p:sp>
    </p:spTree>
    <p:extLst>
      <p:ext uri="{BB962C8B-B14F-4D97-AF65-F5344CB8AC3E}">
        <p14:creationId xmlns:p14="http://schemas.microsoft.com/office/powerpoint/2010/main" val="1153728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some</a:t>
            </a:r>
            <a:r>
              <a:rPr lang="en-US" baseline="0" dirty="0"/>
              <a:t> political factors which are leading to the shortage of nurses in UK which included but not limited to: Fault between UK and EU which has contributed to withdrawal of fund to support different trainings, second the public policies for UK has are not allowing good structure for NHS operations. The other political factors are government lagging to address the issues and rift between RCN and government on NHS Bills. </a:t>
            </a:r>
          </a:p>
          <a:p>
            <a:r>
              <a:rPr lang="en-US" b="1" baseline="0" dirty="0">
                <a:solidFill>
                  <a:srgbClr val="FF0000"/>
                </a:solidFill>
              </a:rPr>
              <a:t>Economic factors: </a:t>
            </a:r>
            <a:r>
              <a:rPr lang="en-US" baseline="0" dirty="0"/>
              <a:t>Most of the economic factors are bound to the increasing living standards making most of the native workers seeking opportunities outside, The allocation of huge sums of money is directed for social funds due to high level of dependency. Brexit also disrupted most of the economic structured disrupting some of the pharmaceutical formation which were bound to the relation </a:t>
            </a:r>
          </a:p>
          <a:p>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4</a:t>
            </a:fld>
            <a:endParaRPr lang="en-US"/>
          </a:p>
        </p:txBody>
      </p:sp>
    </p:spTree>
    <p:extLst>
      <p:ext uri="{BB962C8B-B14F-4D97-AF65-F5344CB8AC3E}">
        <p14:creationId xmlns:p14="http://schemas.microsoft.com/office/powerpoint/2010/main" val="413988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factors</a:t>
            </a:r>
            <a:r>
              <a:rPr lang="en-US" baseline="0" dirty="0"/>
              <a:t> which has contributed to the shortage of nurses is increased life expectancy reducing the number of active individuals, increased number of mortality rates especially during covid-19 sweeping some of the healthcare workers. Life style issues, that has increased number of patients who need healthcare attention beyond the point the government predicted. High level of immigration to UK has resulted to increased population which all need healthcare attention.</a:t>
            </a:r>
          </a:p>
          <a:p>
            <a:r>
              <a:rPr lang="en-US" b="1" dirty="0"/>
              <a:t>Technological:</a:t>
            </a:r>
            <a:r>
              <a:rPr lang="en-US" baseline="0" dirty="0"/>
              <a:t> Technological factors are very critical because of the changing landscape of innovation. The old nurses are getting overwhelmed by the skills which are demanded in the modern working environment making them less dependable in operations. There is increasing demand for analytical skills which are rear in the market, there is also increasing generation divide where some of the patient want personalized services which the workforce are unable to offer with their technical shortages. </a:t>
            </a:r>
          </a:p>
          <a:p>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5</a:t>
            </a:fld>
            <a:endParaRPr lang="en-US"/>
          </a:p>
        </p:txBody>
      </p:sp>
    </p:spTree>
    <p:extLst>
      <p:ext uri="{BB962C8B-B14F-4D97-AF65-F5344CB8AC3E}">
        <p14:creationId xmlns:p14="http://schemas.microsoft.com/office/powerpoint/2010/main" val="1764990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also environmental</a:t>
            </a:r>
            <a:r>
              <a:rPr lang="en-US" baseline="0" dirty="0"/>
              <a:t> factors contributing the shortage of nurses. There are inadequate resources in hospitals making most of the people wanting to join the courses worry about their welfare, poor working environment and poor supply of amenities like water is making most of the employees quit the jobs. </a:t>
            </a:r>
          </a:p>
          <a:p>
            <a:r>
              <a:rPr lang="en-US" baseline="0" dirty="0"/>
              <a:t>The legal factors include poor policies of absorbing different experts from different countries.  Entry level for Registered Nurses is high making most of the doctors and professionals spend more time on internships. </a:t>
            </a:r>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6</a:t>
            </a:fld>
            <a:endParaRPr lang="en-US"/>
          </a:p>
        </p:txBody>
      </p:sp>
    </p:spTree>
    <p:extLst>
      <p:ext uri="{BB962C8B-B14F-4D97-AF65-F5344CB8AC3E}">
        <p14:creationId xmlns:p14="http://schemas.microsoft.com/office/powerpoint/2010/main" val="2774958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complex problem, the shortage of nurses, has some causes and effects in different dimensions. One of the causes is poor services in the hospitals, which consequently has the effect of high mortality rates because of poor attendance and emergency response. The shortage also has caused long working hours. That has an effect that leads to high burn, making the nurses lose concentration on their roles and duties. </a:t>
            </a:r>
          </a:p>
        </p:txBody>
      </p:sp>
      <p:sp>
        <p:nvSpPr>
          <p:cNvPr id="4" name="Slide Number Placeholder 3"/>
          <p:cNvSpPr>
            <a:spLocks noGrp="1"/>
          </p:cNvSpPr>
          <p:nvPr>
            <p:ph type="sldNum" sz="quarter" idx="10"/>
          </p:nvPr>
        </p:nvSpPr>
        <p:spPr/>
        <p:txBody>
          <a:bodyPr/>
          <a:lstStyle/>
          <a:p>
            <a:fld id="{FAE48307-EB9D-45D0-A0DF-1C3654FBB7C4}" type="slidenum">
              <a:rPr lang="en-US" smtClean="0"/>
              <a:t>7</a:t>
            </a:fld>
            <a:endParaRPr lang="en-US"/>
          </a:p>
        </p:txBody>
      </p:sp>
    </p:spTree>
    <p:extLst>
      <p:ext uri="{BB962C8B-B14F-4D97-AF65-F5344CB8AC3E}">
        <p14:creationId xmlns:p14="http://schemas.microsoft.com/office/powerpoint/2010/main" val="2179953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avert the issues</a:t>
            </a:r>
            <a:r>
              <a:rPr lang="en-US" baseline="0" dirty="0"/>
              <a:t> related to absenteeism there is need to: al</a:t>
            </a:r>
            <a:r>
              <a:rPr lang="en-US" dirty="0"/>
              <a:t>locating nurses near their working homes </a:t>
            </a:r>
          </a:p>
          <a:p>
            <a:r>
              <a:rPr lang="en-US" dirty="0"/>
              <a:t>Providing staff  quarters for the staffs within working environment.</a:t>
            </a:r>
          </a:p>
          <a:p>
            <a:r>
              <a:rPr lang="en-US" dirty="0"/>
              <a:t>Compensation for overtime worked</a:t>
            </a:r>
          </a:p>
          <a:p>
            <a:r>
              <a:rPr lang="en-US" dirty="0"/>
              <a:t> Adapting a wellness programs, that will give nurses good time </a:t>
            </a:r>
            <a:r>
              <a:rPr lang="en-US"/>
              <a:t>to rest. </a:t>
            </a:r>
            <a:endParaRPr lang="en-US" dirty="0"/>
          </a:p>
          <a:p>
            <a:r>
              <a:rPr lang="en-US" dirty="0"/>
              <a:t>Good work-life balance where the parents working can access their relatives and children's with ease. </a:t>
            </a:r>
          </a:p>
          <a:p>
            <a:endParaRPr lang="en-US" dirty="0"/>
          </a:p>
        </p:txBody>
      </p:sp>
      <p:sp>
        <p:nvSpPr>
          <p:cNvPr id="4" name="Slide Number Placeholder 3"/>
          <p:cNvSpPr>
            <a:spLocks noGrp="1"/>
          </p:cNvSpPr>
          <p:nvPr>
            <p:ph type="sldNum" sz="quarter" idx="10"/>
          </p:nvPr>
        </p:nvSpPr>
        <p:spPr/>
        <p:txBody>
          <a:bodyPr/>
          <a:lstStyle/>
          <a:p>
            <a:fld id="{FAE48307-EB9D-45D0-A0DF-1C3654FBB7C4}" type="slidenum">
              <a:rPr lang="en-US" smtClean="0"/>
              <a:t>8</a:t>
            </a:fld>
            <a:endParaRPr lang="en-US"/>
          </a:p>
        </p:txBody>
      </p:sp>
    </p:spTree>
    <p:extLst>
      <p:ext uri="{BB962C8B-B14F-4D97-AF65-F5344CB8AC3E}">
        <p14:creationId xmlns:p14="http://schemas.microsoft.com/office/powerpoint/2010/main" val="3060838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D26103B2-FBDF-4059-9BA9-ADE06380701E}" type="datetimeFigureOut">
              <a:rPr lang="en-US" smtClean="0"/>
              <a:t>7/17/2022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EC74FD6A-CFE5-40B8-B62E-FB334D8DB490}"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26103B2-FBDF-4059-9BA9-ADE06380701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6103B2-FBDF-4059-9BA9-ADE06380701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4FD6A-CFE5-40B8-B62E-FB334D8DB490}"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26103B2-FBDF-4059-9BA9-ADE06380701E}"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26103B2-FBDF-4059-9BA9-ADE06380701E}" type="datetimeFigureOut">
              <a:rPr lang="en-US" smtClean="0"/>
              <a:t>7/17/2022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26103B2-FBDF-4059-9BA9-ADE06380701E}" type="datetimeFigureOut">
              <a:rPr lang="en-US" smtClean="0"/>
              <a:t>7/17/2022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6103B2-FBDF-4059-9BA9-ADE06380701E}" type="datetimeFigureOut">
              <a:rPr lang="en-US" smtClean="0"/>
              <a:t>7/17/2022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26103B2-FBDF-4059-9BA9-ADE06380701E}"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26103B2-FBDF-4059-9BA9-ADE06380701E}" type="datetimeFigureOut">
              <a:rPr lang="en-US" smtClean="0"/>
              <a:t>7/17/2022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EC74FD6A-CFE5-40B8-B62E-FB334D8DB490}"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26103B2-FBDF-4059-9BA9-ADE06380701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26103B2-FBDF-4059-9BA9-ADE06380701E}" type="datetimeFigureOut">
              <a:rPr lang="en-US" smtClean="0"/>
              <a:t>7/17/2022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74FD6A-CFE5-40B8-B62E-FB334D8DB49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26103B2-FBDF-4059-9BA9-ADE06380701E}" type="datetimeFigureOut">
              <a:rPr lang="en-US" smtClean="0"/>
              <a:t>7/17/2022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C74FD6A-CFE5-40B8-B62E-FB334D8DB490}"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nursingtimes.net/news/workforce/government-has-ignored-more-than-20-crucial-workforce-warnings-says-rcn-19-07-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
            <a:ext cx="7772400" cy="3600450"/>
          </a:xfrm>
        </p:spPr>
        <p:txBody>
          <a:bodyPr>
            <a:normAutofit/>
          </a:bodyPr>
          <a:lstStyle/>
          <a:p>
            <a:r>
              <a:rPr lang="en-US" sz="3200" dirty="0"/>
              <a:t>Problem Solving and Decision making</a:t>
            </a:r>
            <a:br>
              <a:rPr lang="en-US" sz="3200" dirty="0"/>
            </a:br>
            <a:br>
              <a:rPr lang="en-US" sz="3200" dirty="0"/>
            </a:br>
            <a:br>
              <a:rPr lang="en-US" sz="3200" dirty="0"/>
            </a:br>
            <a:endParaRPr lang="en-US" sz="3200" dirty="0"/>
          </a:p>
        </p:txBody>
      </p:sp>
      <p:sp>
        <p:nvSpPr>
          <p:cNvPr id="3" name="Subtitle 2"/>
          <p:cNvSpPr>
            <a:spLocks noGrp="1"/>
          </p:cNvSpPr>
          <p:nvPr>
            <p:ph type="subTitle" idx="1"/>
          </p:nvPr>
        </p:nvSpPr>
        <p:spPr>
          <a:xfrm>
            <a:off x="1371600" y="1524000"/>
            <a:ext cx="6400800" cy="5029200"/>
          </a:xfrm>
        </p:spPr>
        <p:txBody>
          <a:bodyPr/>
          <a:lstStyle/>
          <a:p>
            <a:endParaRPr lang="en-US" dirty="0"/>
          </a:p>
          <a:p>
            <a:pPr algn="ctr"/>
            <a:endParaRPr lang="en-US" dirty="0"/>
          </a:p>
          <a:p>
            <a:pPr algn="ctr"/>
            <a:r>
              <a:rPr lang="en-US" dirty="0"/>
              <a:t>Lecturer Julius </a:t>
            </a:r>
            <a:r>
              <a:rPr lang="en-US" dirty="0" err="1"/>
              <a:t>Azasoo</a:t>
            </a:r>
            <a:endParaRPr lang="en-US" dirty="0"/>
          </a:p>
          <a:p>
            <a:pPr algn="ctr"/>
            <a:r>
              <a:rPr lang="en-US" dirty="0"/>
              <a:t>Module: BMSW4004</a:t>
            </a:r>
          </a:p>
          <a:p>
            <a:pPr algn="ctr"/>
            <a:endParaRPr lang="en-US" dirty="0"/>
          </a:p>
          <a:p>
            <a:pPr algn="ctr"/>
            <a:r>
              <a:rPr lang="en-US" dirty="0"/>
              <a:t>Date 17.07.2022</a:t>
            </a:r>
          </a:p>
          <a:p>
            <a:pPr algn="ctr"/>
            <a:endParaRPr lang="en-US" dirty="0"/>
          </a:p>
          <a:p>
            <a:pPr algn="ctr"/>
            <a:r>
              <a:rPr lang="en-US" dirty="0"/>
              <a:t>Presented BY: Kadiatou Diallo</a:t>
            </a:r>
          </a:p>
          <a:p>
            <a:pPr algn="ctr"/>
            <a:r>
              <a:rPr lang="en-US" dirty="0"/>
              <a:t>ID:2118564</a:t>
            </a:r>
          </a:p>
        </p:txBody>
      </p:sp>
    </p:spTree>
    <p:extLst>
      <p:ext uri="{BB962C8B-B14F-4D97-AF65-F5344CB8AC3E}">
        <p14:creationId xmlns:p14="http://schemas.microsoft.com/office/powerpoint/2010/main" val="3994641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1066800"/>
          </a:xfrm>
        </p:spPr>
        <p:txBody>
          <a:bodyPr>
            <a:normAutofit/>
          </a:bodyPr>
          <a:lstStyle/>
          <a:p>
            <a:pPr algn="ctr"/>
            <a:r>
              <a:rPr lang="en-US" sz="3200" dirty="0"/>
              <a:t>Introduction: Complex Problem  </a:t>
            </a:r>
          </a:p>
        </p:txBody>
      </p:sp>
      <p:sp>
        <p:nvSpPr>
          <p:cNvPr id="3" name="Content Placeholder 2"/>
          <p:cNvSpPr>
            <a:spLocks noGrp="1"/>
          </p:cNvSpPr>
          <p:nvPr>
            <p:ph idx="1"/>
          </p:nvPr>
        </p:nvSpPr>
        <p:spPr>
          <a:xfrm>
            <a:off x="457200" y="2133600"/>
            <a:ext cx="8229600" cy="4495800"/>
          </a:xfrm>
        </p:spPr>
        <p:txBody>
          <a:bodyPr>
            <a:normAutofit fontScale="92500" lnSpcReduction="20000"/>
          </a:bodyPr>
          <a:lstStyle/>
          <a:p>
            <a:pPr algn="just">
              <a:buFont typeface="Wingdings" pitchFamily="2" charset="2"/>
              <a:buChar char="Ø"/>
            </a:pPr>
            <a:r>
              <a:rPr lang="en-US" sz="2800" dirty="0"/>
              <a:t>United Kingdom is experiencing complex nurse shortage in different sectors</a:t>
            </a:r>
          </a:p>
          <a:p>
            <a:pPr algn="just">
              <a:buFont typeface="Wingdings" pitchFamily="2" charset="2"/>
              <a:buChar char="Ø"/>
            </a:pPr>
            <a:r>
              <a:rPr lang="en-US" sz="2800" dirty="0"/>
              <a:t> There is reported shortage of more than 100,000 FTE jobs in main department of health sector in UK. </a:t>
            </a:r>
          </a:p>
          <a:p>
            <a:pPr algn="just">
              <a:buFont typeface="Wingdings" pitchFamily="2" charset="2"/>
              <a:buChar char="Ø"/>
            </a:pPr>
            <a:r>
              <a:rPr lang="en-US" sz="2800" dirty="0"/>
              <a:t>Nursing face more challenges with shortage of 41,000 which is 1 to 11 posts (</a:t>
            </a:r>
            <a:r>
              <a:rPr lang="nl-NL" sz="2800" dirty="0"/>
              <a:t>Hiam, Dorling, &amp; McKee, 2020)</a:t>
            </a:r>
            <a:r>
              <a:rPr lang="en-US" sz="2800" dirty="0"/>
              <a:t> </a:t>
            </a:r>
          </a:p>
          <a:p>
            <a:pPr algn="just">
              <a:buFont typeface="Wingdings" pitchFamily="2" charset="2"/>
              <a:buChar char="Ø"/>
            </a:pPr>
            <a:r>
              <a:rPr lang="en-US" sz="2800" dirty="0"/>
              <a:t>There is also challenges in medicine and equipment's in different geographical areas.</a:t>
            </a:r>
          </a:p>
          <a:p>
            <a:pPr algn="just">
              <a:buFont typeface="Wingdings" pitchFamily="2" charset="2"/>
              <a:buChar char="Ø"/>
            </a:pPr>
            <a:r>
              <a:rPr lang="en-US" sz="2800" dirty="0"/>
              <a:t>Net outflow from EU is making the nurses to leave their roles adding , more challenges. </a:t>
            </a:r>
          </a:p>
          <a:p>
            <a:pPr>
              <a:buFont typeface="Wingdings" pitchFamily="2" charset="2"/>
              <a:buChar char="Ø"/>
            </a:pPr>
            <a:r>
              <a:rPr lang="en-US" dirty="0"/>
              <a:t> The whole health sector is facing crises which need to be addressed. </a:t>
            </a:r>
          </a:p>
        </p:txBody>
      </p:sp>
    </p:spTree>
    <p:extLst>
      <p:ext uri="{BB962C8B-B14F-4D97-AF65-F5344CB8AC3E}">
        <p14:creationId xmlns:p14="http://schemas.microsoft.com/office/powerpoint/2010/main" val="1995042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t>Impact of The Complex Problem on Employees And Their Organisations</a:t>
            </a:r>
          </a:p>
        </p:txBody>
      </p:sp>
      <p:sp>
        <p:nvSpPr>
          <p:cNvPr id="3" name="Content Placeholder 2"/>
          <p:cNvSpPr>
            <a:spLocks noGrp="1"/>
          </p:cNvSpPr>
          <p:nvPr>
            <p:ph idx="1"/>
          </p:nvPr>
        </p:nvSpPr>
        <p:spPr>
          <a:xfrm>
            <a:off x="457200" y="2133600"/>
            <a:ext cx="8229600" cy="4495800"/>
          </a:xfrm>
        </p:spPr>
        <p:txBody>
          <a:bodyPr>
            <a:normAutofit fontScale="92500"/>
          </a:bodyPr>
          <a:lstStyle/>
          <a:p>
            <a:pPr>
              <a:buFont typeface="Wingdings" pitchFamily="2" charset="2"/>
              <a:buChar char="Ø"/>
            </a:pPr>
            <a:r>
              <a:rPr lang="en-US" dirty="0"/>
              <a:t> </a:t>
            </a:r>
            <a:r>
              <a:rPr lang="en-US" sz="2400" dirty="0"/>
              <a:t>Employees are working long hours </a:t>
            </a:r>
          </a:p>
          <a:p>
            <a:pPr>
              <a:buFont typeface="Wingdings" pitchFamily="2" charset="2"/>
              <a:buChar char="Ø"/>
            </a:pPr>
            <a:r>
              <a:rPr lang="en-US" sz="2400" dirty="0"/>
              <a:t>High doctors to patient ratio (Hiam, Dorling, &amp; McKee, 2020) </a:t>
            </a:r>
          </a:p>
          <a:p>
            <a:pPr>
              <a:buFont typeface="Wingdings" pitchFamily="2" charset="2"/>
              <a:buChar char="Ø"/>
            </a:pPr>
            <a:r>
              <a:rPr lang="en-US" sz="2400" dirty="0"/>
              <a:t>Reduced morale, dissatisfaction with role and prone to errors</a:t>
            </a:r>
          </a:p>
          <a:p>
            <a:pPr marL="0" indent="0" algn="ctr">
              <a:buNone/>
            </a:pPr>
            <a:r>
              <a:rPr lang="en-US" sz="2400" b="1" dirty="0"/>
              <a:t>Impact to organization </a:t>
            </a:r>
          </a:p>
          <a:p>
            <a:pPr lvl="0">
              <a:buClr>
                <a:srgbClr val="0BD0D9"/>
              </a:buClr>
              <a:buFont typeface="Wingdings" pitchFamily="2" charset="2"/>
              <a:buChar char="Ø"/>
            </a:pPr>
            <a:r>
              <a:rPr lang="en-US" sz="2400" dirty="0">
                <a:solidFill>
                  <a:prstClr val="black"/>
                </a:solidFill>
              </a:rPr>
              <a:t>High mortality rates in due to poor attendance especially on emergency cases </a:t>
            </a:r>
          </a:p>
          <a:p>
            <a:pPr lvl="0">
              <a:buClr>
                <a:srgbClr val="0BD0D9"/>
              </a:buClr>
              <a:buFont typeface="Wingdings" pitchFamily="2" charset="2"/>
              <a:buChar char="Ø"/>
            </a:pPr>
            <a:r>
              <a:rPr lang="en-US" sz="2400" dirty="0">
                <a:solidFill>
                  <a:prstClr val="black"/>
                </a:solidFill>
              </a:rPr>
              <a:t>High rate of turnover </a:t>
            </a:r>
          </a:p>
          <a:p>
            <a:pPr lvl="0">
              <a:buClr>
                <a:srgbClr val="0BD0D9"/>
              </a:buClr>
              <a:buFont typeface="Wingdings" pitchFamily="2" charset="2"/>
              <a:buChar char="Ø"/>
            </a:pPr>
            <a:r>
              <a:rPr lang="en-US" sz="2400" dirty="0">
                <a:solidFill>
                  <a:prstClr val="black"/>
                </a:solidFill>
              </a:rPr>
              <a:t>High expenditure in importing health workers from other countries. </a:t>
            </a:r>
          </a:p>
          <a:p>
            <a:pPr lvl="0">
              <a:buClr>
                <a:srgbClr val="0BD0D9"/>
              </a:buClr>
              <a:buFont typeface="Wingdings" pitchFamily="2" charset="2"/>
              <a:buChar char="Ø"/>
            </a:pPr>
            <a:r>
              <a:rPr lang="en-US" sz="2400" dirty="0">
                <a:solidFill>
                  <a:prstClr val="black"/>
                </a:solidFill>
              </a:rPr>
              <a:t>Organization charging patients high charges (Reyes, 2022)</a:t>
            </a:r>
          </a:p>
          <a:p>
            <a:pPr lvl="0">
              <a:buClr>
                <a:srgbClr val="0BD0D9"/>
              </a:buClr>
              <a:buFont typeface="Wingdings" pitchFamily="2" charset="2"/>
              <a:buChar char="Ø"/>
            </a:pPr>
            <a:r>
              <a:rPr lang="en-US" sz="2400" dirty="0">
                <a:solidFill>
                  <a:prstClr val="black"/>
                </a:solidFill>
              </a:rPr>
              <a:t>Forcing doctors and nurses to work extra hours to match high number of patients </a:t>
            </a:r>
          </a:p>
          <a:p>
            <a:pPr marL="0" indent="0" algn="just">
              <a:buNone/>
            </a:pPr>
            <a:endParaRPr lang="en-US" sz="2400" dirty="0"/>
          </a:p>
        </p:txBody>
      </p:sp>
    </p:spTree>
    <p:extLst>
      <p:ext uri="{BB962C8B-B14F-4D97-AF65-F5344CB8AC3E}">
        <p14:creationId xmlns:p14="http://schemas.microsoft.com/office/powerpoint/2010/main" val="1162874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685800"/>
          </a:xfrm>
        </p:spPr>
        <p:txBody>
          <a:bodyPr>
            <a:normAutofit fontScale="90000"/>
          </a:bodyPr>
          <a:lstStyle/>
          <a:p>
            <a:r>
              <a:rPr lang="en-US" dirty="0"/>
              <a:t>PESTEL for the complex problem </a:t>
            </a:r>
          </a:p>
        </p:txBody>
      </p:sp>
      <p:sp>
        <p:nvSpPr>
          <p:cNvPr id="3" name="Content Placeholder 2"/>
          <p:cNvSpPr>
            <a:spLocks noGrp="1"/>
          </p:cNvSpPr>
          <p:nvPr>
            <p:ph idx="1"/>
          </p:nvPr>
        </p:nvSpPr>
        <p:spPr>
          <a:xfrm>
            <a:off x="457200" y="1295400"/>
            <a:ext cx="8229600" cy="5257800"/>
          </a:xfrm>
        </p:spPr>
        <p:txBody>
          <a:bodyPr>
            <a:normAutofit fontScale="92500" lnSpcReduction="10000"/>
          </a:bodyPr>
          <a:lstStyle/>
          <a:p>
            <a:pPr marL="0" indent="0" algn="ctr">
              <a:buNone/>
            </a:pPr>
            <a:r>
              <a:rPr lang="en-US" b="1" dirty="0"/>
              <a:t>Political Factors </a:t>
            </a:r>
          </a:p>
          <a:p>
            <a:pPr algn="just">
              <a:buFont typeface="Wingdings" pitchFamily="2" charset="2"/>
              <a:buChar char="ü"/>
            </a:pPr>
            <a:r>
              <a:rPr lang="en-US" sz="2000" dirty="0"/>
              <a:t>Disconnection of EU union leading withdraw of fund to nurse candidates </a:t>
            </a:r>
          </a:p>
          <a:p>
            <a:pPr algn="just">
              <a:buFont typeface="Wingdings" pitchFamily="2" charset="2"/>
              <a:buChar char="ü"/>
            </a:pPr>
            <a:r>
              <a:rPr lang="en-US" sz="2000" dirty="0"/>
              <a:t>Public policy formation in UK are complex </a:t>
            </a:r>
          </a:p>
          <a:p>
            <a:pPr algn="just">
              <a:buFont typeface="Wingdings" pitchFamily="2" charset="2"/>
              <a:buChar char="ü"/>
            </a:pPr>
            <a:r>
              <a:rPr lang="en-US" sz="2000" dirty="0"/>
              <a:t>Nurses are feel powerless because patient’s anatomy is more overwhelming (Reyes, 2022).</a:t>
            </a:r>
          </a:p>
          <a:p>
            <a:pPr algn="just">
              <a:buFont typeface="Wingdings" pitchFamily="2" charset="2"/>
              <a:buChar char="ü"/>
            </a:pPr>
            <a:r>
              <a:rPr lang="en-US" sz="2000" dirty="0"/>
              <a:t>Government has declined warnings about the increasing shortage of nurses </a:t>
            </a:r>
          </a:p>
          <a:p>
            <a:pPr algn="just">
              <a:buFont typeface="Wingdings" pitchFamily="2" charset="2"/>
              <a:buChar char="ü"/>
            </a:pPr>
            <a:r>
              <a:rPr lang="en-US" sz="2000" dirty="0"/>
              <a:t>Rift between RCN and the government regarding  NHS Bills </a:t>
            </a:r>
          </a:p>
          <a:p>
            <a:pPr marL="0" indent="0" algn="ctr">
              <a:buNone/>
            </a:pPr>
            <a:r>
              <a:rPr lang="en-US" sz="2000" b="1" dirty="0"/>
              <a:t>Economic Factors </a:t>
            </a:r>
          </a:p>
          <a:p>
            <a:pPr algn="just">
              <a:buFont typeface="Wingdings" pitchFamily="2" charset="2"/>
              <a:buChar char="ü"/>
            </a:pPr>
            <a:r>
              <a:rPr lang="en-US" sz="2000" dirty="0"/>
              <a:t> Increasing dependency in UK most of money go for economic support for elderly than developing NHS infrastructure.</a:t>
            </a:r>
          </a:p>
          <a:p>
            <a:pPr algn="just">
              <a:buFont typeface="Wingdings" pitchFamily="2" charset="2"/>
              <a:buChar char="ü"/>
            </a:pPr>
            <a:r>
              <a:rPr lang="en-US" sz="2000" dirty="0"/>
              <a:t>Brexit disrupted most of the economic structure </a:t>
            </a:r>
          </a:p>
          <a:p>
            <a:pPr algn="just">
              <a:buFont typeface="Wingdings" pitchFamily="2" charset="2"/>
              <a:buChar char="ü"/>
            </a:pPr>
            <a:r>
              <a:rPr lang="en-US" sz="2000" dirty="0"/>
              <a:t>Increased demand for the foreign nurses is pushing the wages for the domestic nurse down causing conflict of interest (Ford 2022). </a:t>
            </a:r>
          </a:p>
          <a:p>
            <a:pPr algn="just">
              <a:buFont typeface="Wingdings" pitchFamily="2" charset="2"/>
              <a:buChar char="ü"/>
            </a:pPr>
            <a:r>
              <a:rPr lang="en-US" sz="2000" dirty="0"/>
              <a:t>Economic crisis due to COVID-19 exhausted most of the NHS  resources further putting  different departments to crisis </a:t>
            </a:r>
          </a:p>
          <a:p>
            <a:pPr algn="just">
              <a:buFont typeface="Wingdings" pitchFamily="2" charset="2"/>
              <a:buChar char="ü"/>
            </a:pPr>
            <a:r>
              <a:rPr lang="en-US" sz="2000" dirty="0"/>
              <a:t>Poor salaries and incentives to the healthcare workers </a:t>
            </a:r>
          </a:p>
          <a:p>
            <a:pPr algn="just">
              <a:buFont typeface="Wingdings" pitchFamily="2" charset="2"/>
              <a:buChar char="ü"/>
            </a:pPr>
            <a:endParaRPr lang="en-US" sz="2000" dirty="0"/>
          </a:p>
          <a:p>
            <a:pPr algn="just">
              <a:buFont typeface="Wingdings" pitchFamily="2" charset="2"/>
              <a:buChar char="ü"/>
            </a:pPr>
            <a:endParaRPr lang="en-US" sz="2000" dirty="0"/>
          </a:p>
          <a:p>
            <a:pPr algn="just">
              <a:buFont typeface="Wingdings" pitchFamily="2" charset="2"/>
              <a:buChar char="ü"/>
            </a:pPr>
            <a:endParaRPr lang="en-US" dirty="0"/>
          </a:p>
        </p:txBody>
      </p:sp>
    </p:spTree>
    <p:extLst>
      <p:ext uri="{BB962C8B-B14F-4D97-AF65-F5344CB8AC3E}">
        <p14:creationId xmlns:p14="http://schemas.microsoft.com/office/powerpoint/2010/main" val="4087728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pPr algn="ctr"/>
            <a:r>
              <a:rPr lang="en-US" sz="3200" dirty="0"/>
              <a:t>PESTEL-Social Factors </a:t>
            </a:r>
          </a:p>
        </p:txBody>
      </p:sp>
      <p:sp>
        <p:nvSpPr>
          <p:cNvPr id="3" name="Content Placeholder 2"/>
          <p:cNvSpPr>
            <a:spLocks noGrp="1"/>
          </p:cNvSpPr>
          <p:nvPr>
            <p:ph idx="1"/>
          </p:nvPr>
        </p:nvSpPr>
        <p:spPr>
          <a:xfrm>
            <a:off x="152400" y="1524000"/>
            <a:ext cx="8839200" cy="4876800"/>
          </a:xfrm>
        </p:spPr>
        <p:txBody>
          <a:bodyPr>
            <a:normAutofit/>
          </a:bodyPr>
          <a:lstStyle/>
          <a:p>
            <a:pPr algn="just">
              <a:buFont typeface="Wingdings" pitchFamily="2" charset="2"/>
              <a:buChar char="ü"/>
            </a:pPr>
            <a:r>
              <a:rPr lang="en-US" sz="2600" dirty="0"/>
              <a:t> </a:t>
            </a:r>
            <a:r>
              <a:rPr lang="en-US" sz="2000" dirty="0"/>
              <a:t>Increased life expectancy in UK reducing number of active individuals </a:t>
            </a:r>
          </a:p>
          <a:p>
            <a:pPr algn="just">
              <a:buFont typeface="Wingdings" pitchFamily="2" charset="2"/>
              <a:buChar char="ü"/>
            </a:pPr>
            <a:r>
              <a:rPr lang="en-US" sz="2000" dirty="0"/>
              <a:t>Increased number of mortality rates especially during covid-19 </a:t>
            </a:r>
          </a:p>
          <a:p>
            <a:pPr algn="just">
              <a:buFont typeface="Wingdings" pitchFamily="2" charset="2"/>
              <a:buChar char="ü"/>
            </a:pPr>
            <a:r>
              <a:rPr lang="en-US" sz="2000" dirty="0"/>
              <a:t>Life style issues, like eating health (Vojinović,  et al, 2022) </a:t>
            </a:r>
          </a:p>
          <a:p>
            <a:pPr algn="just">
              <a:buFont typeface="Wingdings" pitchFamily="2" charset="2"/>
              <a:buChar char="ü"/>
            </a:pPr>
            <a:r>
              <a:rPr lang="en-US" sz="2000" dirty="0"/>
              <a:t> High level of immigration to UK has resulted to increased population which all need healthcare attention.</a:t>
            </a:r>
          </a:p>
          <a:p>
            <a:pPr marL="0" indent="0" algn="ctr">
              <a:buNone/>
            </a:pPr>
            <a:r>
              <a:rPr lang="en-US" sz="2000" b="1" dirty="0"/>
              <a:t>Technological factors </a:t>
            </a:r>
          </a:p>
          <a:p>
            <a:pPr algn="just">
              <a:buFont typeface="Wingdings" pitchFamily="2" charset="2"/>
              <a:buChar char="Ø"/>
            </a:pPr>
            <a:r>
              <a:rPr lang="en-US" sz="2000" dirty="0"/>
              <a:t>Diminished skills of old nurses who cannot pace with current technology </a:t>
            </a:r>
          </a:p>
          <a:p>
            <a:pPr algn="just">
              <a:buFont typeface="Wingdings" pitchFamily="2" charset="2"/>
              <a:buChar char="Ø"/>
            </a:pPr>
            <a:r>
              <a:rPr lang="en-US" sz="2000" dirty="0"/>
              <a:t>Higher level of skills needed to operate different machines in hospitals </a:t>
            </a:r>
          </a:p>
          <a:p>
            <a:pPr algn="just">
              <a:buFont typeface="Wingdings" pitchFamily="2" charset="2"/>
              <a:buChar char="Ø"/>
            </a:pPr>
            <a:r>
              <a:rPr lang="en-US" sz="2000" dirty="0"/>
              <a:t>High demand for analytical skills in healthcare sectors </a:t>
            </a:r>
          </a:p>
          <a:p>
            <a:pPr algn="just">
              <a:buFont typeface="Wingdings" pitchFamily="2" charset="2"/>
              <a:buChar char="Ø"/>
            </a:pPr>
            <a:r>
              <a:rPr lang="en-US" sz="2000" dirty="0"/>
              <a:t>Data and security privacy when using Health Electronic Records (HER) is making some organization delay their migration causing complexity (Vojinović,  et al, 2022)  </a:t>
            </a:r>
          </a:p>
          <a:p>
            <a:pPr algn="just">
              <a:buFont typeface="Wingdings" pitchFamily="2" charset="2"/>
              <a:buChar char="Ø"/>
            </a:pPr>
            <a:r>
              <a:rPr lang="en-US" sz="2000" dirty="0"/>
              <a:t>Technology is causing generation divide </a:t>
            </a:r>
          </a:p>
          <a:p>
            <a:pPr marL="0" indent="0" algn="just">
              <a:buNone/>
            </a:pPr>
            <a:endParaRPr lang="en-US" sz="2000" dirty="0"/>
          </a:p>
          <a:p>
            <a:pPr marL="0" indent="0">
              <a:buNone/>
            </a:pPr>
            <a:endParaRPr lang="en-US" dirty="0"/>
          </a:p>
          <a:p>
            <a:pPr>
              <a:buFont typeface="Wingdings" pitchFamily="2" charset="2"/>
              <a:buChar char="ü"/>
            </a:pPr>
            <a:endParaRPr lang="en-US" dirty="0"/>
          </a:p>
          <a:p>
            <a:pPr>
              <a:buFont typeface="Wingdings" pitchFamily="2" charset="2"/>
              <a:buChar char="ü"/>
            </a:pPr>
            <a:endParaRPr lang="en-US" dirty="0"/>
          </a:p>
        </p:txBody>
      </p:sp>
    </p:spTree>
    <p:extLst>
      <p:ext uri="{BB962C8B-B14F-4D97-AF65-F5344CB8AC3E}">
        <p14:creationId xmlns:p14="http://schemas.microsoft.com/office/powerpoint/2010/main" val="2137614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PESTEL-Environmental Factors </a:t>
            </a:r>
          </a:p>
        </p:txBody>
      </p:sp>
      <p:sp>
        <p:nvSpPr>
          <p:cNvPr id="3" name="Content Placeholder 2"/>
          <p:cNvSpPr>
            <a:spLocks noGrp="1"/>
          </p:cNvSpPr>
          <p:nvPr>
            <p:ph idx="1"/>
          </p:nvPr>
        </p:nvSpPr>
        <p:spPr/>
        <p:txBody>
          <a:bodyPr>
            <a:normAutofit/>
          </a:bodyPr>
          <a:lstStyle/>
          <a:p>
            <a:pPr>
              <a:buFont typeface="Wingdings" pitchFamily="2" charset="2"/>
              <a:buChar char="ü"/>
            </a:pPr>
            <a:r>
              <a:rPr lang="en-US" dirty="0"/>
              <a:t>Inadequate resources in hospitals </a:t>
            </a:r>
          </a:p>
          <a:p>
            <a:pPr>
              <a:buFont typeface="Wingdings" pitchFamily="2" charset="2"/>
              <a:buChar char="ü"/>
            </a:pPr>
            <a:r>
              <a:rPr lang="en-US" dirty="0"/>
              <a:t>Poor working environment without </a:t>
            </a:r>
          </a:p>
          <a:p>
            <a:pPr>
              <a:buFont typeface="Wingdings" pitchFamily="2" charset="2"/>
              <a:buChar char="ü"/>
            </a:pPr>
            <a:r>
              <a:rPr lang="en-US" dirty="0"/>
              <a:t>Water and air quality for the staffs</a:t>
            </a:r>
          </a:p>
          <a:p>
            <a:pPr marL="0" indent="0" algn="ctr">
              <a:buNone/>
            </a:pPr>
            <a:r>
              <a:rPr lang="en-US" b="1" dirty="0"/>
              <a:t>Legal Factors </a:t>
            </a:r>
          </a:p>
          <a:p>
            <a:pPr algn="just">
              <a:buFont typeface="Wingdings" pitchFamily="2" charset="2"/>
              <a:buChar char="ü"/>
            </a:pPr>
            <a:r>
              <a:rPr lang="en-US" dirty="0"/>
              <a:t> Poor policies for absorbing doctors </a:t>
            </a:r>
          </a:p>
          <a:p>
            <a:pPr algn="just">
              <a:buFont typeface="Wingdings" pitchFamily="2" charset="2"/>
              <a:buChar char="ü"/>
            </a:pPr>
            <a:r>
              <a:rPr lang="en-US" dirty="0"/>
              <a:t>High demands  for entry requirements for Registered Nurses</a:t>
            </a:r>
          </a:p>
          <a:p>
            <a:pPr algn="just">
              <a:buFont typeface="Wingdings" pitchFamily="2" charset="2"/>
              <a:buChar char="ü"/>
            </a:pPr>
            <a:r>
              <a:rPr lang="en-US" dirty="0"/>
              <a:t>High demand for the foreigner nurses seeking to work in UK  (Vojinović,  et al, 2022) </a:t>
            </a:r>
          </a:p>
          <a:p>
            <a:pPr algn="just">
              <a:buFont typeface="Wingdings" pitchFamily="2" charset="2"/>
              <a:buChar char="ü"/>
            </a:pPr>
            <a:endParaRPr lang="en-US" dirty="0"/>
          </a:p>
          <a:p>
            <a:pPr>
              <a:buFont typeface="Wingdings" pitchFamily="2" charset="2"/>
              <a:buChar char="ü"/>
            </a:pPr>
            <a:endParaRPr lang="en-US" dirty="0"/>
          </a:p>
        </p:txBody>
      </p:sp>
    </p:spTree>
    <p:extLst>
      <p:ext uri="{BB962C8B-B14F-4D97-AF65-F5344CB8AC3E}">
        <p14:creationId xmlns:p14="http://schemas.microsoft.com/office/powerpoint/2010/main" val="470051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pPr algn="ctr"/>
            <a:r>
              <a:rPr lang="en-US" dirty="0"/>
              <a:t>Cause-Effect Analysis </a:t>
            </a:r>
          </a:p>
        </p:txBody>
      </p:sp>
      <p:sp>
        <p:nvSpPr>
          <p:cNvPr id="3" name="Content Placeholder 2"/>
          <p:cNvSpPr>
            <a:spLocks noGrp="1"/>
          </p:cNvSpPr>
          <p:nvPr>
            <p:ph idx="1"/>
          </p:nvPr>
        </p:nvSpPr>
        <p:spPr/>
        <p:txBody>
          <a:bodyPr/>
          <a:lstStyle/>
          <a:p>
            <a:pPr marL="0" indent="0">
              <a:buNone/>
            </a:pPr>
            <a:endParaRPr lang="en-US" dirty="0"/>
          </a:p>
          <a:p>
            <a:pPr marL="0" indent="0">
              <a:buNone/>
            </a:pPr>
            <a:endParaRPr lang="en-US" dirty="0"/>
          </a:p>
          <a:p>
            <a:pPr marL="0" indent="0">
              <a:buNone/>
            </a:pPr>
            <a:endParaRPr lang="en-US" dirty="0"/>
          </a:p>
        </p:txBody>
      </p:sp>
      <p:cxnSp>
        <p:nvCxnSpPr>
          <p:cNvPr id="5" name="Straight Arrow Connector 4"/>
          <p:cNvCxnSpPr/>
          <p:nvPr/>
        </p:nvCxnSpPr>
        <p:spPr>
          <a:xfrm>
            <a:off x="2667000" y="3581400"/>
            <a:ext cx="45720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5715000" y="3532909"/>
            <a:ext cx="1447800" cy="14200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3581400" y="2133600"/>
            <a:ext cx="1143000" cy="13993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3657600" y="3581400"/>
            <a:ext cx="1066800" cy="15240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1447800" y="2514600"/>
            <a:ext cx="1281545" cy="10668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V="1">
            <a:off x="1752600" y="3602182"/>
            <a:ext cx="907473" cy="11049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4" name="Rectangle 33"/>
          <p:cNvSpPr/>
          <p:nvPr/>
        </p:nvSpPr>
        <p:spPr>
          <a:xfrm>
            <a:off x="7162800" y="3009900"/>
            <a:ext cx="1219200" cy="1219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Nurse Shortages </a:t>
            </a:r>
          </a:p>
        </p:txBody>
      </p:sp>
      <p:cxnSp>
        <p:nvCxnSpPr>
          <p:cNvPr id="37" name="Straight Arrow Connector 36"/>
          <p:cNvCxnSpPr/>
          <p:nvPr/>
        </p:nvCxnSpPr>
        <p:spPr>
          <a:xfrm>
            <a:off x="5181600" y="2057400"/>
            <a:ext cx="1981200" cy="15240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0" name="Rectangle 39"/>
          <p:cNvSpPr/>
          <p:nvPr/>
        </p:nvSpPr>
        <p:spPr>
          <a:xfrm>
            <a:off x="4724400" y="2667000"/>
            <a:ext cx="1295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services </a:t>
            </a:r>
          </a:p>
        </p:txBody>
      </p:sp>
      <p:sp>
        <p:nvSpPr>
          <p:cNvPr id="44" name="Rectangle 43"/>
          <p:cNvSpPr/>
          <p:nvPr/>
        </p:nvSpPr>
        <p:spPr>
          <a:xfrm>
            <a:off x="4724400" y="3619500"/>
            <a:ext cx="1295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High mortality rates </a:t>
            </a:r>
          </a:p>
        </p:txBody>
      </p:sp>
      <p:sp>
        <p:nvSpPr>
          <p:cNvPr id="46" name="Rectangle 45"/>
          <p:cNvSpPr/>
          <p:nvPr/>
        </p:nvSpPr>
        <p:spPr>
          <a:xfrm>
            <a:off x="2667000" y="2670464"/>
            <a:ext cx="136467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Long working hours </a:t>
            </a:r>
          </a:p>
        </p:txBody>
      </p:sp>
      <p:sp>
        <p:nvSpPr>
          <p:cNvPr id="52" name="Rectangle 51"/>
          <p:cNvSpPr/>
          <p:nvPr/>
        </p:nvSpPr>
        <p:spPr>
          <a:xfrm>
            <a:off x="2666999" y="3619500"/>
            <a:ext cx="136467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Burnout to Nurses </a:t>
            </a:r>
          </a:p>
        </p:txBody>
      </p:sp>
    </p:spTree>
    <p:extLst>
      <p:ext uri="{BB962C8B-B14F-4D97-AF65-F5344CB8AC3E}">
        <p14:creationId xmlns:p14="http://schemas.microsoft.com/office/powerpoint/2010/main" val="946452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295400"/>
          </a:xfrm>
        </p:spPr>
        <p:txBody>
          <a:bodyPr>
            <a:normAutofit/>
          </a:bodyPr>
          <a:lstStyle/>
          <a:p>
            <a:pPr algn="ctr"/>
            <a:r>
              <a:rPr lang="en-US" dirty="0"/>
              <a:t> </a:t>
            </a:r>
            <a:r>
              <a:rPr lang="en-US" sz="3200" dirty="0"/>
              <a:t>Alternative Solutions to Absenteeism</a:t>
            </a:r>
          </a:p>
        </p:txBody>
      </p:sp>
      <p:sp>
        <p:nvSpPr>
          <p:cNvPr id="3" name="Content Placeholder 2"/>
          <p:cNvSpPr>
            <a:spLocks noGrp="1"/>
          </p:cNvSpPr>
          <p:nvPr>
            <p:ph idx="1"/>
          </p:nvPr>
        </p:nvSpPr>
        <p:spPr>
          <a:xfrm>
            <a:off x="457200" y="2133600"/>
            <a:ext cx="8229600" cy="4495800"/>
          </a:xfrm>
        </p:spPr>
        <p:txBody>
          <a:bodyPr/>
          <a:lstStyle/>
          <a:p>
            <a:pPr>
              <a:buFont typeface="Wingdings" pitchFamily="2" charset="2"/>
              <a:buChar char="ü"/>
            </a:pPr>
            <a:r>
              <a:rPr lang="en-US" dirty="0"/>
              <a:t>Allocating nurses near their working homes </a:t>
            </a:r>
          </a:p>
          <a:p>
            <a:pPr>
              <a:buFont typeface="Wingdings" pitchFamily="2" charset="2"/>
              <a:buChar char="ü"/>
            </a:pPr>
            <a:r>
              <a:rPr lang="en-US" dirty="0"/>
              <a:t>Providing staff  quarters for the staffs within working environment.</a:t>
            </a:r>
          </a:p>
          <a:p>
            <a:pPr>
              <a:buFont typeface="Wingdings" pitchFamily="2" charset="2"/>
              <a:buChar char="ü"/>
            </a:pPr>
            <a:r>
              <a:rPr lang="en-US" dirty="0"/>
              <a:t>Compensation for overtime worked</a:t>
            </a:r>
          </a:p>
          <a:p>
            <a:pPr>
              <a:buFont typeface="Wingdings" pitchFamily="2" charset="2"/>
              <a:buChar char="ü"/>
            </a:pPr>
            <a:r>
              <a:rPr lang="en-US" dirty="0"/>
              <a:t> Adapting a wellness programs, that will give nurses good time to rest (Ford 2022). </a:t>
            </a:r>
          </a:p>
          <a:p>
            <a:pPr>
              <a:buFont typeface="Wingdings" pitchFamily="2" charset="2"/>
              <a:buChar char="ü"/>
            </a:pPr>
            <a:r>
              <a:rPr lang="en-US" dirty="0"/>
              <a:t>Good work-life balance where the parents working can access their relatives and children's with ease. </a:t>
            </a:r>
          </a:p>
          <a:p>
            <a:pPr>
              <a:buFont typeface="Wingdings" pitchFamily="2" charset="2"/>
              <a:buChar char="ü"/>
            </a:pPr>
            <a:endParaRPr lang="en-US" dirty="0"/>
          </a:p>
        </p:txBody>
      </p:sp>
    </p:spTree>
    <p:extLst>
      <p:ext uri="{BB962C8B-B14F-4D97-AF65-F5344CB8AC3E}">
        <p14:creationId xmlns:p14="http://schemas.microsoft.com/office/powerpoint/2010/main" val="3010352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838200"/>
          </a:xfrm>
        </p:spPr>
        <p:txBody>
          <a:bodyPr/>
          <a:lstStyle/>
          <a:p>
            <a:pPr algn="ctr"/>
            <a:r>
              <a:rPr lang="en-US" dirty="0"/>
              <a:t>References </a:t>
            </a:r>
          </a:p>
        </p:txBody>
      </p:sp>
      <p:sp>
        <p:nvSpPr>
          <p:cNvPr id="3" name="Content Placeholder 2"/>
          <p:cNvSpPr>
            <a:spLocks noGrp="1"/>
          </p:cNvSpPr>
          <p:nvPr>
            <p:ph idx="1"/>
          </p:nvPr>
        </p:nvSpPr>
        <p:spPr>
          <a:xfrm>
            <a:off x="228600" y="1524000"/>
            <a:ext cx="8610600" cy="5029200"/>
          </a:xfrm>
        </p:spPr>
        <p:txBody>
          <a:bodyPr>
            <a:normAutofit fontScale="92500" lnSpcReduction="20000"/>
          </a:bodyPr>
          <a:lstStyle/>
          <a:p>
            <a:pPr marL="514350" indent="-514350">
              <a:buFont typeface="+mj-lt"/>
              <a:buAutoNum type="arabicParenR"/>
            </a:pPr>
            <a:r>
              <a:rPr lang="en-US" sz="2400" dirty="0"/>
              <a:t>Hiam, L., Dorling, D., &amp; McKee, M. (2020). Things fall apart: the British health crisis 2010–2020. British Medical Bulletin.</a:t>
            </a:r>
          </a:p>
          <a:p>
            <a:pPr marL="514350" indent="-514350">
              <a:buFont typeface="+mj-lt"/>
              <a:buAutoNum type="arabicParenR"/>
            </a:pPr>
            <a:r>
              <a:rPr lang="en-US" sz="2400" dirty="0"/>
              <a:t>Reyes, A. (2022). A survey of the job satisfaction of Filipino nurses working in the UK. Nursing Times.</a:t>
            </a:r>
          </a:p>
          <a:p>
            <a:pPr marL="514350" indent="-514350">
              <a:buFont typeface="+mj-lt"/>
              <a:buAutoNum type="arabicParenR"/>
            </a:pPr>
            <a:r>
              <a:rPr lang="en-US" sz="2400" dirty="0"/>
              <a:t>Vetter, N. (Ed.). (2020). Things fall apart: the British health crisis 2010–2020 and targeted biological therapy for asthma. British Medical Bulletin, 133(1), 1-3.</a:t>
            </a:r>
          </a:p>
          <a:p>
            <a:pPr marL="514350" indent="-514350">
              <a:buFont typeface="+mj-lt"/>
              <a:buAutoNum type="arabicParenR"/>
            </a:pPr>
            <a:r>
              <a:rPr lang="en-US" sz="2400" dirty="0"/>
              <a:t>Vojinović, N., Stević, Ž., &amp; Tanackov, I. (2022). A Novel IMF SWARA-FDWGA-PESTEL Analysis For Assessment Of Healthcare System. Operational Research in Engineering Sciences: Theory and Applications, 5(1), 139-151.</a:t>
            </a:r>
          </a:p>
          <a:p>
            <a:pPr marL="514350" indent="-514350">
              <a:buFont typeface="+mj-lt"/>
              <a:buAutoNum type="arabicParenR"/>
            </a:pPr>
            <a:r>
              <a:rPr lang="en-US" sz="2400" dirty="0"/>
              <a:t>Ford M. (2022) Government has ‘ignored’ more than 20 crucial workforce warnings, says </a:t>
            </a:r>
            <a:r>
              <a:rPr lang="en-US" sz="2400" dirty="0" err="1"/>
              <a:t>RCN.</a:t>
            </a:r>
            <a:r>
              <a:rPr lang="en-US" sz="2400" dirty="0" err="1">
                <a:hlinkClick r:id="rId2"/>
              </a:rPr>
              <a:t>https</a:t>
            </a:r>
            <a:r>
              <a:rPr lang="en-US" sz="2400" dirty="0">
                <a:hlinkClick r:id="rId2"/>
              </a:rPr>
              <a:t>://www.nursingtimes.net/news/workforce/government-has-ignored-more-than-20-crucial-workforce-warnings-says-rcn-19-07-2021/</a:t>
            </a:r>
            <a:endParaRPr lang="en-US" sz="2400" dirty="0"/>
          </a:p>
          <a:p>
            <a:pPr marL="0" indent="0">
              <a:buNone/>
            </a:pPr>
            <a:endParaRPr lang="en-US" sz="2400" dirty="0"/>
          </a:p>
        </p:txBody>
      </p:sp>
    </p:spTree>
    <p:extLst>
      <p:ext uri="{BB962C8B-B14F-4D97-AF65-F5344CB8AC3E}">
        <p14:creationId xmlns:p14="http://schemas.microsoft.com/office/powerpoint/2010/main" val="4804673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1490</Words>
  <Application>Microsoft Office PowerPoint</Application>
  <PresentationFormat>On-screen Show (4:3)</PresentationFormat>
  <Paragraphs>103</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Wingdings</vt:lpstr>
      <vt:lpstr>Wingdings 2</vt:lpstr>
      <vt:lpstr>Flow</vt:lpstr>
      <vt:lpstr>Problem Solving and Decision making   </vt:lpstr>
      <vt:lpstr>Introduction: Complex Problem  </vt:lpstr>
      <vt:lpstr>Impact of The Complex Problem on Employees And Their Organisations</vt:lpstr>
      <vt:lpstr>PESTEL for the complex problem </vt:lpstr>
      <vt:lpstr>PESTEL-Social Factors </vt:lpstr>
      <vt:lpstr>PESTEL-Environmental Factors </vt:lpstr>
      <vt:lpstr>Cause-Effect Analysis </vt:lpstr>
      <vt:lpstr> Alternative Solutions to Absenteeism</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bahad</dc:creator>
  <cp:lastModifiedBy>Kadiatou Diallo (2118524)</cp:lastModifiedBy>
  <cp:revision>1</cp:revision>
  <dcterms:created xsi:type="dcterms:W3CDTF">2022-07-09T17:39:35Z</dcterms:created>
  <dcterms:modified xsi:type="dcterms:W3CDTF">2022-07-17T13:29:52Z</dcterms:modified>
</cp:coreProperties>
</file>