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6" r:id="rId2"/>
    <p:sldId id="321" r:id="rId3"/>
    <p:sldId id="323" r:id="rId4"/>
    <p:sldId id="288" r:id="rId5"/>
    <p:sldId id="259" r:id="rId6"/>
    <p:sldId id="260" r:id="rId7"/>
    <p:sldId id="263" r:id="rId8"/>
    <p:sldId id="325" r:id="rId9"/>
    <p:sldId id="326" r:id="rId10"/>
    <p:sldId id="324" r:id="rId11"/>
    <p:sldId id="264" r:id="rId12"/>
    <p:sldId id="265" r:id="rId13"/>
    <p:sldId id="267" r:id="rId14"/>
    <p:sldId id="266" r:id="rId15"/>
    <p:sldId id="322" r:id="rId16"/>
    <p:sldId id="268" r:id="rId17"/>
    <p:sldId id="269" r:id="rId18"/>
    <p:sldId id="270" r:id="rId19"/>
    <p:sldId id="328" r:id="rId20"/>
    <p:sldId id="292" r:id="rId21"/>
    <p:sldId id="293" r:id="rId22"/>
    <p:sldId id="306" r:id="rId23"/>
    <p:sldId id="272" r:id="rId24"/>
    <p:sldId id="327" r:id="rId25"/>
    <p:sldId id="276" r:id="rId26"/>
    <p:sldId id="262" r:id="rId27"/>
    <p:sldId id="277" r:id="rId28"/>
    <p:sldId id="27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43" autoAdjust="0"/>
  </p:normalViewPr>
  <p:slideViewPr>
    <p:cSldViewPr>
      <p:cViewPr varScale="1">
        <p:scale>
          <a:sx n="112" d="100"/>
          <a:sy n="112" d="100"/>
        </p:scale>
        <p:origin x="77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3/22/2017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3604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64239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866FCF5-BAFA-394D-9B7B-1097209F2512}" type="slidenum">
              <a:rPr lang="en-GB"/>
              <a:pPr eaLnBrk="1" hangingPunct="1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5005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55916F08-735D-5447-8576-A86275103935}" type="slidenum">
              <a:rPr lang="en-GB"/>
              <a:pPr eaLnBrk="1" hangingPunct="1"/>
              <a:t>6</a:t>
            </a:fld>
            <a:endParaRPr lang="en-GB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/>
              <a:t>Ask if they understand academic levels, if yes – skip the next few slides</a:t>
            </a:r>
          </a:p>
        </p:txBody>
      </p:sp>
    </p:spTree>
    <p:extLst>
      <p:ext uri="{BB962C8B-B14F-4D97-AF65-F5344CB8AC3E}">
        <p14:creationId xmlns:p14="http://schemas.microsoft.com/office/powerpoint/2010/main" val="37793500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005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184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5580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706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AE95EB28-F054-734E-84C8-19994970FA42}" type="slidenum">
              <a:rPr lang="en-GB">
                <a:cs typeface="ＭＳ Ｐゴシック" charset="0"/>
              </a:rPr>
              <a:pPr/>
              <a:t>11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8712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C73F22E2-2595-3247-BC58-FC5EA109E091}" type="slidenum">
              <a:rPr lang="en-GB">
                <a:cs typeface="ＭＳ Ｐゴシック" charset="0"/>
              </a:rPr>
              <a:pPr/>
              <a:t>12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4972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194ADDB-C53E-2B43-87D5-3345DDDD940E}" type="slidenum">
              <a:rPr lang="en-GB">
                <a:cs typeface="ＭＳ Ｐゴシック" charset="0"/>
              </a:rPr>
              <a:pPr/>
              <a:t>13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7569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14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69072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15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5217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9638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867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C274EC89-4828-45BB-ADE9-2569CBCD8421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793516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6DE0F810-C730-4DEA-AAF4-856FE39D143B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254502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015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6259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0150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1785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958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1193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22/03/2017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r.washington@uwtsd.ac.uk" TargetMode="External"/><Relationship Id="rId7" Type="http://schemas.openxmlformats.org/officeDocument/2006/relationships/hyperlink" Target="mailto:l.harri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j.blomfield@uwtsd.ac.uk" TargetMode="External"/><Relationship Id="rId5" Type="http://schemas.openxmlformats.org/officeDocument/2006/relationships/hyperlink" Target="mailto:j.crossman@uwtsd.ac.uk" TargetMode="External"/><Relationship Id="rId4" Type="http://schemas.openxmlformats.org/officeDocument/2006/relationships/hyperlink" Target="mailto:h.l.davies@ydds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dysgu.ydds.ac.uk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ysgu.ydds.ac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536" y="980728"/>
            <a:ext cx="8424936" cy="2071687"/>
          </a:xfrm>
        </p:spPr>
        <p:txBody>
          <a:bodyPr>
            <a:normAutofit/>
          </a:bodyPr>
          <a:lstStyle/>
          <a:p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Cynllun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Dysgu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Seiliedig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ar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Waith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sz="3600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Work</a:t>
            </a:r>
            <a:r>
              <a:rPr lang="en-GB" sz="3600" dirty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-based </a:t>
            </a:r>
            <a:r>
              <a:rPr lang="en-GB" sz="3600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Learning Programme </a:t>
            </a:r>
            <a:r>
              <a:rPr lang="en-GB" sz="3600" dirty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Plan</a:t>
            </a:r>
            <a:endParaRPr lang="en-US" sz="3600" dirty="0">
              <a:solidFill>
                <a:srgbClr val="FFFFFF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400" dirty="0" err="1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Anwytho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GB" sz="4400" dirty="0" err="1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Diwrnod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 1</a:t>
            </a:r>
            <a:endParaRPr lang="en-GB" sz="4400" dirty="0">
              <a:solidFill>
                <a:schemeClr val="bg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sz="4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Induction – Day 1</a:t>
            </a:r>
          </a:p>
        </p:txBody>
      </p:sp>
    </p:spTree>
    <p:extLst>
      <p:ext uri="{BB962C8B-B14F-4D97-AF65-F5344CB8AC3E}">
        <p14:creationId xmlns:p14="http://schemas.microsoft.com/office/powerpoint/2010/main" val="57518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251520" y="274638"/>
            <a:ext cx="8435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Cwestiynau</a:t>
            </a: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Grwp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Group Questions (5mins)</a:t>
            </a:r>
            <a:endParaRPr lang="en-GB" sz="36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dirty="0" smtClean="0">
                <a:ea typeface="PMingLiU" charset="0"/>
                <a:cs typeface="PMingLiU" charset="0"/>
              </a:rPr>
              <a:t>In </a:t>
            </a:r>
            <a:r>
              <a:rPr lang="en-GB" sz="3200" dirty="0">
                <a:ea typeface="PMingLiU" charset="0"/>
                <a:cs typeface="PMingLiU" charset="0"/>
              </a:rPr>
              <a:t>your group(s), discuss the following and flipchart your output</a:t>
            </a:r>
            <a:r>
              <a:rPr lang="en-GB" sz="3200" dirty="0" smtClean="0">
                <a:ea typeface="PMingLiU" charset="0"/>
                <a:cs typeface="PMingLiU" charset="0"/>
              </a:rPr>
              <a:t>:</a:t>
            </a:r>
          </a:p>
          <a:p>
            <a:pPr marL="342900" indent="-342900">
              <a:spcBef>
                <a:spcPct val="20000"/>
              </a:spcBef>
            </a:pPr>
            <a:endParaRPr lang="en-GB" sz="3200" dirty="0">
              <a:ea typeface="PMingLiU" charset="0"/>
              <a:cs typeface="PMingLiU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 dirty="0">
                <a:ea typeface="PMingLiU" charset="0"/>
                <a:cs typeface="PMingLiU" charset="0"/>
              </a:rPr>
              <a:t>What are your </a:t>
            </a:r>
            <a:r>
              <a:rPr lang="en-GB" sz="3200" dirty="0" smtClean="0">
                <a:ea typeface="PMingLiU" charset="0"/>
                <a:cs typeface="PMingLiU" charset="0"/>
              </a:rPr>
              <a:t>hopes and fears? </a:t>
            </a:r>
            <a:r>
              <a:rPr lang="en-GB" sz="2400" dirty="0" smtClean="0">
                <a:ea typeface="PMingLiU" charset="0"/>
                <a:cs typeface="PMingLiU" charset="0"/>
              </a:rPr>
              <a:t>(for this module)</a:t>
            </a:r>
            <a:endParaRPr lang="en-GB" sz="2400" dirty="0">
              <a:ea typeface="PMingLiU" charset="0"/>
              <a:cs typeface="PMingLiU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18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588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err="1">
                <a:solidFill>
                  <a:schemeClr val="tx1"/>
                </a:solidFill>
                <a:latin typeface="Arial" charset="0"/>
              </a:rPr>
              <a:t>Rhaglen</a:t>
            </a:r>
            <a:r>
              <a:rPr lang="en-GB" dirty="0">
                <a:solidFill>
                  <a:schemeClr val="tx1"/>
                </a:solidFill>
                <a:latin typeface="Arial" charset="0"/>
              </a:rPr>
              <a:t> / Agenda</a:t>
            </a:r>
            <a:endParaRPr lang="en-GB" dirty="0">
              <a:latin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716016" y="1056767"/>
            <a:ext cx="4320480" cy="3596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err="1"/>
              <a:t>Croeso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err="1"/>
              <a:t>Fframwaith</a:t>
            </a:r>
            <a:r>
              <a:rPr lang="en-US" sz="2200" dirty="0"/>
              <a:t> </a:t>
            </a:r>
            <a:r>
              <a:rPr lang="en-US" sz="2200" dirty="0" err="1"/>
              <a:t>Arfer</a:t>
            </a:r>
            <a:r>
              <a:rPr lang="en-US" sz="2200" dirty="0"/>
              <a:t> </a:t>
            </a:r>
            <a:r>
              <a:rPr lang="en-US" sz="2200" dirty="0" err="1"/>
              <a:t>Proffesiynol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/>
              <a:t>Moodle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err="1"/>
              <a:t>Modiwl</a:t>
            </a:r>
            <a:r>
              <a:rPr lang="en-US" sz="2200" dirty="0"/>
              <a:t> – </a:t>
            </a:r>
            <a:r>
              <a:rPr lang="en-US" sz="2200" dirty="0" err="1"/>
              <a:t>Cynllun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/>
              <a:t>CV a </a:t>
            </a:r>
            <a:r>
              <a:rPr lang="en-US" sz="2200" dirty="0" err="1"/>
              <a:t>thrafodaeth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err="1"/>
              <a:t>Disgrifiad</a:t>
            </a:r>
            <a:r>
              <a:rPr lang="en-US" sz="2200" dirty="0"/>
              <a:t> </a:t>
            </a:r>
            <a:r>
              <a:rPr lang="en-US" sz="2200" dirty="0" err="1"/>
              <a:t>Swydd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/>
              <a:t>Insights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err="1" smtClean="0"/>
              <a:t>GoMAD</a:t>
            </a:r>
            <a:endParaRPr lang="en-US" sz="2200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052736"/>
            <a:ext cx="4392488" cy="3596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Welcome </a:t>
            </a:r>
            <a:r>
              <a:rPr lang="en-US" sz="2200" dirty="0"/>
              <a:t>to the University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Professional</a:t>
            </a:r>
            <a:r>
              <a:rPr lang="en-US" sz="2200" dirty="0"/>
              <a:t> Practice </a:t>
            </a:r>
            <a:r>
              <a:rPr lang="en-US" sz="2200" dirty="0" smtClean="0"/>
              <a:t>Framework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Moodle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Learning</a:t>
            </a:r>
            <a:r>
              <a:rPr lang="en-US" sz="2200" dirty="0"/>
              <a:t> Plan module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CV</a:t>
            </a:r>
            <a:r>
              <a:rPr lang="en-US" sz="2200" dirty="0"/>
              <a:t> activity and discussion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Job </a:t>
            </a:r>
            <a:r>
              <a:rPr lang="en-US" sz="2200" dirty="0"/>
              <a:t>Description</a:t>
            </a: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smtClean="0"/>
              <a:t>Insights</a:t>
            </a:r>
            <a:endParaRPr lang="en-US" sz="2200" dirty="0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US" sz="2200" dirty="0" err="1" smtClean="0"/>
              <a:t>GoMAD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0091955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858280" cy="1143000"/>
          </a:xfrm>
        </p:spPr>
        <p:txBody>
          <a:bodyPr/>
          <a:lstStyle/>
          <a:p>
            <a:pPr algn="l"/>
            <a:r>
              <a:rPr lang="en-GB" sz="2800" dirty="0" err="1" smtClean="0"/>
              <a:t>Cysylltiadau</a:t>
            </a:r>
            <a:r>
              <a:rPr lang="en-GB" sz="2800" dirty="0" smtClean="0"/>
              <a:t> </a:t>
            </a:r>
            <a:r>
              <a:rPr lang="en-GB" sz="2800" dirty="0" err="1" smtClean="0"/>
              <a:t>allweddol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rhaglen</a:t>
            </a:r>
            <a:r>
              <a:rPr lang="en-GB" sz="2800" dirty="0" smtClean="0"/>
              <a:t> </a:t>
            </a:r>
            <a:br>
              <a:rPr lang="en-GB" sz="2800" dirty="0" smtClean="0"/>
            </a:br>
            <a:r>
              <a:rPr lang="en-GB" sz="2800" i="1" dirty="0" smtClean="0"/>
              <a:t>Key staff contacts for your programme</a:t>
            </a:r>
            <a:endParaRPr lang="en-GB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12776"/>
            <a:ext cx="7772400" cy="439519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Dr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Rhianon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 Washington </a:t>
            </a:r>
            <a:r>
              <a:rPr lang="en-GB" sz="2000" dirty="0" smtClean="0">
                <a:latin typeface="+mj-lt"/>
              </a:rPr>
              <a:t>– </a:t>
            </a:r>
            <a:r>
              <a:rPr lang="en-GB" sz="2000" dirty="0" err="1" smtClean="0">
                <a:latin typeface="+mj-lt"/>
              </a:rPr>
              <a:t>Rheolwr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Academaidd</a:t>
            </a:r>
            <a:r>
              <a:rPr lang="en-GB" sz="2000" dirty="0" smtClean="0">
                <a:latin typeface="+mj-lt"/>
              </a:rPr>
              <a:t> GWLAD/ </a:t>
            </a:r>
            <a:r>
              <a:rPr lang="en-GB" sz="2000" i="1" dirty="0">
                <a:latin typeface="+mj-lt"/>
              </a:rPr>
              <a:t>Associate </a:t>
            </a:r>
            <a:r>
              <a:rPr lang="en-GB" sz="2000" i="1" dirty="0" smtClean="0">
                <a:latin typeface="+mj-lt"/>
              </a:rPr>
              <a:t>Academic Manager GWLAD </a:t>
            </a:r>
            <a:r>
              <a:rPr lang="en-GB" sz="2000" i="1" dirty="0" smtClean="0">
                <a:latin typeface="+mj-lt"/>
                <a:hlinkClick r:id="rId3"/>
              </a:rPr>
              <a:t>r.washington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  <a:hlinkClick r:id="rId3"/>
              </a:rPr>
              <a:t>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  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Mrs Helen Davies </a:t>
            </a:r>
            <a:r>
              <a:rPr lang="en-GB" sz="2000" dirty="0" smtClean="0"/>
              <a:t>– </a:t>
            </a:r>
            <a:r>
              <a:rPr lang="en-GB" sz="2000" dirty="0" err="1"/>
              <a:t>Darlithydd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Seiliedig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Waith</a:t>
            </a:r>
            <a:r>
              <a:rPr lang="en-GB" sz="2000" dirty="0"/>
              <a:t>  </a:t>
            </a:r>
            <a:r>
              <a:rPr lang="en-GB" sz="2000" i="1" dirty="0"/>
              <a:t>Lecturer in Work-based Learning</a:t>
            </a:r>
            <a:r>
              <a:rPr lang="en-GB" sz="2000" dirty="0"/>
              <a:t> </a:t>
            </a:r>
            <a:r>
              <a:rPr lang="en-GB" sz="2000" dirty="0" smtClean="0">
                <a:hlinkClick r:id="rId4"/>
              </a:rPr>
              <a:t>h.l.davies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hlinkClick r:id="rId4"/>
              </a:rPr>
              <a:t>@ydds.ac.uk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endParaRPr lang="en-GB" sz="2000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Mrs Julie Crossman </a:t>
            </a:r>
            <a:r>
              <a:rPr lang="en-GB" sz="2000" dirty="0" smtClean="0">
                <a:latin typeface="+mj-lt"/>
              </a:rPr>
              <a:t>– </a:t>
            </a:r>
            <a:r>
              <a:rPr lang="en-GB" sz="2000" dirty="0" err="1">
                <a:latin typeface="+mj-lt"/>
              </a:rPr>
              <a:t>Darlithydd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Mentora</a:t>
            </a:r>
            <a:r>
              <a:rPr lang="en-GB" sz="2000" dirty="0" smtClean="0">
                <a:latin typeface="+mj-lt"/>
              </a:rPr>
              <a:t> / </a:t>
            </a:r>
            <a:r>
              <a:rPr lang="en-GB" sz="2000" i="1" dirty="0" smtClean="0">
                <a:latin typeface="+mj-lt"/>
              </a:rPr>
              <a:t>Mentor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i="1" dirty="0" smtClean="0">
                <a:latin typeface="+mj-lt"/>
              </a:rPr>
              <a:t>Lecturer 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  <a:hlinkClick r:id="rId5"/>
              </a:rPr>
              <a:t>j.crossman@uwtsd.ac.uk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  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Mrs Joanna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Blomfield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dirty="0" smtClean="0"/>
              <a:t>– </a:t>
            </a:r>
            <a:r>
              <a:rPr lang="en-GB" sz="2000" dirty="0" err="1"/>
              <a:t>Darlithydd</a:t>
            </a:r>
            <a:r>
              <a:rPr lang="en-GB" sz="2000" dirty="0"/>
              <a:t> </a:t>
            </a:r>
            <a:r>
              <a:rPr lang="en-GB" sz="2000" dirty="0" err="1"/>
              <a:t>Mentora</a:t>
            </a:r>
            <a:r>
              <a:rPr lang="en-GB" sz="2000" dirty="0"/>
              <a:t> / </a:t>
            </a:r>
            <a:r>
              <a:rPr lang="en-GB" sz="2000" i="1" dirty="0"/>
              <a:t>Mentor</a:t>
            </a:r>
            <a:r>
              <a:rPr lang="en-GB" sz="2000" dirty="0"/>
              <a:t> </a:t>
            </a:r>
            <a:r>
              <a:rPr lang="en-GB" sz="2000" i="1" dirty="0"/>
              <a:t>Lecturer </a:t>
            </a:r>
            <a:r>
              <a:rPr lang="en-GB" sz="2000" i="1" dirty="0" smtClean="0">
                <a:hlinkClick r:id="rId6"/>
              </a:rPr>
              <a:t>j.blomfield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hlinkClick r:id="rId6"/>
              </a:rPr>
              <a:t>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Mrs 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Lowri Harris </a:t>
            </a:r>
            <a:r>
              <a:rPr lang="en-GB" sz="2000" dirty="0" smtClean="0"/>
              <a:t>– </a:t>
            </a:r>
            <a:r>
              <a:rPr lang="en-GB" sz="2000" dirty="0" err="1" smtClean="0"/>
              <a:t>Cydlynydd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/ Learning Plan Coordinator </a:t>
            </a:r>
            <a:r>
              <a:rPr lang="en-GB" sz="2000" dirty="0" smtClean="0">
                <a:hlinkClick r:id="rId7"/>
              </a:rPr>
              <a:t>l.harris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hlinkClick r:id="rId7"/>
              </a:rPr>
              <a:t>@uwtsd.ac.uk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sz="2000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6011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85813" y="1052513"/>
            <a:ext cx="7772400" cy="5113337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Y </a:t>
            </a:r>
            <a:r>
              <a:rPr lang="en-GB" dirty="0" err="1" smtClean="0">
                <a:solidFill>
                  <a:srgbClr val="FFFFFF"/>
                </a:solidFill>
                <a:latin typeface="Arial" charset="0"/>
              </a:rPr>
              <a:t>modiwl</a:t>
            </a:r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 </a:t>
            </a:r>
            <a:br>
              <a:rPr lang="en-GB" dirty="0" smtClean="0">
                <a:solidFill>
                  <a:srgbClr val="FFFFFF"/>
                </a:solidFill>
                <a:latin typeface="Arial" charset="0"/>
              </a:rPr>
            </a:br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The module</a:t>
            </a:r>
            <a:r>
              <a:rPr lang="en-GB" dirty="0">
                <a:solidFill>
                  <a:srgbClr val="FFFFFF"/>
                </a:solidFill>
                <a:latin typeface="Arial" charset="0"/>
              </a:rPr>
              <a:t/>
            </a:r>
            <a:br>
              <a:rPr lang="en-GB" dirty="0">
                <a:solidFill>
                  <a:srgbClr val="FFFFFF"/>
                </a:solidFill>
                <a:latin typeface="Arial" charset="0"/>
              </a:rPr>
            </a:b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23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Ail-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olwg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ar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yr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hyn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rydyn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 smtClean="0">
                <a:solidFill>
                  <a:srgbClr val="3C8C93"/>
                </a:solidFill>
                <a:latin typeface="Arial" charset="0"/>
              </a:rPr>
              <a:t>ni’n</a:t>
            </a:r>
            <a:r>
              <a:rPr lang="en-GB" sz="3600" b="1" dirty="0" smtClean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 smtClean="0">
                <a:solidFill>
                  <a:srgbClr val="3C8C93"/>
                </a:solidFill>
                <a:latin typeface="Arial" charset="0"/>
              </a:rPr>
              <a:t>cynnig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/>
            </a:r>
            <a:br>
              <a:rPr lang="en-GB" sz="3600" b="1" dirty="0">
                <a:solidFill>
                  <a:srgbClr val="3C8C93"/>
                </a:solidFill>
                <a:latin typeface="Arial" charset="0"/>
              </a:rPr>
            </a:br>
            <a:r>
              <a:rPr lang="en-GB" sz="4000" dirty="0">
                <a:solidFill>
                  <a:srgbClr val="3C8C93"/>
                </a:solidFill>
                <a:latin typeface="Arial" charset="0"/>
              </a:rPr>
              <a:t>A reminder of what </a:t>
            </a:r>
            <a:r>
              <a:rPr lang="en-GB" sz="4000" dirty="0" smtClean="0">
                <a:solidFill>
                  <a:srgbClr val="3C8C93"/>
                </a:solidFill>
                <a:latin typeface="Arial" charset="0"/>
              </a:rPr>
              <a:t>we’re </a:t>
            </a:r>
            <a:r>
              <a:rPr lang="en-GB" sz="4000" dirty="0">
                <a:solidFill>
                  <a:srgbClr val="3C8C93"/>
                </a:solidFill>
                <a:latin typeface="Arial" charset="0"/>
              </a:rPr>
              <a:t>offering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30 </a:t>
            </a:r>
            <a:r>
              <a:rPr lang="en-GB" sz="2800" dirty="0">
                <a:latin typeface="Arial" charset="0"/>
              </a:rPr>
              <a:t>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Consists </a:t>
            </a:r>
            <a:r>
              <a:rPr lang="en-GB" sz="2800" dirty="0">
                <a:latin typeface="Arial" charset="0"/>
              </a:rPr>
              <a:t>of:</a:t>
            </a:r>
          </a:p>
          <a:p>
            <a:pPr lvl="1" eaLnBrk="1" hangingPunct="1">
              <a:lnSpc>
                <a:spcPct val="120000"/>
              </a:lnSpc>
            </a:pPr>
            <a:r>
              <a:rPr lang="en-GB" sz="2400" dirty="0" smtClean="0">
                <a:latin typeface="Arial" charset="0"/>
              </a:rPr>
              <a:t>3 days of teaching sessions</a:t>
            </a:r>
            <a:endParaRPr lang="en-GB" sz="2400" dirty="0">
              <a:latin typeface="Arial" charset="0"/>
            </a:endParaRPr>
          </a:p>
          <a:p>
            <a:pPr lvl="1" eaLnBrk="1" hangingPunct="1">
              <a:lnSpc>
                <a:spcPct val="12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120000"/>
              </a:lnSpc>
            </a:pPr>
            <a:r>
              <a:rPr lang="en-GB" sz="2400" dirty="0">
                <a:latin typeface="Arial" charset="0"/>
              </a:rPr>
              <a:t>Access to our Virtual Learning Environment (VLE)</a:t>
            </a:r>
          </a:p>
          <a:p>
            <a:pPr lvl="1" eaLnBrk="1" hangingPunct="1">
              <a:lnSpc>
                <a:spcPct val="120000"/>
              </a:lnSpc>
            </a:pPr>
            <a:r>
              <a:rPr lang="en-GB" sz="2400" dirty="0" smtClean="0">
                <a:latin typeface="Arial" charset="0"/>
              </a:rPr>
              <a:t>Plenty of support </a:t>
            </a:r>
            <a:r>
              <a:rPr lang="en-GB" sz="2400" dirty="0">
                <a:latin typeface="Arial" charset="0"/>
              </a:rPr>
              <a:t>from </a:t>
            </a:r>
            <a:r>
              <a:rPr lang="en-GB" sz="2400" dirty="0" smtClean="0">
                <a:latin typeface="Arial" charset="0"/>
              </a:rPr>
              <a:t>tutors</a:t>
            </a:r>
          </a:p>
          <a:p>
            <a:pPr lvl="1" eaLnBrk="1" hangingPunct="1">
              <a:lnSpc>
                <a:spcPct val="90000"/>
              </a:lnSpc>
            </a:pPr>
            <a:endParaRPr lang="en-GB" sz="2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9243" y="1412776"/>
            <a:ext cx="2808312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ja-JP" sz="5400" b="1" i="1" dirty="0" smtClean="0">
                <a:solidFill>
                  <a:srgbClr val="1F497D"/>
                </a:solidFill>
                <a:cs typeface="ＭＳ Ｐゴシック" charset="0"/>
              </a:rPr>
              <a:t>Moodle</a:t>
            </a:r>
            <a:endParaRPr lang="en-US" sz="2000" b="1" i="1" dirty="0">
              <a:solidFill>
                <a:srgbClr val="1F497D"/>
              </a:solidFill>
              <a:cs typeface="ＭＳ Ｐゴシック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620688"/>
            <a:ext cx="2857500" cy="28575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67943" y="3717032"/>
            <a:ext cx="3960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linkClick r:id="rId4"/>
              </a:rPr>
              <a:t>http://dysgu.ydds.ac.uk</a:t>
            </a:r>
            <a:r>
              <a:rPr lang="en-US" sz="2800" dirty="0" smtClean="0">
                <a:hlinkClick r:id="rId4"/>
              </a:rPr>
              <a:t>/</a:t>
            </a:r>
            <a:r>
              <a:rPr lang="en-US" sz="2800" dirty="0" smtClean="0"/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885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9243" y="1412776"/>
            <a:ext cx="2808312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ja-JP" sz="4000" b="1" i="1" dirty="0" smtClean="0">
                <a:solidFill>
                  <a:srgbClr val="1F497D"/>
                </a:solidFill>
                <a:cs typeface="ＭＳ Ｐゴシック" charset="0"/>
              </a:rPr>
              <a:t>Library and Learning Resources</a:t>
            </a:r>
            <a:endParaRPr lang="en-US" sz="1400" b="1" i="1" dirty="0">
              <a:solidFill>
                <a:srgbClr val="1F497D"/>
              </a:solidFill>
              <a:cs typeface="ＭＳ Ｐゴシック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91880" y="3717032"/>
            <a:ext cx="50405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linkClick r:id="rId3"/>
              </a:rPr>
              <a:t>http://www.uwtsd.ac.uk/library</a:t>
            </a:r>
            <a:r>
              <a:rPr lang="en-US" sz="2800" dirty="0" smtClean="0">
                <a:hlinkClick r:id="rId3"/>
              </a:rPr>
              <a:t>/</a:t>
            </a:r>
            <a:r>
              <a:rPr lang="en-US" sz="2800" dirty="0" smtClean="0"/>
              <a:t> </a:t>
            </a:r>
            <a:endParaRPr lang="en-US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3808" y="1844824"/>
            <a:ext cx="6158880" cy="162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23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9243" y="1756834"/>
            <a:ext cx="27625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ja-JP" sz="4400" b="1" i="1" dirty="0" smtClean="0">
                <a:solidFill>
                  <a:srgbClr val="1F497D"/>
                </a:solidFill>
                <a:cs typeface="ＭＳ Ｐゴシック" charset="0"/>
              </a:rPr>
              <a:t>Student Services</a:t>
            </a:r>
            <a:endParaRPr lang="en-US" sz="1600" b="1" i="1" dirty="0">
              <a:solidFill>
                <a:srgbClr val="1F497D"/>
              </a:solidFill>
              <a:cs typeface="ＭＳ Ｐゴシック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067943" y="3717032"/>
            <a:ext cx="3960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linkClick r:id="rId3"/>
              </a:rPr>
              <a:t>http://dysgu.ydds.ac.uk</a:t>
            </a:r>
            <a:r>
              <a:rPr lang="en-US" sz="2800" dirty="0" smtClean="0">
                <a:hlinkClick r:id="rId3"/>
              </a:rPr>
              <a:t>/</a:t>
            </a:r>
            <a:r>
              <a:rPr lang="en-US" sz="2800" dirty="0" smtClean="0"/>
              <a:t> </a:t>
            </a:r>
            <a:endParaRPr lang="en-US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5816" y="1684826"/>
            <a:ext cx="6084168" cy="1888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6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3808" y="260648"/>
            <a:ext cx="6156177" cy="5381822"/>
          </a:xfrm>
          <a:prstGeom prst="rect">
            <a:avLst/>
          </a:prstGeom>
        </p:spPr>
      </p:pic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9243" y="1412776"/>
            <a:ext cx="28083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ja-JP" sz="6000" b="1" i="1" dirty="0" smtClean="0">
                <a:solidFill>
                  <a:srgbClr val="1F497D"/>
                </a:solidFill>
                <a:cs typeface="ＭＳ Ｐゴシック" charset="0"/>
              </a:rPr>
              <a:t>CV</a:t>
            </a:r>
            <a:endParaRPr lang="en-US" sz="2400" b="1" i="1" dirty="0">
              <a:solidFill>
                <a:srgbClr val="1F497D"/>
              </a:solidFill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256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11560" y="836613"/>
            <a:ext cx="7560840" cy="41148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GB" sz="2400" i="1" dirty="0" smtClean="0">
              <a:ea typeface="+mn-ea"/>
              <a:cs typeface="Arial" pitchFamily="34" charset="0"/>
            </a:endParaRPr>
          </a:p>
          <a:p>
            <a:pPr marL="0" indent="0" algn="ctr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Discuss in groups:</a:t>
            </a:r>
          </a:p>
          <a:p>
            <a:pPr indent="0" eaLnBrk="1" hangingPunct="1">
              <a:spcBef>
                <a:spcPts val="0"/>
              </a:spcBef>
              <a:buFontTx/>
              <a:buNone/>
              <a:defRPr/>
            </a:pPr>
            <a:endParaRPr lang="en-GB" sz="2400" i="1" dirty="0" smtClean="0">
              <a:ea typeface="+mn-ea"/>
              <a:cs typeface="Arial" pitchFamily="34" charset="0"/>
            </a:endParaRP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 smtClean="0">
                <a:ea typeface="+mn-ea"/>
              </a:rPr>
              <a:t>Define a CV</a:t>
            </a: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 smtClean="0">
                <a:ea typeface="+mn-ea"/>
              </a:rPr>
              <a:t>What elements should be included in a professional CV?</a:t>
            </a:r>
            <a:endParaRPr lang="en-GB" sz="2800" i="1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79006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81533"/>
            <a:ext cx="8893175" cy="827187"/>
          </a:xfrm>
        </p:spPr>
        <p:txBody>
          <a:bodyPr/>
          <a:lstStyle/>
          <a:p>
            <a:pPr lvl="3" indent="0" eaLnBrk="1" hangingPunct="1">
              <a:spcBef>
                <a:spcPct val="0"/>
              </a:spcBef>
              <a:buFontTx/>
              <a:buNone/>
            </a:pPr>
            <a:r>
              <a:rPr lang="en-GB" sz="4400" dirty="0">
                <a:solidFill>
                  <a:srgbClr val="3C8C93"/>
                </a:solidFill>
                <a:latin typeface="Arial" charset="0"/>
              </a:rPr>
              <a:t>		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Elements:</a:t>
            </a:r>
            <a:endParaRPr lang="en-GB" sz="2800" dirty="0">
              <a:latin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980728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 smtClean="0">
                <a:latin typeface="Arial" charset="0"/>
                <a:cs typeface="Arial" charset="0"/>
              </a:rPr>
              <a:t>Personal </a:t>
            </a:r>
            <a:r>
              <a:rPr lang="en-GB" sz="2400" dirty="0">
                <a:latin typeface="Arial" charset="0"/>
                <a:cs typeface="Arial" charset="0"/>
              </a:rPr>
              <a:t>details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Academic Qualifications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 smtClean="0">
                <a:latin typeface="Arial" charset="0"/>
                <a:cs typeface="Arial" charset="0"/>
              </a:rPr>
              <a:t>Personal / extra</a:t>
            </a:r>
            <a:r>
              <a:rPr lang="en-GB" sz="2400" dirty="0">
                <a:latin typeface="Arial" charset="0"/>
                <a:cs typeface="Arial" charset="0"/>
              </a:rPr>
              <a:t>-curricular Achievements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Awards / Honours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Publications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Membership of official bodies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Work / work experience and other commitments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Activities / Hobbies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Skills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  <a:cs typeface="Arial" charset="0"/>
              </a:rPr>
              <a:t>Courses / conferences attended</a:t>
            </a:r>
          </a:p>
          <a:p>
            <a:pPr marL="342900" indent="-342900">
              <a:spcBef>
                <a:spcPct val="0"/>
              </a:spcBef>
              <a:buFont typeface="Arial"/>
              <a:buChar char="•"/>
            </a:pPr>
            <a:r>
              <a:rPr lang="en-GB" sz="2400" dirty="0">
                <a:latin typeface="Arial" charset="0"/>
              </a:rPr>
              <a:t>Chronological – date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5012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619250" y="333375"/>
            <a:ext cx="6337300" cy="6111875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Other considerations</a:t>
            </a:r>
            <a:r>
              <a:rPr lang="en-GB" sz="2400" b="1" dirty="0" smtClean="0">
                <a:cs typeface="Arial" pitchFamily="34" charset="0"/>
              </a:rPr>
              <a:t> </a:t>
            </a:r>
            <a:endParaRPr lang="en-GB" sz="2400" b="1" dirty="0"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400" b="1" dirty="0"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dirty="0">
                <a:cs typeface="Arial" pitchFamily="34" charset="0"/>
              </a:rPr>
              <a:t>Language </a:t>
            </a:r>
            <a:r>
              <a:rPr lang="en-GB" sz="2800" dirty="0" smtClean="0">
                <a:cs typeface="Arial" pitchFamily="34" charset="0"/>
              </a:rPr>
              <a:t>use:</a:t>
            </a:r>
            <a:endParaRPr lang="en-GB" sz="2800" dirty="0">
              <a:cs typeface="Arial" pitchFamily="34" charset="0"/>
            </a:endParaRP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US" dirty="0">
                <a:cs typeface="Arial" pitchFamily="34" charset="0"/>
              </a:rPr>
              <a:t>Using active, positive words 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dirty="0">
                <a:cs typeface="Arial" pitchFamily="34" charset="0"/>
              </a:rPr>
              <a:t>Concise Verbs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dirty="0">
                <a:cs typeface="Arial" pitchFamily="34" charset="0"/>
              </a:rPr>
              <a:t>No adjectives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dirty="0">
                <a:cs typeface="Arial" pitchFamily="34" charset="0"/>
              </a:rPr>
              <a:t>Grammar and Spelling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dirty="0">
                <a:cs typeface="Arial" pitchFamily="34" charset="0"/>
              </a:rPr>
              <a:t>Accuracy: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dirty="0">
                <a:cs typeface="Arial" pitchFamily="34" charset="0"/>
              </a:rPr>
              <a:t>Information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8723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Activity</a:t>
            </a:r>
            <a:r>
              <a:rPr lang="en-GB" sz="4400" dirty="0">
                <a:solidFill>
                  <a:srgbClr val="3C8C93"/>
                </a:solidFill>
                <a:latin typeface="Arial" charset="0"/>
              </a:rPr>
              <a:t>: 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Skills Cards</a:t>
            </a:r>
            <a:endParaRPr lang="en-GB" sz="4400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11560" y="1268760"/>
            <a:ext cx="7920880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dirty="0" smtClean="0">
                <a:cs typeface="Arial" pitchFamily="34" charset="0"/>
              </a:rPr>
              <a:t>Using the skills cards, identify:</a:t>
            </a:r>
          </a:p>
          <a:p>
            <a:pPr>
              <a:defRPr/>
            </a:pPr>
            <a:endParaRPr lang="en-GB" sz="2800" dirty="0" smtClean="0">
              <a:cs typeface="Arial" pitchFamily="34" charset="0"/>
            </a:endParaRPr>
          </a:p>
          <a:p>
            <a:pPr marL="457200" indent="-457200">
              <a:buFont typeface="Arial"/>
              <a:buChar char="•"/>
              <a:defRPr/>
            </a:pPr>
            <a:r>
              <a:rPr lang="en-GB" sz="2800" dirty="0" smtClean="0">
                <a:cs typeface="Arial" pitchFamily="34" charset="0"/>
              </a:rPr>
              <a:t>which skills relate to you </a:t>
            </a:r>
          </a:p>
          <a:p>
            <a:pPr marL="457200" indent="-457200">
              <a:buFont typeface="Arial"/>
              <a:buChar char="•"/>
              <a:defRPr/>
            </a:pPr>
            <a:r>
              <a:rPr lang="en-GB" sz="2800" dirty="0" smtClean="0">
                <a:cs typeface="Arial" pitchFamily="34" charset="0"/>
              </a:rPr>
              <a:t>which skills you may need to develop</a:t>
            </a:r>
          </a:p>
          <a:p>
            <a:pPr marL="457200" indent="-457200">
              <a:buFont typeface="Arial"/>
              <a:buChar char="•"/>
              <a:defRPr/>
            </a:pPr>
            <a:r>
              <a:rPr lang="en-GB" sz="2800" dirty="0">
                <a:cs typeface="Arial" pitchFamily="34" charset="0"/>
              </a:rPr>
              <a:t>w</a:t>
            </a:r>
            <a:r>
              <a:rPr lang="en-GB" sz="2800" dirty="0" smtClean="0">
                <a:cs typeface="Arial" pitchFamily="34" charset="0"/>
              </a:rPr>
              <a:t>hich skills have no relevance (move these to the side)</a:t>
            </a:r>
          </a:p>
          <a:p>
            <a:pPr>
              <a:defRPr/>
            </a:pPr>
            <a:endParaRPr lang="en-GB" sz="2800" dirty="0">
              <a:cs typeface="Arial" pitchFamily="34" charset="0"/>
            </a:endParaRPr>
          </a:p>
          <a:p>
            <a:pPr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3907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Activity</a:t>
            </a:r>
            <a:r>
              <a:rPr lang="en-GB" sz="4400" dirty="0">
                <a:solidFill>
                  <a:srgbClr val="3C8C93"/>
                </a:solidFill>
                <a:latin typeface="Arial" charset="0"/>
              </a:rPr>
              <a:t>: 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SWOT Analysis</a:t>
            </a:r>
            <a:endParaRPr lang="en-GB" sz="4400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1600" y="1268760"/>
            <a:ext cx="7272808" cy="3194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i="1" dirty="0" smtClean="0">
                <a:cs typeface="Arial" pitchFamily="34" charset="0"/>
              </a:rPr>
              <a:t>Identify your:-</a:t>
            </a:r>
          </a:p>
          <a:p>
            <a:pPr>
              <a:lnSpc>
                <a:spcPct val="130000"/>
              </a:lnSpc>
              <a:defRPr/>
            </a:pPr>
            <a:r>
              <a:rPr lang="en-GB" sz="2800" i="1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S</a:t>
            </a:r>
            <a:r>
              <a:rPr lang="en-GB" sz="2800" dirty="0" smtClean="0">
                <a:cs typeface="Arial" pitchFamily="34" charset="0"/>
              </a:rPr>
              <a:t>trengths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W</a:t>
            </a:r>
            <a:r>
              <a:rPr lang="en-GB" sz="2800" dirty="0" smtClean="0">
                <a:cs typeface="Arial" pitchFamily="34" charset="0"/>
              </a:rPr>
              <a:t>eaknesses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O</a:t>
            </a:r>
            <a:r>
              <a:rPr lang="en-GB" sz="2800" dirty="0" smtClean="0">
                <a:cs typeface="Arial" pitchFamily="34" charset="0"/>
              </a:rPr>
              <a:t>pportunities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T</a:t>
            </a:r>
            <a:r>
              <a:rPr lang="en-GB" sz="2800" dirty="0" smtClean="0">
                <a:cs typeface="Arial" pitchFamily="34" charset="0"/>
              </a:rPr>
              <a:t>hreats</a:t>
            </a:r>
            <a:endParaRPr lang="en-GB" sz="2800" i="1" dirty="0">
              <a:cs typeface="Arial" pitchFamily="34" charset="0"/>
            </a:endParaRPr>
          </a:p>
          <a:p>
            <a:pPr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7502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extBox 1"/>
          <p:cNvSpPr txBox="1">
            <a:spLocks noChangeArrowheads="1"/>
          </p:cNvSpPr>
          <p:nvPr/>
        </p:nvSpPr>
        <p:spPr bwMode="auto">
          <a:xfrm>
            <a:off x="0" y="1268760"/>
            <a:ext cx="2771800" cy="166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600" b="1" i="1" dirty="0">
                <a:solidFill>
                  <a:schemeClr val="tx2"/>
                </a:solidFill>
                <a:cs typeface="ＭＳ Ｐゴシック" charset="0"/>
              </a:rPr>
              <a:t>JOB </a:t>
            </a:r>
            <a:r>
              <a:rPr lang="en-GB" sz="2600" b="1" i="1" dirty="0" smtClean="0">
                <a:solidFill>
                  <a:schemeClr val="tx2"/>
                </a:solidFill>
                <a:cs typeface="ＭＳ Ｐゴシック" charset="0"/>
              </a:rPr>
              <a:t>DESCRIPTIONS / </a:t>
            </a:r>
            <a:r>
              <a:rPr lang="en-GB" sz="2400" b="1" i="1" dirty="0">
                <a:solidFill>
                  <a:schemeClr val="tx2"/>
                </a:solidFill>
                <a:cs typeface="ＭＳ Ｐゴシック" charset="0"/>
              </a:rPr>
              <a:t>SPECIFICATIONS</a:t>
            </a:r>
            <a:endParaRPr lang="en-US" sz="2400" b="1" i="1" dirty="0">
              <a:solidFill>
                <a:schemeClr val="tx2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000" y="764704"/>
            <a:ext cx="63500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0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827088" y="765175"/>
            <a:ext cx="73945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The use of job specifications</a:t>
            </a:r>
            <a:endParaRPr lang="en-US" sz="4400" dirty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387" name="Rectangle 1"/>
          <p:cNvSpPr>
            <a:spLocks noChangeArrowheads="1"/>
          </p:cNvSpPr>
          <p:nvPr/>
        </p:nvSpPr>
        <p:spPr bwMode="auto">
          <a:xfrm>
            <a:off x="501650" y="1922463"/>
            <a:ext cx="804545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Clarification of role, duties, and responsibilities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Job evaluation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Recruitment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Identification of development needs</a:t>
            </a:r>
            <a:endParaRPr lang="en-US" sz="2800" i="1"/>
          </a:p>
        </p:txBody>
      </p:sp>
    </p:spTree>
    <p:extLst>
      <p:ext uri="{BB962C8B-B14F-4D97-AF65-F5344CB8AC3E}">
        <p14:creationId xmlns:p14="http://schemas.microsoft.com/office/powerpoint/2010/main" val="197592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ea typeface="+mj-ea"/>
              </a:rPr>
              <a:t>Consider your own job specification</a:t>
            </a:r>
            <a:r>
              <a:rPr lang="en-GB" sz="4000" dirty="0">
                <a:ea typeface="+mj-ea"/>
              </a:rPr>
              <a:t>:</a:t>
            </a:r>
            <a:endParaRPr lang="en-US" sz="4000" dirty="0">
              <a:ea typeface="+mj-ea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12776"/>
            <a:ext cx="8964612" cy="403234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defRPr/>
            </a:pPr>
            <a:r>
              <a:rPr lang="en-GB" sz="2800" dirty="0">
                <a:ea typeface="+mn-ea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how </a:t>
            </a:r>
            <a:r>
              <a:rPr lang="en-GB" sz="2800" i="1" kern="1200" dirty="0">
                <a:ea typeface="+mn-ea"/>
                <a:cs typeface="Arial" pitchFamily="34" charset="0"/>
              </a:rPr>
              <a:t>suitable is it for conducting a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gap analysis</a:t>
            </a:r>
            <a:r>
              <a:rPr lang="en-GB" sz="2800" i="1" kern="1200" dirty="0">
                <a:ea typeface="+mn-ea"/>
                <a:cs typeface="Arial" pitchFamily="34" charset="0"/>
              </a:rPr>
              <a:t>? 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does </a:t>
            </a:r>
            <a:r>
              <a:rPr lang="en-GB" sz="2800" i="1" kern="1200" dirty="0">
                <a:ea typeface="+mn-ea"/>
                <a:cs typeface="Arial" pitchFamily="34" charset="0"/>
              </a:rPr>
              <a:t>it cover everything you do?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does </a:t>
            </a:r>
            <a:r>
              <a:rPr lang="en-GB" sz="2800" i="1" kern="1200" dirty="0">
                <a:ea typeface="+mn-ea"/>
                <a:cs typeface="Arial" pitchFamily="34" charset="0"/>
              </a:rPr>
              <a:t>it include the skills, knowledge,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qualifications    </a:t>
            </a:r>
            <a:br>
              <a:rPr lang="en-GB" sz="2800" i="1" kern="1200" dirty="0" smtClean="0">
                <a:ea typeface="+mn-ea"/>
                <a:cs typeface="Arial" pitchFamily="34" charset="0"/>
              </a:rPr>
            </a:br>
            <a:r>
              <a:rPr lang="en-GB" sz="2800" i="1" kern="1200" dirty="0" smtClean="0">
                <a:ea typeface="+mn-ea"/>
                <a:cs typeface="Arial" pitchFamily="34" charset="0"/>
              </a:rPr>
              <a:t> and </a:t>
            </a:r>
            <a:r>
              <a:rPr lang="en-GB" sz="2800" i="1" kern="1200" dirty="0">
                <a:ea typeface="+mn-ea"/>
                <a:cs typeface="Arial" pitchFamily="34" charset="0"/>
              </a:rPr>
              <a:t>experience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needed within the job</a:t>
            </a:r>
            <a:r>
              <a:rPr lang="en-GB" sz="2800" i="1" kern="1200" dirty="0">
                <a:ea typeface="+mn-ea"/>
                <a:cs typeface="Arial" pitchFamily="34" charset="0"/>
              </a:rPr>
              <a:t>?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is </a:t>
            </a:r>
            <a:r>
              <a:rPr lang="en-GB" sz="2800" i="1" kern="1200" dirty="0">
                <a:ea typeface="+mn-ea"/>
                <a:cs typeface="Arial" pitchFamily="34" charset="0"/>
              </a:rPr>
              <a:t>it up to date?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dirty="0">
                <a:ea typeface="+mn-ea"/>
              </a:rPr>
              <a:t> </a:t>
            </a:r>
            <a:endParaRPr lang="en-US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30041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900113" y="1268759"/>
            <a:ext cx="3743325" cy="380330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Nod</a:t>
            </a:r>
          </a:p>
          <a:p>
            <a:pPr eaLnBrk="1" hangingPunct="1">
              <a:buFontTx/>
              <a:buNone/>
              <a:defRPr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Cyflwyniad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elfennau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sgiliau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astudio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859338" y="1268759"/>
            <a:ext cx="3719512" cy="3827115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Aim</a:t>
            </a:r>
          </a:p>
          <a:p>
            <a:pPr marL="0" indent="0" eaLnBrk="1" hangingPunct="1">
              <a:buFontTx/>
              <a:buNone/>
              <a:defRPr/>
            </a:pPr>
            <a:endParaRPr lang="en-GB" sz="28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i="1" dirty="0" smtClean="0">
                <a:latin typeface="Arial" pitchFamily="34" charset="0"/>
                <a:cs typeface="Arial" pitchFamily="34" charset="0"/>
              </a:rPr>
              <a:t>An introduction to elements of study skills</a:t>
            </a:r>
            <a:endParaRPr lang="en-GB" sz="2800" b="1" i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  <a:defRPr/>
            </a:pPr>
            <a:endParaRPr lang="en-GB" i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39552" y="4046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800" b="1" i="1" dirty="0" err="1" smtClean="0">
                <a:solidFill>
                  <a:srgbClr val="000000"/>
                </a:solidFill>
                <a:cs typeface="Arial" charset="0"/>
              </a:rPr>
              <a:t>Sgiliau</a:t>
            </a:r>
            <a:r>
              <a:rPr lang="en-GB" altLang="en-US" sz="2800" b="1" i="1" dirty="0" smtClean="0">
                <a:solidFill>
                  <a:srgbClr val="000000"/>
                </a:solidFill>
                <a:cs typeface="Arial" charset="0"/>
              </a:rPr>
              <a:t> </a:t>
            </a:r>
            <a:r>
              <a:rPr lang="en-GB" altLang="en-US" sz="2800" b="1" i="1" dirty="0" err="1" smtClean="0">
                <a:solidFill>
                  <a:srgbClr val="000000"/>
                </a:solidFill>
                <a:cs typeface="Arial" charset="0"/>
              </a:rPr>
              <a:t>Astudio</a:t>
            </a:r>
            <a:r>
              <a:rPr lang="en-GB" altLang="en-US" sz="2800" b="1" i="1" dirty="0" smtClean="0">
                <a:solidFill>
                  <a:srgbClr val="000000"/>
                </a:solidFill>
                <a:cs typeface="Arial" charset="0"/>
              </a:rPr>
              <a:t> / Study Skills</a:t>
            </a:r>
            <a:endParaRPr lang="en-GB" altLang="en-US" sz="2800" b="1" i="1" dirty="0">
              <a:solidFill>
                <a:srgbClr val="000000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711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1520" y="981075"/>
            <a:ext cx="4320480" cy="402431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 err="1" smtClean="0">
                <a:latin typeface="Arial" charset="0"/>
                <a:cs typeface="Arial" charset="0"/>
              </a:rPr>
              <a:t>Amcanion</a:t>
            </a:r>
            <a:endParaRPr lang="en-GB" altLang="en-US" sz="2400" b="1" dirty="0" smtClean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Trafod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ffurf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o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astudio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,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ysgrifennu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,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darllen</a:t>
            </a:r>
            <a:r>
              <a:rPr lang="en-GB" altLang="en-US" sz="2400" dirty="0">
                <a:latin typeface="Arial" charset="0"/>
                <a:cs typeface="Arial" charset="0"/>
              </a:rPr>
              <a:t> </a:t>
            </a:r>
            <a:r>
              <a:rPr lang="en-GB" altLang="en-US" sz="2400" dirty="0" smtClean="0">
                <a:latin typeface="Arial" charset="0"/>
                <a:cs typeface="Arial" charset="0"/>
              </a:rPr>
              <a:t>–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yn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feirniadol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Trafod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arddull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ysgrifennu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ar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lefalau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gwahanol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 dirty="0" smtClean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</a:pPr>
            <a:endParaRPr lang="en-GB" altLang="en-US" sz="2400" dirty="0" smtClean="0">
              <a:latin typeface="Arial" charset="0"/>
              <a:cs typeface="Arial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3438" y="981075"/>
            <a:ext cx="4249042" cy="41148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i="1" dirty="0" smtClean="0">
                <a:latin typeface="Arial" charset="0"/>
                <a:cs typeface="Arial" charset="0"/>
              </a:rPr>
              <a:t>Objectives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Discuss ways of studying, writing and reading – critically.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Discuss writing styles at different levels.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 i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69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 smtClean="0"/>
              <a:t>Academic writing</a:t>
            </a:r>
            <a:endParaRPr lang="en-US" altLang="en-US" sz="3600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396044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 dirty="0" smtClean="0">
                <a:latin typeface="+mj-lt"/>
              </a:rPr>
              <a:t>Critical thinking, reading and writing booklet.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latin typeface="+mj-lt"/>
              </a:rPr>
              <a:t>(Adapted from Stella Cottrell’s book) 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sz="2000" dirty="0" smtClean="0">
              <a:latin typeface="+mj-lt"/>
            </a:endParaRP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latin typeface="+mj-lt"/>
              </a:rPr>
              <a:t>See hand-out activity </a:t>
            </a:r>
          </a:p>
          <a:p>
            <a:pPr lvl="1">
              <a:lnSpc>
                <a:spcPct val="80000"/>
              </a:lnSpc>
            </a:pPr>
            <a:endParaRPr lang="en-GB" altLang="en-US" sz="2000" dirty="0" smtClean="0">
              <a:latin typeface="+mj-lt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dirty="0" smtClean="0">
                <a:latin typeface="+mj-lt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dirty="0" smtClean="0">
                <a:latin typeface="+mj-lt"/>
              </a:rPr>
              <a:t> </a:t>
            </a:r>
            <a:endParaRPr lang="en-US" altLang="en-US" sz="20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53952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 err="1" smtClean="0"/>
              <a:t>Cinio</a:t>
            </a:r>
            <a:r>
              <a:rPr lang="en-GB" altLang="en-US" sz="4000" b="1" dirty="0" smtClean="0"/>
              <a:t> / Lunch </a:t>
            </a:r>
            <a:endParaRPr lang="en-US" altLang="en-US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262965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extBox 1"/>
          <p:cNvSpPr txBox="1">
            <a:spLocks noChangeArrowheads="1"/>
          </p:cNvSpPr>
          <p:nvPr/>
        </p:nvSpPr>
        <p:spPr bwMode="auto">
          <a:xfrm>
            <a:off x="35496" y="1713002"/>
            <a:ext cx="273630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4000" b="1" i="1" dirty="0" smtClean="0">
                <a:solidFill>
                  <a:srgbClr val="000000"/>
                </a:solidFill>
                <a:cs typeface="ＭＳ Ｐゴシック" charset="0"/>
              </a:rPr>
              <a:t>Go MAD</a:t>
            </a:r>
            <a:endParaRPr lang="en-US" sz="40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311" y="620688"/>
            <a:ext cx="6300193" cy="4725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1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extBox 1"/>
          <p:cNvSpPr txBox="1">
            <a:spLocks noChangeArrowheads="1"/>
          </p:cNvSpPr>
          <p:nvPr/>
        </p:nvSpPr>
        <p:spPr bwMode="auto">
          <a:xfrm>
            <a:off x="35496" y="1713002"/>
            <a:ext cx="273630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4000" b="1" i="1" dirty="0" smtClean="0">
                <a:solidFill>
                  <a:srgbClr val="000000"/>
                </a:solidFill>
                <a:cs typeface="ＭＳ Ｐゴシック" charset="0"/>
              </a:rPr>
              <a:t>Insights</a:t>
            </a:r>
            <a:endParaRPr lang="en-US" sz="40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836712"/>
            <a:ext cx="3683000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39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TextBox 1"/>
          <p:cNvSpPr txBox="1">
            <a:spLocks noChangeArrowheads="1"/>
          </p:cNvSpPr>
          <p:nvPr/>
        </p:nvSpPr>
        <p:spPr bwMode="auto">
          <a:xfrm>
            <a:off x="-28261" y="764704"/>
            <a:ext cx="2880320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3200" b="1" i="1" dirty="0" smtClean="0">
                <a:solidFill>
                  <a:srgbClr val="000000"/>
                </a:solidFill>
                <a:cs typeface="ＭＳ Ｐゴシック" charset="0"/>
              </a:rPr>
              <a:t>Final steps for</a:t>
            </a:r>
            <a:r>
              <a:rPr lang="is-IS" sz="3200" b="1" i="1" dirty="0" smtClean="0">
                <a:solidFill>
                  <a:srgbClr val="000000"/>
                </a:solidFill>
                <a:cs typeface="ＭＳ Ｐゴシック" charset="0"/>
              </a:rPr>
              <a:t>…...</a:t>
            </a:r>
          </a:p>
          <a:p>
            <a:pPr algn="ctr" eaLnBrk="1" hangingPunct="1"/>
            <a:endParaRPr lang="is-IS" sz="3200" b="1" i="1" dirty="0">
              <a:solidFill>
                <a:srgbClr val="000000"/>
              </a:solidFill>
              <a:cs typeface="ＭＳ Ｐゴシック" charset="0"/>
            </a:endParaRPr>
          </a:p>
          <a:p>
            <a:pPr algn="ctr" eaLnBrk="1" hangingPunct="1"/>
            <a:endParaRPr lang="is-IS" sz="3200" b="1" i="1" dirty="0" smtClean="0">
              <a:solidFill>
                <a:srgbClr val="000000"/>
              </a:solidFill>
              <a:cs typeface="ＭＳ Ｐゴシック" charset="0"/>
            </a:endParaRPr>
          </a:p>
          <a:p>
            <a:pPr algn="ctr" eaLnBrk="1" hangingPunct="1"/>
            <a:r>
              <a:rPr lang="is-IS" sz="3200" b="1" i="1" dirty="0" smtClean="0">
                <a:solidFill>
                  <a:srgbClr val="000000"/>
                </a:solidFill>
                <a:cs typeface="ＭＳ Ｐゴシック" charset="0"/>
              </a:rPr>
              <a:t>today!</a:t>
            </a:r>
            <a:endParaRPr lang="en-GB" sz="3200" b="1" i="1" dirty="0" smtClean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47864" y="918678"/>
            <a:ext cx="5040560" cy="402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0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Cwestiynau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44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Grwp</a:t>
            </a:r>
            <a:endParaRPr lang="en-GB" sz="4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algn="ctr"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  <a:endParaRPr lang="en-GB" sz="4400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 smtClean="0">
                <a:ea typeface="PMingLiU" charset="0"/>
                <a:cs typeface="PMingLiU" charset="0"/>
              </a:rPr>
              <a:t>From this morning…did we: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 smtClean="0">
                <a:ea typeface="PMingLiU" charset="0"/>
                <a:cs typeface="PMingLiU" charset="0"/>
              </a:rPr>
              <a:t>answer your questions?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 smtClean="0">
                <a:ea typeface="PMingLiU" charset="0"/>
                <a:cs typeface="PMingLiU" charset="0"/>
              </a:rPr>
              <a:t>alleviate your concerns?</a:t>
            </a:r>
            <a:endParaRPr lang="en-GB" sz="3200" i="1" dirty="0">
              <a:ea typeface="PMingLiU" charset="0"/>
              <a:cs typeface="PMingLiU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12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err="1" smtClean="0">
                <a:solidFill>
                  <a:srgbClr val="3C8C93"/>
                </a:solidFill>
                <a:latin typeface="Arial" charset="0"/>
              </a:rPr>
              <a:t>Camau</a:t>
            </a:r>
            <a:r>
              <a:rPr lang="en-GB" dirty="0" smtClean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dirty="0" err="1">
                <a:solidFill>
                  <a:srgbClr val="3C8C93"/>
                </a:solidFill>
                <a:latin typeface="Arial" charset="0"/>
              </a:rPr>
              <a:t>Nesaf</a:t>
            </a:r>
            <a:r>
              <a:rPr lang="en-GB" dirty="0">
                <a:solidFill>
                  <a:srgbClr val="3C8C93"/>
                </a:solidFill>
                <a:latin typeface="Arial" charset="0"/>
              </a:rPr>
              <a:t/>
            </a:r>
            <a:br>
              <a:rPr lang="en-GB" dirty="0">
                <a:solidFill>
                  <a:srgbClr val="3C8C93"/>
                </a:solidFill>
                <a:latin typeface="Arial" charset="0"/>
              </a:rPr>
            </a:br>
            <a:r>
              <a:rPr lang="en-GB" dirty="0" smtClean="0">
                <a:solidFill>
                  <a:srgbClr val="3C8C93"/>
                </a:solidFill>
                <a:latin typeface="Arial" charset="0"/>
              </a:rPr>
              <a:t>Next </a:t>
            </a:r>
            <a:r>
              <a:rPr lang="en-GB" dirty="0">
                <a:solidFill>
                  <a:srgbClr val="3C8C93"/>
                </a:solidFill>
                <a:latin typeface="Arial" charset="0"/>
              </a:rPr>
              <a:t>Steps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31975"/>
            <a:ext cx="8229600" cy="30368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800" i="1" dirty="0" smtClean="0">
                <a:latin typeface="Arial" charset="0"/>
                <a:cs typeface="Arial" charset="0"/>
              </a:rPr>
              <a:t>By the next session, you will need to do: </a:t>
            </a:r>
          </a:p>
          <a:p>
            <a:pPr eaLnBrk="1" hangingPunct="1"/>
            <a:r>
              <a:rPr lang="en-GB" sz="2800" i="1" dirty="0" smtClean="0">
                <a:latin typeface="Arial" charset="0"/>
                <a:cs typeface="Arial" charset="0"/>
              </a:rPr>
              <a:t>Annotated CV</a:t>
            </a:r>
            <a:endParaRPr lang="en-GB" sz="2800" i="1" dirty="0">
              <a:latin typeface="Arial" charset="0"/>
              <a:cs typeface="Arial" charset="0"/>
            </a:endParaRPr>
          </a:p>
          <a:p>
            <a:r>
              <a:rPr lang="en-GB" sz="2800" i="1" dirty="0">
                <a:latin typeface="Arial" charset="0"/>
                <a:cs typeface="Arial" charset="0"/>
              </a:rPr>
              <a:t>Annotated </a:t>
            </a:r>
            <a:r>
              <a:rPr lang="en-GB" sz="2800" i="1" dirty="0" smtClean="0">
                <a:latin typeface="Arial" charset="0"/>
                <a:cs typeface="Arial" charset="0"/>
              </a:rPr>
              <a:t>Job Description</a:t>
            </a:r>
          </a:p>
        </p:txBody>
      </p:sp>
    </p:spTree>
    <p:extLst>
      <p:ext uri="{BB962C8B-B14F-4D97-AF65-F5344CB8AC3E}">
        <p14:creationId xmlns:p14="http://schemas.microsoft.com/office/powerpoint/2010/main" val="138732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>
                <a:solidFill>
                  <a:srgbClr val="3C8C93"/>
                </a:solidFill>
                <a:latin typeface="Arial" charset="0"/>
              </a:rPr>
              <a:t>Gwerthusiad – Plws / Delta</a:t>
            </a:r>
            <a:br>
              <a:rPr lang="en-GB">
                <a:solidFill>
                  <a:srgbClr val="3C8C93"/>
                </a:solidFill>
                <a:latin typeface="Arial" charset="0"/>
              </a:rPr>
            </a:br>
            <a:r>
              <a:rPr lang="en-GB">
                <a:solidFill>
                  <a:srgbClr val="3C8C93"/>
                </a:solidFill>
                <a:latin typeface="Arial" charset="0"/>
              </a:rPr>
              <a:t>Evaluation – Plus / Delta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7213" y="1928813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We would like you to provide us with feedback on this induction programme.</a:t>
            </a:r>
          </a:p>
          <a:p>
            <a:pPr eaLnBrk="1" hangingPunct="1"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Please discuss and flipchart:</a:t>
            </a:r>
          </a:p>
          <a:p>
            <a:pPr marL="742950" lvl="2" indent="-342900">
              <a:buFontTx/>
              <a:buChar char="•"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What was positive about the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programme?</a:t>
            </a:r>
            <a:endParaRPr lang="en-GB" sz="2800" i="1" kern="1200" dirty="0">
              <a:ea typeface="+mn-ea"/>
              <a:cs typeface="Arial" pitchFamily="34" charset="0"/>
            </a:endParaRPr>
          </a:p>
          <a:p>
            <a:pPr marL="742950" lvl="2" indent="-342900">
              <a:buFontTx/>
              <a:buChar char="•"/>
              <a:defRPr/>
            </a:pPr>
            <a:r>
              <a:rPr lang="en-GB" sz="2800" i="1" kern="1200" dirty="0">
                <a:cs typeface="Arial" pitchFamily="34" charset="0"/>
              </a:rPr>
              <a:t>What </a:t>
            </a:r>
            <a:r>
              <a:rPr lang="en-GB" sz="2800" i="1" dirty="0" smtClean="0">
                <a:cs typeface="Arial" pitchFamily="34" charset="0"/>
              </a:rPr>
              <a:t>do </a:t>
            </a:r>
            <a:r>
              <a:rPr lang="en-GB" sz="2800" i="1" kern="1200" dirty="0" smtClean="0">
                <a:cs typeface="Arial" pitchFamily="34" charset="0"/>
              </a:rPr>
              <a:t>we </a:t>
            </a:r>
            <a:r>
              <a:rPr lang="en-GB" sz="2800" i="1" kern="1200" dirty="0">
                <a:cs typeface="Arial" pitchFamily="34" charset="0"/>
              </a:rPr>
              <a:t>need to </a:t>
            </a:r>
            <a:r>
              <a:rPr lang="en-GB" sz="2800" i="1" kern="1200" dirty="0" smtClean="0">
                <a:cs typeface="Arial" pitchFamily="34" charset="0"/>
              </a:rPr>
              <a:t>change?</a:t>
            </a:r>
            <a:endParaRPr lang="en-GB" sz="2800" i="1" kern="12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01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10445</TotalTime>
  <Words>557</Words>
  <Application>Microsoft Office PowerPoint</Application>
  <PresentationFormat>On-screen Show (4:3)</PresentationFormat>
  <Paragraphs>162</Paragraphs>
  <Slides>28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ＭＳ Ｐゴシック</vt:lpstr>
      <vt:lpstr>PMingLiU</vt:lpstr>
      <vt:lpstr>宋体</vt:lpstr>
      <vt:lpstr>Arial</vt:lpstr>
      <vt:lpstr>Calibri</vt:lpstr>
      <vt:lpstr>Myriad Pro</vt:lpstr>
      <vt:lpstr>201500625PowerPointPresentationTemplate</vt:lpstr>
      <vt:lpstr>Cynllun Dysgu Seiliedig ar Waith Work-based Learning Programme Plan</vt:lpstr>
      <vt:lpstr>PowerPoint Presentation</vt:lpstr>
      <vt:lpstr>Rhaglen / Agenda</vt:lpstr>
      <vt:lpstr>Cysylltiadau allweddol ar gyfer eich rhaglen  Key staff contacts for your programme</vt:lpstr>
      <vt:lpstr>Y modiwl  The module   </vt:lpstr>
      <vt:lpstr>Ail-olwg ar yr hyn rydyn ni’n cynnig A reminder of what we’re offering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Consider your own job specification:</vt:lpstr>
      <vt:lpstr>PowerPoint Presentation</vt:lpstr>
      <vt:lpstr>PowerPoint Presentation</vt:lpstr>
      <vt:lpstr>Academic writing</vt:lpstr>
      <vt:lpstr>Cinio / Lunch </vt:lpstr>
      <vt:lpstr>PowerPoint Presentation</vt:lpstr>
      <vt:lpstr>PowerPoint Presentation</vt:lpstr>
      <vt:lpstr>PowerPoint Presentation</vt:lpstr>
      <vt:lpstr>PowerPoint Presentation</vt:lpstr>
      <vt:lpstr>Camau Nesaf Next Steps</vt:lpstr>
      <vt:lpstr>Gwerthusiad – Plws / Delta Evaluation – Plus / Delta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Helen Davies</cp:lastModifiedBy>
  <cp:revision>121</cp:revision>
  <cp:lastPrinted>2015-06-30T20:57:23Z</cp:lastPrinted>
  <dcterms:created xsi:type="dcterms:W3CDTF">2015-04-14T15:21:28Z</dcterms:created>
  <dcterms:modified xsi:type="dcterms:W3CDTF">2017-03-22T14:38:49Z</dcterms:modified>
</cp:coreProperties>
</file>