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60" r:id="rId3"/>
    <p:sldId id="261" r:id="rId4"/>
    <p:sldId id="262" r:id="rId5"/>
    <p:sldId id="257" r:id="rId6"/>
    <p:sldId id="259" r:id="rId7"/>
    <p:sldId id="264" r:id="rId8"/>
    <p:sldId id="265" r:id="rId9"/>
    <p:sldId id="266" r:id="rId10"/>
    <p:sldId id="267" r:id="rId11"/>
    <p:sldId id="269" r:id="rId12"/>
    <p:sldId id="258"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6910" autoAdjust="0"/>
  </p:normalViewPr>
  <p:slideViewPr>
    <p:cSldViewPr snapToGrid="0">
      <p:cViewPr varScale="1">
        <p:scale>
          <a:sx n="49" d="100"/>
          <a:sy n="49" d="100"/>
        </p:scale>
        <p:origin x="2002"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5642D4-F8CA-4544-93FE-0749EF14BC3F}" type="datetimeFigureOut">
              <a:rPr lang="en-GB" smtClean="0"/>
              <a:t>03/01/2020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D728FF-624D-47BC-A658-61CEE4608BA0}" type="slidenum">
              <a:rPr lang="en-GB" smtClean="0"/>
              <a:t>‹#›</a:t>
            </a:fld>
            <a:endParaRPr lang="en-GB"/>
          </a:p>
        </p:txBody>
      </p:sp>
    </p:spTree>
    <p:extLst>
      <p:ext uri="{BB962C8B-B14F-4D97-AF65-F5344CB8AC3E}">
        <p14:creationId xmlns:p14="http://schemas.microsoft.com/office/powerpoint/2010/main" val="38722530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this presentation it will look at the way in which social media has effected individuals sense of self in society and how their sense of self has become more unstable. In order to address this we need to be aware of:</a:t>
            </a:r>
          </a:p>
          <a:p>
            <a:r>
              <a:rPr lang="en-GB" dirty="0"/>
              <a:t>What a persons sense of self is. This will be done while referring to Maslow’s hierarchy of human needs.</a:t>
            </a:r>
          </a:p>
          <a:p>
            <a:r>
              <a:rPr lang="en-GB" dirty="0"/>
              <a:t>What is social media? </a:t>
            </a:r>
          </a:p>
          <a:p>
            <a:r>
              <a:rPr lang="en-GB" dirty="0"/>
              <a:t>In what way mental health relates to social media.</a:t>
            </a:r>
          </a:p>
          <a:p>
            <a:r>
              <a:rPr lang="en-GB" dirty="0"/>
              <a:t>The negative impacts of social media on society.</a:t>
            </a:r>
          </a:p>
          <a:p>
            <a:r>
              <a:rPr lang="en-GB" dirty="0"/>
              <a:t>And the positives of social media. </a:t>
            </a:r>
          </a:p>
        </p:txBody>
      </p:sp>
      <p:sp>
        <p:nvSpPr>
          <p:cNvPr id="4" name="Slide Number Placeholder 3"/>
          <p:cNvSpPr>
            <a:spLocks noGrp="1"/>
          </p:cNvSpPr>
          <p:nvPr>
            <p:ph type="sldNum" sz="quarter" idx="5"/>
          </p:nvPr>
        </p:nvSpPr>
        <p:spPr/>
        <p:txBody>
          <a:bodyPr/>
          <a:lstStyle/>
          <a:p>
            <a:fld id="{20D728FF-624D-47BC-A658-61CEE4608BA0}" type="slidenum">
              <a:rPr lang="en-GB" smtClean="0"/>
              <a:t>2</a:t>
            </a:fld>
            <a:endParaRPr lang="en-GB"/>
          </a:p>
        </p:txBody>
      </p:sp>
    </p:spTree>
    <p:extLst>
      <p:ext uri="{BB962C8B-B14F-4D97-AF65-F5344CB8AC3E}">
        <p14:creationId xmlns:p14="http://schemas.microsoft.com/office/powerpoint/2010/main" val="9785200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Ylvisaker in 2006 cited in virtual lab school. The meaning of an individuals sense of self includes things like a person’s behaviours, attributes, roles and associations that a person feels that are the most important qualities about themselves. These different things can be effected by a number of different things in an individuals life. Such as what they do as a job, hobbies they may have, abilities they may have and their beliefs.</a:t>
            </a:r>
          </a:p>
        </p:txBody>
      </p:sp>
      <p:sp>
        <p:nvSpPr>
          <p:cNvPr id="4" name="Slide Number Placeholder 3"/>
          <p:cNvSpPr>
            <a:spLocks noGrp="1"/>
          </p:cNvSpPr>
          <p:nvPr>
            <p:ph type="sldNum" sz="quarter" idx="5"/>
          </p:nvPr>
        </p:nvSpPr>
        <p:spPr/>
        <p:txBody>
          <a:bodyPr/>
          <a:lstStyle/>
          <a:p>
            <a:fld id="{20D728FF-624D-47BC-A658-61CEE4608BA0}" type="slidenum">
              <a:rPr lang="en-GB" smtClean="0"/>
              <a:t>3</a:t>
            </a:fld>
            <a:endParaRPr lang="en-GB"/>
          </a:p>
        </p:txBody>
      </p:sp>
    </p:spTree>
    <p:extLst>
      <p:ext uri="{BB962C8B-B14F-4D97-AF65-F5344CB8AC3E}">
        <p14:creationId xmlns:p14="http://schemas.microsoft.com/office/powerpoint/2010/main" val="31047895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Abraham Maslow came up with this theory when he came up with the term self- actualisation. In order to describe the growth of a person for them to reach fulfilment of their highest needs. </a:t>
            </a:r>
          </a:p>
          <a:p>
            <a:r>
              <a:rPr lang="en-GB" dirty="0"/>
              <a:t>Malow’s theory is set out in a pyramid form and the pyramid goes up in this order:</a:t>
            </a:r>
          </a:p>
          <a:p>
            <a:r>
              <a:rPr lang="en-GB" dirty="0"/>
              <a:t>Physiological needs, meaning physical things that we need in order to survive, such as food, water and shelter.</a:t>
            </a:r>
          </a:p>
          <a:p>
            <a:r>
              <a:rPr lang="en-GB" dirty="0"/>
              <a:t>The next step being safety and security.</a:t>
            </a:r>
          </a:p>
          <a:p>
            <a:r>
              <a:rPr lang="en-GB" dirty="0"/>
              <a:t>The need for love and belonging </a:t>
            </a:r>
          </a:p>
          <a:p>
            <a:r>
              <a:rPr lang="en-GB" dirty="0"/>
              <a:t>The need for self esteem, self respect and respect from others. </a:t>
            </a:r>
          </a:p>
          <a:p>
            <a:r>
              <a:rPr lang="en-GB" dirty="0"/>
              <a:t>And lastly self actualisation. </a:t>
            </a:r>
          </a:p>
          <a:p>
            <a:r>
              <a:rPr lang="en-GB" dirty="0"/>
              <a:t>The final two stages of this theory relates in a big way to the topic of social media, as it effects humans in the sense of self esteem and how individuals feel about themselves. </a:t>
            </a:r>
          </a:p>
          <a:p>
            <a:r>
              <a:rPr lang="en-GB" dirty="0"/>
              <a:t>So what is social media? </a:t>
            </a:r>
          </a:p>
          <a:p>
            <a:r>
              <a:rPr lang="en-GB" dirty="0"/>
              <a:t>  </a:t>
            </a:r>
          </a:p>
        </p:txBody>
      </p:sp>
      <p:sp>
        <p:nvSpPr>
          <p:cNvPr id="4" name="Slide Number Placeholder 3"/>
          <p:cNvSpPr>
            <a:spLocks noGrp="1"/>
          </p:cNvSpPr>
          <p:nvPr>
            <p:ph type="sldNum" sz="quarter" idx="5"/>
          </p:nvPr>
        </p:nvSpPr>
        <p:spPr/>
        <p:txBody>
          <a:bodyPr/>
          <a:lstStyle/>
          <a:p>
            <a:fld id="{20D728FF-624D-47BC-A658-61CEE4608BA0}" type="slidenum">
              <a:rPr lang="en-GB" smtClean="0"/>
              <a:t>4</a:t>
            </a:fld>
            <a:endParaRPr lang="en-GB"/>
          </a:p>
        </p:txBody>
      </p:sp>
    </p:spTree>
    <p:extLst>
      <p:ext uri="{BB962C8B-B14F-4D97-AF65-F5344CB8AC3E}">
        <p14:creationId xmlns:p14="http://schemas.microsoft.com/office/powerpoint/2010/main" val="3220055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2019 Hudson refers to the term social media as websites and different applications that allow the public to share information or/ and pictures quickly with one another. Most people today access social media through apps on smart devices, continuing to say that social media originated by people using their computers. </a:t>
            </a:r>
          </a:p>
          <a:p>
            <a:r>
              <a:rPr lang="en-GB" dirty="0"/>
              <a:t>Hudson continues to say about how much the presence of social media has effected people’s lives including people who have businesses, this is due to the amount of marketing that social media offers. </a:t>
            </a:r>
          </a:p>
          <a:p>
            <a:r>
              <a:rPr lang="en-GB" dirty="0"/>
              <a:t>  </a:t>
            </a:r>
          </a:p>
        </p:txBody>
      </p:sp>
      <p:sp>
        <p:nvSpPr>
          <p:cNvPr id="4" name="Slide Number Placeholder 3"/>
          <p:cNvSpPr>
            <a:spLocks noGrp="1"/>
          </p:cNvSpPr>
          <p:nvPr>
            <p:ph type="sldNum" sz="quarter" idx="5"/>
          </p:nvPr>
        </p:nvSpPr>
        <p:spPr/>
        <p:txBody>
          <a:bodyPr/>
          <a:lstStyle/>
          <a:p>
            <a:fld id="{20D728FF-624D-47BC-A658-61CEE4608BA0}" type="slidenum">
              <a:rPr lang="en-GB" smtClean="0"/>
              <a:t>5</a:t>
            </a:fld>
            <a:endParaRPr lang="en-GB"/>
          </a:p>
        </p:txBody>
      </p:sp>
    </p:spTree>
    <p:extLst>
      <p:ext uri="{BB962C8B-B14F-4D97-AF65-F5344CB8AC3E}">
        <p14:creationId xmlns:p14="http://schemas.microsoft.com/office/powerpoint/2010/main" val="2366108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2019 Sabrina Barr wrote a report for the independent newspaper titled: six ways social media negatively effects your mental health.</a:t>
            </a:r>
          </a:p>
          <a:p>
            <a:r>
              <a:rPr lang="en-GB" dirty="0"/>
              <a:t>Within this piece it informs that the rise of the use of social media has contributed in a big way to increase in the global population being more connected. However it continues to say how a percentage of the population has now become dependent on it, therefore effecting their well-being in the sense of their mental health. Continuing that on average a person may check their phone up to 28 times a day. The use of social media constantly can result in a person becoming unhappy and isolating themselves if they use it constantly. </a:t>
            </a:r>
          </a:p>
          <a:p>
            <a:r>
              <a:rPr lang="en-GB" dirty="0"/>
              <a:t>A persons self esteem can be effected in a big way by using social media, the article continues to say that the constant vision of filtered pictures on sites such as Instagram can effect they way someone may see themselves physically.</a:t>
            </a:r>
          </a:p>
          <a:p>
            <a:endParaRPr lang="en-GB" dirty="0"/>
          </a:p>
        </p:txBody>
      </p:sp>
      <p:sp>
        <p:nvSpPr>
          <p:cNvPr id="4" name="Slide Number Placeholder 3"/>
          <p:cNvSpPr>
            <a:spLocks noGrp="1"/>
          </p:cNvSpPr>
          <p:nvPr>
            <p:ph type="sldNum" sz="quarter" idx="5"/>
          </p:nvPr>
        </p:nvSpPr>
        <p:spPr/>
        <p:txBody>
          <a:bodyPr/>
          <a:lstStyle/>
          <a:p>
            <a:fld id="{20D728FF-624D-47BC-A658-61CEE4608BA0}" type="slidenum">
              <a:rPr lang="en-GB" smtClean="0"/>
              <a:t>6</a:t>
            </a:fld>
            <a:endParaRPr lang="en-GB"/>
          </a:p>
        </p:txBody>
      </p:sp>
    </p:spTree>
    <p:extLst>
      <p:ext uri="{BB962C8B-B14F-4D97-AF65-F5344CB8AC3E}">
        <p14:creationId xmlns:p14="http://schemas.microsoft.com/office/powerpoint/2010/main" val="615131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Continuing on from this article, Barr (2019) continues to write about the 6 ways that social media if effecting individuals in society in a negative way. </a:t>
            </a:r>
          </a:p>
          <a:p>
            <a:r>
              <a:rPr lang="en-GB" dirty="0"/>
              <a:t>These include: </a:t>
            </a:r>
          </a:p>
          <a:p>
            <a:r>
              <a:rPr lang="en-GB" dirty="0"/>
              <a:t>Self esteem – this is explained as individuals have their own insecurities about themselves previous to looking on others social media platforms to compare what they have to ourselves.  </a:t>
            </a:r>
          </a:p>
          <a:p>
            <a:r>
              <a:rPr lang="en-GB" dirty="0"/>
              <a:t>Human connection – Social media has made it more difficult to have human connections with people due to individuals being more interested in what is happening on their mobile phone screens than right in front of them in the real world. Also it makes people be more aware of how their friends appear on social media than in real life. This is an important point as in some case people appear differently on social media than they do in person. </a:t>
            </a:r>
          </a:p>
          <a:p>
            <a:r>
              <a:rPr lang="en-GB" dirty="0"/>
              <a:t>Memory – carrying on the article tells us that although the presence of social media can help to keep memories, it can also effect the way a person remembers the memories they have in reality, an example of this would be a person being too preoccupied in getting the perfect picture or writing the correct status on their social media that they miss the experience they have having.  </a:t>
            </a:r>
          </a:p>
          <a:p>
            <a:r>
              <a:rPr lang="en-GB" dirty="0"/>
              <a:t>Sleep – sleep is important for a persons well-being. Barr says that many people are on their devices to view their social media too close to going to sleep, this meaning that it makes it more difficult for them to get to sleep resulting in less sleep, reducing a persons well being. </a:t>
            </a:r>
          </a:p>
          <a:p>
            <a:r>
              <a:rPr lang="en-GB" dirty="0"/>
              <a:t>Attention span – Barr says that although it has become much easier for people to find out information and global news by using social media, this also means that it is a distraction from reality and a persons attention spans are not as good as they would be without social media. </a:t>
            </a:r>
          </a:p>
          <a:p>
            <a:r>
              <a:rPr lang="en-GB" dirty="0"/>
              <a:t>Mental health – Social media has proven to cause mental health issues. Issues such as anxiety and depression. </a:t>
            </a:r>
          </a:p>
          <a:p>
            <a:endParaRPr lang="en-GB" dirty="0"/>
          </a:p>
        </p:txBody>
      </p:sp>
      <p:sp>
        <p:nvSpPr>
          <p:cNvPr id="4" name="Slide Number Placeholder 3"/>
          <p:cNvSpPr>
            <a:spLocks noGrp="1"/>
          </p:cNvSpPr>
          <p:nvPr>
            <p:ph type="sldNum" sz="quarter" idx="5"/>
          </p:nvPr>
        </p:nvSpPr>
        <p:spPr/>
        <p:txBody>
          <a:bodyPr/>
          <a:lstStyle/>
          <a:p>
            <a:fld id="{20D728FF-624D-47BC-A658-61CEE4608BA0}" type="slidenum">
              <a:rPr lang="en-GB" smtClean="0"/>
              <a:t>7</a:t>
            </a:fld>
            <a:endParaRPr lang="en-GB"/>
          </a:p>
        </p:txBody>
      </p:sp>
    </p:spTree>
    <p:extLst>
      <p:ext uri="{BB962C8B-B14F-4D97-AF65-F5344CB8AC3E}">
        <p14:creationId xmlns:p14="http://schemas.microsoft.com/office/powerpoint/2010/main" val="1242776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Self esteem. Silva, a contributor to the source says that on a whole social media has been linked to many different negative effects in peoples lives. Including, loneliness, anxiety, depression and proving to cause a decrease in a persons social skills. Silva carries on from this to inform us that while carrying out interviews it was found that 60% of individuals reported that their use of social media has had a negative impact on their lives. 50% said that it effected their relationships negatively, due to them not having anything to talk about while together as what they had done in the day had been seen by their partner through social media already. And 80% said that it was easy to be deceived by others through their posts on social media and the way in which others use the services. </a:t>
            </a:r>
          </a:p>
          <a:p>
            <a:endParaRPr lang="en-GB" dirty="0"/>
          </a:p>
          <a:p>
            <a:r>
              <a:rPr lang="en-GB" dirty="0"/>
              <a:t>Silva explains that social media is creating a paradox effect.  A paradox effect means that it makes it look like there are many options but at the same time makes it harder to make a practical choice.  To put that into perspective, she says that when observing the paradox effect relating to dating is when a person creates the perception of themselves as having more social engagement. Social capital and popularity, this however covering up who that person is.  </a:t>
            </a:r>
          </a:p>
        </p:txBody>
      </p:sp>
      <p:sp>
        <p:nvSpPr>
          <p:cNvPr id="4" name="Slide Number Placeholder 3"/>
          <p:cNvSpPr>
            <a:spLocks noGrp="1"/>
          </p:cNvSpPr>
          <p:nvPr>
            <p:ph type="sldNum" sz="quarter" idx="5"/>
          </p:nvPr>
        </p:nvSpPr>
        <p:spPr/>
        <p:txBody>
          <a:bodyPr/>
          <a:lstStyle/>
          <a:p>
            <a:fld id="{20D728FF-624D-47BC-A658-61CEE4608BA0}" type="slidenum">
              <a:rPr lang="en-GB" smtClean="0"/>
              <a:t>8</a:t>
            </a:fld>
            <a:endParaRPr lang="en-GB"/>
          </a:p>
        </p:txBody>
      </p:sp>
    </p:spTree>
    <p:extLst>
      <p:ext uri="{BB962C8B-B14F-4D97-AF65-F5344CB8AC3E}">
        <p14:creationId xmlns:p14="http://schemas.microsoft.com/office/powerpoint/2010/main" val="21358615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Studies have found that 57% of single individuals have a fear of missing out FOMO. The piece continues to say that once someone has taken an interest to a post on social media they then have the urge to continue to check on any updates on the post. This has been named the slot machine effect. </a:t>
            </a:r>
          </a:p>
          <a:p>
            <a:r>
              <a:rPr lang="en-GB" dirty="0"/>
              <a:t>The slot machine effect and us comparing our lives and ourselves are only one side of having the fear of missing out. The article continues to say that 51% of people reported that social media made them feel more self conscious about the way that they look. </a:t>
            </a:r>
          </a:p>
        </p:txBody>
      </p:sp>
      <p:sp>
        <p:nvSpPr>
          <p:cNvPr id="4" name="Slide Number Placeholder 3"/>
          <p:cNvSpPr>
            <a:spLocks noGrp="1"/>
          </p:cNvSpPr>
          <p:nvPr>
            <p:ph type="sldNum" sz="quarter" idx="5"/>
          </p:nvPr>
        </p:nvSpPr>
        <p:spPr/>
        <p:txBody>
          <a:bodyPr/>
          <a:lstStyle/>
          <a:p>
            <a:fld id="{20D728FF-624D-47BC-A658-61CEE4608BA0}" type="slidenum">
              <a:rPr lang="en-GB" smtClean="0"/>
              <a:t>9</a:t>
            </a:fld>
            <a:endParaRPr lang="en-GB"/>
          </a:p>
        </p:txBody>
      </p:sp>
    </p:spTree>
    <p:extLst>
      <p:ext uri="{BB962C8B-B14F-4D97-AF65-F5344CB8AC3E}">
        <p14:creationId xmlns:p14="http://schemas.microsoft.com/office/powerpoint/2010/main" val="5095107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contrast however, social media has affected society in a positive way. According to </a:t>
            </a:r>
            <a:r>
              <a:rPr lang="en-GB" dirty="0" err="1"/>
              <a:t>Gulasy</a:t>
            </a:r>
            <a:r>
              <a:rPr lang="en-GB" dirty="0"/>
              <a:t>  social media is not only for people who show of their lives in order to get more likes on their posts but to chronicle their life so they are able to see what they have achieved and are continuously achieving. Looking at self esteem, due to people using it to look back on achievements it can be a way for people to look at how they have improved themselves, including their self image. Not only regarding your appearance however, social media can help people to feel better connected with friends and family who are long distance which in turn will help to improve individuals mental health. </a:t>
            </a:r>
          </a:p>
        </p:txBody>
      </p:sp>
      <p:sp>
        <p:nvSpPr>
          <p:cNvPr id="4" name="Slide Number Placeholder 3"/>
          <p:cNvSpPr>
            <a:spLocks noGrp="1"/>
          </p:cNvSpPr>
          <p:nvPr>
            <p:ph type="sldNum" sz="quarter" idx="5"/>
          </p:nvPr>
        </p:nvSpPr>
        <p:spPr/>
        <p:txBody>
          <a:bodyPr/>
          <a:lstStyle/>
          <a:p>
            <a:fld id="{20D728FF-624D-47BC-A658-61CEE4608BA0}" type="slidenum">
              <a:rPr lang="en-GB" smtClean="0"/>
              <a:t>10</a:t>
            </a:fld>
            <a:endParaRPr lang="en-GB"/>
          </a:p>
        </p:txBody>
      </p:sp>
    </p:spTree>
    <p:extLst>
      <p:ext uri="{BB962C8B-B14F-4D97-AF65-F5344CB8AC3E}">
        <p14:creationId xmlns:p14="http://schemas.microsoft.com/office/powerpoint/2010/main" val="31527774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social media has effected society in the 21</a:t>
            </a:r>
            <a:r>
              <a:rPr lang="en-GB" baseline="30000" dirty="0"/>
              <a:t>st</a:t>
            </a:r>
            <a:r>
              <a:rPr lang="en-GB" dirty="0"/>
              <a:t> century in a big way, both positively and negatively. For some individuals the presence of social media has helped with their mental health in the sense of them being able to connect with loved ones more and enabled them to share their achievements with multiple people from one place and also to see what they have managed to achieve and the changes they have made to their life also. However, as discussed there are many negative impacts on the way in which social media is used by some people. The overuse of social media effects individuals social skills in the real world and can effect their self esteem in a negative way by comparing themselves, including their self image to others on different social media platforms.</a:t>
            </a:r>
          </a:p>
        </p:txBody>
      </p:sp>
      <p:sp>
        <p:nvSpPr>
          <p:cNvPr id="4" name="Slide Number Placeholder 3"/>
          <p:cNvSpPr>
            <a:spLocks noGrp="1"/>
          </p:cNvSpPr>
          <p:nvPr>
            <p:ph type="sldNum" sz="quarter" idx="5"/>
          </p:nvPr>
        </p:nvSpPr>
        <p:spPr/>
        <p:txBody>
          <a:bodyPr/>
          <a:lstStyle/>
          <a:p>
            <a:fld id="{20D728FF-624D-47BC-A658-61CEE4608BA0}" type="slidenum">
              <a:rPr lang="en-GB" smtClean="0"/>
              <a:t>11</a:t>
            </a:fld>
            <a:endParaRPr lang="en-GB"/>
          </a:p>
        </p:txBody>
      </p:sp>
    </p:spTree>
    <p:extLst>
      <p:ext uri="{BB962C8B-B14F-4D97-AF65-F5344CB8AC3E}">
        <p14:creationId xmlns:p14="http://schemas.microsoft.com/office/powerpoint/2010/main" val="4021733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1/3/2020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1/3/2020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1/3/2020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virtuallabschool.org/school-age/self-culture/lesson-1" TargetMode="External"/><Relationship Id="rId2" Type="http://schemas.openxmlformats.org/officeDocument/2006/relationships/hyperlink" Target="https://www.thebalancesmb.com/what-is-social-media-2890301" TargetMode="External"/><Relationship Id="rId1" Type="http://schemas.openxmlformats.org/officeDocument/2006/relationships/slideLayout" Target="../slideLayouts/slideLayout2.xml"/><Relationship Id="rId5" Type="http://schemas.openxmlformats.org/officeDocument/2006/relationships/hyperlink" Target="https://www.huffpost.com/entry/social-medias-impact-on-self-esteem" TargetMode="External"/><Relationship Id="rId4" Type="http://schemas.openxmlformats.org/officeDocument/2006/relationships/hyperlink" Target="https://www.independent.co.uk/life-style/health-and-families/social-media-mental-health-negative-effects-depression-anxiety-addiction-memory-a8307196.html"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journalpsyche.org/quest-for-self-actualization/#more-239" TargetMode="External"/><Relationship Id="rId2" Type="http://schemas.openxmlformats.org/officeDocument/2006/relationships/hyperlink" Target="https://www.theodysseyonline.com/social-media-affects-positively" TargetMode="External"/><Relationship Id="rId1" Type="http://schemas.openxmlformats.org/officeDocument/2006/relationships/slideLayout" Target="../slideLayouts/slideLayout2.xml"/><Relationship Id="rId4" Type="http://schemas.openxmlformats.org/officeDocument/2006/relationships/hyperlink" Target="https://qz.com/work/1588491/maslow-didnt-make-the-pyramid-that-changed-management-hi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04F21-B880-46A9-A835-307FE0DAB918}"/>
              </a:ext>
            </a:extLst>
          </p:cNvPr>
          <p:cNvSpPr>
            <a:spLocks noGrp="1"/>
          </p:cNvSpPr>
          <p:nvPr>
            <p:ph type="ctrTitle"/>
          </p:nvPr>
        </p:nvSpPr>
        <p:spPr/>
        <p:txBody>
          <a:bodyPr>
            <a:normAutofit fontScale="90000"/>
          </a:bodyPr>
          <a:lstStyle/>
          <a:p>
            <a:r>
              <a:rPr lang="en-GB" dirty="0"/>
              <a:t>Impact of social media in 21</a:t>
            </a:r>
            <a:r>
              <a:rPr lang="en-GB" baseline="30000" dirty="0"/>
              <a:t>st</a:t>
            </a:r>
            <a:r>
              <a:rPr lang="en-GB" dirty="0"/>
              <a:t> century </a:t>
            </a:r>
          </a:p>
        </p:txBody>
      </p:sp>
      <p:sp>
        <p:nvSpPr>
          <p:cNvPr id="3" name="Subtitle 2">
            <a:extLst>
              <a:ext uri="{FF2B5EF4-FFF2-40B4-BE49-F238E27FC236}">
                <a16:creationId xmlns:a16="http://schemas.microsoft.com/office/drawing/2014/main" id="{8F1A6D12-60A4-46C3-8CD5-653CED97CF70}"/>
              </a:ext>
            </a:extLst>
          </p:cNvPr>
          <p:cNvSpPr>
            <a:spLocks noGrp="1"/>
          </p:cNvSpPr>
          <p:nvPr>
            <p:ph type="subTitle" idx="1"/>
          </p:nvPr>
        </p:nvSpPr>
        <p:spPr/>
        <p:txBody>
          <a:bodyPr/>
          <a:lstStyle/>
          <a:p>
            <a:r>
              <a:rPr lang="en-GB" dirty="0"/>
              <a:t>By Rhiannon Fenwick</a:t>
            </a:r>
          </a:p>
        </p:txBody>
      </p:sp>
    </p:spTree>
    <p:extLst>
      <p:ext uri="{BB962C8B-B14F-4D97-AF65-F5344CB8AC3E}">
        <p14:creationId xmlns:p14="http://schemas.microsoft.com/office/powerpoint/2010/main" val="320427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B5645-0333-4EB9-B9CB-19EEE47FFCAE}"/>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7B993A90-EB6E-4781-8468-43FDCE058266}"/>
              </a:ext>
            </a:extLst>
          </p:cNvPr>
          <p:cNvSpPr>
            <a:spLocks noGrp="1"/>
          </p:cNvSpPr>
          <p:nvPr>
            <p:ph idx="1"/>
          </p:nvPr>
        </p:nvSpPr>
        <p:spPr/>
        <p:txBody>
          <a:bodyPr/>
          <a:lstStyle/>
          <a:p>
            <a:r>
              <a:rPr lang="en-GB" dirty="0"/>
              <a:t>What is a persons sense of self?</a:t>
            </a:r>
          </a:p>
          <a:p>
            <a:r>
              <a:rPr lang="en-GB" dirty="0"/>
              <a:t>Theory relating to ones sense of self.</a:t>
            </a:r>
          </a:p>
          <a:p>
            <a:r>
              <a:rPr lang="en-GB" dirty="0"/>
              <a:t>What is social media? </a:t>
            </a:r>
          </a:p>
          <a:p>
            <a:r>
              <a:rPr lang="en-GB" dirty="0"/>
              <a:t>How mental health relates to social media.</a:t>
            </a:r>
          </a:p>
          <a:p>
            <a:r>
              <a:rPr lang="en-GB" dirty="0"/>
              <a:t>Social media – negative impacts </a:t>
            </a:r>
          </a:p>
          <a:p>
            <a:r>
              <a:rPr lang="en-GB" dirty="0"/>
              <a:t>Positives of social media. </a:t>
            </a:r>
          </a:p>
          <a:p>
            <a:endParaRPr lang="en-GB" dirty="0"/>
          </a:p>
        </p:txBody>
      </p:sp>
    </p:spTree>
    <p:extLst>
      <p:ext uri="{BB962C8B-B14F-4D97-AF65-F5344CB8AC3E}">
        <p14:creationId xmlns:p14="http://schemas.microsoft.com/office/powerpoint/2010/main" val="3907901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15651-FBFA-43B3-9F79-6F48130875A8}"/>
              </a:ext>
            </a:extLst>
          </p:cNvPr>
          <p:cNvSpPr>
            <a:spLocks noGrp="1"/>
          </p:cNvSpPr>
          <p:nvPr>
            <p:ph type="title"/>
          </p:nvPr>
        </p:nvSpPr>
        <p:spPr/>
        <p:txBody>
          <a:bodyPr/>
          <a:lstStyle/>
          <a:p>
            <a:r>
              <a:rPr lang="en-GB" dirty="0"/>
              <a:t>Sense of self</a:t>
            </a:r>
          </a:p>
        </p:txBody>
      </p:sp>
      <p:sp>
        <p:nvSpPr>
          <p:cNvPr id="3" name="Content Placeholder 2">
            <a:extLst>
              <a:ext uri="{FF2B5EF4-FFF2-40B4-BE49-F238E27FC236}">
                <a16:creationId xmlns:a16="http://schemas.microsoft.com/office/drawing/2014/main" id="{1583921D-EEEE-4D1D-A624-1B32BCC483E9}"/>
              </a:ext>
            </a:extLst>
          </p:cNvPr>
          <p:cNvSpPr>
            <a:spLocks noGrp="1"/>
          </p:cNvSpPr>
          <p:nvPr>
            <p:ph idx="1"/>
          </p:nvPr>
        </p:nvSpPr>
        <p:spPr>
          <a:xfrm>
            <a:off x="1451580" y="2015732"/>
            <a:ext cx="4056336" cy="3450613"/>
          </a:xfrm>
        </p:spPr>
        <p:txBody>
          <a:bodyPr/>
          <a:lstStyle/>
          <a:p>
            <a:pPr marL="0" indent="0">
              <a:buNone/>
            </a:pPr>
            <a:r>
              <a:rPr lang="en-GB" b="1" dirty="0"/>
              <a:t>A persons sense of self includes: </a:t>
            </a:r>
          </a:p>
          <a:p>
            <a:r>
              <a:rPr lang="en-GB" dirty="0"/>
              <a:t>Behaviours</a:t>
            </a:r>
          </a:p>
          <a:p>
            <a:r>
              <a:rPr lang="en-GB" dirty="0"/>
              <a:t>Attributes </a:t>
            </a:r>
          </a:p>
          <a:p>
            <a:r>
              <a:rPr lang="en-GB" dirty="0"/>
              <a:t>Roles </a:t>
            </a:r>
          </a:p>
          <a:p>
            <a:r>
              <a:rPr lang="en-GB" dirty="0"/>
              <a:t>Associations </a:t>
            </a:r>
          </a:p>
          <a:p>
            <a:endParaRPr lang="en-GB" dirty="0"/>
          </a:p>
        </p:txBody>
      </p:sp>
      <p:sp>
        <p:nvSpPr>
          <p:cNvPr id="4" name="TextBox 3">
            <a:extLst>
              <a:ext uri="{FF2B5EF4-FFF2-40B4-BE49-F238E27FC236}">
                <a16:creationId xmlns:a16="http://schemas.microsoft.com/office/drawing/2014/main" id="{F8FE0C8C-C236-409F-80C6-0914C54A813A}"/>
              </a:ext>
            </a:extLst>
          </p:cNvPr>
          <p:cNvSpPr txBox="1"/>
          <p:nvPr/>
        </p:nvSpPr>
        <p:spPr>
          <a:xfrm>
            <a:off x="6325496" y="2015732"/>
            <a:ext cx="5400339" cy="3477875"/>
          </a:xfrm>
          <a:prstGeom prst="rect">
            <a:avLst/>
          </a:prstGeom>
          <a:noFill/>
        </p:spPr>
        <p:txBody>
          <a:bodyPr wrap="square" rtlCol="0">
            <a:spAutoFit/>
          </a:bodyPr>
          <a:lstStyle/>
          <a:p>
            <a:r>
              <a:rPr lang="en-GB" sz="2000" b="1" dirty="0"/>
              <a:t>Things that can effect these include:</a:t>
            </a:r>
            <a:r>
              <a:rPr lang="en-GB" sz="2000" dirty="0"/>
              <a:t> </a:t>
            </a:r>
          </a:p>
          <a:p>
            <a:endParaRPr lang="en-GB" sz="2000" dirty="0"/>
          </a:p>
          <a:p>
            <a:pPr marL="285750" indent="-285750">
              <a:buFont typeface="Arial" panose="020B0604020202020204" pitchFamily="34" charset="0"/>
              <a:buChar char="•"/>
            </a:pPr>
            <a:r>
              <a:rPr lang="en-GB" sz="2000" dirty="0"/>
              <a:t>Occupation</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Hobbies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Abilities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Beliefs</a:t>
            </a:r>
          </a:p>
          <a:p>
            <a:pPr marL="285750" indent="-285750">
              <a:buFont typeface="Arial" panose="020B0604020202020204" pitchFamily="34" charset="0"/>
              <a:buChar char="•"/>
            </a:pPr>
            <a:endParaRPr lang="en-GB" sz="2000" dirty="0"/>
          </a:p>
          <a:p>
            <a:pPr algn="r"/>
            <a:r>
              <a:rPr lang="en-GB" sz="2000" dirty="0"/>
              <a:t>Ylvisaker (2006) cited in Virtual Lab School (N.D)</a:t>
            </a:r>
          </a:p>
        </p:txBody>
      </p:sp>
    </p:spTree>
    <p:extLst>
      <p:ext uri="{BB962C8B-B14F-4D97-AF65-F5344CB8AC3E}">
        <p14:creationId xmlns:p14="http://schemas.microsoft.com/office/powerpoint/2010/main" val="2683698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B8787-9C6F-4241-A907-B3BCC127A4D8}"/>
              </a:ext>
            </a:extLst>
          </p:cNvPr>
          <p:cNvSpPr>
            <a:spLocks noGrp="1"/>
          </p:cNvSpPr>
          <p:nvPr>
            <p:ph type="title"/>
          </p:nvPr>
        </p:nvSpPr>
        <p:spPr/>
        <p:txBody>
          <a:bodyPr/>
          <a:lstStyle/>
          <a:p>
            <a:r>
              <a:rPr lang="en-GB" dirty="0"/>
              <a:t>Maslow </a:t>
            </a:r>
          </a:p>
        </p:txBody>
      </p:sp>
      <p:sp>
        <p:nvSpPr>
          <p:cNvPr id="3" name="Content Placeholder 2">
            <a:extLst>
              <a:ext uri="{FF2B5EF4-FFF2-40B4-BE49-F238E27FC236}">
                <a16:creationId xmlns:a16="http://schemas.microsoft.com/office/drawing/2014/main" id="{C1385ECA-FEEB-422F-8227-B17D76516F0C}"/>
              </a:ext>
            </a:extLst>
          </p:cNvPr>
          <p:cNvSpPr>
            <a:spLocks noGrp="1"/>
          </p:cNvSpPr>
          <p:nvPr>
            <p:ph idx="1"/>
          </p:nvPr>
        </p:nvSpPr>
        <p:spPr>
          <a:xfrm>
            <a:off x="8329613" y="4886325"/>
            <a:ext cx="2725241" cy="580020"/>
          </a:xfrm>
        </p:spPr>
        <p:txBody>
          <a:bodyPr/>
          <a:lstStyle/>
          <a:p>
            <a:r>
              <a:rPr lang="en-GB" dirty="0"/>
              <a:t>Journal Psyche (N.D) </a:t>
            </a:r>
          </a:p>
        </p:txBody>
      </p:sp>
      <p:pic>
        <p:nvPicPr>
          <p:cNvPr id="4" name="Picture 3">
            <a:extLst>
              <a:ext uri="{FF2B5EF4-FFF2-40B4-BE49-F238E27FC236}">
                <a16:creationId xmlns:a16="http://schemas.microsoft.com/office/drawing/2014/main" id="{EEEC028C-D5C2-4D8B-85EF-8AD0253FFEAC}"/>
              </a:ext>
            </a:extLst>
          </p:cNvPr>
          <p:cNvPicPr>
            <a:picLocks noChangeAspect="1"/>
          </p:cNvPicPr>
          <p:nvPr/>
        </p:nvPicPr>
        <p:blipFill rotWithShape="1">
          <a:blip r:embed="rId3"/>
          <a:srcRect l="44180" t="22500" r="21233" b="31667"/>
          <a:stretch/>
        </p:blipFill>
        <p:spPr>
          <a:xfrm>
            <a:off x="380016" y="2044857"/>
            <a:ext cx="5377846" cy="4008624"/>
          </a:xfrm>
          <a:prstGeom prst="rect">
            <a:avLst/>
          </a:prstGeom>
        </p:spPr>
      </p:pic>
      <p:sp>
        <p:nvSpPr>
          <p:cNvPr id="5" name="TextBox 4">
            <a:extLst>
              <a:ext uri="{FF2B5EF4-FFF2-40B4-BE49-F238E27FC236}">
                <a16:creationId xmlns:a16="http://schemas.microsoft.com/office/drawing/2014/main" id="{85832C2D-B9F2-46A6-93FA-C07DB7F41756}"/>
              </a:ext>
            </a:extLst>
          </p:cNvPr>
          <p:cNvSpPr txBox="1"/>
          <p:nvPr/>
        </p:nvSpPr>
        <p:spPr>
          <a:xfrm>
            <a:off x="5950743" y="3429000"/>
            <a:ext cx="2185988" cy="369332"/>
          </a:xfrm>
          <a:prstGeom prst="rect">
            <a:avLst/>
          </a:prstGeom>
          <a:noFill/>
        </p:spPr>
        <p:txBody>
          <a:bodyPr wrap="square" rtlCol="0">
            <a:spAutoFit/>
          </a:bodyPr>
          <a:lstStyle/>
          <a:p>
            <a:r>
              <a:rPr lang="en-GB" dirty="0"/>
              <a:t>Maclellan, L. (2019)</a:t>
            </a:r>
          </a:p>
        </p:txBody>
      </p:sp>
    </p:spTree>
    <p:extLst>
      <p:ext uri="{BB962C8B-B14F-4D97-AF65-F5344CB8AC3E}">
        <p14:creationId xmlns:p14="http://schemas.microsoft.com/office/powerpoint/2010/main" val="948581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B3547-27A1-410A-806B-9250B2B9A40B}"/>
              </a:ext>
            </a:extLst>
          </p:cNvPr>
          <p:cNvSpPr>
            <a:spLocks noGrp="1"/>
          </p:cNvSpPr>
          <p:nvPr>
            <p:ph type="title"/>
          </p:nvPr>
        </p:nvSpPr>
        <p:spPr/>
        <p:txBody>
          <a:bodyPr/>
          <a:lstStyle/>
          <a:p>
            <a:r>
              <a:rPr lang="en-GB" dirty="0"/>
              <a:t>What is social media </a:t>
            </a:r>
          </a:p>
        </p:txBody>
      </p:sp>
      <p:sp>
        <p:nvSpPr>
          <p:cNvPr id="3" name="Content Placeholder 2">
            <a:extLst>
              <a:ext uri="{FF2B5EF4-FFF2-40B4-BE49-F238E27FC236}">
                <a16:creationId xmlns:a16="http://schemas.microsoft.com/office/drawing/2014/main" id="{D8269618-A11E-4641-B640-985615E7895D}"/>
              </a:ext>
            </a:extLst>
          </p:cNvPr>
          <p:cNvSpPr>
            <a:spLocks noGrp="1"/>
          </p:cNvSpPr>
          <p:nvPr>
            <p:ph idx="1"/>
          </p:nvPr>
        </p:nvSpPr>
        <p:spPr/>
        <p:txBody>
          <a:bodyPr>
            <a:normAutofit/>
          </a:bodyPr>
          <a:lstStyle/>
          <a:p>
            <a:r>
              <a:rPr lang="en-GB" dirty="0"/>
              <a:t>Different websites and applications. </a:t>
            </a:r>
          </a:p>
          <a:p>
            <a:endParaRPr lang="en-GB" dirty="0"/>
          </a:p>
          <a:p>
            <a:r>
              <a:rPr lang="en-GB" dirty="0"/>
              <a:t>Today people access social media through applications on their smart devices rather than their computers. </a:t>
            </a:r>
          </a:p>
          <a:p>
            <a:endParaRPr lang="en-GB" dirty="0"/>
          </a:p>
          <a:p>
            <a:r>
              <a:rPr lang="en-GB" dirty="0"/>
              <a:t>Effecting business owners positively. </a:t>
            </a:r>
          </a:p>
          <a:p>
            <a:pPr marL="0" indent="0" algn="r">
              <a:buNone/>
            </a:pPr>
            <a:r>
              <a:rPr lang="en-GB" dirty="0"/>
              <a:t>Hudson (2019)</a:t>
            </a:r>
          </a:p>
        </p:txBody>
      </p:sp>
    </p:spTree>
    <p:extLst>
      <p:ext uri="{BB962C8B-B14F-4D97-AF65-F5344CB8AC3E}">
        <p14:creationId xmlns:p14="http://schemas.microsoft.com/office/powerpoint/2010/main" val="2937983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DBF3D-382E-41C1-901B-6637C3549DE6}"/>
              </a:ext>
            </a:extLst>
          </p:cNvPr>
          <p:cNvSpPr>
            <a:spLocks noGrp="1"/>
          </p:cNvSpPr>
          <p:nvPr>
            <p:ph type="title"/>
          </p:nvPr>
        </p:nvSpPr>
        <p:spPr/>
        <p:txBody>
          <a:bodyPr/>
          <a:lstStyle/>
          <a:p>
            <a:r>
              <a:rPr lang="en-GB" dirty="0"/>
              <a:t>Mental Health relating to social media</a:t>
            </a:r>
          </a:p>
        </p:txBody>
      </p:sp>
      <p:sp>
        <p:nvSpPr>
          <p:cNvPr id="3" name="Content Placeholder 2">
            <a:extLst>
              <a:ext uri="{FF2B5EF4-FFF2-40B4-BE49-F238E27FC236}">
                <a16:creationId xmlns:a16="http://schemas.microsoft.com/office/drawing/2014/main" id="{4E59C9F0-49C9-4507-92F5-6CA87CA80876}"/>
              </a:ext>
            </a:extLst>
          </p:cNvPr>
          <p:cNvSpPr>
            <a:spLocks noGrp="1"/>
          </p:cNvSpPr>
          <p:nvPr>
            <p:ph idx="1"/>
          </p:nvPr>
        </p:nvSpPr>
        <p:spPr>
          <a:xfrm>
            <a:off x="1451579" y="1853754"/>
            <a:ext cx="9603275" cy="3901587"/>
          </a:xfrm>
        </p:spPr>
        <p:txBody>
          <a:bodyPr>
            <a:normAutofit/>
          </a:bodyPr>
          <a:lstStyle/>
          <a:p>
            <a:r>
              <a:rPr lang="en-GB" dirty="0"/>
              <a:t>Helped connect the population globally. </a:t>
            </a:r>
          </a:p>
          <a:p>
            <a:endParaRPr lang="en-GB" dirty="0"/>
          </a:p>
          <a:p>
            <a:r>
              <a:rPr lang="en-GB" dirty="0"/>
              <a:t>However, a persons dependence on it effect their mental health. </a:t>
            </a:r>
          </a:p>
          <a:p>
            <a:endParaRPr lang="en-GB" dirty="0"/>
          </a:p>
          <a:p>
            <a:r>
              <a:rPr lang="en-GB" dirty="0"/>
              <a:t>Constant use can result in feeling unhappy and isolated. </a:t>
            </a:r>
          </a:p>
          <a:p>
            <a:endParaRPr lang="en-GB" dirty="0"/>
          </a:p>
          <a:p>
            <a:r>
              <a:rPr lang="en-GB" dirty="0"/>
              <a:t>Self esteem can be effected hugely.</a:t>
            </a:r>
          </a:p>
          <a:p>
            <a:pPr marL="0" indent="0" algn="r">
              <a:buNone/>
            </a:pPr>
            <a:r>
              <a:rPr lang="en-GB" dirty="0"/>
              <a:t>Barr (2019)</a:t>
            </a:r>
          </a:p>
        </p:txBody>
      </p:sp>
    </p:spTree>
    <p:extLst>
      <p:ext uri="{BB962C8B-B14F-4D97-AF65-F5344CB8AC3E}">
        <p14:creationId xmlns:p14="http://schemas.microsoft.com/office/powerpoint/2010/main" val="2246255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21D5D-437D-4EA7-B490-70CD4470265B}"/>
              </a:ext>
            </a:extLst>
          </p:cNvPr>
          <p:cNvSpPr>
            <a:spLocks noGrp="1"/>
          </p:cNvSpPr>
          <p:nvPr>
            <p:ph type="title"/>
          </p:nvPr>
        </p:nvSpPr>
        <p:spPr/>
        <p:txBody>
          <a:bodyPr/>
          <a:lstStyle/>
          <a:p>
            <a:r>
              <a:rPr lang="en-GB" dirty="0"/>
              <a:t>Six ways social media is effecting individuals in society in a negative way</a:t>
            </a:r>
          </a:p>
        </p:txBody>
      </p:sp>
      <p:sp>
        <p:nvSpPr>
          <p:cNvPr id="3" name="Content Placeholder 2">
            <a:extLst>
              <a:ext uri="{FF2B5EF4-FFF2-40B4-BE49-F238E27FC236}">
                <a16:creationId xmlns:a16="http://schemas.microsoft.com/office/drawing/2014/main" id="{794D6C18-E9DA-4BE7-BF0E-13E2890DDB57}"/>
              </a:ext>
            </a:extLst>
          </p:cNvPr>
          <p:cNvSpPr>
            <a:spLocks noGrp="1"/>
          </p:cNvSpPr>
          <p:nvPr>
            <p:ph idx="1"/>
          </p:nvPr>
        </p:nvSpPr>
        <p:spPr>
          <a:xfrm>
            <a:off x="1451579" y="1853754"/>
            <a:ext cx="9603275" cy="4199727"/>
          </a:xfrm>
        </p:spPr>
        <p:txBody>
          <a:bodyPr/>
          <a:lstStyle/>
          <a:p>
            <a:r>
              <a:rPr lang="en-GB" dirty="0"/>
              <a:t>Self esteem </a:t>
            </a:r>
          </a:p>
          <a:p>
            <a:r>
              <a:rPr lang="en-GB" dirty="0"/>
              <a:t>Human connection</a:t>
            </a:r>
          </a:p>
          <a:p>
            <a:r>
              <a:rPr lang="en-GB" dirty="0"/>
              <a:t>Memory</a:t>
            </a:r>
          </a:p>
          <a:p>
            <a:r>
              <a:rPr lang="en-GB" dirty="0"/>
              <a:t>Sleep</a:t>
            </a:r>
          </a:p>
          <a:p>
            <a:r>
              <a:rPr lang="en-GB" dirty="0"/>
              <a:t>Attention span</a:t>
            </a:r>
          </a:p>
          <a:p>
            <a:r>
              <a:rPr lang="en-GB" dirty="0"/>
              <a:t>Mental Health    </a:t>
            </a:r>
          </a:p>
          <a:p>
            <a:pPr marL="0" indent="0" algn="r">
              <a:buNone/>
            </a:pPr>
            <a:r>
              <a:rPr lang="en-GB" dirty="0"/>
              <a:t>Barr (2019) </a:t>
            </a:r>
          </a:p>
        </p:txBody>
      </p:sp>
    </p:spTree>
    <p:extLst>
      <p:ext uri="{BB962C8B-B14F-4D97-AF65-F5344CB8AC3E}">
        <p14:creationId xmlns:p14="http://schemas.microsoft.com/office/powerpoint/2010/main" val="19093687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93D16-413E-4AF1-A5F4-0772768D95CD}"/>
              </a:ext>
            </a:extLst>
          </p:cNvPr>
          <p:cNvSpPr>
            <a:spLocks noGrp="1"/>
          </p:cNvSpPr>
          <p:nvPr>
            <p:ph type="title"/>
          </p:nvPr>
        </p:nvSpPr>
        <p:spPr/>
        <p:txBody>
          <a:bodyPr/>
          <a:lstStyle/>
          <a:p>
            <a:r>
              <a:rPr lang="en-GB" dirty="0"/>
              <a:t>Self esteem </a:t>
            </a:r>
          </a:p>
        </p:txBody>
      </p:sp>
      <p:sp>
        <p:nvSpPr>
          <p:cNvPr id="3" name="Content Placeholder 2">
            <a:extLst>
              <a:ext uri="{FF2B5EF4-FFF2-40B4-BE49-F238E27FC236}">
                <a16:creationId xmlns:a16="http://schemas.microsoft.com/office/drawing/2014/main" id="{175A12EF-B90F-409A-9DE9-7A88434F7ABF}"/>
              </a:ext>
            </a:extLst>
          </p:cNvPr>
          <p:cNvSpPr>
            <a:spLocks noGrp="1"/>
          </p:cNvSpPr>
          <p:nvPr>
            <p:ph idx="1"/>
          </p:nvPr>
        </p:nvSpPr>
        <p:spPr/>
        <p:txBody>
          <a:bodyPr/>
          <a:lstStyle/>
          <a:p>
            <a:r>
              <a:rPr lang="en-GB" dirty="0"/>
              <a:t>60% - negative impact on their lives.</a:t>
            </a:r>
          </a:p>
          <a:p>
            <a:endParaRPr lang="en-GB" dirty="0"/>
          </a:p>
          <a:p>
            <a:r>
              <a:rPr lang="en-GB" dirty="0"/>
              <a:t>50% - negative impact on their relationships.</a:t>
            </a:r>
          </a:p>
          <a:p>
            <a:endParaRPr lang="en-GB" dirty="0"/>
          </a:p>
          <a:p>
            <a:r>
              <a:rPr lang="en-GB" dirty="0"/>
              <a:t>80% - easy deception by others.</a:t>
            </a:r>
          </a:p>
          <a:p>
            <a:endParaRPr lang="en-GB" dirty="0"/>
          </a:p>
          <a:p>
            <a:pPr marL="0" indent="0" algn="r">
              <a:buNone/>
            </a:pPr>
            <a:r>
              <a:rPr lang="en-GB" dirty="0"/>
              <a:t>Silva, C. (2017)</a:t>
            </a:r>
          </a:p>
        </p:txBody>
      </p:sp>
    </p:spTree>
    <p:extLst>
      <p:ext uri="{BB962C8B-B14F-4D97-AF65-F5344CB8AC3E}">
        <p14:creationId xmlns:p14="http://schemas.microsoft.com/office/powerpoint/2010/main" val="3529810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21025-6795-432D-ABD9-DA38C10DF2EC}"/>
              </a:ext>
            </a:extLst>
          </p:cNvPr>
          <p:cNvSpPr>
            <a:spLocks noGrp="1"/>
          </p:cNvSpPr>
          <p:nvPr>
            <p:ph type="title"/>
          </p:nvPr>
        </p:nvSpPr>
        <p:spPr/>
        <p:txBody>
          <a:bodyPr/>
          <a:lstStyle/>
          <a:p>
            <a:r>
              <a:rPr lang="en-GB" dirty="0"/>
              <a:t>FOMO</a:t>
            </a:r>
          </a:p>
        </p:txBody>
      </p:sp>
      <p:sp>
        <p:nvSpPr>
          <p:cNvPr id="3" name="Content Placeholder 2">
            <a:extLst>
              <a:ext uri="{FF2B5EF4-FFF2-40B4-BE49-F238E27FC236}">
                <a16:creationId xmlns:a16="http://schemas.microsoft.com/office/drawing/2014/main" id="{A04FA1C9-6516-4488-A4A1-75A562E9E85C}"/>
              </a:ext>
            </a:extLst>
          </p:cNvPr>
          <p:cNvSpPr>
            <a:spLocks noGrp="1"/>
          </p:cNvSpPr>
          <p:nvPr>
            <p:ph idx="1"/>
          </p:nvPr>
        </p:nvSpPr>
        <p:spPr/>
        <p:txBody>
          <a:bodyPr/>
          <a:lstStyle/>
          <a:p>
            <a:r>
              <a:rPr lang="en-GB" dirty="0"/>
              <a:t>57% of singles have a fear of missing out. </a:t>
            </a:r>
          </a:p>
          <a:p>
            <a:endParaRPr lang="en-GB" dirty="0"/>
          </a:p>
          <a:p>
            <a:r>
              <a:rPr lang="en-GB" dirty="0"/>
              <a:t>51% of people reported that social media made them feel more self conscious about their appearance. </a:t>
            </a:r>
          </a:p>
          <a:p>
            <a:endParaRPr lang="en-GB" dirty="0"/>
          </a:p>
          <a:p>
            <a:endParaRPr lang="en-GB" dirty="0"/>
          </a:p>
          <a:p>
            <a:pPr marL="0" indent="0" algn="r">
              <a:buNone/>
            </a:pPr>
            <a:r>
              <a:rPr lang="en-GB" dirty="0"/>
              <a:t>Silva, C. (2017)</a:t>
            </a:r>
          </a:p>
        </p:txBody>
      </p:sp>
    </p:spTree>
    <p:extLst>
      <p:ext uri="{BB962C8B-B14F-4D97-AF65-F5344CB8AC3E}">
        <p14:creationId xmlns:p14="http://schemas.microsoft.com/office/powerpoint/2010/main" val="12041602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B6B0F-0C60-45C8-AFFD-85C3E6372D2D}"/>
              </a:ext>
            </a:extLst>
          </p:cNvPr>
          <p:cNvSpPr>
            <a:spLocks noGrp="1"/>
          </p:cNvSpPr>
          <p:nvPr>
            <p:ph type="title"/>
          </p:nvPr>
        </p:nvSpPr>
        <p:spPr/>
        <p:txBody>
          <a:bodyPr/>
          <a:lstStyle/>
          <a:p>
            <a:r>
              <a:rPr lang="en-GB" dirty="0"/>
              <a:t>Social media in a positive way</a:t>
            </a:r>
          </a:p>
        </p:txBody>
      </p:sp>
      <p:sp>
        <p:nvSpPr>
          <p:cNvPr id="3" name="Content Placeholder 2">
            <a:extLst>
              <a:ext uri="{FF2B5EF4-FFF2-40B4-BE49-F238E27FC236}">
                <a16:creationId xmlns:a16="http://schemas.microsoft.com/office/drawing/2014/main" id="{B957F073-1E71-459B-8158-92EB9800EF55}"/>
              </a:ext>
            </a:extLst>
          </p:cNvPr>
          <p:cNvSpPr>
            <a:spLocks noGrp="1"/>
          </p:cNvSpPr>
          <p:nvPr>
            <p:ph idx="1"/>
          </p:nvPr>
        </p:nvSpPr>
        <p:spPr/>
        <p:txBody>
          <a:bodyPr/>
          <a:lstStyle/>
          <a:p>
            <a:r>
              <a:rPr lang="en-GB" dirty="0"/>
              <a:t>Some people use it to document their life.</a:t>
            </a:r>
          </a:p>
          <a:p>
            <a:endParaRPr lang="en-GB" dirty="0"/>
          </a:p>
          <a:p>
            <a:r>
              <a:rPr lang="en-GB" dirty="0"/>
              <a:t>Look back on achievements and improvements. </a:t>
            </a:r>
          </a:p>
          <a:p>
            <a:endParaRPr lang="en-GB" dirty="0"/>
          </a:p>
          <a:p>
            <a:r>
              <a:rPr lang="en-GB" dirty="0"/>
              <a:t>Positive effect on mental health by being more connected to distant loved ones. </a:t>
            </a:r>
          </a:p>
          <a:p>
            <a:endParaRPr lang="en-GB" dirty="0"/>
          </a:p>
          <a:p>
            <a:pPr marL="0" indent="0" algn="r">
              <a:buNone/>
            </a:pPr>
            <a:r>
              <a:rPr lang="en-GB" dirty="0" err="1"/>
              <a:t>Gulasy</a:t>
            </a:r>
            <a:r>
              <a:rPr lang="en-GB" dirty="0"/>
              <a:t>, K. (2016)</a:t>
            </a:r>
          </a:p>
        </p:txBody>
      </p:sp>
    </p:spTree>
    <p:extLst>
      <p:ext uri="{BB962C8B-B14F-4D97-AF65-F5344CB8AC3E}">
        <p14:creationId xmlns:p14="http://schemas.microsoft.com/office/powerpoint/2010/main" val="2566169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BDF2D78-0382-413A-AA33-7C273BE10A83}"/>
              </a:ext>
            </a:extLst>
          </p:cNvPr>
          <p:cNvSpPr/>
          <p:nvPr/>
        </p:nvSpPr>
        <p:spPr>
          <a:xfrm>
            <a:off x="3741834" y="2967335"/>
            <a:ext cx="4708340"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CONCLUSION</a:t>
            </a:r>
          </a:p>
        </p:txBody>
      </p:sp>
    </p:spTree>
    <p:extLst>
      <p:ext uri="{BB962C8B-B14F-4D97-AF65-F5344CB8AC3E}">
        <p14:creationId xmlns:p14="http://schemas.microsoft.com/office/powerpoint/2010/main" val="2622147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33AE5-8C0E-464B-A44F-D300DEB8F29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8651FD30-73DF-46DB-B3CE-46C108ECE67D}"/>
              </a:ext>
            </a:extLst>
          </p:cNvPr>
          <p:cNvSpPr>
            <a:spLocks noGrp="1"/>
          </p:cNvSpPr>
          <p:nvPr>
            <p:ph idx="1"/>
          </p:nvPr>
        </p:nvSpPr>
        <p:spPr/>
        <p:txBody>
          <a:bodyPr>
            <a:normAutofit fontScale="85000" lnSpcReduction="10000"/>
          </a:bodyPr>
          <a:lstStyle/>
          <a:p>
            <a:r>
              <a:rPr lang="en-GB" dirty="0"/>
              <a:t>Hudson, M. (2019) What is social media? Available at: </a:t>
            </a:r>
            <a:r>
              <a:rPr lang="en-GB" dirty="0">
                <a:hlinkClick r:id="rId2"/>
              </a:rPr>
              <a:t>https://www.thebalancesmb.com/what-is-social-media-2890301</a:t>
            </a:r>
            <a:r>
              <a:rPr lang="en-GB" dirty="0"/>
              <a:t> (Accessed: 2</a:t>
            </a:r>
            <a:r>
              <a:rPr lang="en-GB" baseline="30000" dirty="0"/>
              <a:t>nd</a:t>
            </a:r>
            <a:r>
              <a:rPr lang="en-GB" dirty="0"/>
              <a:t> January 2020). </a:t>
            </a:r>
          </a:p>
          <a:p>
            <a:r>
              <a:rPr lang="en-GB" dirty="0"/>
              <a:t>Ylvisaker (2006) cited in Virtual Lab School (N.D) Sense of self: An introduction.  Available at: </a:t>
            </a:r>
            <a:r>
              <a:rPr lang="en-GB" dirty="0">
                <a:hlinkClick r:id="rId3"/>
              </a:rPr>
              <a:t>https://www.virtuallabschool.org/school-age/self-culture/lesson-1</a:t>
            </a:r>
            <a:r>
              <a:rPr lang="en-GB" dirty="0"/>
              <a:t> (Accessed: 2</a:t>
            </a:r>
            <a:r>
              <a:rPr lang="en-GB" baseline="30000" dirty="0"/>
              <a:t>nd</a:t>
            </a:r>
            <a:r>
              <a:rPr lang="en-GB" dirty="0"/>
              <a:t> January 2020). </a:t>
            </a:r>
          </a:p>
          <a:p>
            <a:r>
              <a:rPr lang="en-GB" dirty="0"/>
              <a:t>Barr, S, (2019) Six ways social media negatively effects your mental health. Available at: </a:t>
            </a:r>
            <a:r>
              <a:rPr lang="en-GB" dirty="0">
                <a:hlinkClick r:id="rId4"/>
              </a:rPr>
              <a:t>https://www.independent.co.uk/life-style/health-and-families/social-media-mental-health-negative-effects-depression-anxiety-addiction-memory-a8307196.html</a:t>
            </a:r>
            <a:r>
              <a:rPr lang="en-GB" dirty="0"/>
              <a:t> (Accessed: 2</a:t>
            </a:r>
            <a:r>
              <a:rPr lang="en-GB" baseline="30000" dirty="0"/>
              <a:t>nd</a:t>
            </a:r>
            <a:r>
              <a:rPr lang="en-GB" dirty="0"/>
              <a:t> January 2020)</a:t>
            </a:r>
          </a:p>
          <a:p>
            <a:r>
              <a:rPr lang="en-GB" dirty="0"/>
              <a:t>Silva, C. (2017) Social media’s impact on self- esteem.  Available at: </a:t>
            </a:r>
            <a:r>
              <a:rPr lang="en-GB" dirty="0">
                <a:hlinkClick r:id="rId5"/>
              </a:rPr>
              <a:t>https://www.huffpost.com/entry/social-medias-impact-on-self-esteem</a:t>
            </a:r>
            <a:r>
              <a:rPr lang="en-GB" dirty="0"/>
              <a:t> (Accessed: 6</a:t>
            </a:r>
            <a:r>
              <a:rPr lang="en-GB" baseline="30000" dirty="0"/>
              <a:t>th</a:t>
            </a:r>
            <a:r>
              <a:rPr lang="en-GB" dirty="0"/>
              <a:t> January 2020).</a:t>
            </a:r>
          </a:p>
          <a:p>
            <a:endParaRPr lang="en-GB" dirty="0"/>
          </a:p>
          <a:p>
            <a:endParaRPr lang="en-GB" dirty="0"/>
          </a:p>
        </p:txBody>
      </p:sp>
    </p:spTree>
    <p:extLst>
      <p:ext uri="{BB962C8B-B14F-4D97-AF65-F5344CB8AC3E}">
        <p14:creationId xmlns:p14="http://schemas.microsoft.com/office/powerpoint/2010/main" val="801081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0AD0D-4048-4773-BF76-98AA568F75F8}"/>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D70BBC2C-D7C5-4A5E-A8FE-576A19E0F624}"/>
              </a:ext>
            </a:extLst>
          </p:cNvPr>
          <p:cNvSpPr>
            <a:spLocks noGrp="1"/>
          </p:cNvSpPr>
          <p:nvPr>
            <p:ph idx="1"/>
          </p:nvPr>
        </p:nvSpPr>
        <p:spPr/>
        <p:txBody>
          <a:bodyPr>
            <a:normAutofit lnSpcReduction="10000"/>
          </a:bodyPr>
          <a:lstStyle/>
          <a:p>
            <a:r>
              <a:rPr lang="en-GB" dirty="0" err="1"/>
              <a:t>Gulasy</a:t>
            </a:r>
            <a:r>
              <a:rPr lang="en-GB" dirty="0"/>
              <a:t>, K. (2016) How social media affects us positively.  Available at: </a:t>
            </a:r>
            <a:r>
              <a:rPr lang="en-GB" dirty="0">
                <a:hlinkClick r:id="rId2"/>
              </a:rPr>
              <a:t>https://www.theodysseyonline.com/social-media-affects-positively</a:t>
            </a:r>
            <a:r>
              <a:rPr lang="en-GB" dirty="0"/>
              <a:t> (Accessed: 6</a:t>
            </a:r>
            <a:r>
              <a:rPr lang="en-GB" baseline="30000" dirty="0"/>
              <a:t>th</a:t>
            </a:r>
            <a:r>
              <a:rPr lang="en-GB" dirty="0"/>
              <a:t> January 2020). </a:t>
            </a:r>
          </a:p>
          <a:p>
            <a:r>
              <a:rPr lang="en-GB" dirty="0"/>
              <a:t>Journal Psyche (N.D) The quest for self-actualisation.  Available at: </a:t>
            </a:r>
            <a:r>
              <a:rPr lang="en-GB" dirty="0">
                <a:hlinkClick r:id="rId3"/>
              </a:rPr>
              <a:t>http://journalpsyche.org/quest-for-self-actualization/#more-239</a:t>
            </a:r>
            <a:r>
              <a:rPr lang="en-GB" dirty="0"/>
              <a:t> (Accessed: 6</a:t>
            </a:r>
            <a:r>
              <a:rPr lang="en-GB" baseline="30000" dirty="0"/>
              <a:t>th</a:t>
            </a:r>
            <a:r>
              <a:rPr lang="en-GB" dirty="0"/>
              <a:t> January 2020). </a:t>
            </a:r>
          </a:p>
          <a:p>
            <a:r>
              <a:rPr lang="en-GB" dirty="0"/>
              <a:t>Maclellan, L. (2019) “Maslow’s pyramid” is based on an elitist misreading of the psychologist’s work.  Available at: </a:t>
            </a:r>
            <a:r>
              <a:rPr lang="en-GB" dirty="0">
                <a:hlinkClick r:id="rId4"/>
              </a:rPr>
              <a:t>https://qz.com/work/1588491/maslow-didnt-make-the-pyramid-that-changed-management-history/</a:t>
            </a:r>
            <a:r>
              <a:rPr lang="en-GB" dirty="0"/>
              <a:t> (Accessed: 6</a:t>
            </a:r>
            <a:r>
              <a:rPr lang="en-GB" baseline="30000" dirty="0"/>
              <a:t>th</a:t>
            </a:r>
            <a:r>
              <a:rPr lang="en-GB" dirty="0"/>
              <a:t> January 2020). </a:t>
            </a:r>
          </a:p>
        </p:txBody>
      </p:sp>
    </p:spTree>
    <p:extLst>
      <p:ext uri="{BB962C8B-B14F-4D97-AF65-F5344CB8AC3E}">
        <p14:creationId xmlns:p14="http://schemas.microsoft.com/office/powerpoint/2010/main" val="169477421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2154</Words>
  <Application>Microsoft Office PowerPoint</Application>
  <PresentationFormat>Widescreen</PresentationFormat>
  <Paragraphs>134</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Gill Sans MT</vt:lpstr>
      <vt:lpstr>Gallery</vt:lpstr>
      <vt:lpstr>Impact of social media in 21st century </vt:lpstr>
      <vt:lpstr>Introduction</vt:lpstr>
      <vt:lpstr>Sense of self</vt:lpstr>
      <vt:lpstr>Maslow </vt:lpstr>
      <vt:lpstr>What is social media </vt:lpstr>
      <vt:lpstr>Mental Health relating to social media</vt:lpstr>
      <vt:lpstr>Six ways social media is effecting individuals in society in a negative way</vt:lpstr>
      <vt:lpstr>Self esteem </vt:lpstr>
      <vt:lpstr>FOMO</vt:lpstr>
      <vt:lpstr>Social media in a positive way</vt:lpstr>
      <vt:lpstr>PowerPoint Presentation</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Impact of social media in 21st century</dc:title>
  <dc:creator>rhi.fenwick1@outlook.com</dc:creator>
  <cp:lastModifiedBy>rhi.fenwick1@outlook.com</cp:lastModifiedBy>
  <cp:revision>53</cp:revision>
  <dcterms:created xsi:type="dcterms:W3CDTF">2020-01-03T21:36:47Z</dcterms:created>
  <dcterms:modified xsi:type="dcterms:W3CDTF">2020-01-07T07:39:01Z</dcterms:modified>
</cp:coreProperties>
</file>