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5"/>
  </p:notesMasterIdLst>
  <p:sldIdLst>
    <p:sldId id="256" r:id="rId2"/>
    <p:sldId id="267" r:id="rId3"/>
    <p:sldId id="257" r:id="rId4"/>
    <p:sldId id="258" r:id="rId5"/>
    <p:sldId id="259" r:id="rId6"/>
    <p:sldId id="260" r:id="rId7"/>
    <p:sldId id="261" r:id="rId8"/>
    <p:sldId id="262" r:id="rId9"/>
    <p:sldId id="263" r:id="rId10"/>
    <p:sldId id="264" r:id="rId11"/>
    <p:sldId id="265" r:id="rId12"/>
    <p:sldId id="268" r:id="rId13"/>
    <p:sldId id="266" r:id="rId14"/>
  </p:sldIdLst>
  <p:sldSz cx="14630400" cy="8229600"/>
  <p:notesSz cx="8229600" cy="14630400"/>
  <p:embeddedFontLst>
    <p:embeddedFont>
      <p:font typeface="Cambria Math" panose="02040503050406030204" pitchFamily="18" charset="0"/>
      <p:regular r:id="rId16"/>
    </p:embeddedFont>
    <p:embeddedFont>
      <p:font typeface="DM Sans Medium" pitchFamily="2" charset="0"/>
      <p:regular r:id="rId17"/>
      <p:italic r:id="rId18"/>
    </p:embeddedFont>
    <p:embeddedFont>
      <p:font typeface="Libre Baskerville" panose="02000000000000000000" pitchFamily="2" charset="0"/>
      <p:regular r:id="rId19"/>
      <p:bold r:id="rId20"/>
      <p:italic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10"/>
  </p:normalViewPr>
  <p:slideViewPr>
    <p:cSldViewPr snapToGrid="0" snapToObjects="1">
      <p:cViewPr varScale="1">
        <p:scale>
          <a:sx n="65" d="100"/>
          <a:sy n="65" d="100"/>
        </p:scale>
        <p:origin x="850"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1725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the business plan presentation for </a:t>
            </a:r>
            <a:r>
              <a:rPr lang="en-GB" dirty="0" err="1"/>
              <a:t>PureGlam</a:t>
            </a:r>
            <a:r>
              <a:rPr lang="en-GB" dirty="0"/>
              <a:t> Home Studio, an innovative boutique beauty salon located in a converted home garage. This presentation outlines our vision to offer exclusive, high-quality skincare and makeup services tailored to individual client needs. </a:t>
            </a:r>
            <a:r>
              <a:rPr lang="en-GB" dirty="0" err="1"/>
              <a:t>PureGlam</a:t>
            </a:r>
            <a:r>
              <a:rPr lang="en-GB" dirty="0"/>
              <a:t> Home Studio combines the comfort of home with the professionalism of a high-end salon, creating a unique and personalized experience for our clients.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the business plan presentation for </a:t>
            </a:r>
            <a:r>
              <a:rPr lang="en-GB" dirty="0" err="1"/>
              <a:t>PureGlam</a:t>
            </a:r>
            <a:r>
              <a:rPr lang="en-GB" dirty="0"/>
              <a:t> Home Studio, an innovative boutique beauty salon located in a converted home garage. This presentation outlines our vision to offer exclusive, high-quality skincare and makeup services tailored to individual client needs. </a:t>
            </a:r>
            <a:r>
              <a:rPr lang="en-GB" dirty="0" err="1"/>
              <a:t>PureGlam</a:t>
            </a:r>
            <a:r>
              <a:rPr lang="en-GB" dirty="0"/>
              <a:t> Home Studio combines the comfort of home with the professionalism of a high-end salon, creating a unique and personalized experience for our clients.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27664544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6025533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your attention to this business plan presentation for </a:t>
            </a:r>
            <a:r>
              <a:rPr lang="en-GB" dirty="0" err="1"/>
              <a:t>PureGlam</a:t>
            </a:r>
            <a:r>
              <a:rPr lang="en-GB" dirty="0"/>
              <a:t> Home Studio. We believe our unique approach to providing high-quality, personalized beauty services in a comfortable home setting positions us well for success. We look forward to bringing our vision to life and serving our community with exceptional skincare and makeup services. If you have any questions or would like further information, please don't hesitate to ask.</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DFA"/>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DFA"/>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DFA"/>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DFA"/>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DFA"/>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DFA"/>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DFA"/>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DFA"/>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DFA"/>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DFA"/>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DFA"/>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55187" y="983337"/>
            <a:ext cx="7606427" cy="2841784"/>
          </a:xfrm>
          <a:prstGeom prst="rect">
            <a:avLst/>
          </a:prstGeom>
          <a:noFill/>
          <a:ln/>
        </p:spPr>
        <p:txBody>
          <a:bodyPr wrap="square" lIns="0" tIns="0" rIns="0" bIns="0" rtlCol="0" anchor="t"/>
          <a:lstStyle/>
          <a:p>
            <a:pPr marL="0" indent="0">
              <a:lnSpc>
                <a:spcPts val="7450"/>
              </a:lnSpc>
              <a:buNone/>
            </a:pPr>
            <a:r>
              <a:rPr lang="en-US" sz="5950" dirty="0">
                <a:solidFill>
                  <a:srgbClr val="5C4E3D"/>
                </a:solidFill>
                <a:latin typeface="Libre Baskerville" pitchFamily="34" charset="0"/>
                <a:ea typeface="Libre Baskerville" pitchFamily="34" charset="-122"/>
                <a:cs typeface="Libre Baskerville" pitchFamily="34" charset="-120"/>
              </a:rPr>
              <a:t>PureGlam Home Studio: Business Plan Presentation</a:t>
            </a:r>
            <a:endParaRPr lang="en-US" sz="5950" dirty="0"/>
          </a:p>
        </p:txBody>
      </p:sp>
      <p:sp>
        <p:nvSpPr>
          <p:cNvPr id="4" name="Text 1"/>
          <p:cNvSpPr/>
          <p:nvPr/>
        </p:nvSpPr>
        <p:spPr>
          <a:xfrm>
            <a:off x="6255187" y="4154567"/>
            <a:ext cx="7606427" cy="2460308"/>
          </a:xfrm>
          <a:prstGeom prst="rect">
            <a:avLst/>
          </a:prstGeom>
          <a:noFill/>
          <a:ln/>
        </p:spPr>
        <p:txBody>
          <a:bodyPr wrap="square" lIns="0" tIns="0" rIns="0" bIns="0" rtlCol="0" anchor="t"/>
          <a:lstStyle/>
          <a:p>
            <a:pPr marL="0" indent="0">
              <a:lnSpc>
                <a:spcPts val="2750"/>
              </a:lnSpc>
              <a:buNone/>
            </a:pPr>
            <a:endParaRPr lang="en-US" sz="1700" dirty="0"/>
          </a:p>
        </p:txBody>
      </p:sp>
      <p:sp>
        <p:nvSpPr>
          <p:cNvPr id="6" name="Text 3"/>
          <p:cNvSpPr/>
          <p:nvPr/>
        </p:nvSpPr>
        <p:spPr>
          <a:xfrm>
            <a:off x="6383536" y="7005280"/>
            <a:ext cx="94655" cy="97512"/>
          </a:xfrm>
          <a:prstGeom prst="rect">
            <a:avLst/>
          </a:prstGeom>
          <a:noFill/>
          <a:ln/>
        </p:spPr>
        <p:txBody>
          <a:bodyPr wrap="none" lIns="0" tIns="0" rIns="0" bIns="0" rtlCol="0" anchor="t"/>
          <a:lstStyle/>
          <a:p>
            <a:pPr marL="0" indent="0" algn="ctr">
              <a:lnSpc>
                <a:spcPts val="750"/>
              </a:lnSpc>
              <a:buNone/>
            </a:pPr>
            <a:r>
              <a:rPr lang="en-US" sz="750" dirty="0">
                <a:solidFill>
                  <a:srgbClr val="FFFFFF"/>
                </a:solidFill>
                <a:latin typeface="DM Sans Medium" pitchFamily="34" charset="0"/>
                <a:ea typeface="DM Sans Medium" pitchFamily="34" charset="-122"/>
                <a:cs typeface="DM Sans Medium" pitchFamily="34" charset="-120"/>
              </a:rPr>
              <a:t>ic</a:t>
            </a:r>
            <a:endParaRPr lang="en-US" sz="750" dirty="0"/>
          </a:p>
        </p:txBody>
      </p:sp>
      <p:sp>
        <p:nvSpPr>
          <p:cNvPr id="9" name="TextBox 8">
            <a:extLst>
              <a:ext uri="{FF2B5EF4-FFF2-40B4-BE49-F238E27FC236}">
                <a16:creationId xmlns:a16="http://schemas.microsoft.com/office/drawing/2014/main" id="{A863664A-1A4C-1D95-9674-2D8530F21E33}"/>
              </a:ext>
            </a:extLst>
          </p:cNvPr>
          <p:cNvSpPr txBox="1"/>
          <p:nvPr/>
        </p:nvSpPr>
        <p:spPr>
          <a:xfrm>
            <a:off x="6087291" y="4299466"/>
            <a:ext cx="7315200" cy="3108543"/>
          </a:xfrm>
          <a:prstGeom prst="rect">
            <a:avLst/>
          </a:prstGeom>
          <a:noFill/>
        </p:spPr>
        <p:txBody>
          <a:bodyPr wrap="square">
            <a:spAutoFit/>
          </a:bodyPr>
          <a:lstStyle/>
          <a:p>
            <a:r>
              <a:rPr lang="en-GB" sz="2800" dirty="0"/>
              <a:t>Module: Entrepreneurship</a:t>
            </a:r>
          </a:p>
          <a:p>
            <a:endParaRPr lang="en-GB" sz="2800" dirty="0"/>
          </a:p>
          <a:p>
            <a:r>
              <a:rPr lang="en-GB" sz="2800" dirty="0"/>
              <a:t> Module code:  LCBB5001</a:t>
            </a:r>
          </a:p>
          <a:p>
            <a:endParaRPr lang="en-GB" sz="2800" dirty="0"/>
          </a:p>
          <a:p>
            <a:r>
              <a:rPr lang="en-GB" sz="2800" dirty="0"/>
              <a:t>Student Name: </a:t>
            </a:r>
            <a:r>
              <a:rPr lang="en-GB" sz="2800" dirty="0" err="1"/>
              <a:t>Iuliana</a:t>
            </a:r>
            <a:r>
              <a:rPr lang="en-GB" sz="2800" dirty="0"/>
              <a:t> Luminita Nica</a:t>
            </a:r>
          </a:p>
          <a:p>
            <a:endParaRPr lang="en-GB" sz="2800" dirty="0"/>
          </a:p>
          <a:p>
            <a:r>
              <a:rPr lang="en-GB" sz="2800"/>
              <a:t>Student ID: 2244846</a:t>
            </a:r>
            <a:endParaRPr lang="en-GB" sz="2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3629552" y="408571"/>
            <a:ext cx="7606427" cy="923840"/>
          </a:xfrm>
          <a:prstGeom prst="rect">
            <a:avLst/>
          </a:prstGeom>
          <a:noFill/>
          <a:ln/>
        </p:spPr>
        <p:txBody>
          <a:bodyPr wrap="square" lIns="0" tIns="0" rIns="0" bIns="0" rtlCol="0" anchor="t"/>
          <a:lstStyle/>
          <a:p>
            <a:pPr marL="0" indent="0">
              <a:lnSpc>
                <a:spcPts val="7450"/>
              </a:lnSpc>
              <a:buNone/>
            </a:pPr>
            <a:r>
              <a:rPr lang="en-US" sz="5950" dirty="0">
                <a:solidFill>
                  <a:srgbClr val="5C4E3D"/>
                </a:solidFill>
                <a:latin typeface="Libre Baskerville" pitchFamily="34" charset="0"/>
                <a:ea typeface="Libre Baskerville" pitchFamily="34" charset="-122"/>
                <a:cs typeface="Libre Baskerville" pitchFamily="34" charset="-120"/>
              </a:rPr>
              <a:t>Table of Contents </a:t>
            </a:r>
            <a:endParaRPr lang="en-US" sz="5950" dirty="0"/>
          </a:p>
        </p:txBody>
      </p:sp>
      <p:sp>
        <p:nvSpPr>
          <p:cNvPr id="4" name="Text 1"/>
          <p:cNvSpPr/>
          <p:nvPr/>
        </p:nvSpPr>
        <p:spPr>
          <a:xfrm>
            <a:off x="6255187" y="4154567"/>
            <a:ext cx="7606427" cy="2460308"/>
          </a:xfrm>
          <a:prstGeom prst="rect">
            <a:avLst/>
          </a:prstGeom>
          <a:noFill/>
          <a:ln/>
        </p:spPr>
        <p:txBody>
          <a:bodyPr wrap="square" lIns="0" tIns="0" rIns="0" bIns="0" rtlCol="0" anchor="t"/>
          <a:lstStyle/>
          <a:p>
            <a:pPr marL="0" indent="0">
              <a:lnSpc>
                <a:spcPts val="2750"/>
              </a:lnSpc>
              <a:buNone/>
            </a:pPr>
            <a:endParaRPr lang="en-US" sz="1700" dirty="0"/>
          </a:p>
        </p:txBody>
      </p:sp>
      <p:sp>
        <p:nvSpPr>
          <p:cNvPr id="6" name="Text 3"/>
          <p:cNvSpPr/>
          <p:nvPr/>
        </p:nvSpPr>
        <p:spPr>
          <a:xfrm>
            <a:off x="6383536" y="7005280"/>
            <a:ext cx="94655" cy="97512"/>
          </a:xfrm>
          <a:prstGeom prst="rect">
            <a:avLst/>
          </a:prstGeom>
          <a:noFill/>
          <a:ln/>
        </p:spPr>
        <p:txBody>
          <a:bodyPr wrap="none" lIns="0" tIns="0" rIns="0" bIns="0" rtlCol="0" anchor="t"/>
          <a:lstStyle/>
          <a:p>
            <a:pPr marL="0" indent="0" algn="ctr">
              <a:lnSpc>
                <a:spcPts val="750"/>
              </a:lnSpc>
              <a:buNone/>
            </a:pPr>
            <a:r>
              <a:rPr lang="en-US" sz="750" dirty="0">
                <a:solidFill>
                  <a:srgbClr val="FFFFFF"/>
                </a:solidFill>
                <a:latin typeface="DM Sans Medium" pitchFamily="34" charset="0"/>
                <a:ea typeface="DM Sans Medium" pitchFamily="34" charset="-122"/>
                <a:cs typeface="DM Sans Medium" pitchFamily="34" charset="-120"/>
              </a:rPr>
              <a:t>ic</a:t>
            </a:r>
            <a:endParaRPr lang="en-US" sz="750" dirty="0"/>
          </a:p>
        </p:txBody>
      </p:sp>
      <p:sp>
        <p:nvSpPr>
          <p:cNvPr id="9" name="TextBox 8">
            <a:extLst>
              <a:ext uri="{FF2B5EF4-FFF2-40B4-BE49-F238E27FC236}">
                <a16:creationId xmlns:a16="http://schemas.microsoft.com/office/drawing/2014/main" id="{A863664A-1A4C-1D95-9674-2D8530F21E33}"/>
              </a:ext>
            </a:extLst>
          </p:cNvPr>
          <p:cNvSpPr txBox="1"/>
          <p:nvPr/>
        </p:nvSpPr>
        <p:spPr>
          <a:xfrm>
            <a:off x="585907" y="1985554"/>
            <a:ext cx="12762411" cy="8279190"/>
          </a:xfrm>
          <a:prstGeom prst="rect">
            <a:avLst/>
          </a:prstGeom>
          <a:noFill/>
        </p:spPr>
        <p:txBody>
          <a:bodyPr wrap="square">
            <a:spAutoFit/>
          </a:bodyPr>
          <a:lstStyle/>
          <a:p>
            <a:endParaRPr lang="en-GB" sz="2800" dirty="0"/>
          </a:p>
          <a:p>
            <a:r>
              <a:rPr lang="en-GB" sz="2800" dirty="0"/>
              <a:t> Business Overview</a:t>
            </a:r>
          </a:p>
          <a:p>
            <a:r>
              <a:rPr lang="en-GB" sz="2800" dirty="0"/>
              <a:t>Vision and Mission</a:t>
            </a:r>
          </a:p>
          <a:p>
            <a:r>
              <a:rPr lang="en-GB" sz="2800" dirty="0"/>
              <a:t>Ownership and Legal Structure</a:t>
            </a:r>
          </a:p>
          <a:p>
            <a:r>
              <a:rPr lang="en-GB" sz="2800" dirty="0"/>
              <a:t>Management and Staffing</a:t>
            </a:r>
          </a:p>
          <a:p>
            <a:r>
              <a:rPr lang="en-GB" sz="2800" dirty="0"/>
              <a:t>SWOT Analysis</a:t>
            </a:r>
          </a:p>
          <a:p>
            <a:r>
              <a:rPr lang="en-GB" sz="2800" dirty="0"/>
              <a:t>Marketing Strategy: Product and Price</a:t>
            </a:r>
          </a:p>
          <a:p>
            <a:r>
              <a:rPr lang="en-GB" sz="2800" dirty="0"/>
              <a:t>Marketing Strategy: Place and Promotion</a:t>
            </a:r>
          </a:p>
          <a:p>
            <a:r>
              <a:rPr lang="en-GB" sz="2800" dirty="0"/>
              <a:t>Financial Plan</a:t>
            </a:r>
          </a:p>
          <a:p>
            <a:r>
              <a:rPr lang="en-GB" sz="2800" dirty="0"/>
              <a:t>Conclusion</a:t>
            </a:r>
          </a:p>
          <a:p>
            <a:r>
              <a:rPr lang="en-GB" sz="2800" dirty="0"/>
              <a:t>References </a:t>
            </a:r>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p:txBody>
      </p:sp>
    </p:spTree>
    <p:extLst>
      <p:ext uri="{BB962C8B-B14F-4D97-AF65-F5344CB8AC3E}">
        <p14:creationId xmlns:p14="http://schemas.microsoft.com/office/powerpoint/2010/main" val="1160572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59088" y="611761"/>
            <a:ext cx="6172200" cy="771525"/>
          </a:xfrm>
          <a:prstGeom prst="rect">
            <a:avLst/>
          </a:prstGeom>
          <a:noFill/>
          <a:ln/>
        </p:spPr>
        <p:txBody>
          <a:bodyPr wrap="none" lIns="0" tIns="0" rIns="0" bIns="0" rtlCol="0" anchor="t"/>
          <a:lstStyle/>
          <a:p>
            <a:pPr marL="0" indent="0">
              <a:lnSpc>
                <a:spcPts val="6050"/>
              </a:lnSpc>
              <a:buNone/>
            </a:pPr>
            <a:r>
              <a:rPr lang="en-US" sz="4850" dirty="0">
                <a:solidFill>
                  <a:srgbClr val="5C4E3D"/>
                </a:solidFill>
                <a:latin typeface="Libre Baskerville" pitchFamily="34" charset="0"/>
                <a:ea typeface="Libre Baskerville" pitchFamily="34" charset="-122"/>
                <a:cs typeface="Libre Baskerville" pitchFamily="34" charset="-120"/>
              </a:rPr>
              <a:t>Business Overview</a:t>
            </a:r>
            <a:endParaRPr lang="en-US" sz="4850" dirty="0"/>
          </a:p>
        </p:txBody>
      </p:sp>
      <p:sp>
        <p:nvSpPr>
          <p:cNvPr id="3" name="Text 1"/>
          <p:cNvSpPr/>
          <p:nvPr/>
        </p:nvSpPr>
        <p:spPr>
          <a:xfrm>
            <a:off x="263145" y="1763195"/>
            <a:ext cx="8750226" cy="1975247"/>
          </a:xfrm>
          <a:prstGeom prst="rect">
            <a:avLst/>
          </a:prstGeom>
          <a:noFill/>
          <a:ln/>
        </p:spPr>
        <p:txBody>
          <a:bodyPr wrap="square" lIns="0" tIns="0" rIns="0" bIns="0" rtlCol="0" anchor="t"/>
          <a:lstStyle/>
          <a:p>
            <a:pPr marL="0" indent="0" algn="just">
              <a:lnSpc>
                <a:spcPts val="31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PureGlam Home Studio operates from a customized home space, offering facials, skin consultations, and makeup services. Our target customers are individuals seeking personalized, private, and high-quality beauty services. With an initial investment of £25,000, we cover essential equipment, marketing, and initial operational costs. Our home-based setup allows for lower operating costs than traditional salons, enabling competitive pricing without compromising service quality.</a:t>
            </a:r>
            <a:r>
              <a:rPr lang="it-IT" sz="2400" dirty="0">
                <a:solidFill>
                  <a:srgbClr val="454240"/>
                </a:solidFill>
                <a:latin typeface="Times New Roman" panose="02020603050405020304" pitchFamily="18" charset="0"/>
                <a:ea typeface="DM Sans" pitchFamily="34" charset="-122"/>
                <a:cs typeface="Times New Roman" panose="02020603050405020304" pitchFamily="18" charset="0"/>
              </a:rPr>
              <a:t> (</a:t>
            </a:r>
            <a:r>
              <a:rPr lang="it-IT" sz="2400" i="1" dirty="0">
                <a:solidFill>
                  <a:srgbClr val="454240"/>
                </a:solidFill>
                <a:latin typeface="Times New Roman" panose="02020603050405020304" pitchFamily="18" charset="0"/>
                <a:ea typeface="DM Sans" pitchFamily="34" charset="-122"/>
                <a:cs typeface="Times New Roman" panose="02020603050405020304" pitchFamily="18" charset="0"/>
              </a:rPr>
              <a:t>Soewartini, Effendi and Kaltum, 2017).</a:t>
            </a:r>
            <a:endParaRPr lang="en-US" sz="2400" i="1" dirty="0">
              <a:latin typeface="Times New Roman" panose="02020603050405020304" pitchFamily="18" charset="0"/>
              <a:cs typeface="Times New Roman" panose="02020603050405020304" pitchFamily="18" charset="0"/>
            </a:endParaRPr>
          </a:p>
        </p:txBody>
      </p:sp>
      <p:sp>
        <p:nvSpPr>
          <p:cNvPr id="4" name="Text 2"/>
          <p:cNvSpPr/>
          <p:nvPr/>
        </p:nvSpPr>
        <p:spPr>
          <a:xfrm>
            <a:off x="857131" y="5224105"/>
            <a:ext cx="3086100" cy="385763"/>
          </a:xfrm>
          <a:prstGeom prst="rect">
            <a:avLst/>
          </a:prstGeom>
          <a:noFill/>
          <a:ln/>
        </p:spPr>
        <p:txBody>
          <a:bodyPr wrap="none" lIns="0" tIns="0" rIns="0" bIns="0" rtlCol="0" anchor="t"/>
          <a:lstStyle/>
          <a:p>
            <a:pPr marL="0" indent="0">
              <a:lnSpc>
                <a:spcPts val="3000"/>
              </a:lnSpc>
              <a:buNone/>
            </a:pPr>
            <a:r>
              <a:rPr lang="en-US" sz="2400" b="1" dirty="0">
                <a:solidFill>
                  <a:srgbClr val="5C4E3D"/>
                </a:solidFill>
                <a:latin typeface="Libre Baskerville" pitchFamily="34" charset="0"/>
                <a:ea typeface="Libre Baskerville" pitchFamily="34" charset="-122"/>
                <a:cs typeface="Libre Baskerville" pitchFamily="34" charset="-120"/>
              </a:rPr>
              <a:t>Business Concept</a:t>
            </a:r>
            <a:endParaRPr lang="en-US" sz="2400" b="1" dirty="0"/>
          </a:p>
        </p:txBody>
      </p:sp>
      <p:sp>
        <p:nvSpPr>
          <p:cNvPr id="5" name="Text 3"/>
          <p:cNvSpPr/>
          <p:nvPr/>
        </p:nvSpPr>
        <p:spPr>
          <a:xfrm>
            <a:off x="586893" y="6009325"/>
            <a:ext cx="3898821" cy="1185148"/>
          </a:xfrm>
          <a:prstGeom prst="rect">
            <a:avLst/>
          </a:prstGeom>
          <a:noFill/>
          <a:ln/>
        </p:spPr>
        <p:txBody>
          <a:bodyPr wrap="square" lIns="0" tIns="0" rIns="0" bIns="0" rtlCol="0" anchor="t"/>
          <a:lstStyle/>
          <a:p>
            <a:pPr marL="0" indent="0" algn="ctr">
              <a:lnSpc>
                <a:spcPts val="3100"/>
              </a:lnSpc>
              <a:buNone/>
            </a:pPr>
            <a:r>
              <a:rPr lang="en-US" sz="2800" dirty="0">
                <a:solidFill>
                  <a:srgbClr val="454240"/>
                </a:solidFill>
                <a:latin typeface="Times New Roman" panose="02020603050405020304" pitchFamily="18" charset="0"/>
                <a:ea typeface="DM Sans" pitchFamily="34" charset="-122"/>
                <a:cs typeface="Times New Roman" panose="02020603050405020304" pitchFamily="18" charset="0"/>
              </a:rPr>
              <a:t>Customized home-based beauty studio offering personalized services</a:t>
            </a:r>
            <a:endParaRPr lang="en-US" sz="2800" dirty="0">
              <a:latin typeface="Times New Roman" panose="02020603050405020304" pitchFamily="18" charset="0"/>
              <a:cs typeface="Times New Roman" panose="02020603050405020304" pitchFamily="18" charset="0"/>
            </a:endParaRPr>
          </a:p>
        </p:txBody>
      </p:sp>
      <p:sp>
        <p:nvSpPr>
          <p:cNvPr id="6" name="Text 4"/>
          <p:cNvSpPr/>
          <p:nvPr/>
        </p:nvSpPr>
        <p:spPr>
          <a:xfrm>
            <a:off x="5767507" y="5224104"/>
            <a:ext cx="3086100" cy="385763"/>
          </a:xfrm>
          <a:prstGeom prst="rect">
            <a:avLst/>
          </a:prstGeom>
          <a:noFill/>
          <a:ln/>
        </p:spPr>
        <p:txBody>
          <a:bodyPr wrap="none" lIns="0" tIns="0" rIns="0" bIns="0" rtlCol="0" anchor="t"/>
          <a:lstStyle/>
          <a:p>
            <a:pPr marL="0" indent="0">
              <a:lnSpc>
                <a:spcPts val="3000"/>
              </a:lnSpc>
              <a:buNone/>
            </a:pPr>
            <a:r>
              <a:rPr lang="en-US" sz="2400" b="1" dirty="0">
                <a:solidFill>
                  <a:srgbClr val="5C4E3D"/>
                </a:solidFill>
                <a:latin typeface="Libre Baskerville" pitchFamily="34" charset="0"/>
                <a:ea typeface="Libre Baskerville" pitchFamily="34" charset="-122"/>
                <a:cs typeface="Libre Baskerville" pitchFamily="34" charset="-120"/>
              </a:rPr>
              <a:t>Target Customers</a:t>
            </a:r>
            <a:endParaRPr lang="en-US" sz="2400" b="1" dirty="0"/>
          </a:p>
        </p:txBody>
      </p:sp>
      <p:sp>
        <p:nvSpPr>
          <p:cNvPr id="7" name="Text 5"/>
          <p:cNvSpPr/>
          <p:nvPr/>
        </p:nvSpPr>
        <p:spPr>
          <a:xfrm>
            <a:off x="5234123" y="6004917"/>
            <a:ext cx="3898821" cy="790099"/>
          </a:xfrm>
          <a:prstGeom prst="rect">
            <a:avLst/>
          </a:prstGeom>
          <a:noFill/>
          <a:ln/>
        </p:spPr>
        <p:txBody>
          <a:bodyPr wrap="square" lIns="0" tIns="0" rIns="0" bIns="0" rtlCol="0" anchor="t"/>
          <a:lstStyle/>
          <a:p>
            <a:pPr marL="0" indent="0" algn="ctr">
              <a:lnSpc>
                <a:spcPts val="3100"/>
              </a:lnSpc>
              <a:buNone/>
            </a:pPr>
            <a:r>
              <a:rPr lang="en-US" sz="2800" dirty="0">
                <a:solidFill>
                  <a:srgbClr val="454240"/>
                </a:solidFill>
                <a:latin typeface="Times New Roman" panose="02020603050405020304" pitchFamily="18" charset="0"/>
                <a:ea typeface="DM Sans" pitchFamily="34" charset="-122"/>
                <a:cs typeface="Times New Roman" panose="02020603050405020304" pitchFamily="18" charset="0"/>
              </a:rPr>
              <a:t>Individuals seeking private, high-quality beauty services</a:t>
            </a:r>
            <a:endParaRPr lang="en-US" sz="2800" dirty="0">
              <a:latin typeface="Times New Roman" panose="02020603050405020304" pitchFamily="18" charset="0"/>
              <a:cs typeface="Times New Roman" panose="02020603050405020304" pitchFamily="18" charset="0"/>
            </a:endParaRPr>
          </a:p>
        </p:txBody>
      </p:sp>
      <p:sp>
        <p:nvSpPr>
          <p:cNvPr id="8" name="Text 6"/>
          <p:cNvSpPr/>
          <p:nvPr/>
        </p:nvSpPr>
        <p:spPr>
          <a:xfrm>
            <a:off x="10287714" y="5241729"/>
            <a:ext cx="3086100" cy="385763"/>
          </a:xfrm>
          <a:prstGeom prst="rect">
            <a:avLst/>
          </a:prstGeom>
          <a:noFill/>
          <a:ln/>
        </p:spPr>
        <p:txBody>
          <a:bodyPr wrap="none" lIns="0" tIns="0" rIns="0" bIns="0" rtlCol="0" anchor="t"/>
          <a:lstStyle/>
          <a:p>
            <a:pPr marL="0" indent="0">
              <a:lnSpc>
                <a:spcPts val="3000"/>
              </a:lnSpc>
              <a:buNone/>
            </a:pPr>
            <a:r>
              <a:rPr lang="en-US" sz="2400" b="1" dirty="0">
                <a:solidFill>
                  <a:srgbClr val="5C4E3D"/>
                </a:solidFill>
                <a:latin typeface="Libre Baskerville" pitchFamily="34" charset="0"/>
                <a:ea typeface="Libre Baskerville" pitchFamily="34" charset="-122"/>
                <a:cs typeface="Libre Baskerville" pitchFamily="34" charset="-120"/>
              </a:rPr>
              <a:t>Initial Investment</a:t>
            </a:r>
            <a:endParaRPr lang="en-US" sz="2400" b="1" dirty="0"/>
          </a:p>
        </p:txBody>
      </p:sp>
      <p:sp>
        <p:nvSpPr>
          <p:cNvPr id="9" name="Text 7"/>
          <p:cNvSpPr/>
          <p:nvPr/>
        </p:nvSpPr>
        <p:spPr>
          <a:xfrm>
            <a:off x="9881354" y="6050007"/>
            <a:ext cx="3898821" cy="790099"/>
          </a:xfrm>
          <a:prstGeom prst="rect">
            <a:avLst/>
          </a:prstGeom>
          <a:noFill/>
          <a:ln/>
        </p:spPr>
        <p:txBody>
          <a:bodyPr wrap="square" lIns="0" tIns="0" rIns="0" bIns="0" rtlCol="0" anchor="t"/>
          <a:lstStyle/>
          <a:p>
            <a:pPr marL="0" indent="0" algn="ctr">
              <a:lnSpc>
                <a:spcPts val="3100"/>
              </a:lnSpc>
              <a:buNone/>
            </a:pPr>
            <a:r>
              <a:rPr lang="en-US" sz="2800" dirty="0">
                <a:solidFill>
                  <a:srgbClr val="454240"/>
                </a:solidFill>
                <a:latin typeface="Times New Roman" panose="02020603050405020304" pitchFamily="18" charset="0"/>
                <a:ea typeface="DM Sans" pitchFamily="34" charset="-122"/>
                <a:cs typeface="Times New Roman" panose="02020603050405020304" pitchFamily="18" charset="0"/>
              </a:rPr>
              <a:t>£25,000 for equipment, marketing, and operational costs</a:t>
            </a:r>
            <a:endParaRPr lang="en-US" sz="2800" dirty="0">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3B10D294-EAB5-4C15-1246-8CBF1CF91EF8}"/>
              </a:ext>
            </a:extLst>
          </p:cNvPr>
          <p:cNvPicPr>
            <a:picLocks noChangeAspect="1"/>
          </p:cNvPicPr>
          <p:nvPr/>
        </p:nvPicPr>
        <p:blipFill>
          <a:blip r:embed="rId3"/>
          <a:stretch>
            <a:fillRect/>
          </a:stretch>
        </p:blipFill>
        <p:spPr>
          <a:xfrm>
            <a:off x="9314080" y="182539"/>
            <a:ext cx="5159566" cy="309167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7574841" y="260211"/>
            <a:ext cx="4373999" cy="546735"/>
          </a:xfrm>
          <a:prstGeom prst="rect">
            <a:avLst/>
          </a:prstGeom>
          <a:noFill/>
          <a:ln/>
        </p:spPr>
        <p:txBody>
          <a:bodyPr wrap="none" lIns="0" tIns="0" rIns="0" bIns="0" rtlCol="0" anchor="t"/>
          <a:lstStyle/>
          <a:p>
            <a:pPr marL="0" indent="0">
              <a:lnSpc>
                <a:spcPts val="4300"/>
              </a:lnSpc>
              <a:buNone/>
            </a:pPr>
            <a:r>
              <a:rPr lang="en-US" sz="3400" dirty="0">
                <a:solidFill>
                  <a:srgbClr val="5C4E3D"/>
                </a:solidFill>
                <a:latin typeface="Libre Baskerville" pitchFamily="34" charset="0"/>
                <a:ea typeface="Libre Baskerville" pitchFamily="34" charset="-122"/>
                <a:cs typeface="Libre Baskerville" pitchFamily="34" charset="-120"/>
              </a:rPr>
              <a:t>Vision and Mission</a:t>
            </a:r>
            <a:endParaRPr lang="en-US" sz="3400" dirty="0"/>
          </a:p>
        </p:txBody>
      </p:sp>
      <p:sp>
        <p:nvSpPr>
          <p:cNvPr id="4" name="Text 1"/>
          <p:cNvSpPr/>
          <p:nvPr/>
        </p:nvSpPr>
        <p:spPr>
          <a:xfrm>
            <a:off x="5816858" y="1018085"/>
            <a:ext cx="8671468" cy="1398984"/>
          </a:xfrm>
          <a:prstGeom prst="rect">
            <a:avLst/>
          </a:prstGeom>
          <a:noFill/>
          <a:ln/>
        </p:spPr>
        <p:txBody>
          <a:bodyPr wrap="square" lIns="0" tIns="0" rIns="0" bIns="0" rtlCol="0" anchor="t"/>
          <a:lstStyle/>
          <a:p>
            <a:pPr marL="0" indent="0">
              <a:lnSpc>
                <a:spcPts val="22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Our vision is to be recognized as a trusted, high-quality beauty service provider in the local community. Our mission is to deliver personalized beauty experiences that exceed client expectations and build strong, lasting relationships through attentive service and quality treatment. At PureGlam Home Studio, we are guided by our core values of customer focus, quality, and trust. (</a:t>
            </a:r>
            <a:r>
              <a:rPr lang="en-US" sz="2400" i="1" dirty="0" err="1">
                <a:solidFill>
                  <a:srgbClr val="454240"/>
                </a:solidFill>
                <a:latin typeface="Times New Roman" panose="02020603050405020304" pitchFamily="18" charset="0"/>
                <a:ea typeface="DM Sans" pitchFamily="34" charset="-122"/>
                <a:cs typeface="Times New Roman" panose="02020603050405020304" pitchFamily="18" charset="0"/>
              </a:rPr>
              <a:t>Vänskä</a:t>
            </a:r>
            <a:r>
              <a:rPr lang="en-US" sz="2400" i="1" dirty="0">
                <a:solidFill>
                  <a:srgbClr val="454240"/>
                </a:solidFill>
                <a:latin typeface="Times New Roman" panose="02020603050405020304" pitchFamily="18" charset="0"/>
                <a:ea typeface="DM Sans" pitchFamily="34" charset="-122"/>
                <a:cs typeface="Times New Roman" panose="02020603050405020304" pitchFamily="18" charset="0"/>
              </a:rPr>
              <a:t> and </a:t>
            </a:r>
            <a:r>
              <a:rPr lang="en-US" sz="2400" i="1" dirty="0" err="1">
                <a:solidFill>
                  <a:srgbClr val="454240"/>
                </a:solidFill>
                <a:latin typeface="Times New Roman" panose="02020603050405020304" pitchFamily="18" charset="0"/>
                <a:ea typeface="DM Sans" pitchFamily="34" charset="-122"/>
                <a:cs typeface="Times New Roman" panose="02020603050405020304" pitchFamily="18" charset="0"/>
              </a:rPr>
              <a:t>Ylhäinen</a:t>
            </a:r>
            <a:r>
              <a:rPr lang="en-US" sz="2400" i="1" dirty="0">
                <a:solidFill>
                  <a:srgbClr val="454240"/>
                </a:solidFill>
                <a:latin typeface="Times New Roman" panose="02020603050405020304" pitchFamily="18" charset="0"/>
                <a:ea typeface="DM Sans" pitchFamily="34" charset="-122"/>
                <a:cs typeface="Times New Roman" panose="02020603050405020304" pitchFamily="18" charset="0"/>
              </a:rPr>
              <a:t>, 2021). </a:t>
            </a:r>
            <a:endParaRPr lang="en-US" sz="2400" i="1" dirty="0">
              <a:latin typeface="Times New Roman" panose="02020603050405020304" pitchFamily="18" charset="0"/>
              <a:cs typeface="Times New Roman" panose="02020603050405020304" pitchFamily="18" charset="0"/>
            </a:endParaRPr>
          </a:p>
        </p:txBody>
      </p:sp>
      <p:pic>
        <p:nvPicPr>
          <p:cNvPr id="5" name="Image 1" descr="preencoded.png"/>
          <p:cNvPicPr>
            <a:picLocks noChangeAspect="1"/>
          </p:cNvPicPr>
          <p:nvPr/>
        </p:nvPicPr>
        <p:blipFill>
          <a:blip r:embed="rId4"/>
          <a:stretch>
            <a:fillRect/>
          </a:stretch>
        </p:blipFill>
        <p:spPr>
          <a:xfrm>
            <a:off x="6098738" y="2887028"/>
            <a:ext cx="437317" cy="437317"/>
          </a:xfrm>
          <a:prstGeom prst="rect">
            <a:avLst/>
          </a:prstGeom>
        </p:spPr>
      </p:pic>
      <p:sp>
        <p:nvSpPr>
          <p:cNvPr id="6" name="Text 2"/>
          <p:cNvSpPr/>
          <p:nvPr/>
        </p:nvSpPr>
        <p:spPr>
          <a:xfrm>
            <a:off x="6098738" y="3499247"/>
            <a:ext cx="2186940" cy="273368"/>
          </a:xfrm>
          <a:prstGeom prst="rect">
            <a:avLst/>
          </a:prstGeom>
          <a:noFill/>
          <a:ln/>
        </p:spPr>
        <p:txBody>
          <a:bodyPr wrap="none" lIns="0" tIns="0" rIns="0" bIns="0" rtlCol="0" anchor="t"/>
          <a:lstStyle/>
          <a:p>
            <a:pPr marL="0" indent="0" algn="l">
              <a:lnSpc>
                <a:spcPts val="2150"/>
              </a:lnSpc>
              <a:buNone/>
            </a:pPr>
            <a:r>
              <a:rPr lang="en-US" sz="2800" dirty="0">
                <a:solidFill>
                  <a:srgbClr val="454240"/>
                </a:solidFill>
                <a:latin typeface="Libre Baskerville" pitchFamily="34" charset="0"/>
                <a:ea typeface="Libre Baskerville" pitchFamily="34" charset="-122"/>
                <a:cs typeface="Libre Baskerville" pitchFamily="34" charset="-120"/>
              </a:rPr>
              <a:t>Vision</a:t>
            </a:r>
            <a:endParaRPr lang="en-US" sz="2800" dirty="0"/>
          </a:p>
        </p:txBody>
      </p:sp>
      <p:sp>
        <p:nvSpPr>
          <p:cNvPr id="7" name="Text 3"/>
          <p:cNvSpPr/>
          <p:nvPr/>
        </p:nvSpPr>
        <p:spPr>
          <a:xfrm>
            <a:off x="6098738" y="3877508"/>
            <a:ext cx="7919323" cy="279797"/>
          </a:xfrm>
          <a:prstGeom prst="rect">
            <a:avLst/>
          </a:prstGeom>
          <a:noFill/>
          <a:ln/>
        </p:spPr>
        <p:txBody>
          <a:bodyPr wrap="none" lIns="0" tIns="0" rIns="0" bIns="0" rtlCol="0" anchor="t"/>
          <a:lstStyle/>
          <a:p>
            <a:pPr marL="0" indent="0" algn="l">
              <a:lnSpc>
                <a:spcPts val="2200"/>
              </a:lnSpc>
              <a:buNone/>
            </a:pPr>
            <a:r>
              <a:rPr lang="en-US" sz="2800" dirty="0">
                <a:solidFill>
                  <a:srgbClr val="454240"/>
                </a:solidFill>
                <a:latin typeface="Times New Roman" panose="02020603050405020304" pitchFamily="18" charset="0"/>
                <a:ea typeface="DM Sans" pitchFamily="34" charset="-122"/>
                <a:cs typeface="Times New Roman" panose="02020603050405020304" pitchFamily="18" charset="0"/>
              </a:rPr>
              <a:t>Trusted, high-quality local beauty service provider</a:t>
            </a:r>
            <a:endParaRPr lang="en-US" sz="2800" dirty="0">
              <a:latin typeface="Times New Roman" panose="02020603050405020304" pitchFamily="18" charset="0"/>
              <a:cs typeface="Times New Roman" panose="02020603050405020304" pitchFamily="18" charset="0"/>
            </a:endParaRPr>
          </a:p>
        </p:txBody>
      </p:sp>
      <p:pic>
        <p:nvPicPr>
          <p:cNvPr id="8" name="Image 2" descr="preencoded.png"/>
          <p:cNvPicPr>
            <a:picLocks noChangeAspect="1"/>
          </p:cNvPicPr>
          <p:nvPr/>
        </p:nvPicPr>
        <p:blipFill>
          <a:blip r:embed="rId5"/>
          <a:stretch>
            <a:fillRect/>
          </a:stretch>
        </p:blipFill>
        <p:spPr>
          <a:xfrm>
            <a:off x="6098738" y="4682133"/>
            <a:ext cx="437317" cy="437317"/>
          </a:xfrm>
          <a:prstGeom prst="rect">
            <a:avLst/>
          </a:prstGeom>
        </p:spPr>
      </p:pic>
      <p:sp>
        <p:nvSpPr>
          <p:cNvPr id="9" name="Text 4"/>
          <p:cNvSpPr/>
          <p:nvPr/>
        </p:nvSpPr>
        <p:spPr>
          <a:xfrm>
            <a:off x="6098738" y="5294352"/>
            <a:ext cx="2186940" cy="273368"/>
          </a:xfrm>
          <a:prstGeom prst="rect">
            <a:avLst/>
          </a:prstGeom>
          <a:noFill/>
          <a:ln/>
        </p:spPr>
        <p:txBody>
          <a:bodyPr wrap="none" lIns="0" tIns="0" rIns="0" bIns="0" rtlCol="0" anchor="t"/>
          <a:lstStyle/>
          <a:p>
            <a:pPr marL="0" indent="0" algn="l">
              <a:lnSpc>
                <a:spcPts val="2150"/>
              </a:lnSpc>
              <a:buNone/>
            </a:pPr>
            <a:r>
              <a:rPr lang="en-US" sz="2800" dirty="0">
                <a:solidFill>
                  <a:srgbClr val="454240"/>
                </a:solidFill>
                <a:latin typeface="Times New Roman" panose="02020603050405020304" pitchFamily="18" charset="0"/>
                <a:ea typeface="Libre Baskerville" pitchFamily="34" charset="-122"/>
                <a:cs typeface="Times New Roman" panose="02020603050405020304" pitchFamily="18" charset="0"/>
              </a:rPr>
              <a:t>Mission</a:t>
            </a:r>
            <a:endParaRPr lang="en-US" sz="2800" dirty="0">
              <a:latin typeface="Times New Roman" panose="02020603050405020304" pitchFamily="18" charset="0"/>
              <a:cs typeface="Times New Roman" panose="02020603050405020304" pitchFamily="18" charset="0"/>
            </a:endParaRPr>
          </a:p>
        </p:txBody>
      </p:sp>
      <p:sp>
        <p:nvSpPr>
          <p:cNvPr id="10" name="Text 5"/>
          <p:cNvSpPr/>
          <p:nvPr/>
        </p:nvSpPr>
        <p:spPr>
          <a:xfrm>
            <a:off x="5564779" y="5777507"/>
            <a:ext cx="7919323" cy="279797"/>
          </a:xfrm>
          <a:prstGeom prst="rect">
            <a:avLst/>
          </a:prstGeom>
          <a:noFill/>
          <a:ln/>
        </p:spPr>
        <p:txBody>
          <a:bodyPr wrap="none" lIns="0" tIns="0" rIns="0" bIns="0" rtlCol="0" anchor="t"/>
          <a:lstStyle/>
          <a:p>
            <a:pPr marL="0" indent="0" algn="l">
              <a:lnSpc>
                <a:spcPts val="2200"/>
              </a:lnSpc>
              <a:buNone/>
            </a:pPr>
            <a:r>
              <a:rPr lang="en-US" sz="2800" dirty="0">
                <a:solidFill>
                  <a:srgbClr val="454240"/>
                </a:solidFill>
                <a:latin typeface="Times New Roman" panose="02020603050405020304" pitchFamily="18" charset="0"/>
                <a:ea typeface="DM Sans" pitchFamily="34" charset="-122"/>
                <a:cs typeface="Times New Roman" panose="02020603050405020304" pitchFamily="18" charset="0"/>
              </a:rPr>
              <a:t>Deliver personalized experiences and build lasting relationships</a:t>
            </a:r>
            <a:endParaRPr lang="en-US" sz="2800" dirty="0">
              <a:latin typeface="Times New Roman" panose="02020603050405020304" pitchFamily="18" charset="0"/>
              <a:cs typeface="Times New Roman" panose="02020603050405020304" pitchFamily="18" charset="0"/>
            </a:endParaRPr>
          </a:p>
        </p:txBody>
      </p:sp>
      <p:pic>
        <p:nvPicPr>
          <p:cNvPr id="11" name="Image 3" descr="preencoded.png"/>
          <p:cNvPicPr>
            <a:picLocks noChangeAspect="1"/>
          </p:cNvPicPr>
          <p:nvPr/>
        </p:nvPicPr>
        <p:blipFill>
          <a:blip r:embed="rId6"/>
          <a:stretch>
            <a:fillRect/>
          </a:stretch>
        </p:blipFill>
        <p:spPr>
          <a:xfrm>
            <a:off x="6098738" y="6477238"/>
            <a:ext cx="437317" cy="437317"/>
          </a:xfrm>
          <a:prstGeom prst="rect">
            <a:avLst/>
          </a:prstGeom>
        </p:spPr>
      </p:pic>
      <p:sp>
        <p:nvSpPr>
          <p:cNvPr id="12" name="Text 6"/>
          <p:cNvSpPr/>
          <p:nvPr/>
        </p:nvSpPr>
        <p:spPr>
          <a:xfrm>
            <a:off x="6098738" y="7089458"/>
            <a:ext cx="2186940" cy="273368"/>
          </a:xfrm>
          <a:prstGeom prst="rect">
            <a:avLst/>
          </a:prstGeom>
          <a:noFill/>
          <a:ln/>
        </p:spPr>
        <p:txBody>
          <a:bodyPr wrap="none" lIns="0" tIns="0" rIns="0" bIns="0" rtlCol="0" anchor="t"/>
          <a:lstStyle/>
          <a:p>
            <a:pPr marL="0" indent="0" algn="l">
              <a:lnSpc>
                <a:spcPts val="2150"/>
              </a:lnSpc>
              <a:buNone/>
            </a:pPr>
            <a:r>
              <a:rPr lang="en-US" sz="2800" dirty="0">
                <a:solidFill>
                  <a:srgbClr val="454240"/>
                </a:solidFill>
                <a:latin typeface="Times New Roman" panose="02020603050405020304" pitchFamily="18" charset="0"/>
                <a:ea typeface="Libre Baskerville" pitchFamily="34" charset="-122"/>
                <a:cs typeface="Times New Roman" panose="02020603050405020304" pitchFamily="18" charset="0"/>
              </a:rPr>
              <a:t>Core Values</a:t>
            </a:r>
            <a:endParaRPr lang="en-US" sz="2800" dirty="0">
              <a:latin typeface="Times New Roman" panose="02020603050405020304" pitchFamily="18" charset="0"/>
              <a:cs typeface="Times New Roman" panose="02020603050405020304" pitchFamily="18" charset="0"/>
            </a:endParaRPr>
          </a:p>
        </p:txBody>
      </p:sp>
      <p:sp>
        <p:nvSpPr>
          <p:cNvPr id="13" name="Text 7"/>
          <p:cNvSpPr/>
          <p:nvPr/>
        </p:nvSpPr>
        <p:spPr>
          <a:xfrm>
            <a:off x="5802178" y="7607565"/>
            <a:ext cx="7919323" cy="279797"/>
          </a:xfrm>
          <a:prstGeom prst="rect">
            <a:avLst/>
          </a:prstGeom>
          <a:noFill/>
          <a:ln/>
        </p:spPr>
        <p:txBody>
          <a:bodyPr wrap="none" lIns="0" tIns="0" rIns="0" bIns="0" rtlCol="0" anchor="t"/>
          <a:lstStyle/>
          <a:p>
            <a:pPr marL="0" indent="0" algn="l">
              <a:lnSpc>
                <a:spcPts val="2200"/>
              </a:lnSpc>
              <a:buNone/>
            </a:pPr>
            <a:r>
              <a:rPr lang="en-US" sz="2800" dirty="0">
                <a:solidFill>
                  <a:srgbClr val="454240"/>
                </a:solidFill>
                <a:latin typeface="Times New Roman" panose="02020603050405020304" pitchFamily="18" charset="0"/>
                <a:ea typeface="DM Sans" pitchFamily="34" charset="-122"/>
                <a:cs typeface="Times New Roman" panose="02020603050405020304" pitchFamily="18" charset="0"/>
              </a:rPr>
              <a:t>Customer focus, quality, and trust</a:t>
            </a:r>
            <a:endParaRPr 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548948" y="0"/>
            <a:ext cx="5081451" cy="8229600"/>
          </a:xfrm>
          <a:prstGeom prst="rect">
            <a:avLst/>
          </a:prstGeom>
        </p:spPr>
      </p:pic>
      <p:sp>
        <p:nvSpPr>
          <p:cNvPr id="3" name="Text 0"/>
          <p:cNvSpPr/>
          <p:nvPr/>
        </p:nvSpPr>
        <p:spPr>
          <a:xfrm>
            <a:off x="776347" y="450551"/>
            <a:ext cx="7591306" cy="591383"/>
          </a:xfrm>
          <a:prstGeom prst="rect">
            <a:avLst/>
          </a:prstGeom>
          <a:noFill/>
          <a:ln/>
        </p:spPr>
        <p:txBody>
          <a:bodyPr wrap="none" lIns="0" tIns="0" rIns="0" bIns="0" rtlCol="0" anchor="t"/>
          <a:lstStyle/>
          <a:p>
            <a:pPr marL="0" indent="0">
              <a:lnSpc>
                <a:spcPts val="4650"/>
              </a:lnSpc>
              <a:buNone/>
            </a:pPr>
            <a:r>
              <a:rPr lang="en-US" sz="3700" dirty="0">
                <a:solidFill>
                  <a:srgbClr val="5C4E3D"/>
                </a:solidFill>
                <a:latin typeface="Libre Baskerville" pitchFamily="34" charset="0"/>
                <a:ea typeface="Libre Baskerville" pitchFamily="34" charset="-122"/>
                <a:cs typeface="Libre Baskerville" pitchFamily="34" charset="-120"/>
              </a:rPr>
              <a:t>Ownership and Legal Structure</a:t>
            </a:r>
            <a:endParaRPr lang="en-US" sz="3700" dirty="0"/>
          </a:p>
        </p:txBody>
      </p:sp>
      <p:sp>
        <p:nvSpPr>
          <p:cNvPr id="4" name="Text 1"/>
          <p:cNvSpPr/>
          <p:nvPr/>
        </p:nvSpPr>
        <p:spPr>
          <a:xfrm>
            <a:off x="166074" y="1155400"/>
            <a:ext cx="9147743" cy="1817370"/>
          </a:xfrm>
          <a:prstGeom prst="rect">
            <a:avLst/>
          </a:prstGeom>
          <a:noFill/>
          <a:ln/>
        </p:spPr>
        <p:txBody>
          <a:bodyPr wrap="square" lIns="0" tIns="0" rIns="0" bIns="0" rtlCol="0" anchor="t"/>
          <a:lstStyle/>
          <a:p>
            <a:pPr marL="0" indent="0" algn="just">
              <a:lnSpc>
                <a:spcPts val="2350"/>
              </a:lnSpc>
              <a:buNone/>
            </a:pPr>
            <a:r>
              <a:rPr lang="en-US" sz="2800" dirty="0">
                <a:solidFill>
                  <a:srgbClr val="454240"/>
                </a:solidFill>
                <a:latin typeface="Times New Roman" panose="02020603050405020304" pitchFamily="18" charset="0"/>
                <a:ea typeface="DM Sans" pitchFamily="34" charset="-122"/>
                <a:cs typeface="Times New Roman" panose="02020603050405020304" pitchFamily="18" charset="0"/>
              </a:rPr>
              <a:t>PureGlam Home Studio is structured as a Sole Proprietorship, offering benefits such as simplified tax reporting and full control over decision-making. We will obtain all necessary local business licenses and ensure adherence to health and safety standards. Comprehensive business insurance will be secured for liability protection and to safeguard against potential issues. This legal format is ideal for our single-owner business offering specialized services (</a:t>
            </a:r>
            <a:r>
              <a:rPr lang="en-US" sz="2800" i="1" dirty="0" err="1">
                <a:solidFill>
                  <a:srgbClr val="454240"/>
                </a:solidFill>
                <a:latin typeface="Times New Roman" panose="02020603050405020304" pitchFamily="18" charset="0"/>
                <a:ea typeface="DM Sans" pitchFamily="34" charset="-122"/>
                <a:cs typeface="Times New Roman" panose="02020603050405020304" pitchFamily="18" charset="0"/>
              </a:rPr>
              <a:t>Lewnes</a:t>
            </a:r>
            <a:r>
              <a:rPr lang="en-US" sz="2800" i="1" dirty="0">
                <a:solidFill>
                  <a:srgbClr val="454240"/>
                </a:solidFill>
                <a:latin typeface="Times New Roman" panose="02020603050405020304" pitchFamily="18" charset="0"/>
                <a:ea typeface="DM Sans" pitchFamily="34" charset="-122"/>
                <a:cs typeface="Times New Roman" panose="02020603050405020304" pitchFamily="18" charset="0"/>
              </a:rPr>
              <a:t> and Keller, 2019). </a:t>
            </a:r>
            <a:endParaRPr lang="en-US" sz="2800" i="1" dirty="0">
              <a:latin typeface="Times New Roman" panose="02020603050405020304" pitchFamily="18" charset="0"/>
              <a:cs typeface="Times New Roman" panose="02020603050405020304" pitchFamily="18" charset="0"/>
            </a:endParaRPr>
          </a:p>
        </p:txBody>
      </p:sp>
      <p:sp>
        <p:nvSpPr>
          <p:cNvPr id="6" name="Text 3"/>
          <p:cNvSpPr/>
          <p:nvPr/>
        </p:nvSpPr>
        <p:spPr>
          <a:xfrm>
            <a:off x="859274" y="3916680"/>
            <a:ext cx="2366010" cy="295632"/>
          </a:xfrm>
          <a:prstGeom prst="rect">
            <a:avLst/>
          </a:prstGeom>
          <a:noFill/>
          <a:ln/>
        </p:spPr>
        <p:txBody>
          <a:bodyPr wrap="none" lIns="0" tIns="0" rIns="0" bIns="0" rtlCol="0" anchor="t"/>
          <a:lstStyle/>
          <a:p>
            <a:pPr marL="0" indent="0">
              <a:lnSpc>
                <a:spcPts val="2300"/>
              </a:lnSpc>
              <a:buNone/>
            </a:pPr>
            <a:r>
              <a:rPr lang="en-US" sz="2800" u="sng" dirty="0">
                <a:solidFill>
                  <a:srgbClr val="454240"/>
                </a:solidFill>
                <a:latin typeface="Libre Baskerville" pitchFamily="34" charset="0"/>
                <a:ea typeface="Libre Baskerville" pitchFamily="34" charset="-122"/>
                <a:cs typeface="Libre Baskerville" pitchFamily="34" charset="-120"/>
              </a:rPr>
              <a:t>Legal Format</a:t>
            </a:r>
            <a:endParaRPr lang="en-US" sz="2800" u="sng" dirty="0"/>
          </a:p>
        </p:txBody>
      </p:sp>
      <p:sp>
        <p:nvSpPr>
          <p:cNvPr id="7" name="Text 4"/>
          <p:cNvSpPr/>
          <p:nvPr/>
        </p:nvSpPr>
        <p:spPr>
          <a:xfrm>
            <a:off x="166074" y="4436634"/>
            <a:ext cx="7425452" cy="302895"/>
          </a:xfrm>
          <a:prstGeom prst="rect">
            <a:avLst/>
          </a:prstGeom>
          <a:noFill/>
          <a:ln/>
        </p:spPr>
        <p:txBody>
          <a:bodyPr wrap="none" lIns="0" tIns="0" rIns="0" bIns="0" rtlCol="0" anchor="t"/>
          <a:lstStyle/>
          <a:p>
            <a:pPr marL="0" indent="0">
              <a:lnSpc>
                <a:spcPts val="2350"/>
              </a:lnSpc>
              <a:buNone/>
            </a:pPr>
            <a:r>
              <a:rPr lang="en-US" sz="2800" dirty="0">
                <a:solidFill>
                  <a:srgbClr val="454240"/>
                </a:solidFill>
                <a:latin typeface="Times New Roman" panose="02020603050405020304" pitchFamily="18" charset="0"/>
                <a:ea typeface="DM Sans" pitchFamily="34" charset="-122"/>
                <a:cs typeface="Times New Roman" panose="02020603050405020304" pitchFamily="18" charset="0"/>
              </a:rPr>
              <a:t>Sole Proprietorship for simplified operations and full control</a:t>
            </a:r>
            <a:endParaRPr lang="en-US" sz="2800" dirty="0">
              <a:latin typeface="Times New Roman" panose="02020603050405020304" pitchFamily="18" charset="0"/>
              <a:cs typeface="Times New Roman" panose="02020603050405020304" pitchFamily="18" charset="0"/>
            </a:endParaRPr>
          </a:p>
        </p:txBody>
      </p:sp>
      <p:sp>
        <p:nvSpPr>
          <p:cNvPr id="9" name="Text 6"/>
          <p:cNvSpPr/>
          <p:nvPr/>
        </p:nvSpPr>
        <p:spPr>
          <a:xfrm>
            <a:off x="859274" y="5211485"/>
            <a:ext cx="2366010" cy="295632"/>
          </a:xfrm>
          <a:prstGeom prst="rect">
            <a:avLst/>
          </a:prstGeom>
          <a:noFill/>
          <a:ln/>
        </p:spPr>
        <p:txBody>
          <a:bodyPr wrap="none" lIns="0" tIns="0" rIns="0" bIns="0" rtlCol="0" anchor="t"/>
          <a:lstStyle/>
          <a:p>
            <a:pPr marL="0" indent="0">
              <a:lnSpc>
                <a:spcPts val="2300"/>
              </a:lnSpc>
              <a:buNone/>
            </a:pPr>
            <a:r>
              <a:rPr lang="en-US" sz="2800" u="sng" dirty="0">
                <a:solidFill>
                  <a:srgbClr val="454240"/>
                </a:solidFill>
                <a:latin typeface="Libre Baskerville" pitchFamily="34" charset="0"/>
                <a:ea typeface="Libre Baskerville" pitchFamily="34" charset="-122"/>
                <a:cs typeface="Libre Baskerville" pitchFamily="34" charset="-120"/>
              </a:rPr>
              <a:t>Compliance</a:t>
            </a:r>
            <a:endParaRPr lang="en-US" sz="2800" u="sng" dirty="0"/>
          </a:p>
        </p:txBody>
      </p:sp>
      <p:sp>
        <p:nvSpPr>
          <p:cNvPr id="10" name="Text 7"/>
          <p:cNvSpPr/>
          <p:nvPr/>
        </p:nvSpPr>
        <p:spPr>
          <a:xfrm>
            <a:off x="166074" y="5855255"/>
            <a:ext cx="7425452" cy="302895"/>
          </a:xfrm>
          <a:prstGeom prst="rect">
            <a:avLst/>
          </a:prstGeom>
          <a:noFill/>
          <a:ln/>
        </p:spPr>
        <p:txBody>
          <a:bodyPr wrap="none" lIns="0" tIns="0" rIns="0" bIns="0" rtlCol="0" anchor="t"/>
          <a:lstStyle/>
          <a:p>
            <a:pPr marL="0" indent="0">
              <a:lnSpc>
                <a:spcPts val="2350"/>
              </a:lnSpc>
              <a:buNone/>
            </a:pPr>
            <a:r>
              <a:rPr lang="en-US" sz="2800" dirty="0">
                <a:solidFill>
                  <a:srgbClr val="454240"/>
                </a:solidFill>
                <a:latin typeface="Times New Roman" panose="02020603050405020304" pitchFamily="18" charset="0"/>
                <a:ea typeface="DM Sans" pitchFamily="34" charset="-122"/>
                <a:cs typeface="Times New Roman" panose="02020603050405020304" pitchFamily="18" charset="0"/>
              </a:rPr>
              <a:t>Local business licenses and health/safety standard adherence</a:t>
            </a:r>
            <a:endParaRPr lang="en-US" sz="2800" dirty="0">
              <a:latin typeface="Times New Roman" panose="02020603050405020304" pitchFamily="18" charset="0"/>
              <a:cs typeface="Times New Roman" panose="02020603050405020304" pitchFamily="18" charset="0"/>
            </a:endParaRPr>
          </a:p>
        </p:txBody>
      </p:sp>
      <p:sp>
        <p:nvSpPr>
          <p:cNvPr id="12" name="Text 9"/>
          <p:cNvSpPr/>
          <p:nvPr/>
        </p:nvSpPr>
        <p:spPr>
          <a:xfrm>
            <a:off x="859274" y="6506289"/>
            <a:ext cx="2366010" cy="295632"/>
          </a:xfrm>
          <a:prstGeom prst="rect">
            <a:avLst/>
          </a:prstGeom>
          <a:noFill/>
          <a:ln/>
        </p:spPr>
        <p:txBody>
          <a:bodyPr wrap="none" lIns="0" tIns="0" rIns="0" bIns="0" rtlCol="0" anchor="t"/>
          <a:lstStyle/>
          <a:p>
            <a:pPr marL="0" indent="0">
              <a:lnSpc>
                <a:spcPts val="2300"/>
              </a:lnSpc>
              <a:buNone/>
            </a:pPr>
            <a:r>
              <a:rPr lang="en-US" sz="2800" u="sng" dirty="0">
                <a:solidFill>
                  <a:srgbClr val="454240"/>
                </a:solidFill>
                <a:latin typeface="Libre Baskerville" pitchFamily="34" charset="0"/>
                <a:ea typeface="Libre Baskerville" pitchFamily="34" charset="-122"/>
                <a:cs typeface="Libre Baskerville" pitchFamily="34" charset="-120"/>
              </a:rPr>
              <a:t>Insurance</a:t>
            </a:r>
            <a:endParaRPr lang="en-US" sz="2800" u="sng" dirty="0"/>
          </a:p>
        </p:txBody>
      </p:sp>
      <p:sp>
        <p:nvSpPr>
          <p:cNvPr id="13" name="Text 10"/>
          <p:cNvSpPr/>
          <p:nvPr/>
        </p:nvSpPr>
        <p:spPr>
          <a:xfrm>
            <a:off x="166074" y="7223420"/>
            <a:ext cx="7425452" cy="302895"/>
          </a:xfrm>
          <a:prstGeom prst="rect">
            <a:avLst/>
          </a:prstGeom>
          <a:noFill/>
          <a:ln/>
        </p:spPr>
        <p:txBody>
          <a:bodyPr wrap="none" lIns="0" tIns="0" rIns="0" bIns="0" rtlCol="0" anchor="t"/>
          <a:lstStyle/>
          <a:p>
            <a:pPr marL="0" indent="0">
              <a:lnSpc>
                <a:spcPts val="2350"/>
              </a:lnSpc>
              <a:buNone/>
            </a:pPr>
            <a:r>
              <a:rPr lang="en-US" sz="2800" dirty="0">
                <a:solidFill>
                  <a:srgbClr val="454240"/>
                </a:solidFill>
                <a:latin typeface="Times New Roman" panose="02020603050405020304" pitchFamily="18" charset="0"/>
                <a:ea typeface="DM Sans" pitchFamily="34" charset="-122"/>
                <a:cs typeface="Times New Roman" panose="02020603050405020304" pitchFamily="18" charset="0"/>
              </a:rPr>
              <a:t>Comprehensive coverage for liability and protection</a:t>
            </a:r>
            <a:endParaRPr 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081332"/>
          </a:xfrm>
          <a:prstGeom prst="rect">
            <a:avLst/>
          </a:prstGeom>
        </p:spPr>
      </p:pic>
      <p:sp>
        <p:nvSpPr>
          <p:cNvPr id="3" name="Text 0"/>
          <p:cNvSpPr/>
          <p:nvPr/>
        </p:nvSpPr>
        <p:spPr>
          <a:xfrm>
            <a:off x="3349109" y="2399169"/>
            <a:ext cx="5532834" cy="520303"/>
          </a:xfrm>
          <a:prstGeom prst="rect">
            <a:avLst/>
          </a:prstGeom>
          <a:noFill/>
          <a:ln/>
        </p:spPr>
        <p:txBody>
          <a:bodyPr wrap="none" lIns="0" tIns="0" rIns="0" bIns="0" rtlCol="0" anchor="t"/>
          <a:lstStyle/>
          <a:p>
            <a:pPr marL="0" indent="0">
              <a:lnSpc>
                <a:spcPts val="4050"/>
              </a:lnSpc>
              <a:buNone/>
            </a:pPr>
            <a:r>
              <a:rPr lang="en-US" sz="3250" dirty="0">
                <a:solidFill>
                  <a:srgbClr val="5C4E3D"/>
                </a:solidFill>
                <a:latin typeface="Libre Baskerville" pitchFamily="34" charset="0"/>
                <a:ea typeface="Libre Baskerville" pitchFamily="34" charset="-122"/>
                <a:cs typeface="Libre Baskerville" pitchFamily="34" charset="-120"/>
              </a:rPr>
              <a:t>Management and Staffing</a:t>
            </a:r>
            <a:endParaRPr lang="en-US" sz="3250" dirty="0"/>
          </a:p>
        </p:txBody>
      </p:sp>
      <p:sp>
        <p:nvSpPr>
          <p:cNvPr id="4" name="Text 1"/>
          <p:cNvSpPr/>
          <p:nvPr/>
        </p:nvSpPr>
        <p:spPr>
          <a:xfrm>
            <a:off x="256120" y="2994779"/>
            <a:ext cx="13723009" cy="1065848"/>
          </a:xfrm>
          <a:prstGeom prst="rect">
            <a:avLst/>
          </a:prstGeom>
          <a:noFill/>
          <a:ln/>
        </p:spPr>
        <p:txBody>
          <a:bodyPr wrap="square" lIns="0" tIns="0" rIns="0" bIns="0" rtlCol="0" anchor="t"/>
          <a:lstStyle/>
          <a:p>
            <a:pPr marL="0" indent="0" algn="just">
              <a:lnSpc>
                <a:spcPts val="2050"/>
              </a:lnSpc>
              <a:buNone/>
            </a:pPr>
            <a:r>
              <a:rPr lang="en-US" sz="2000" dirty="0">
                <a:solidFill>
                  <a:srgbClr val="454240"/>
                </a:solidFill>
                <a:latin typeface="Times New Roman" panose="02020603050405020304" pitchFamily="18" charset="0"/>
                <a:ea typeface="DM Sans" pitchFamily="34" charset="-122"/>
                <a:cs typeface="Times New Roman" panose="02020603050405020304" pitchFamily="18" charset="0"/>
              </a:rPr>
              <a:t>PureGlam Home Studio is founded and operated by Iuliana Luminita Nica, an experienced licensed beautician. As the sole proprietor, Iuliana oversees all business operations, client services, marketing, and administration. Initially, the business will be solely operated by the founder to maintain personalized service. As the client base expands, we plan to hire a part-time receptionist to handle administrative tasks and customer inquiries. External experts such as accountants or marketing consultants may be engaged on a contract basis to support business growth (</a:t>
            </a:r>
            <a:r>
              <a:rPr lang="en-GB" sz="2000" i="1" dirty="0">
                <a:solidFill>
                  <a:srgbClr val="454240"/>
                </a:solidFill>
                <a:latin typeface="Times New Roman" panose="02020603050405020304" pitchFamily="18" charset="0"/>
                <a:ea typeface="DM Sans" pitchFamily="34" charset="-122"/>
                <a:cs typeface="Times New Roman" panose="02020603050405020304" pitchFamily="18" charset="0"/>
              </a:rPr>
              <a:t>Ali and Talwar, 2013). </a:t>
            </a:r>
            <a:endParaRPr lang="en-US" sz="2000" i="1" dirty="0">
              <a:latin typeface="Times New Roman" panose="02020603050405020304" pitchFamily="18" charset="0"/>
              <a:cs typeface="Times New Roman" panose="02020603050405020304" pitchFamily="18" charset="0"/>
            </a:endParaRPr>
          </a:p>
        </p:txBody>
      </p:sp>
      <p:sp>
        <p:nvSpPr>
          <p:cNvPr id="5" name="Shape 2"/>
          <p:cNvSpPr/>
          <p:nvPr/>
        </p:nvSpPr>
        <p:spPr>
          <a:xfrm>
            <a:off x="820936" y="4562237"/>
            <a:ext cx="22860" cy="3211116"/>
          </a:xfrm>
          <a:prstGeom prst="roundRect">
            <a:avLst>
              <a:gd name="adj" fmla="val 305925"/>
            </a:avLst>
          </a:prstGeom>
          <a:solidFill>
            <a:srgbClr val="DDD3BA"/>
          </a:solidFill>
          <a:ln/>
        </p:spPr>
        <p:txBody>
          <a:bodyPr/>
          <a:lstStyle/>
          <a:p>
            <a:endParaRPr lang="en-GB"/>
          </a:p>
        </p:txBody>
      </p:sp>
      <p:sp>
        <p:nvSpPr>
          <p:cNvPr id="6" name="Shape 3"/>
          <p:cNvSpPr/>
          <p:nvPr/>
        </p:nvSpPr>
        <p:spPr>
          <a:xfrm>
            <a:off x="996791" y="4925378"/>
            <a:ext cx="582692" cy="22860"/>
          </a:xfrm>
          <a:prstGeom prst="roundRect">
            <a:avLst>
              <a:gd name="adj" fmla="val 305925"/>
            </a:avLst>
          </a:prstGeom>
          <a:solidFill>
            <a:srgbClr val="DDD3BA"/>
          </a:solidFill>
          <a:ln/>
        </p:spPr>
        <p:txBody>
          <a:bodyPr/>
          <a:lstStyle/>
          <a:p>
            <a:endParaRPr lang="en-GB"/>
          </a:p>
        </p:txBody>
      </p:sp>
      <p:sp>
        <p:nvSpPr>
          <p:cNvPr id="7" name="Shape 4"/>
          <p:cNvSpPr/>
          <p:nvPr/>
        </p:nvSpPr>
        <p:spPr>
          <a:xfrm>
            <a:off x="645081" y="4749522"/>
            <a:ext cx="374571" cy="374571"/>
          </a:xfrm>
          <a:prstGeom prst="roundRect">
            <a:avLst>
              <a:gd name="adj" fmla="val 18671"/>
            </a:avLst>
          </a:prstGeom>
          <a:solidFill>
            <a:srgbClr val="F7EDD4"/>
          </a:solidFill>
          <a:ln w="7620">
            <a:solidFill>
              <a:srgbClr val="DDD3BA"/>
            </a:solidFill>
            <a:prstDash val="solid"/>
          </a:ln>
        </p:spPr>
        <p:txBody>
          <a:bodyPr/>
          <a:lstStyle/>
          <a:p>
            <a:endParaRPr lang="en-GB"/>
          </a:p>
        </p:txBody>
      </p:sp>
      <p:sp>
        <p:nvSpPr>
          <p:cNvPr id="8" name="Text 5"/>
          <p:cNvSpPr/>
          <p:nvPr/>
        </p:nvSpPr>
        <p:spPr>
          <a:xfrm>
            <a:off x="776645" y="4811911"/>
            <a:ext cx="111443" cy="249793"/>
          </a:xfrm>
          <a:prstGeom prst="rect">
            <a:avLst/>
          </a:prstGeom>
          <a:noFill/>
          <a:ln/>
        </p:spPr>
        <p:txBody>
          <a:bodyPr wrap="none" lIns="0" tIns="0" rIns="0" bIns="0" rtlCol="0" anchor="t"/>
          <a:lstStyle/>
          <a:p>
            <a:pPr marL="0" indent="0" algn="ctr">
              <a:lnSpc>
                <a:spcPts val="1950"/>
              </a:lnSpc>
              <a:buNone/>
            </a:pPr>
            <a:r>
              <a:rPr lang="en-US" sz="1950" dirty="0">
                <a:solidFill>
                  <a:srgbClr val="454240"/>
                </a:solidFill>
                <a:latin typeface="Libre Baskerville" pitchFamily="34" charset="0"/>
                <a:ea typeface="Libre Baskerville" pitchFamily="34" charset="-122"/>
                <a:cs typeface="Libre Baskerville" pitchFamily="34" charset="-120"/>
              </a:rPr>
              <a:t>1</a:t>
            </a:r>
            <a:endParaRPr lang="en-US" sz="1950" dirty="0"/>
          </a:p>
        </p:txBody>
      </p:sp>
      <p:sp>
        <p:nvSpPr>
          <p:cNvPr id="9" name="Text 6"/>
          <p:cNvSpPr/>
          <p:nvPr/>
        </p:nvSpPr>
        <p:spPr>
          <a:xfrm>
            <a:off x="1748076" y="4728686"/>
            <a:ext cx="2081332" cy="260152"/>
          </a:xfrm>
          <a:prstGeom prst="rect">
            <a:avLst/>
          </a:prstGeom>
          <a:noFill/>
          <a:ln/>
        </p:spPr>
        <p:txBody>
          <a:bodyPr wrap="none" lIns="0" tIns="0" rIns="0" bIns="0" rtlCol="0" anchor="t"/>
          <a:lstStyle/>
          <a:p>
            <a:pPr marL="0" indent="0" algn="l">
              <a:lnSpc>
                <a:spcPts val="2000"/>
              </a:lnSpc>
              <a:buNone/>
            </a:pPr>
            <a:r>
              <a:rPr lang="en-US" sz="2800" u="sng" dirty="0">
                <a:solidFill>
                  <a:srgbClr val="454240"/>
                </a:solidFill>
                <a:latin typeface="Times New Roman" panose="02020603050405020304" pitchFamily="18" charset="0"/>
                <a:ea typeface="Libre Baskerville" pitchFamily="34" charset="-122"/>
                <a:cs typeface="Times New Roman" panose="02020603050405020304" pitchFamily="18" charset="0"/>
              </a:rPr>
              <a:t>Initial Operations</a:t>
            </a:r>
            <a:endParaRPr lang="en-US" sz="2800" u="sng" dirty="0">
              <a:latin typeface="Times New Roman" panose="02020603050405020304" pitchFamily="18" charset="0"/>
              <a:cs typeface="Times New Roman" panose="02020603050405020304" pitchFamily="18" charset="0"/>
            </a:endParaRPr>
          </a:p>
        </p:txBody>
      </p:sp>
      <p:sp>
        <p:nvSpPr>
          <p:cNvPr id="10" name="Text 7"/>
          <p:cNvSpPr/>
          <p:nvPr/>
        </p:nvSpPr>
        <p:spPr>
          <a:xfrm>
            <a:off x="1165383" y="5299345"/>
            <a:ext cx="12299633" cy="266462"/>
          </a:xfrm>
          <a:prstGeom prst="rect">
            <a:avLst/>
          </a:prstGeom>
          <a:noFill/>
          <a:ln/>
        </p:spPr>
        <p:txBody>
          <a:bodyPr wrap="none" lIns="0" tIns="0" rIns="0" bIns="0" rtlCol="0" anchor="t"/>
          <a:lstStyle/>
          <a:p>
            <a:pPr marL="0" indent="0" algn="l">
              <a:lnSpc>
                <a:spcPts val="2050"/>
              </a:lnSpc>
              <a:buNone/>
            </a:pPr>
            <a:r>
              <a:rPr lang="en-US" sz="2800" dirty="0">
                <a:solidFill>
                  <a:srgbClr val="454240"/>
                </a:solidFill>
                <a:latin typeface="Times New Roman" panose="02020603050405020304" pitchFamily="18" charset="0"/>
                <a:ea typeface="DM Sans" pitchFamily="34" charset="-122"/>
                <a:cs typeface="Times New Roman" panose="02020603050405020304" pitchFamily="18" charset="0"/>
              </a:rPr>
              <a:t>Solely operated by founder Iuliana Luminita Nica</a:t>
            </a:r>
            <a:endParaRPr lang="en-US" sz="2800" dirty="0">
              <a:latin typeface="Times New Roman" panose="02020603050405020304" pitchFamily="18" charset="0"/>
              <a:cs typeface="Times New Roman" panose="02020603050405020304" pitchFamily="18" charset="0"/>
            </a:endParaRPr>
          </a:p>
        </p:txBody>
      </p:sp>
      <p:sp>
        <p:nvSpPr>
          <p:cNvPr id="11" name="Shape 8"/>
          <p:cNvSpPr/>
          <p:nvPr/>
        </p:nvSpPr>
        <p:spPr>
          <a:xfrm>
            <a:off x="996791" y="6051233"/>
            <a:ext cx="582692" cy="22860"/>
          </a:xfrm>
          <a:prstGeom prst="roundRect">
            <a:avLst>
              <a:gd name="adj" fmla="val 305925"/>
            </a:avLst>
          </a:prstGeom>
          <a:solidFill>
            <a:srgbClr val="DDD3BA"/>
          </a:solidFill>
          <a:ln/>
        </p:spPr>
        <p:txBody>
          <a:bodyPr/>
          <a:lstStyle/>
          <a:p>
            <a:endParaRPr lang="en-GB"/>
          </a:p>
        </p:txBody>
      </p:sp>
      <p:sp>
        <p:nvSpPr>
          <p:cNvPr id="12" name="Shape 9"/>
          <p:cNvSpPr/>
          <p:nvPr/>
        </p:nvSpPr>
        <p:spPr>
          <a:xfrm>
            <a:off x="645081" y="5875377"/>
            <a:ext cx="374571" cy="374571"/>
          </a:xfrm>
          <a:prstGeom prst="roundRect">
            <a:avLst>
              <a:gd name="adj" fmla="val 18671"/>
            </a:avLst>
          </a:prstGeom>
          <a:solidFill>
            <a:srgbClr val="F7EDD4"/>
          </a:solidFill>
          <a:ln w="7620">
            <a:solidFill>
              <a:srgbClr val="DDD3BA"/>
            </a:solidFill>
            <a:prstDash val="solid"/>
          </a:ln>
        </p:spPr>
        <p:txBody>
          <a:bodyPr/>
          <a:lstStyle/>
          <a:p>
            <a:endParaRPr lang="en-GB"/>
          </a:p>
        </p:txBody>
      </p:sp>
      <p:sp>
        <p:nvSpPr>
          <p:cNvPr id="13" name="Text 10"/>
          <p:cNvSpPr/>
          <p:nvPr/>
        </p:nvSpPr>
        <p:spPr>
          <a:xfrm>
            <a:off x="755452" y="5937766"/>
            <a:ext cx="153829" cy="249793"/>
          </a:xfrm>
          <a:prstGeom prst="rect">
            <a:avLst/>
          </a:prstGeom>
          <a:noFill/>
          <a:ln/>
        </p:spPr>
        <p:txBody>
          <a:bodyPr wrap="none" lIns="0" tIns="0" rIns="0" bIns="0" rtlCol="0" anchor="t"/>
          <a:lstStyle/>
          <a:p>
            <a:pPr marL="0" indent="0" algn="ctr">
              <a:lnSpc>
                <a:spcPts val="1950"/>
              </a:lnSpc>
              <a:buNone/>
            </a:pPr>
            <a:r>
              <a:rPr lang="en-US" sz="1950" dirty="0">
                <a:solidFill>
                  <a:srgbClr val="454240"/>
                </a:solidFill>
                <a:latin typeface="Libre Baskerville" pitchFamily="34" charset="0"/>
                <a:ea typeface="Libre Baskerville" pitchFamily="34" charset="-122"/>
                <a:cs typeface="Libre Baskerville" pitchFamily="34" charset="-120"/>
              </a:rPr>
              <a:t>2</a:t>
            </a:r>
            <a:endParaRPr lang="en-US" sz="1950" dirty="0"/>
          </a:p>
        </p:txBody>
      </p:sp>
      <p:sp>
        <p:nvSpPr>
          <p:cNvPr id="14" name="Text 11"/>
          <p:cNvSpPr/>
          <p:nvPr/>
        </p:nvSpPr>
        <p:spPr>
          <a:xfrm>
            <a:off x="1748076" y="5854541"/>
            <a:ext cx="2081332" cy="260152"/>
          </a:xfrm>
          <a:prstGeom prst="rect">
            <a:avLst/>
          </a:prstGeom>
          <a:noFill/>
          <a:ln/>
        </p:spPr>
        <p:txBody>
          <a:bodyPr wrap="none" lIns="0" tIns="0" rIns="0" bIns="0" rtlCol="0" anchor="t"/>
          <a:lstStyle/>
          <a:p>
            <a:pPr marL="0" indent="0" algn="l">
              <a:lnSpc>
                <a:spcPts val="2000"/>
              </a:lnSpc>
              <a:buNone/>
            </a:pPr>
            <a:r>
              <a:rPr lang="en-US" sz="2800" u="sng" dirty="0">
                <a:solidFill>
                  <a:srgbClr val="454240"/>
                </a:solidFill>
                <a:latin typeface="Times New Roman" panose="02020603050405020304" pitchFamily="18" charset="0"/>
                <a:ea typeface="Libre Baskerville" pitchFamily="34" charset="-122"/>
                <a:cs typeface="Times New Roman" panose="02020603050405020304" pitchFamily="18" charset="0"/>
              </a:rPr>
              <a:t>Expansion Phase</a:t>
            </a:r>
            <a:endParaRPr lang="en-US" sz="2800" u="sng" dirty="0">
              <a:latin typeface="Times New Roman" panose="02020603050405020304" pitchFamily="18" charset="0"/>
              <a:cs typeface="Times New Roman" panose="02020603050405020304" pitchFamily="18" charset="0"/>
            </a:endParaRPr>
          </a:p>
        </p:txBody>
      </p:sp>
      <p:sp>
        <p:nvSpPr>
          <p:cNvPr id="15" name="Text 12"/>
          <p:cNvSpPr/>
          <p:nvPr/>
        </p:nvSpPr>
        <p:spPr>
          <a:xfrm>
            <a:off x="967807" y="6414313"/>
            <a:ext cx="12299633" cy="266462"/>
          </a:xfrm>
          <a:prstGeom prst="rect">
            <a:avLst/>
          </a:prstGeom>
          <a:noFill/>
          <a:ln/>
        </p:spPr>
        <p:txBody>
          <a:bodyPr wrap="none" lIns="0" tIns="0" rIns="0" bIns="0" rtlCol="0" anchor="t"/>
          <a:lstStyle/>
          <a:p>
            <a:pPr marL="0" indent="0" algn="l">
              <a:lnSpc>
                <a:spcPts val="205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Hire part-time receptionist for administrative support</a:t>
            </a:r>
            <a:endParaRPr lang="en-US" sz="2400" dirty="0">
              <a:latin typeface="Times New Roman" panose="02020603050405020304" pitchFamily="18" charset="0"/>
              <a:cs typeface="Times New Roman" panose="02020603050405020304" pitchFamily="18" charset="0"/>
            </a:endParaRPr>
          </a:p>
        </p:txBody>
      </p:sp>
      <p:sp>
        <p:nvSpPr>
          <p:cNvPr id="16" name="Shape 13"/>
          <p:cNvSpPr/>
          <p:nvPr/>
        </p:nvSpPr>
        <p:spPr>
          <a:xfrm>
            <a:off x="996791" y="7177088"/>
            <a:ext cx="582692" cy="22860"/>
          </a:xfrm>
          <a:prstGeom prst="roundRect">
            <a:avLst>
              <a:gd name="adj" fmla="val 305925"/>
            </a:avLst>
          </a:prstGeom>
          <a:solidFill>
            <a:srgbClr val="DDD3BA"/>
          </a:solidFill>
          <a:ln/>
        </p:spPr>
        <p:txBody>
          <a:bodyPr/>
          <a:lstStyle/>
          <a:p>
            <a:endParaRPr lang="en-GB"/>
          </a:p>
        </p:txBody>
      </p:sp>
      <p:sp>
        <p:nvSpPr>
          <p:cNvPr id="17" name="Shape 14"/>
          <p:cNvSpPr/>
          <p:nvPr/>
        </p:nvSpPr>
        <p:spPr>
          <a:xfrm>
            <a:off x="645081" y="7001232"/>
            <a:ext cx="374571" cy="374571"/>
          </a:xfrm>
          <a:prstGeom prst="roundRect">
            <a:avLst>
              <a:gd name="adj" fmla="val 18671"/>
            </a:avLst>
          </a:prstGeom>
          <a:solidFill>
            <a:srgbClr val="F7EDD4"/>
          </a:solidFill>
          <a:ln w="7620">
            <a:solidFill>
              <a:srgbClr val="DDD3BA"/>
            </a:solidFill>
            <a:prstDash val="solid"/>
          </a:ln>
        </p:spPr>
        <p:txBody>
          <a:bodyPr/>
          <a:lstStyle/>
          <a:p>
            <a:endParaRPr lang="en-GB"/>
          </a:p>
        </p:txBody>
      </p:sp>
      <p:sp>
        <p:nvSpPr>
          <p:cNvPr id="18" name="Text 15"/>
          <p:cNvSpPr/>
          <p:nvPr/>
        </p:nvSpPr>
        <p:spPr>
          <a:xfrm>
            <a:off x="755452" y="7063621"/>
            <a:ext cx="153829" cy="249793"/>
          </a:xfrm>
          <a:prstGeom prst="rect">
            <a:avLst/>
          </a:prstGeom>
          <a:noFill/>
          <a:ln/>
        </p:spPr>
        <p:txBody>
          <a:bodyPr wrap="none" lIns="0" tIns="0" rIns="0" bIns="0" rtlCol="0" anchor="t"/>
          <a:lstStyle/>
          <a:p>
            <a:pPr marL="0" indent="0" algn="ctr">
              <a:lnSpc>
                <a:spcPts val="1950"/>
              </a:lnSpc>
              <a:buNone/>
            </a:pPr>
            <a:r>
              <a:rPr lang="en-US" sz="1950" dirty="0">
                <a:solidFill>
                  <a:srgbClr val="454240"/>
                </a:solidFill>
                <a:latin typeface="Libre Baskerville" pitchFamily="34" charset="0"/>
                <a:ea typeface="Libre Baskerville" pitchFamily="34" charset="-122"/>
                <a:cs typeface="Libre Baskerville" pitchFamily="34" charset="-120"/>
              </a:rPr>
              <a:t>3</a:t>
            </a:r>
            <a:endParaRPr lang="en-US" sz="1950" dirty="0"/>
          </a:p>
        </p:txBody>
      </p:sp>
      <p:sp>
        <p:nvSpPr>
          <p:cNvPr id="19" name="Text 16"/>
          <p:cNvSpPr/>
          <p:nvPr/>
        </p:nvSpPr>
        <p:spPr>
          <a:xfrm>
            <a:off x="1748076" y="6980396"/>
            <a:ext cx="2081332" cy="260152"/>
          </a:xfrm>
          <a:prstGeom prst="rect">
            <a:avLst/>
          </a:prstGeom>
          <a:noFill/>
          <a:ln/>
        </p:spPr>
        <p:txBody>
          <a:bodyPr wrap="none" lIns="0" tIns="0" rIns="0" bIns="0" rtlCol="0" anchor="t"/>
          <a:lstStyle/>
          <a:p>
            <a:pPr marL="0" indent="0" algn="l">
              <a:lnSpc>
                <a:spcPts val="2000"/>
              </a:lnSpc>
              <a:buNone/>
            </a:pPr>
            <a:r>
              <a:rPr lang="en-US" sz="2800" u="sng" dirty="0">
                <a:solidFill>
                  <a:srgbClr val="454240"/>
                </a:solidFill>
                <a:latin typeface="Times New Roman" panose="02020603050405020304" pitchFamily="18" charset="0"/>
                <a:ea typeface="Libre Baskerville" pitchFamily="34" charset="-122"/>
                <a:cs typeface="Times New Roman" panose="02020603050405020304" pitchFamily="18" charset="0"/>
              </a:rPr>
              <a:t>Growth Support</a:t>
            </a:r>
            <a:endParaRPr lang="en-US" sz="2800" u="sng" dirty="0">
              <a:latin typeface="Times New Roman" panose="02020603050405020304" pitchFamily="18" charset="0"/>
              <a:cs typeface="Times New Roman" panose="02020603050405020304" pitchFamily="18" charset="0"/>
            </a:endParaRPr>
          </a:p>
        </p:txBody>
      </p:sp>
      <p:sp>
        <p:nvSpPr>
          <p:cNvPr id="20" name="Text 17"/>
          <p:cNvSpPr/>
          <p:nvPr/>
        </p:nvSpPr>
        <p:spPr>
          <a:xfrm>
            <a:off x="967806" y="7473672"/>
            <a:ext cx="12299633" cy="266462"/>
          </a:xfrm>
          <a:prstGeom prst="rect">
            <a:avLst/>
          </a:prstGeom>
          <a:noFill/>
          <a:ln/>
        </p:spPr>
        <p:txBody>
          <a:bodyPr wrap="none" lIns="0" tIns="0" rIns="0" bIns="0" rtlCol="0" anchor="t"/>
          <a:lstStyle/>
          <a:p>
            <a:pPr marL="0" indent="0" algn="l">
              <a:lnSpc>
                <a:spcPts val="205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Engage external experts (accountants, marketing consultants) as needed</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464356"/>
          </a:xfrm>
          <a:prstGeom prst="rect">
            <a:avLst/>
          </a:prstGeom>
        </p:spPr>
      </p:pic>
      <p:sp>
        <p:nvSpPr>
          <p:cNvPr id="3" name="Text 0"/>
          <p:cNvSpPr/>
          <p:nvPr/>
        </p:nvSpPr>
        <p:spPr>
          <a:xfrm>
            <a:off x="4412881" y="2932272"/>
            <a:ext cx="4928711" cy="616148"/>
          </a:xfrm>
          <a:prstGeom prst="rect">
            <a:avLst/>
          </a:prstGeom>
          <a:noFill/>
          <a:ln/>
        </p:spPr>
        <p:txBody>
          <a:bodyPr wrap="none" lIns="0" tIns="0" rIns="0" bIns="0" rtlCol="0" anchor="t"/>
          <a:lstStyle/>
          <a:p>
            <a:pPr marL="0" indent="0">
              <a:lnSpc>
                <a:spcPts val="4850"/>
              </a:lnSpc>
              <a:buNone/>
            </a:pPr>
            <a:r>
              <a:rPr lang="en-US" sz="3850" dirty="0">
                <a:solidFill>
                  <a:srgbClr val="5C4E3D"/>
                </a:solidFill>
                <a:latin typeface="Libre Baskerville" pitchFamily="34" charset="0"/>
                <a:ea typeface="Libre Baskerville" pitchFamily="34" charset="-122"/>
                <a:cs typeface="Libre Baskerville" pitchFamily="34" charset="-120"/>
              </a:rPr>
              <a:t>SWOT Analysis</a:t>
            </a:r>
            <a:endParaRPr lang="en-US" sz="3850" dirty="0"/>
          </a:p>
        </p:txBody>
      </p:sp>
      <p:sp>
        <p:nvSpPr>
          <p:cNvPr id="4" name="Text 1"/>
          <p:cNvSpPr/>
          <p:nvPr/>
        </p:nvSpPr>
        <p:spPr>
          <a:xfrm>
            <a:off x="352697" y="3612994"/>
            <a:ext cx="13667032" cy="1261586"/>
          </a:xfrm>
          <a:prstGeom prst="rect">
            <a:avLst/>
          </a:prstGeom>
          <a:noFill/>
          <a:ln/>
        </p:spPr>
        <p:txBody>
          <a:bodyPr wrap="square" lIns="0" tIns="0" rIns="0" bIns="0" rtlCol="0" anchor="t"/>
          <a:lstStyle/>
          <a:p>
            <a:pPr marL="0" indent="0" algn="just">
              <a:lnSpc>
                <a:spcPts val="245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Our SWOT analysis reveals key insights into PureGlam Home Studio's position in the market. Our strengths include low overhead costs, high customization, and strong community focus. Weaknesses involve limited daily appointment capacity and potential perception issues. Opportunities arise from increasing demand for private beauty services and potential for mobile solutions (</a:t>
            </a:r>
            <a:r>
              <a:rPr lang="en-US" sz="2400" i="1" dirty="0" err="1">
                <a:solidFill>
                  <a:srgbClr val="454240"/>
                </a:solidFill>
                <a:latin typeface="Times New Roman" panose="02020603050405020304" pitchFamily="18" charset="0"/>
                <a:ea typeface="DM Sans" pitchFamily="34" charset="-122"/>
                <a:cs typeface="Times New Roman" panose="02020603050405020304" pitchFamily="18" charset="0"/>
              </a:rPr>
              <a:t>Sammut</a:t>
            </a:r>
            <a:r>
              <a:rPr lang="en-US" sz="2400" i="1" dirty="0">
                <a:solidFill>
                  <a:srgbClr val="454240"/>
                </a:solidFill>
                <a:latin typeface="Times New Roman" panose="02020603050405020304" pitchFamily="18" charset="0"/>
                <a:ea typeface="DM Sans" pitchFamily="34" charset="-122"/>
                <a:cs typeface="Times New Roman" panose="02020603050405020304" pitchFamily="18" charset="0"/>
              </a:rPr>
              <a:t>‐Bonnici and Galea, 2015</a:t>
            </a: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 Threats include competition from larger salons, potential neighbor complaints, and economic downturns affecting luxury spending.</a:t>
            </a:r>
            <a:endParaRPr lang="en-US" sz="2400" dirty="0">
              <a:latin typeface="Times New Roman" panose="02020603050405020304" pitchFamily="18" charset="0"/>
              <a:cs typeface="Times New Roman" panose="02020603050405020304" pitchFamily="18" charset="0"/>
            </a:endParaRPr>
          </a:p>
        </p:txBody>
      </p:sp>
      <p:sp>
        <p:nvSpPr>
          <p:cNvPr id="5" name="Shape 2"/>
          <p:cNvSpPr/>
          <p:nvPr/>
        </p:nvSpPr>
        <p:spPr>
          <a:xfrm>
            <a:off x="689967" y="5402699"/>
            <a:ext cx="13250466" cy="2283619"/>
          </a:xfrm>
          <a:prstGeom prst="roundRect">
            <a:avLst>
              <a:gd name="adj" fmla="val 3626"/>
            </a:avLst>
          </a:prstGeom>
          <a:noFill/>
          <a:ln w="7620">
            <a:solidFill>
              <a:srgbClr val="000000">
                <a:alpha val="8000"/>
              </a:srgbClr>
            </a:solidFill>
            <a:prstDash val="solid"/>
          </a:ln>
        </p:spPr>
        <p:txBody>
          <a:bodyPr/>
          <a:lstStyle/>
          <a:p>
            <a:endParaRPr lang="en-GB"/>
          </a:p>
        </p:txBody>
      </p:sp>
      <p:sp>
        <p:nvSpPr>
          <p:cNvPr id="6" name="Shape 3"/>
          <p:cNvSpPr/>
          <p:nvPr/>
        </p:nvSpPr>
        <p:spPr>
          <a:xfrm>
            <a:off x="697587" y="5410319"/>
            <a:ext cx="13235226" cy="567095"/>
          </a:xfrm>
          <a:prstGeom prst="rect">
            <a:avLst/>
          </a:prstGeom>
          <a:solidFill>
            <a:srgbClr val="FFFFFF">
              <a:alpha val="4000"/>
            </a:srgbClr>
          </a:solidFill>
          <a:ln/>
        </p:spPr>
        <p:txBody>
          <a:bodyPr/>
          <a:lstStyle/>
          <a:p>
            <a:endParaRPr lang="en-GB"/>
          </a:p>
        </p:txBody>
      </p:sp>
      <p:sp>
        <p:nvSpPr>
          <p:cNvPr id="7" name="Text 4"/>
          <p:cNvSpPr/>
          <p:nvPr/>
        </p:nvSpPr>
        <p:spPr>
          <a:xfrm>
            <a:off x="894636" y="5536168"/>
            <a:ext cx="6219706" cy="315397"/>
          </a:xfrm>
          <a:prstGeom prst="rect">
            <a:avLst/>
          </a:prstGeom>
          <a:noFill/>
          <a:ln/>
        </p:spPr>
        <p:txBody>
          <a:bodyPr wrap="none" lIns="0" tIns="0" rIns="0" bIns="0" rtlCol="0" anchor="t"/>
          <a:lstStyle/>
          <a:p>
            <a:pPr marL="0" indent="0">
              <a:lnSpc>
                <a:spcPts val="2450"/>
              </a:lnSpc>
              <a:buNone/>
            </a:pPr>
            <a:r>
              <a:rPr lang="en-US" sz="2400" u="sng" dirty="0">
                <a:solidFill>
                  <a:srgbClr val="454240"/>
                </a:solidFill>
                <a:latin typeface="Times New Roman" panose="02020603050405020304" pitchFamily="18" charset="0"/>
                <a:ea typeface="DM Sans" pitchFamily="34" charset="-122"/>
                <a:cs typeface="Times New Roman" panose="02020603050405020304" pitchFamily="18" charset="0"/>
              </a:rPr>
              <a:t>Strengths</a:t>
            </a:r>
            <a:endParaRPr lang="en-US" sz="2400" u="sng" dirty="0">
              <a:latin typeface="Times New Roman" panose="02020603050405020304" pitchFamily="18" charset="0"/>
              <a:cs typeface="Times New Roman" panose="02020603050405020304" pitchFamily="18" charset="0"/>
            </a:endParaRPr>
          </a:p>
        </p:txBody>
      </p:sp>
      <p:sp>
        <p:nvSpPr>
          <p:cNvPr id="8" name="Text 5"/>
          <p:cNvSpPr/>
          <p:nvPr/>
        </p:nvSpPr>
        <p:spPr>
          <a:xfrm>
            <a:off x="7516058" y="5536168"/>
            <a:ext cx="6219706" cy="315397"/>
          </a:xfrm>
          <a:prstGeom prst="rect">
            <a:avLst/>
          </a:prstGeom>
          <a:noFill/>
          <a:ln/>
        </p:spPr>
        <p:txBody>
          <a:bodyPr wrap="none" lIns="0" tIns="0" rIns="0" bIns="0" rtlCol="0" anchor="t"/>
          <a:lstStyle/>
          <a:p>
            <a:pPr marL="0" indent="0">
              <a:lnSpc>
                <a:spcPts val="245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Low overhead, high customization, community focus</a:t>
            </a:r>
            <a:endParaRPr lang="en-US" sz="2400" dirty="0">
              <a:latin typeface="Times New Roman" panose="02020603050405020304" pitchFamily="18" charset="0"/>
              <a:cs typeface="Times New Roman" panose="02020603050405020304" pitchFamily="18" charset="0"/>
            </a:endParaRPr>
          </a:p>
        </p:txBody>
      </p:sp>
      <p:sp>
        <p:nvSpPr>
          <p:cNvPr id="9" name="Shape 6"/>
          <p:cNvSpPr/>
          <p:nvPr/>
        </p:nvSpPr>
        <p:spPr>
          <a:xfrm>
            <a:off x="697587" y="5977414"/>
            <a:ext cx="13235226" cy="567095"/>
          </a:xfrm>
          <a:prstGeom prst="rect">
            <a:avLst/>
          </a:prstGeom>
          <a:solidFill>
            <a:srgbClr val="000000">
              <a:alpha val="4000"/>
            </a:srgbClr>
          </a:solidFill>
          <a:ln/>
        </p:spPr>
        <p:txBody>
          <a:bodyPr/>
          <a:lstStyle/>
          <a:p>
            <a:endParaRPr lang="en-GB"/>
          </a:p>
        </p:txBody>
      </p:sp>
      <p:sp>
        <p:nvSpPr>
          <p:cNvPr id="10" name="Text 7"/>
          <p:cNvSpPr/>
          <p:nvPr/>
        </p:nvSpPr>
        <p:spPr>
          <a:xfrm>
            <a:off x="894636" y="6103263"/>
            <a:ext cx="6219706" cy="315397"/>
          </a:xfrm>
          <a:prstGeom prst="rect">
            <a:avLst/>
          </a:prstGeom>
          <a:noFill/>
          <a:ln/>
        </p:spPr>
        <p:txBody>
          <a:bodyPr wrap="none" lIns="0" tIns="0" rIns="0" bIns="0" rtlCol="0" anchor="t"/>
          <a:lstStyle/>
          <a:p>
            <a:pPr marL="0" indent="0">
              <a:lnSpc>
                <a:spcPts val="2450"/>
              </a:lnSpc>
              <a:buNone/>
            </a:pPr>
            <a:r>
              <a:rPr lang="en-US" sz="2400" u="sng" dirty="0">
                <a:solidFill>
                  <a:srgbClr val="454240"/>
                </a:solidFill>
                <a:latin typeface="Times New Roman" panose="02020603050405020304" pitchFamily="18" charset="0"/>
                <a:ea typeface="DM Sans" pitchFamily="34" charset="-122"/>
                <a:cs typeface="Times New Roman" panose="02020603050405020304" pitchFamily="18" charset="0"/>
              </a:rPr>
              <a:t>Weaknesses</a:t>
            </a:r>
            <a:endParaRPr lang="en-US" sz="2400" u="sng" dirty="0">
              <a:latin typeface="Times New Roman" panose="02020603050405020304" pitchFamily="18" charset="0"/>
              <a:cs typeface="Times New Roman" panose="02020603050405020304" pitchFamily="18" charset="0"/>
            </a:endParaRPr>
          </a:p>
        </p:txBody>
      </p:sp>
      <p:sp>
        <p:nvSpPr>
          <p:cNvPr id="11" name="Text 8"/>
          <p:cNvSpPr/>
          <p:nvPr/>
        </p:nvSpPr>
        <p:spPr>
          <a:xfrm>
            <a:off x="7516058" y="6103263"/>
            <a:ext cx="6219706" cy="315397"/>
          </a:xfrm>
          <a:prstGeom prst="rect">
            <a:avLst/>
          </a:prstGeom>
          <a:noFill/>
          <a:ln/>
        </p:spPr>
        <p:txBody>
          <a:bodyPr wrap="none" lIns="0" tIns="0" rIns="0" bIns="0" rtlCol="0" anchor="t"/>
          <a:lstStyle/>
          <a:p>
            <a:pPr marL="0" indent="0">
              <a:lnSpc>
                <a:spcPts val="245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Limited capacity, perception challenges</a:t>
            </a:r>
            <a:endParaRPr lang="en-US" sz="2400" dirty="0">
              <a:latin typeface="Times New Roman" panose="02020603050405020304" pitchFamily="18" charset="0"/>
              <a:cs typeface="Times New Roman" panose="02020603050405020304" pitchFamily="18" charset="0"/>
            </a:endParaRPr>
          </a:p>
        </p:txBody>
      </p:sp>
      <p:sp>
        <p:nvSpPr>
          <p:cNvPr id="12" name="Shape 9"/>
          <p:cNvSpPr/>
          <p:nvPr/>
        </p:nvSpPr>
        <p:spPr>
          <a:xfrm>
            <a:off x="697587" y="6544508"/>
            <a:ext cx="13235226" cy="567095"/>
          </a:xfrm>
          <a:prstGeom prst="rect">
            <a:avLst/>
          </a:prstGeom>
          <a:solidFill>
            <a:srgbClr val="FFFFFF">
              <a:alpha val="4000"/>
            </a:srgbClr>
          </a:solidFill>
          <a:ln/>
        </p:spPr>
        <p:txBody>
          <a:bodyPr/>
          <a:lstStyle/>
          <a:p>
            <a:endParaRPr lang="en-GB"/>
          </a:p>
        </p:txBody>
      </p:sp>
      <p:sp>
        <p:nvSpPr>
          <p:cNvPr id="13" name="Text 10"/>
          <p:cNvSpPr/>
          <p:nvPr/>
        </p:nvSpPr>
        <p:spPr>
          <a:xfrm>
            <a:off x="894636" y="6670358"/>
            <a:ext cx="6219706" cy="315397"/>
          </a:xfrm>
          <a:prstGeom prst="rect">
            <a:avLst/>
          </a:prstGeom>
          <a:noFill/>
          <a:ln/>
        </p:spPr>
        <p:txBody>
          <a:bodyPr wrap="none" lIns="0" tIns="0" rIns="0" bIns="0" rtlCol="0" anchor="t"/>
          <a:lstStyle/>
          <a:p>
            <a:pPr marL="0" indent="0">
              <a:lnSpc>
                <a:spcPts val="2450"/>
              </a:lnSpc>
              <a:buNone/>
            </a:pPr>
            <a:r>
              <a:rPr lang="en-US" sz="2400" u="sng" dirty="0">
                <a:solidFill>
                  <a:srgbClr val="454240"/>
                </a:solidFill>
                <a:latin typeface="Times New Roman" panose="02020603050405020304" pitchFamily="18" charset="0"/>
                <a:ea typeface="DM Sans" pitchFamily="34" charset="-122"/>
                <a:cs typeface="Times New Roman" panose="02020603050405020304" pitchFamily="18" charset="0"/>
              </a:rPr>
              <a:t>Opportunities</a:t>
            </a:r>
            <a:endParaRPr lang="en-US" sz="2400" u="sng" dirty="0">
              <a:latin typeface="Times New Roman" panose="02020603050405020304" pitchFamily="18" charset="0"/>
              <a:cs typeface="Times New Roman" panose="02020603050405020304" pitchFamily="18" charset="0"/>
            </a:endParaRPr>
          </a:p>
        </p:txBody>
      </p:sp>
      <p:sp>
        <p:nvSpPr>
          <p:cNvPr id="14" name="Text 11"/>
          <p:cNvSpPr/>
          <p:nvPr/>
        </p:nvSpPr>
        <p:spPr>
          <a:xfrm>
            <a:off x="7516058" y="6670358"/>
            <a:ext cx="6219706" cy="315397"/>
          </a:xfrm>
          <a:prstGeom prst="rect">
            <a:avLst/>
          </a:prstGeom>
          <a:noFill/>
          <a:ln/>
        </p:spPr>
        <p:txBody>
          <a:bodyPr wrap="none" lIns="0" tIns="0" rIns="0" bIns="0" rtlCol="0" anchor="t"/>
          <a:lstStyle/>
          <a:p>
            <a:pPr marL="0" indent="0">
              <a:lnSpc>
                <a:spcPts val="245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Increasing demand, mobile service potential</a:t>
            </a:r>
            <a:endParaRPr lang="en-US" sz="2400" dirty="0">
              <a:latin typeface="Times New Roman" panose="02020603050405020304" pitchFamily="18" charset="0"/>
              <a:cs typeface="Times New Roman" panose="02020603050405020304" pitchFamily="18" charset="0"/>
            </a:endParaRPr>
          </a:p>
        </p:txBody>
      </p:sp>
      <p:sp>
        <p:nvSpPr>
          <p:cNvPr id="15" name="Shape 12"/>
          <p:cNvSpPr/>
          <p:nvPr/>
        </p:nvSpPr>
        <p:spPr>
          <a:xfrm>
            <a:off x="697587" y="7111603"/>
            <a:ext cx="13235226" cy="567095"/>
          </a:xfrm>
          <a:prstGeom prst="rect">
            <a:avLst/>
          </a:prstGeom>
          <a:solidFill>
            <a:srgbClr val="000000">
              <a:alpha val="4000"/>
            </a:srgbClr>
          </a:solidFill>
          <a:ln/>
        </p:spPr>
        <p:txBody>
          <a:bodyPr/>
          <a:lstStyle/>
          <a:p>
            <a:endParaRPr lang="en-GB"/>
          </a:p>
        </p:txBody>
      </p:sp>
      <p:sp>
        <p:nvSpPr>
          <p:cNvPr id="16" name="Text 13"/>
          <p:cNvSpPr/>
          <p:nvPr/>
        </p:nvSpPr>
        <p:spPr>
          <a:xfrm>
            <a:off x="894636" y="7237452"/>
            <a:ext cx="6219706" cy="315397"/>
          </a:xfrm>
          <a:prstGeom prst="rect">
            <a:avLst/>
          </a:prstGeom>
          <a:noFill/>
          <a:ln/>
        </p:spPr>
        <p:txBody>
          <a:bodyPr wrap="none" lIns="0" tIns="0" rIns="0" bIns="0" rtlCol="0" anchor="t"/>
          <a:lstStyle/>
          <a:p>
            <a:pPr marL="0" indent="0">
              <a:lnSpc>
                <a:spcPts val="2450"/>
              </a:lnSpc>
              <a:buNone/>
            </a:pPr>
            <a:r>
              <a:rPr lang="en-US" sz="2400" u="sng" dirty="0">
                <a:solidFill>
                  <a:srgbClr val="454240"/>
                </a:solidFill>
                <a:latin typeface="Times New Roman" panose="02020603050405020304" pitchFamily="18" charset="0"/>
                <a:ea typeface="DM Sans" pitchFamily="34" charset="-122"/>
                <a:cs typeface="Times New Roman" panose="02020603050405020304" pitchFamily="18" charset="0"/>
              </a:rPr>
              <a:t>Threats</a:t>
            </a:r>
            <a:endParaRPr lang="en-US" sz="2400" u="sng" dirty="0">
              <a:latin typeface="Times New Roman" panose="02020603050405020304" pitchFamily="18" charset="0"/>
              <a:cs typeface="Times New Roman" panose="02020603050405020304" pitchFamily="18" charset="0"/>
            </a:endParaRPr>
          </a:p>
        </p:txBody>
      </p:sp>
      <p:sp>
        <p:nvSpPr>
          <p:cNvPr id="17" name="Text 14"/>
          <p:cNvSpPr/>
          <p:nvPr/>
        </p:nvSpPr>
        <p:spPr>
          <a:xfrm>
            <a:off x="7516058" y="7237452"/>
            <a:ext cx="6219706" cy="315397"/>
          </a:xfrm>
          <a:prstGeom prst="rect">
            <a:avLst/>
          </a:prstGeom>
          <a:noFill/>
          <a:ln/>
        </p:spPr>
        <p:txBody>
          <a:bodyPr wrap="none" lIns="0" tIns="0" rIns="0" bIns="0" rtlCol="0" anchor="t"/>
          <a:lstStyle/>
          <a:p>
            <a:pPr marL="0" indent="0">
              <a:lnSpc>
                <a:spcPts val="245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Competition, neighbor complaints, economic factors</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838"/>
          </a:xfrm>
          <a:prstGeom prst="rect">
            <a:avLst/>
          </a:prstGeom>
        </p:spPr>
      </p:pic>
      <p:sp>
        <p:nvSpPr>
          <p:cNvPr id="3" name="Text 0"/>
          <p:cNvSpPr/>
          <p:nvPr/>
        </p:nvSpPr>
        <p:spPr>
          <a:xfrm>
            <a:off x="619244" y="486489"/>
            <a:ext cx="7905512" cy="1105614"/>
          </a:xfrm>
          <a:prstGeom prst="rect">
            <a:avLst/>
          </a:prstGeom>
          <a:noFill/>
          <a:ln/>
        </p:spPr>
        <p:txBody>
          <a:bodyPr wrap="square" lIns="0" tIns="0" rIns="0" bIns="0" rtlCol="0" anchor="t"/>
          <a:lstStyle/>
          <a:p>
            <a:pPr marL="0" indent="0">
              <a:lnSpc>
                <a:spcPts val="4350"/>
              </a:lnSpc>
              <a:buNone/>
            </a:pPr>
            <a:r>
              <a:rPr lang="en-US" sz="3450" dirty="0">
                <a:solidFill>
                  <a:srgbClr val="5C4E3D"/>
                </a:solidFill>
                <a:latin typeface="Libre Baskerville" pitchFamily="34" charset="0"/>
                <a:ea typeface="Libre Baskerville" pitchFamily="34" charset="-122"/>
                <a:cs typeface="Libre Baskerville" pitchFamily="34" charset="-120"/>
              </a:rPr>
              <a:t>Marketing Strategy: Product and Price</a:t>
            </a:r>
            <a:endParaRPr lang="en-US" sz="3450" dirty="0"/>
          </a:p>
        </p:txBody>
      </p:sp>
      <p:sp>
        <p:nvSpPr>
          <p:cNvPr id="4" name="Text 1"/>
          <p:cNvSpPr/>
          <p:nvPr/>
        </p:nvSpPr>
        <p:spPr>
          <a:xfrm>
            <a:off x="619243" y="1857494"/>
            <a:ext cx="8420253" cy="1698069"/>
          </a:xfrm>
          <a:prstGeom prst="rect">
            <a:avLst/>
          </a:prstGeom>
          <a:noFill/>
          <a:ln/>
        </p:spPr>
        <p:txBody>
          <a:bodyPr wrap="square" lIns="0" tIns="0" rIns="0" bIns="0" rtlCol="0" anchor="t"/>
          <a:lstStyle/>
          <a:p>
            <a:pPr marL="0" indent="0" algn="just">
              <a:lnSpc>
                <a:spcPts val="2200"/>
              </a:lnSpc>
              <a:buNone/>
            </a:pPr>
            <a:r>
              <a:rPr lang="en-US" sz="2000" dirty="0">
                <a:solidFill>
                  <a:srgbClr val="454240"/>
                </a:solidFill>
                <a:latin typeface="Times New Roman" panose="02020603050405020304" pitchFamily="18" charset="0"/>
                <a:ea typeface="DM Sans" pitchFamily="34" charset="-122"/>
                <a:cs typeface="Times New Roman" panose="02020603050405020304" pitchFamily="18" charset="0"/>
              </a:rPr>
              <a:t>PureGlam Home Studio offers custom facial treatments, tailored skin consultations, and event-specific makeup services. Our pricing strategy positions us in the affordable luxury tier, with facials starting at £40 and event makeup ranging from £80 to £120. To encourage customer loyalty and attract new clients, we will implement loyalty programs and referral incentives. This pricing structure allows us to offer premium services while remaining competitive in the local market (</a:t>
            </a:r>
            <a:r>
              <a:rPr lang="en-US" sz="2000" i="1" dirty="0" err="1">
                <a:solidFill>
                  <a:srgbClr val="454240"/>
                </a:solidFill>
                <a:latin typeface="Times New Roman" panose="02020603050405020304" pitchFamily="18" charset="0"/>
                <a:ea typeface="DM Sans" pitchFamily="34" charset="-122"/>
                <a:cs typeface="Times New Roman" panose="02020603050405020304" pitchFamily="18" charset="0"/>
              </a:rPr>
              <a:t>Narkiniemi</a:t>
            </a:r>
            <a:r>
              <a:rPr lang="en-US" sz="2000" i="1" dirty="0">
                <a:solidFill>
                  <a:srgbClr val="454240"/>
                </a:solidFill>
                <a:latin typeface="Times New Roman" panose="02020603050405020304" pitchFamily="18" charset="0"/>
                <a:ea typeface="DM Sans" pitchFamily="34" charset="-122"/>
                <a:cs typeface="Times New Roman" panose="02020603050405020304" pitchFamily="18" charset="0"/>
              </a:rPr>
              <a:t>, 2013</a:t>
            </a:r>
            <a:r>
              <a:rPr lang="en-US" sz="2000" dirty="0">
                <a:solidFill>
                  <a:srgbClr val="454240"/>
                </a:solidFill>
                <a:latin typeface="Times New Roman" panose="02020603050405020304" pitchFamily="18" charset="0"/>
                <a:ea typeface="DM Sans" pitchFamily="34" charset="-122"/>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p:txBody>
      </p:sp>
      <p:sp>
        <p:nvSpPr>
          <p:cNvPr id="5" name="Shape 2"/>
          <p:cNvSpPr/>
          <p:nvPr/>
        </p:nvSpPr>
        <p:spPr>
          <a:xfrm>
            <a:off x="619244" y="3953470"/>
            <a:ext cx="398026" cy="398026"/>
          </a:xfrm>
          <a:prstGeom prst="roundRect">
            <a:avLst>
              <a:gd name="adj" fmla="val 18670"/>
            </a:avLst>
          </a:prstGeom>
          <a:solidFill>
            <a:srgbClr val="F7EDD4"/>
          </a:solidFill>
          <a:ln w="7620">
            <a:solidFill>
              <a:srgbClr val="DDD3BA"/>
            </a:solidFill>
            <a:prstDash val="solid"/>
          </a:ln>
        </p:spPr>
        <p:txBody>
          <a:bodyPr/>
          <a:lstStyle/>
          <a:p>
            <a:endParaRPr lang="en-GB"/>
          </a:p>
        </p:txBody>
      </p:sp>
      <p:sp>
        <p:nvSpPr>
          <p:cNvPr id="6" name="Text 3"/>
          <p:cNvSpPr/>
          <p:nvPr/>
        </p:nvSpPr>
        <p:spPr>
          <a:xfrm>
            <a:off x="759023" y="4019788"/>
            <a:ext cx="118348" cy="265390"/>
          </a:xfrm>
          <a:prstGeom prst="rect">
            <a:avLst/>
          </a:prstGeom>
          <a:noFill/>
          <a:ln/>
        </p:spPr>
        <p:txBody>
          <a:bodyPr wrap="none" lIns="0" tIns="0" rIns="0" bIns="0" rtlCol="0" anchor="t"/>
          <a:lstStyle/>
          <a:p>
            <a:pPr marL="0" indent="0" algn="ctr">
              <a:lnSpc>
                <a:spcPts val="2050"/>
              </a:lnSpc>
              <a:buNone/>
            </a:pPr>
            <a:r>
              <a:rPr lang="en-US" sz="2050" dirty="0">
                <a:solidFill>
                  <a:srgbClr val="454240"/>
                </a:solidFill>
                <a:latin typeface="Libre Baskerville" pitchFamily="34" charset="0"/>
                <a:ea typeface="Libre Baskerville" pitchFamily="34" charset="-122"/>
                <a:cs typeface="Libre Baskerville" pitchFamily="34" charset="-120"/>
              </a:rPr>
              <a:t>1</a:t>
            </a:r>
            <a:endParaRPr lang="en-US" sz="2050" dirty="0"/>
          </a:p>
        </p:txBody>
      </p:sp>
      <p:sp>
        <p:nvSpPr>
          <p:cNvPr id="7" name="Text 4"/>
          <p:cNvSpPr/>
          <p:nvPr/>
        </p:nvSpPr>
        <p:spPr>
          <a:xfrm>
            <a:off x="1194197" y="3953470"/>
            <a:ext cx="2959894" cy="276463"/>
          </a:xfrm>
          <a:prstGeom prst="rect">
            <a:avLst/>
          </a:prstGeom>
          <a:noFill/>
          <a:ln/>
        </p:spPr>
        <p:txBody>
          <a:bodyPr wrap="none" lIns="0" tIns="0" rIns="0" bIns="0" rtlCol="0" anchor="t"/>
          <a:lstStyle/>
          <a:p>
            <a:pPr marL="0" indent="0">
              <a:lnSpc>
                <a:spcPts val="2150"/>
              </a:lnSpc>
              <a:buNone/>
            </a:pPr>
            <a:r>
              <a:rPr lang="en-US" sz="2400" u="sng" dirty="0">
                <a:solidFill>
                  <a:srgbClr val="454240"/>
                </a:solidFill>
                <a:latin typeface="Times New Roman" panose="02020603050405020304" pitchFamily="18" charset="0"/>
                <a:ea typeface="Libre Baskerville" pitchFamily="34" charset="-122"/>
                <a:cs typeface="Times New Roman" panose="02020603050405020304" pitchFamily="18" charset="0"/>
              </a:rPr>
              <a:t>Custom Facial Treatments</a:t>
            </a:r>
            <a:endParaRPr lang="en-US" sz="2400" u="sng" dirty="0">
              <a:latin typeface="Times New Roman" panose="02020603050405020304" pitchFamily="18" charset="0"/>
              <a:cs typeface="Times New Roman" panose="02020603050405020304" pitchFamily="18" charset="0"/>
            </a:endParaRPr>
          </a:p>
        </p:txBody>
      </p:sp>
      <p:sp>
        <p:nvSpPr>
          <p:cNvPr id="8" name="Text 5"/>
          <p:cNvSpPr/>
          <p:nvPr/>
        </p:nvSpPr>
        <p:spPr>
          <a:xfrm>
            <a:off x="1194197" y="4336018"/>
            <a:ext cx="7330559" cy="283012"/>
          </a:xfrm>
          <a:prstGeom prst="rect">
            <a:avLst/>
          </a:prstGeom>
          <a:noFill/>
          <a:ln/>
        </p:spPr>
        <p:txBody>
          <a:bodyPr wrap="none" lIns="0" tIns="0" rIns="0" bIns="0" rtlCol="0" anchor="t"/>
          <a:lstStyle/>
          <a:p>
            <a:pPr marL="0" indent="0">
              <a:lnSpc>
                <a:spcPts val="22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Personalized skincare services tailored to individual needs</a:t>
            </a:r>
            <a:endParaRPr lang="en-US" sz="2400" dirty="0">
              <a:latin typeface="Times New Roman" panose="02020603050405020304" pitchFamily="18" charset="0"/>
              <a:cs typeface="Times New Roman" panose="02020603050405020304" pitchFamily="18" charset="0"/>
            </a:endParaRPr>
          </a:p>
        </p:txBody>
      </p:sp>
      <p:sp>
        <p:nvSpPr>
          <p:cNvPr id="9" name="Shape 6"/>
          <p:cNvSpPr/>
          <p:nvPr/>
        </p:nvSpPr>
        <p:spPr>
          <a:xfrm>
            <a:off x="619244" y="4994910"/>
            <a:ext cx="398026" cy="398026"/>
          </a:xfrm>
          <a:prstGeom prst="roundRect">
            <a:avLst>
              <a:gd name="adj" fmla="val 18670"/>
            </a:avLst>
          </a:prstGeom>
          <a:solidFill>
            <a:srgbClr val="F7EDD4"/>
          </a:solidFill>
          <a:ln w="7620">
            <a:solidFill>
              <a:srgbClr val="DDD3BA"/>
            </a:solidFill>
            <a:prstDash val="solid"/>
          </a:ln>
        </p:spPr>
        <p:txBody>
          <a:bodyPr/>
          <a:lstStyle/>
          <a:p>
            <a:endParaRPr lang="en-GB"/>
          </a:p>
        </p:txBody>
      </p:sp>
      <p:sp>
        <p:nvSpPr>
          <p:cNvPr id="10" name="Text 7"/>
          <p:cNvSpPr/>
          <p:nvPr/>
        </p:nvSpPr>
        <p:spPr>
          <a:xfrm>
            <a:off x="736521" y="5061228"/>
            <a:ext cx="163473" cy="265390"/>
          </a:xfrm>
          <a:prstGeom prst="rect">
            <a:avLst/>
          </a:prstGeom>
          <a:noFill/>
          <a:ln/>
        </p:spPr>
        <p:txBody>
          <a:bodyPr wrap="none" lIns="0" tIns="0" rIns="0" bIns="0" rtlCol="0" anchor="t"/>
          <a:lstStyle/>
          <a:p>
            <a:pPr marL="0" indent="0" algn="ctr">
              <a:lnSpc>
                <a:spcPts val="2050"/>
              </a:lnSpc>
              <a:buNone/>
            </a:pPr>
            <a:r>
              <a:rPr lang="en-US" sz="2050" dirty="0">
                <a:solidFill>
                  <a:srgbClr val="454240"/>
                </a:solidFill>
                <a:latin typeface="Libre Baskerville" pitchFamily="34" charset="0"/>
                <a:ea typeface="Libre Baskerville" pitchFamily="34" charset="-122"/>
                <a:cs typeface="Libre Baskerville" pitchFamily="34" charset="-120"/>
              </a:rPr>
              <a:t>2</a:t>
            </a:r>
            <a:endParaRPr lang="en-US" sz="2050" dirty="0"/>
          </a:p>
        </p:txBody>
      </p:sp>
      <p:sp>
        <p:nvSpPr>
          <p:cNvPr id="11" name="Text 8"/>
          <p:cNvSpPr/>
          <p:nvPr/>
        </p:nvSpPr>
        <p:spPr>
          <a:xfrm>
            <a:off x="1194197" y="4994910"/>
            <a:ext cx="2211586" cy="276463"/>
          </a:xfrm>
          <a:prstGeom prst="rect">
            <a:avLst/>
          </a:prstGeom>
          <a:noFill/>
          <a:ln/>
        </p:spPr>
        <p:txBody>
          <a:bodyPr wrap="none" lIns="0" tIns="0" rIns="0" bIns="0" rtlCol="0" anchor="t"/>
          <a:lstStyle/>
          <a:p>
            <a:pPr marL="0" indent="0">
              <a:lnSpc>
                <a:spcPts val="2150"/>
              </a:lnSpc>
              <a:buNone/>
            </a:pPr>
            <a:r>
              <a:rPr lang="en-US" sz="2400" u="sng" dirty="0">
                <a:solidFill>
                  <a:srgbClr val="454240"/>
                </a:solidFill>
                <a:latin typeface="Times New Roman" panose="02020603050405020304" pitchFamily="18" charset="0"/>
                <a:ea typeface="Libre Baskerville" pitchFamily="34" charset="-122"/>
                <a:cs typeface="Times New Roman" panose="02020603050405020304" pitchFamily="18" charset="0"/>
              </a:rPr>
              <a:t>Skin Consultations</a:t>
            </a:r>
            <a:endParaRPr lang="en-US" sz="2400" u="sng" dirty="0">
              <a:latin typeface="Times New Roman" panose="02020603050405020304" pitchFamily="18" charset="0"/>
              <a:cs typeface="Times New Roman" panose="02020603050405020304" pitchFamily="18" charset="0"/>
            </a:endParaRPr>
          </a:p>
        </p:txBody>
      </p:sp>
      <p:sp>
        <p:nvSpPr>
          <p:cNvPr id="12" name="Text 9"/>
          <p:cNvSpPr/>
          <p:nvPr/>
        </p:nvSpPr>
        <p:spPr>
          <a:xfrm>
            <a:off x="1194197" y="5377458"/>
            <a:ext cx="7330559" cy="283012"/>
          </a:xfrm>
          <a:prstGeom prst="rect">
            <a:avLst/>
          </a:prstGeom>
          <a:noFill/>
          <a:ln/>
        </p:spPr>
        <p:txBody>
          <a:bodyPr wrap="none" lIns="0" tIns="0" rIns="0" bIns="0" rtlCol="0" anchor="t"/>
          <a:lstStyle/>
          <a:p>
            <a:pPr marL="0" indent="0">
              <a:lnSpc>
                <a:spcPts val="22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Expert advice and recommendations for optimal skin health</a:t>
            </a:r>
            <a:endParaRPr lang="en-US" sz="2400" dirty="0">
              <a:latin typeface="Times New Roman" panose="02020603050405020304" pitchFamily="18" charset="0"/>
              <a:cs typeface="Times New Roman" panose="02020603050405020304" pitchFamily="18" charset="0"/>
            </a:endParaRPr>
          </a:p>
        </p:txBody>
      </p:sp>
      <p:sp>
        <p:nvSpPr>
          <p:cNvPr id="13" name="Shape 10"/>
          <p:cNvSpPr/>
          <p:nvPr/>
        </p:nvSpPr>
        <p:spPr>
          <a:xfrm>
            <a:off x="619244" y="6036350"/>
            <a:ext cx="398026" cy="398026"/>
          </a:xfrm>
          <a:prstGeom prst="roundRect">
            <a:avLst>
              <a:gd name="adj" fmla="val 18670"/>
            </a:avLst>
          </a:prstGeom>
          <a:solidFill>
            <a:srgbClr val="F7EDD4"/>
          </a:solidFill>
          <a:ln w="7620">
            <a:solidFill>
              <a:srgbClr val="DDD3BA"/>
            </a:solidFill>
            <a:prstDash val="solid"/>
          </a:ln>
        </p:spPr>
        <p:txBody>
          <a:bodyPr/>
          <a:lstStyle/>
          <a:p>
            <a:endParaRPr lang="en-GB"/>
          </a:p>
        </p:txBody>
      </p:sp>
      <p:sp>
        <p:nvSpPr>
          <p:cNvPr id="14" name="Text 11"/>
          <p:cNvSpPr/>
          <p:nvPr/>
        </p:nvSpPr>
        <p:spPr>
          <a:xfrm>
            <a:off x="736521" y="6102668"/>
            <a:ext cx="163473" cy="265390"/>
          </a:xfrm>
          <a:prstGeom prst="rect">
            <a:avLst/>
          </a:prstGeom>
          <a:noFill/>
          <a:ln/>
        </p:spPr>
        <p:txBody>
          <a:bodyPr wrap="none" lIns="0" tIns="0" rIns="0" bIns="0" rtlCol="0" anchor="t"/>
          <a:lstStyle/>
          <a:p>
            <a:pPr marL="0" indent="0" algn="ctr">
              <a:lnSpc>
                <a:spcPts val="2050"/>
              </a:lnSpc>
              <a:buNone/>
            </a:pPr>
            <a:r>
              <a:rPr lang="en-US" sz="2050" dirty="0">
                <a:solidFill>
                  <a:srgbClr val="454240"/>
                </a:solidFill>
                <a:latin typeface="Libre Baskerville" pitchFamily="34" charset="0"/>
                <a:ea typeface="Libre Baskerville" pitchFamily="34" charset="-122"/>
                <a:cs typeface="Libre Baskerville" pitchFamily="34" charset="-120"/>
              </a:rPr>
              <a:t>3</a:t>
            </a:r>
            <a:endParaRPr lang="en-US" sz="2050" dirty="0"/>
          </a:p>
        </p:txBody>
      </p:sp>
      <p:sp>
        <p:nvSpPr>
          <p:cNvPr id="15" name="Text 12"/>
          <p:cNvSpPr/>
          <p:nvPr/>
        </p:nvSpPr>
        <p:spPr>
          <a:xfrm>
            <a:off x="1194197" y="6036350"/>
            <a:ext cx="2211586" cy="276463"/>
          </a:xfrm>
          <a:prstGeom prst="rect">
            <a:avLst/>
          </a:prstGeom>
          <a:noFill/>
          <a:ln/>
        </p:spPr>
        <p:txBody>
          <a:bodyPr wrap="none" lIns="0" tIns="0" rIns="0" bIns="0" rtlCol="0" anchor="t"/>
          <a:lstStyle/>
          <a:p>
            <a:pPr marL="0" indent="0">
              <a:lnSpc>
                <a:spcPts val="2150"/>
              </a:lnSpc>
              <a:buNone/>
            </a:pPr>
            <a:r>
              <a:rPr lang="en-US" sz="2400" u="sng" dirty="0">
                <a:solidFill>
                  <a:srgbClr val="454240"/>
                </a:solidFill>
                <a:latin typeface="Times New Roman" panose="02020603050405020304" pitchFamily="18" charset="0"/>
                <a:ea typeface="Libre Baskerville" pitchFamily="34" charset="-122"/>
                <a:cs typeface="Times New Roman" panose="02020603050405020304" pitchFamily="18" charset="0"/>
              </a:rPr>
              <a:t>Event Makeup</a:t>
            </a:r>
            <a:endParaRPr lang="en-US" sz="2400" u="sng" dirty="0">
              <a:latin typeface="Times New Roman" panose="02020603050405020304" pitchFamily="18" charset="0"/>
              <a:cs typeface="Times New Roman" panose="02020603050405020304" pitchFamily="18" charset="0"/>
            </a:endParaRPr>
          </a:p>
        </p:txBody>
      </p:sp>
      <p:sp>
        <p:nvSpPr>
          <p:cNvPr id="16" name="Text 13"/>
          <p:cNvSpPr/>
          <p:nvPr/>
        </p:nvSpPr>
        <p:spPr>
          <a:xfrm>
            <a:off x="1194197" y="6418898"/>
            <a:ext cx="7330559" cy="283012"/>
          </a:xfrm>
          <a:prstGeom prst="rect">
            <a:avLst/>
          </a:prstGeom>
          <a:noFill/>
          <a:ln/>
        </p:spPr>
        <p:txBody>
          <a:bodyPr wrap="none" lIns="0" tIns="0" rIns="0" bIns="0" rtlCol="0" anchor="t"/>
          <a:lstStyle/>
          <a:p>
            <a:pPr marL="0" indent="0">
              <a:lnSpc>
                <a:spcPts val="22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Professional makeup application for special occasions</a:t>
            </a:r>
            <a:endParaRPr lang="en-US" sz="2400" dirty="0">
              <a:latin typeface="Times New Roman" panose="02020603050405020304" pitchFamily="18" charset="0"/>
              <a:cs typeface="Times New Roman" panose="02020603050405020304" pitchFamily="18" charset="0"/>
            </a:endParaRPr>
          </a:p>
        </p:txBody>
      </p:sp>
      <p:sp>
        <p:nvSpPr>
          <p:cNvPr id="17" name="Shape 14"/>
          <p:cNvSpPr/>
          <p:nvPr/>
        </p:nvSpPr>
        <p:spPr>
          <a:xfrm>
            <a:off x="619244" y="7077789"/>
            <a:ext cx="398026" cy="398026"/>
          </a:xfrm>
          <a:prstGeom prst="roundRect">
            <a:avLst>
              <a:gd name="adj" fmla="val 18670"/>
            </a:avLst>
          </a:prstGeom>
          <a:solidFill>
            <a:srgbClr val="F7EDD4"/>
          </a:solidFill>
          <a:ln w="7620">
            <a:solidFill>
              <a:srgbClr val="DDD3BA"/>
            </a:solidFill>
            <a:prstDash val="solid"/>
          </a:ln>
        </p:spPr>
        <p:txBody>
          <a:bodyPr/>
          <a:lstStyle/>
          <a:p>
            <a:endParaRPr lang="en-GB"/>
          </a:p>
        </p:txBody>
      </p:sp>
      <p:sp>
        <p:nvSpPr>
          <p:cNvPr id="18" name="Text 15"/>
          <p:cNvSpPr/>
          <p:nvPr/>
        </p:nvSpPr>
        <p:spPr>
          <a:xfrm>
            <a:off x="740569" y="7144107"/>
            <a:ext cx="155258" cy="265390"/>
          </a:xfrm>
          <a:prstGeom prst="rect">
            <a:avLst/>
          </a:prstGeom>
          <a:noFill/>
          <a:ln/>
        </p:spPr>
        <p:txBody>
          <a:bodyPr wrap="none" lIns="0" tIns="0" rIns="0" bIns="0" rtlCol="0" anchor="t"/>
          <a:lstStyle/>
          <a:p>
            <a:pPr marL="0" indent="0" algn="ctr">
              <a:lnSpc>
                <a:spcPts val="2050"/>
              </a:lnSpc>
              <a:buNone/>
            </a:pPr>
            <a:r>
              <a:rPr lang="en-US" sz="2050" dirty="0">
                <a:solidFill>
                  <a:srgbClr val="454240"/>
                </a:solidFill>
                <a:latin typeface="Libre Baskerville" pitchFamily="34" charset="0"/>
                <a:ea typeface="Libre Baskerville" pitchFamily="34" charset="-122"/>
                <a:cs typeface="Libre Baskerville" pitchFamily="34" charset="-120"/>
              </a:rPr>
              <a:t>4</a:t>
            </a:r>
            <a:endParaRPr lang="en-US" sz="2050" dirty="0"/>
          </a:p>
        </p:txBody>
      </p:sp>
      <p:sp>
        <p:nvSpPr>
          <p:cNvPr id="19" name="Text 16"/>
          <p:cNvSpPr/>
          <p:nvPr/>
        </p:nvSpPr>
        <p:spPr>
          <a:xfrm>
            <a:off x="1194197" y="7077789"/>
            <a:ext cx="2211586" cy="276463"/>
          </a:xfrm>
          <a:prstGeom prst="rect">
            <a:avLst/>
          </a:prstGeom>
          <a:noFill/>
          <a:ln/>
        </p:spPr>
        <p:txBody>
          <a:bodyPr wrap="none" lIns="0" tIns="0" rIns="0" bIns="0" rtlCol="0" anchor="t"/>
          <a:lstStyle/>
          <a:p>
            <a:pPr marL="0" indent="0">
              <a:lnSpc>
                <a:spcPts val="2150"/>
              </a:lnSpc>
              <a:buNone/>
            </a:pPr>
            <a:r>
              <a:rPr lang="en-US" sz="2400" u="sng" dirty="0">
                <a:solidFill>
                  <a:srgbClr val="454240"/>
                </a:solidFill>
                <a:latin typeface="Times New Roman" panose="02020603050405020304" pitchFamily="18" charset="0"/>
                <a:ea typeface="Libre Baskerville" pitchFamily="34" charset="-122"/>
                <a:cs typeface="Times New Roman" panose="02020603050405020304" pitchFamily="18" charset="0"/>
              </a:rPr>
              <a:t>Loyalty Programs</a:t>
            </a:r>
            <a:endParaRPr lang="en-US" sz="2400" u="sng" dirty="0">
              <a:latin typeface="Times New Roman" panose="02020603050405020304" pitchFamily="18" charset="0"/>
              <a:cs typeface="Times New Roman" panose="02020603050405020304" pitchFamily="18" charset="0"/>
            </a:endParaRPr>
          </a:p>
        </p:txBody>
      </p:sp>
      <p:sp>
        <p:nvSpPr>
          <p:cNvPr id="20" name="Text 17"/>
          <p:cNvSpPr/>
          <p:nvPr/>
        </p:nvSpPr>
        <p:spPr>
          <a:xfrm>
            <a:off x="1194197" y="7460337"/>
            <a:ext cx="7330559" cy="283012"/>
          </a:xfrm>
          <a:prstGeom prst="rect">
            <a:avLst/>
          </a:prstGeom>
          <a:noFill/>
          <a:ln/>
        </p:spPr>
        <p:txBody>
          <a:bodyPr wrap="none" lIns="0" tIns="0" rIns="0" bIns="0" rtlCol="0" anchor="t"/>
          <a:lstStyle/>
          <a:p>
            <a:pPr marL="0" indent="0">
              <a:lnSpc>
                <a:spcPts val="22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Incentives to encourage repeat business and referrals</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1622463" y="451485"/>
            <a:ext cx="11385471" cy="674132"/>
          </a:xfrm>
          <a:prstGeom prst="rect">
            <a:avLst/>
          </a:prstGeom>
          <a:noFill/>
          <a:ln/>
        </p:spPr>
        <p:txBody>
          <a:bodyPr wrap="none" lIns="0" tIns="0" rIns="0" bIns="0" rtlCol="0" anchor="t"/>
          <a:lstStyle/>
          <a:p>
            <a:pPr marL="0" indent="0">
              <a:lnSpc>
                <a:spcPts val="5300"/>
              </a:lnSpc>
              <a:buNone/>
            </a:pPr>
            <a:r>
              <a:rPr lang="en-US" sz="4200" dirty="0">
                <a:solidFill>
                  <a:srgbClr val="5C4E3D"/>
                </a:solidFill>
                <a:latin typeface="Libre Baskerville" pitchFamily="34" charset="0"/>
                <a:ea typeface="Libre Baskerville" pitchFamily="34" charset="-122"/>
                <a:cs typeface="Libre Baskerville" pitchFamily="34" charset="-120"/>
              </a:rPr>
              <a:t>Marketing Strategy: Place and Promotion</a:t>
            </a:r>
            <a:endParaRPr lang="en-US" sz="4200" dirty="0"/>
          </a:p>
        </p:txBody>
      </p:sp>
      <p:sp>
        <p:nvSpPr>
          <p:cNvPr id="3" name="Text 1"/>
          <p:cNvSpPr/>
          <p:nvPr/>
        </p:nvSpPr>
        <p:spPr>
          <a:xfrm>
            <a:off x="465160" y="1598193"/>
            <a:ext cx="13734166" cy="2070973"/>
          </a:xfrm>
          <a:prstGeom prst="rect">
            <a:avLst/>
          </a:prstGeom>
          <a:noFill/>
          <a:ln/>
        </p:spPr>
        <p:txBody>
          <a:bodyPr wrap="square" lIns="0" tIns="0" rIns="0" bIns="0" rtlCol="0" anchor="t"/>
          <a:lstStyle/>
          <a:p>
            <a:pPr marL="0" indent="0" algn="just">
              <a:lnSpc>
                <a:spcPts val="27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PureGlam Home Studio is in a serene, home-based studio, offering a unique and personalized service environment. We will implement an online booking system for easy scheduling and payment. Our promotion strategy includes leveraging social media platforms like Facebook and Instagram to showcase client transformations and run targeted ad campaigns. A referral program will offer discounts to existing clients who bring in new customers (</a:t>
            </a:r>
            <a:r>
              <a:rPr lang="en-US" sz="2400" i="1" dirty="0">
                <a:solidFill>
                  <a:srgbClr val="454240"/>
                </a:solidFill>
                <a:latin typeface="Times New Roman" panose="02020603050405020304" pitchFamily="18" charset="0"/>
                <a:ea typeface="DM Sans" pitchFamily="34" charset="-122"/>
                <a:cs typeface="Times New Roman" panose="02020603050405020304" pitchFamily="18" charset="0"/>
              </a:rPr>
              <a:t>Kotler, 2000</a:t>
            </a: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  We will also forge local partnerships, such as with wedding shops, for cross-promotions. Maintaining an optimized Google My Business listing will help attract local customers searching for beauty services.</a:t>
            </a:r>
            <a:endParaRPr lang="en-US" sz="2400" dirty="0">
              <a:latin typeface="Times New Roman" panose="02020603050405020304" pitchFamily="18" charset="0"/>
              <a:cs typeface="Times New Roman" panose="02020603050405020304" pitchFamily="18" charset="0"/>
            </a:endParaRPr>
          </a:p>
        </p:txBody>
      </p:sp>
      <p:pic>
        <p:nvPicPr>
          <p:cNvPr id="4" name="Image 0" descr="preencoded.png"/>
          <p:cNvPicPr>
            <a:picLocks noChangeAspect="1"/>
          </p:cNvPicPr>
          <p:nvPr/>
        </p:nvPicPr>
        <p:blipFill>
          <a:blip r:embed="rId3"/>
          <a:stretch>
            <a:fillRect/>
          </a:stretch>
        </p:blipFill>
        <p:spPr>
          <a:xfrm>
            <a:off x="755094" y="4544854"/>
            <a:ext cx="3280053" cy="862965"/>
          </a:xfrm>
          <a:prstGeom prst="rect">
            <a:avLst/>
          </a:prstGeom>
        </p:spPr>
      </p:pic>
      <p:sp>
        <p:nvSpPr>
          <p:cNvPr id="5" name="Text 2"/>
          <p:cNvSpPr/>
          <p:nvPr/>
        </p:nvSpPr>
        <p:spPr>
          <a:xfrm>
            <a:off x="970836" y="5731431"/>
            <a:ext cx="2696766" cy="337066"/>
          </a:xfrm>
          <a:prstGeom prst="rect">
            <a:avLst/>
          </a:prstGeom>
          <a:noFill/>
          <a:ln/>
        </p:spPr>
        <p:txBody>
          <a:bodyPr wrap="none" lIns="0" tIns="0" rIns="0" bIns="0" rtlCol="0" anchor="t"/>
          <a:lstStyle/>
          <a:p>
            <a:pPr marL="0" indent="0" algn="l">
              <a:lnSpc>
                <a:spcPts val="2650"/>
              </a:lnSpc>
              <a:buNone/>
            </a:pPr>
            <a:r>
              <a:rPr lang="en-US" sz="2400" u="sng" dirty="0">
                <a:solidFill>
                  <a:srgbClr val="454240"/>
                </a:solidFill>
                <a:latin typeface="Times New Roman" panose="02020603050405020304" pitchFamily="18" charset="0"/>
                <a:ea typeface="Libre Baskerville" pitchFamily="34" charset="-122"/>
                <a:cs typeface="Times New Roman" panose="02020603050405020304" pitchFamily="18" charset="0"/>
              </a:rPr>
              <a:t>Social Media</a:t>
            </a:r>
            <a:endParaRPr lang="en-US" sz="2400" u="sng" dirty="0">
              <a:latin typeface="Times New Roman" panose="02020603050405020304" pitchFamily="18" charset="0"/>
              <a:cs typeface="Times New Roman" panose="02020603050405020304" pitchFamily="18" charset="0"/>
            </a:endParaRPr>
          </a:p>
        </p:txBody>
      </p:sp>
      <p:sp>
        <p:nvSpPr>
          <p:cNvPr id="6" name="Text 3"/>
          <p:cNvSpPr/>
          <p:nvPr/>
        </p:nvSpPr>
        <p:spPr>
          <a:xfrm>
            <a:off x="465160" y="6283507"/>
            <a:ext cx="2848570" cy="690324"/>
          </a:xfrm>
          <a:prstGeom prst="rect">
            <a:avLst/>
          </a:prstGeom>
          <a:noFill/>
          <a:ln/>
        </p:spPr>
        <p:txBody>
          <a:bodyPr wrap="square" lIns="0" tIns="0" rIns="0" bIns="0" rtlCol="0" anchor="t"/>
          <a:lstStyle/>
          <a:p>
            <a:pPr marL="0" indent="0" algn="ctr">
              <a:lnSpc>
                <a:spcPts val="27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Showcase transformations and run targeted ads</a:t>
            </a:r>
            <a:endParaRPr lang="en-US" sz="2400" dirty="0">
              <a:latin typeface="Times New Roman" panose="02020603050405020304" pitchFamily="18" charset="0"/>
              <a:cs typeface="Times New Roman" panose="02020603050405020304" pitchFamily="18" charset="0"/>
            </a:endParaRPr>
          </a:p>
        </p:txBody>
      </p:sp>
      <p:pic>
        <p:nvPicPr>
          <p:cNvPr id="7" name="Image 1" descr="preencoded.png"/>
          <p:cNvPicPr>
            <a:picLocks noChangeAspect="1"/>
          </p:cNvPicPr>
          <p:nvPr/>
        </p:nvPicPr>
        <p:blipFill>
          <a:blip r:embed="rId4"/>
          <a:stretch>
            <a:fillRect/>
          </a:stretch>
        </p:blipFill>
        <p:spPr>
          <a:xfrm>
            <a:off x="4035147" y="4544854"/>
            <a:ext cx="3280053" cy="862965"/>
          </a:xfrm>
          <a:prstGeom prst="rect">
            <a:avLst/>
          </a:prstGeom>
        </p:spPr>
      </p:pic>
      <p:sp>
        <p:nvSpPr>
          <p:cNvPr id="8" name="Text 4"/>
          <p:cNvSpPr/>
          <p:nvPr/>
        </p:nvSpPr>
        <p:spPr>
          <a:xfrm>
            <a:off x="4250888" y="5731431"/>
            <a:ext cx="2696766" cy="337066"/>
          </a:xfrm>
          <a:prstGeom prst="rect">
            <a:avLst/>
          </a:prstGeom>
          <a:noFill/>
          <a:ln/>
        </p:spPr>
        <p:txBody>
          <a:bodyPr wrap="none" lIns="0" tIns="0" rIns="0" bIns="0" rtlCol="0" anchor="t"/>
          <a:lstStyle/>
          <a:p>
            <a:pPr marL="0" indent="0" algn="l">
              <a:lnSpc>
                <a:spcPts val="2650"/>
              </a:lnSpc>
              <a:buNone/>
            </a:pPr>
            <a:r>
              <a:rPr lang="en-US" sz="2400" u="sng" dirty="0">
                <a:solidFill>
                  <a:srgbClr val="454240"/>
                </a:solidFill>
                <a:latin typeface="Times New Roman" panose="02020603050405020304" pitchFamily="18" charset="0"/>
                <a:ea typeface="Libre Baskerville" pitchFamily="34" charset="-122"/>
                <a:cs typeface="Times New Roman" panose="02020603050405020304" pitchFamily="18" charset="0"/>
              </a:rPr>
              <a:t>Referral Program</a:t>
            </a:r>
            <a:endParaRPr lang="en-US" sz="2400" u="sng" dirty="0">
              <a:latin typeface="Times New Roman" panose="02020603050405020304" pitchFamily="18" charset="0"/>
              <a:cs typeface="Times New Roman" panose="02020603050405020304" pitchFamily="18" charset="0"/>
            </a:endParaRPr>
          </a:p>
        </p:txBody>
      </p:sp>
      <p:sp>
        <p:nvSpPr>
          <p:cNvPr id="9" name="Text 5"/>
          <p:cNvSpPr/>
          <p:nvPr/>
        </p:nvSpPr>
        <p:spPr>
          <a:xfrm>
            <a:off x="3667602" y="6370499"/>
            <a:ext cx="2848570" cy="345162"/>
          </a:xfrm>
          <a:prstGeom prst="rect">
            <a:avLst/>
          </a:prstGeom>
          <a:noFill/>
          <a:ln/>
        </p:spPr>
        <p:txBody>
          <a:bodyPr wrap="none" lIns="0" tIns="0" rIns="0" bIns="0" rtlCol="0" anchor="t"/>
          <a:lstStyle/>
          <a:p>
            <a:pPr marL="0" indent="0" algn="l">
              <a:lnSpc>
                <a:spcPts val="27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Discounts for client referrals</a:t>
            </a:r>
            <a:endParaRPr lang="en-US" sz="2400" dirty="0">
              <a:latin typeface="Times New Roman" panose="02020603050405020304" pitchFamily="18" charset="0"/>
              <a:cs typeface="Times New Roman" panose="02020603050405020304" pitchFamily="18" charset="0"/>
            </a:endParaRPr>
          </a:p>
        </p:txBody>
      </p:sp>
      <p:pic>
        <p:nvPicPr>
          <p:cNvPr id="10" name="Image 2" descr="preencoded.png"/>
          <p:cNvPicPr>
            <a:picLocks noChangeAspect="1"/>
          </p:cNvPicPr>
          <p:nvPr/>
        </p:nvPicPr>
        <p:blipFill>
          <a:blip r:embed="rId5"/>
          <a:stretch>
            <a:fillRect/>
          </a:stretch>
        </p:blipFill>
        <p:spPr>
          <a:xfrm>
            <a:off x="7315200" y="4544854"/>
            <a:ext cx="3280053" cy="862965"/>
          </a:xfrm>
          <a:prstGeom prst="rect">
            <a:avLst/>
          </a:prstGeom>
        </p:spPr>
      </p:pic>
      <p:sp>
        <p:nvSpPr>
          <p:cNvPr id="11" name="Text 6"/>
          <p:cNvSpPr/>
          <p:nvPr/>
        </p:nvSpPr>
        <p:spPr>
          <a:xfrm>
            <a:off x="7530941" y="5731431"/>
            <a:ext cx="2696766" cy="337066"/>
          </a:xfrm>
          <a:prstGeom prst="rect">
            <a:avLst/>
          </a:prstGeom>
          <a:noFill/>
          <a:ln/>
        </p:spPr>
        <p:txBody>
          <a:bodyPr wrap="none" lIns="0" tIns="0" rIns="0" bIns="0" rtlCol="0" anchor="t"/>
          <a:lstStyle/>
          <a:p>
            <a:pPr marL="0" indent="0" algn="l">
              <a:lnSpc>
                <a:spcPts val="2650"/>
              </a:lnSpc>
              <a:buNone/>
            </a:pPr>
            <a:r>
              <a:rPr lang="en-US" sz="2400" u="sng" dirty="0">
                <a:solidFill>
                  <a:srgbClr val="454240"/>
                </a:solidFill>
                <a:latin typeface="Times New Roman" panose="02020603050405020304" pitchFamily="18" charset="0"/>
                <a:ea typeface="Libre Baskerville" pitchFamily="34" charset="-122"/>
                <a:cs typeface="Times New Roman" panose="02020603050405020304" pitchFamily="18" charset="0"/>
              </a:rPr>
              <a:t>Local Partnerships</a:t>
            </a:r>
            <a:endParaRPr lang="en-US" sz="2400" u="sng" dirty="0">
              <a:latin typeface="Times New Roman" panose="02020603050405020304" pitchFamily="18" charset="0"/>
              <a:cs typeface="Times New Roman" panose="02020603050405020304" pitchFamily="18" charset="0"/>
            </a:endParaRPr>
          </a:p>
        </p:txBody>
      </p:sp>
      <p:sp>
        <p:nvSpPr>
          <p:cNvPr id="12" name="Text 7"/>
          <p:cNvSpPr/>
          <p:nvPr/>
        </p:nvSpPr>
        <p:spPr>
          <a:xfrm>
            <a:off x="7530941" y="6197918"/>
            <a:ext cx="2848570" cy="690324"/>
          </a:xfrm>
          <a:prstGeom prst="rect">
            <a:avLst/>
          </a:prstGeom>
          <a:noFill/>
          <a:ln/>
        </p:spPr>
        <p:txBody>
          <a:bodyPr wrap="square" lIns="0" tIns="0" rIns="0" bIns="0" rtlCol="0" anchor="t"/>
          <a:lstStyle/>
          <a:p>
            <a:pPr marL="0" indent="0" algn="ctr">
              <a:lnSpc>
                <a:spcPts val="27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Cross-promotions with complementary businesses</a:t>
            </a:r>
            <a:endParaRPr lang="en-US" sz="2400" dirty="0">
              <a:latin typeface="Times New Roman" panose="02020603050405020304" pitchFamily="18" charset="0"/>
              <a:cs typeface="Times New Roman" panose="02020603050405020304" pitchFamily="18" charset="0"/>
            </a:endParaRPr>
          </a:p>
        </p:txBody>
      </p:sp>
      <p:pic>
        <p:nvPicPr>
          <p:cNvPr id="13" name="Image 3" descr="preencoded.png"/>
          <p:cNvPicPr>
            <a:picLocks noChangeAspect="1"/>
          </p:cNvPicPr>
          <p:nvPr/>
        </p:nvPicPr>
        <p:blipFill>
          <a:blip r:embed="rId6"/>
          <a:stretch>
            <a:fillRect/>
          </a:stretch>
        </p:blipFill>
        <p:spPr>
          <a:xfrm>
            <a:off x="10595253" y="4544854"/>
            <a:ext cx="3280053" cy="862965"/>
          </a:xfrm>
          <a:prstGeom prst="rect">
            <a:avLst/>
          </a:prstGeom>
        </p:spPr>
      </p:pic>
      <p:sp>
        <p:nvSpPr>
          <p:cNvPr id="14" name="Text 8"/>
          <p:cNvSpPr/>
          <p:nvPr/>
        </p:nvSpPr>
        <p:spPr>
          <a:xfrm>
            <a:off x="10810994" y="5731431"/>
            <a:ext cx="2780586" cy="337066"/>
          </a:xfrm>
          <a:prstGeom prst="rect">
            <a:avLst/>
          </a:prstGeom>
          <a:noFill/>
          <a:ln/>
        </p:spPr>
        <p:txBody>
          <a:bodyPr wrap="none" lIns="0" tIns="0" rIns="0" bIns="0" rtlCol="0" anchor="t"/>
          <a:lstStyle/>
          <a:p>
            <a:pPr marL="0" indent="0" algn="l">
              <a:lnSpc>
                <a:spcPts val="2650"/>
              </a:lnSpc>
              <a:buNone/>
            </a:pPr>
            <a:r>
              <a:rPr lang="en-US" sz="2400" u="sng" dirty="0">
                <a:solidFill>
                  <a:srgbClr val="454240"/>
                </a:solidFill>
                <a:latin typeface="Times New Roman" panose="02020603050405020304" pitchFamily="18" charset="0"/>
                <a:ea typeface="Libre Baskerville" pitchFamily="34" charset="-122"/>
                <a:cs typeface="Times New Roman" panose="02020603050405020304" pitchFamily="18" charset="0"/>
              </a:rPr>
              <a:t>Google My Business</a:t>
            </a:r>
            <a:endParaRPr lang="en-US" sz="2400" u="sng" dirty="0">
              <a:latin typeface="Times New Roman" panose="02020603050405020304" pitchFamily="18" charset="0"/>
              <a:cs typeface="Times New Roman" panose="02020603050405020304" pitchFamily="18" charset="0"/>
            </a:endParaRPr>
          </a:p>
        </p:txBody>
      </p:sp>
      <p:sp>
        <p:nvSpPr>
          <p:cNvPr id="15" name="Text 9"/>
          <p:cNvSpPr/>
          <p:nvPr/>
        </p:nvSpPr>
        <p:spPr>
          <a:xfrm>
            <a:off x="10810994" y="6197918"/>
            <a:ext cx="2848570" cy="690324"/>
          </a:xfrm>
          <a:prstGeom prst="rect">
            <a:avLst/>
          </a:prstGeom>
          <a:noFill/>
          <a:ln/>
        </p:spPr>
        <p:txBody>
          <a:bodyPr wrap="square" lIns="0" tIns="0" rIns="0" bIns="0" rtlCol="0" anchor="t"/>
          <a:lstStyle/>
          <a:p>
            <a:pPr marL="0" indent="0" algn="ctr">
              <a:lnSpc>
                <a:spcPts val="27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Optimized listing for local search visibility</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3950137" y="511392"/>
            <a:ext cx="6172200" cy="771525"/>
          </a:xfrm>
          <a:prstGeom prst="rect">
            <a:avLst/>
          </a:prstGeom>
          <a:noFill/>
          <a:ln/>
        </p:spPr>
        <p:txBody>
          <a:bodyPr wrap="none" lIns="0" tIns="0" rIns="0" bIns="0" rtlCol="0" anchor="t"/>
          <a:lstStyle/>
          <a:p>
            <a:pPr marL="0" indent="0">
              <a:lnSpc>
                <a:spcPts val="6050"/>
              </a:lnSpc>
              <a:buNone/>
            </a:pPr>
            <a:r>
              <a:rPr lang="en-US" sz="4850" dirty="0">
                <a:solidFill>
                  <a:srgbClr val="5C4E3D"/>
                </a:solidFill>
                <a:latin typeface="Libre Baskerville" pitchFamily="34" charset="0"/>
                <a:ea typeface="Libre Baskerville" pitchFamily="34" charset="-122"/>
                <a:cs typeface="Libre Baskerville" pitchFamily="34" charset="-120"/>
              </a:rPr>
              <a:t>Financial Plan</a:t>
            </a:r>
            <a:endParaRPr lang="en-US" sz="4850" dirty="0"/>
          </a:p>
        </p:txBody>
      </p:sp>
      <p:sp>
        <p:nvSpPr>
          <p:cNvPr id="3" name="Text 1"/>
          <p:cNvSpPr/>
          <p:nvPr/>
        </p:nvSpPr>
        <p:spPr>
          <a:xfrm>
            <a:off x="338972" y="1492718"/>
            <a:ext cx="9816226" cy="2370296"/>
          </a:xfrm>
          <a:prstGeom prst="rect">
            <a:avLst/>
          </a:prstGeom>
          <a:noFill/>
          <a:ln/>
        </p:spPr>
        <p:txBody>
          <a:bodyPr wrap="square" lIns="0" tIns="0" rIns="0" bIns="0" rtlCol="0" anchor="t"/>
          <a:lstStyle/>
          <a:p>
            <a:pPr marL="0" indent="0" algn="just">
              <a:lnSpc>
                <a:spcPts val="31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PureGlam Home Studio's financial plan is built on an initial investment of £25,000, allocated to equipment, initial marketing, and operational setup. Our projected cash inflows start with a monthly revenue of £2,000, expected to grow to £5,000 by the end of the first year. Key expenses include £12,000 for equipment purchase, £3,000 for marketing and branding, and £100 for monthly operating expenses. The owner's monthly income starts at £1,000, increasing after six months. We anticipate reaching positive cash flow by Month 3, with a year-end projected net cash flow of £34,700.</a:t>
            </a:r>
            <a:endParaRPr lang="en-US" sz="2400" dirty="0">
              <a:latin typeface="Times New Roman" panose="02020603050405020304" pitchFamily="18" charset="0"/>
              <a:cs typeface="Times New Roman" panose="02020603050405020304" pitchFamily="18" charset="0"/>
            </a:endParaRPr>
          </a:p>
        </p:txBody>
      </p:sp>
      <p:sp>
        <p:nvSpPr>
          <p:cNvPr id="4" name="Shape 2"/>
          <p:cNvSpPr/>
          <p:nvPr/>
        </p:nvSpPr>
        <p:spPr>
          <a:xfrm>
            <a:off x="864037" y="5039082"/>
            <a:ext cx="12902327" cy="30480"/>
          </a:xfrm>
          <a:prstGeom prst="roundRect">
            <a:avLst>
              <a:gd name="adj" fmla="val 340200"/>
            </a:avLst>
          </a:prstGeom>
          <a:solidFill>
            <a:srgbClr val="DDD3BA"/>
          </a:solidFill>
          <a:ln/>
        </p:spPr>
        <p:txBody>
          <a:bodyPr/>
          <a:lstStyle/>
          <a:p>
            <a:endParaRPr lang="en-GB"/>
          </a:p>
        </p:txBody>
      </p:sp>
      <p:sp>
        <p:nvSpPr>
          <p:cNvPr id="5" name="Shape 3"/>
          <p:cNvSpPr/>
          <p:nvPr/>
        </p:nvSpPr>
        <p:spPr>
          <a:xfrm>
            <a:off x="2916793" y="5039023"/>
            <a:ext cx="30480" cy="864037"/>
          </a:xfrm>
          <a:prstGeom prst="roundRect">
            <a:avLst>
              <a:gd name="adj" fmla="val 340200"/>
            </a:avLst>
          </a:prstGeom>
          <a:solidFill>
            <a:srgbClr val="DDD3BA"/>
          </a:solidFill>
          <a:ln/>
        </p:spPr>
        <p:txBody>
          <a:bodyPr/>
          <a:lstStyle/>
          <a:p>
            <a:endParaRPr lang="en-GB"/>
          </a:p>
        </p:txBody>
      </p:sp>
      <p:sp>
        <p:nvSpPr>
          <p:cNvPr id="6" name="Shape 4"/>
          <p:cNvSpPr/>
          <p:nvPr/>
        </p:nvSpPr>
        <p:spPr>
          <a:xfrm>
            <a:off x="2654379" y="4761369"/>
            <a:ext cx="555427" cy="555427"/>
          </a:xfrm>
          <a:prstGeom prst="roundRect">
            <a:avLst>
              <a:gd name="adj" fmla="val 18669"/>
            </a:avLst>
          </a:prstGeom>
          <a:solidFill>
            <a:srgbClr val="F7EDD4"/>
          </a:solidFill>
          <a:ln w="15240">
            <a:solidFill>
              <a:srgbClr val="DDD3BA"/>
            </a:solidFill>
            <a:prstDash val="solid"/>
          </a:ln>
        </p:spPr>
        <p:txBody>
          <a:bodyPr/>
          <a:lstStyle/>
          <a:p>
            <a:endParaRPr lang="en-GB"/>
          </a:p>
        </p:txBody>
      </p:sp>
      <p:sp>
        <p:nvSpPr>
          <p:cNvPr id="7" name="Text 5"/>
          <p:cNvSpPr/>
          <p:nvPr/>
        </p:nvSpPr>
        <p:spPr>
          <a:xfrm>
            <a:off x="2849404" y="4853880"/>
            <a:ext cx="165259" cy="370284"/>
          </a:xfrm>
          <a:prstGeom prst="rect">
            <a:avLst/>
          </a:prstGeom>
          <a:noFill/>
          <a:ln/>
        </p:spPr>
        <p:txBody>
          <a:bodyPr wrap="none" lIns="0" tIns="0" rIns="0" bIns="0" rtlCol="0" anchor="t"/>
          <a:lstStyle/>
          <a:p>
            <a:pPr marL="0" indent="0" algn="ctr">
              <a:lnSpc>
                <a:spcPts val="2900"/>
              </a:lnSpc>
              <a:buNone/>
            </a:pPr>
            <a:r>
              <a:rPr lang="en-US" sz="2900" dirty="0">
                <a:solidFill>
                  <a:srgbClr val="454240"/>
                </a:solidFill>
                <a:latin typeface="Libre Baskerville" pitchFamily="34" charset="0"/>
                <a:ea typeface="Libre Baskerville" pitchFamily="34" charset="-122"/>
                <a:cs typeface="Libre Baskerville" pitchFamily="34" charset="-120"/>
              </a:rPr>
              <a:t>1</a:t>
            </a:r>
            <a:endParaRPr lang="en-US" sz="2900" dirty="0"/>
          </a:p>
        </p:txBody>
      </p:sp>
      <p:sp>
        <p:nvSpPr>
          <p:cNvPr id="8" name="Text 6"/>
          <p:cNvSpPr/>
          <p:nvPr/>
        </p:nvSpPr>
        <p:spPr>
          <a:xfrm>
            <a:off x="1389102" y="6150054"/>
            <a:ext cx="3086100" cy="385763"/>
          </a:xfrm>
          <a:prstGeom prst="rect">
            <a:avLst/>
          </a:prstGeom>
          <a:noFill/>
          <a:ln/>
        </p:spPr>
        <p:txBody>
          <a:bodyPr wrap="none" lIns="0" tIns="0" rIns="0" bIns="0" rtlCol="0" anchor="t"/>
          <a:lstStyle/>
          <a:p>
            <a:pPr marL="0" indent="0" algn="ctr">
              <a:lnSpc>
                <a:spcPts val="3000"/>
              </a:lnSpc>
              <a:buNone/>
            </a:pPr>
            <a:r>
              <a:rPr lang="en-US" sz="2400" dirty="0">
                <a:solidFill>
                  <a:srgbClr val="454240"/>
                </a:solidFill>
                <a:latin typeface="Libre Baskerville" pitchFamily="34" charset="0"/>
                <a:ea typeface="Libre Baskerville" pitchFamily="34" charset="-122"/>
                <a:cs typeface="Libre Baskerville" pitchFamily="34" charset="-120"/>
              </a:rPr>
              <a:t>Month 1</a:t>
            </a:r>
            <a:endParaRPr lang="en-US" sz="2400" dirty="0"/>
          </a:p>
        </p:txBody>
      </p:sp>
      <p:sp>
        <p:nvSpPr>
          <p:cNvPr id="9" name="Text 7"/>
          <p:cNvSpPr/>
          <p:nvPr/>
        </p:nvSpPr>
        <p:spPr>
          <a:xfrm>
            <a:off x="1110853" y="6683931"/>
            <a:ext cx="3642598" cy="790099"/>
          </a:xfrm>
          <a:prstGeom prst="rect">
            <a:avLst/>
          </a:prstGeom>
          <a:noFill/>
          <a:ln/>
        </p:spPr>
        <p:txBody>
          <a:bodyPr wrap="square" lIns="0" tIns="0" rIns="0" bIns="0" rtlCol="0" anchor="t"/>
          <a:lstStyle/>
          <a:p>
            <a:pPr marL="0" indent="0" algn="ctr">
              <a:lnSpc>
                <a:spcPts val="31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Negative cash flow due to initial investments</a:t>
            </a:r>
            <a:endParaRPr lang="en-US" sz="2400" dirty="0">
              <a:latin typeface="Times New Roman" panose="02020603050405020304" pitchFamily="18" charset="0"/>
              <a:cs typeface="Times New Roman" panose="02020603050405020304" pitchFamily="18" charset="0"/>
            </a:endParaRPr>
          </a:p>
        </p:txBody>
      </p:sp>
      <p:sp>
        <p:nvSpPr>
          <p:cNvPr id="10" name="Shape 8"/>
          <p:cNvSpPr/>
          <p:nvPr/>
        </p:nvSpPr>
        <p:spPr>
          <a:xfrm>
            <a:off x="7299841" y="5039023"/>
            <a:ext cx="30480" cy="864037"/>
          </a:xfrm>
          <a:prstGeom prst="roundRect">
            <a:avLst>
              <a:gd name="adj" fmla="val 340200"/>
            </a:avLst>
          </a:prstGeom>
          <a:solidFill>
            <a:srgbClr val="DDD3BA"/>
          </a:solidFill>
          <a:ln/>
        </p:spPr>
        <p:txBody>
          <a:bodyPr/>
          <a:lstStyle/>
          <a:p>
            <a:endParaRPr lang="en-GB"/>
          </a:p>
        </p:txBody>
      </p:sp>
      <p:sp>
        <p:nvSpPr>
          <p:cNvPr id="11" name="Shape 9"/>
          <p:cNvSpPr/>
          <p:nvPr/>
        </p:nvSpPr>
        <p:spPr>
          <a:xfrm>
            <a:off x="7037427" y="4761369"/>
            <a:ext cx="555427" cy="555427"/>
          </a:xfrm>
          <a:prstGeom prst="roundRect">
            <a:avLst>
              <a:gd name="adj" fmla="val 18669"/>
            </a:avLst>
          </a:prstGeom>
          <a:solidFill>
            <a:srgbClr val="F7EDD4"/>
          </a:solidFill>
          <a:ln w="15240">
            <a:solidFill>
              <a:srgbClr val="DDD3BA"/>
            </a:solidFill>
            <a:prstDash val="solid"/>
          </a:ln>
        </p:spPr>
        <p:txBody>
          <a:bodyPr/>
          <a:lstStyle/>
          <a:p>
            <a:endParaRPr lang="en-GB"/>
          </a:p>
        </p:txBody>
      </p:sp>
      <p:sp>
        <p:nvSpPr>
          <p:cNvPr id="12" name="Text 10"/>
          <p:cNvSpPr/>
          <p:nvPr/>
        </p:nvSpPr>
        <p:spPr>
          <a:xfrm>
            <a:off x="7201019" y="4853880"/>
            <a:ext cx="228124" cy="370284"/>
          </a:xfrm>
          <a:prstGeom prst="rect">
            <a:avLst/>
          </a:prstGeom>
          <a:noFill/>
          <a:ln/>
        </p:spPr>
        <p:txBody>
          <a:bodyPr wrap="none" lIns="0" tIns="0" rIns="0" bIns="0" rtlCol="0" anchor="t"/>
          <a:lstStyle/>
          <a:p>
            <a:pPr marL="0" indent="0" algn="ctr">
              <a:lnSpc>
                <a:spcPts val="2900"/>
              </a:lnSpc>
              <a:buNone/>
            </a:pPr>
            <a:r>
              <a:rPr lang="en-US" sz="2900" dirty="0">
                <a:solidFill>
                  <a:srgbClr val="454240"/>
                </a:solidFill>
                <a:latin typeface="Libre Baskerville" pitchFamily="34" charset="0"/>
                <a:ea typeface="Libre Baskerville" pitchFamily="34" charset="-122"/>
                <a:cs typeface="Libre Baskerville" pitchFamily="34" charset="-120"/>
              </a:rPr>
              <a:t>2</a:t>
            </a:r>
            <a:endParaRPr lang="en-US" sz="2900" dirty="0"/>
          </a:p>
        </p:txBody>
      </p:sp>
      <p:sp>
        <p:nvSpPr>
          <p:cNvPr id="13" name="Text 11"/>
          <p:cNvSpPr/>
          <p:nvPr/>
        </p:nvSpPr>
        <p:spPr>
          <a:xfrm>
            <a:off x="5772150" y="6150054"/>
            <a:ext cx="3086100" cy="385763"/>
          </a:xfrm>
          <a:prstGeom prst="rect">
            <a:avLst/>
          </a:prstGeom>
          <a:noFill/>
          <a:ln/>
        </p:spPr>
        <p:txBody>
          <a:bodyPr wrap="none" lIns="0" tIns="0" rIns="0" bIns="0" rtlCol="0" anchor="t"/>
          <a:lstStyle/>
          <a:p>
            <a:pPr marL="0" indent="0" algn="ctr">
              <a:lnSpc>
                <a:spcPts val="3000"/>
              </a:lnSpc>
              <a:buNone/>
            </a:pPr>
            <a:r>
              <a:rPr lang="en-US" sz="2400" dirty="0">
                <a:solidFill>
                  <a:srgbClr val="454240"/>
                </a:solidFill>
                <a:latin typeface="Libre Baskerville" pitchFamily="34" charset="0"/>
                <a:ea typeface="Libre Baskerville" pitchFamily="34" charset="-122"/>
                <a:cs typeface="Libre Baskerville" pitchFamily="34" charset="-120"/>
              </a:rPr>
              <a:t>Month 3</a:t>
            </a:r>
            <a:endParaRPr lang="en-US" sz="2400" dirty="0"/>
          </a:p>
        </p:txBody>
      </p:sp>
      <p:sp>
        <p:nvSpPr>
          <p:cNvPr id="14" name="Text 12"/>
          <p:cNvSpPr/>
          <p:nvPr/>
        </p:nvSpPr>
        <p:spPr>
          <a:xfrm>
            <a:off x="5493901" y="6683931"/>
            <a:ext cx="3642598" cy="790099"/>
          </a:xfrm>
          <a:prstGeom prst="rect">
            <a:avLst/>
          </a:prstGeom>
          <a:noFill/>
          <a:ln/>
        </p:spPr>
        <p:txBody>
          <a:bodyPr wrap="square" lIns="0" tIns="0" rIns="0" bIns="0" rtlCol="0" anchor="t"/>
          <a:lstStyle/>
          <a:p>
            <a:pPr marL="0" indent="0" algn="ctr">
              <a:lnSpc>
                <a:spcPts val="31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Expected to reach positive cash flow</a:t>
            </a:r>
            <a:endParaRPr lang="en-US" sz="2400" dirty="0">
              <a:latin typeface="Times New Roman" panose="02020603050405020304" pitchFamily="18" charset="0"/>
              <a:cs typeface="Times New Roman" panose="02020603050405020304" pitchFamily="18" charset="0"/>
            </a:endParaRPr>
          </a:p>
        </p:txBody>
      </p:sp>
      <p:sp>
        <p:nvSpPr>
          <p:cNvPr id="15" name="Shape 13"/>
          <p:cNvSpPr/>
          <p:nvPr/>
        </p:nvSpPr>
        <p:spPr>
          <a:xfrm>
            <a:off x="11682889" y="5039023"/>
            <a:ext cx="30480" cy="864037"/>
          </a:xfrm>
          <a:prstGeom prst="roundRect">
            <a:avLst>
              <a:gd name="adj" fmla="val 340200"/>
            </a:avLst>
          </a:prstGeom>
          <a:solidFill>
            <a:srgbClr val="DDD3BA"/>
          </a:solidFill>
          <a:ln/>
        </p:spPr>
        <p:txBody>
          <a:bodyPr/>
          <a:lstStyle/>
          <a:p>
            <a:endParaRPr lang="en-GB"/>
          </a:p>
        </p:txBody>
      </p:sp>
      <p:sp>
        <p:nvSpPr>
          <p:cNvPr id="16" name="Shape 14"/>
          <p:cNvSpPr/>
          <p:nvPr/>
        </p:nvSpPr>
        <p:spPr>
          <a:xfrm>
            <a:off x="11420475" y="4761369"/>
            <a:ext cx="555427" cy="555427"/>
          </a:xfrm>
          <a:prstGeom prst="roundRect">
            <a:avLst>
              <a:gd name="adj" fmla="val 18669"/>
            </a:avLst>
          </a:prstGeom>
          <a:solidFill>
            <a:srgbClr val="F7EDD4"/>
          </a:solidFill>
          <a:ln w="15240">
            <a:solidFill>
              <a:srgbClr val="DDD3BA"/>
            </a:solidFill>
            <a:prstDash val="solid"/>
          </a:ln>
        </p:spPr>
        <p:txBody>
          <a:bodyPr/>
          <a:lstStyle/>
          <a:p>
            <a:endParaRPr lang="en-GB"/>
          </a:p>
        </p:txBody>
      </p:sp>
      <p:sp>
        <p:nvSpPr>
          <p:cNvPr id="17" name="Text 15"/>
          <p:cNvSpPr/>
          <p:nvPr/>
        </p:nvSpPr>
        <p:spPr>
          <a:xfrm>
            <a:off x="11584067" y="4853880"/>
            <a:ext cx="228124" cy="370284"/>
          </a:xfrm>
          <a:prstGeom prst="rect">
            <a:avLst/>
          </a:prstGeom>
          <a:noFill/>
          <a:ln/>
        </p:spPr>
        <p:txBody>
          <a:bodyPr wrap="none" lIns="0" tIns="0" rIns="0" bIns="0" rtlCol="0" anchor="t"/>
          <a:lstStyle/>
          <a:p>
            <a:pPr marL="0" indent="0" algn="ctr">
              <a:lnSpc>
                <a:spcPts val="2900"/>
              </a:lnSpc>
              <a:buNone/>
            </a:pPr>
            <a:r>
              <a:rPr lang="en-US" sz="2900" dirty="0">
                <a:solidFill>
                  <a:srgbClr val="454240"/>
                </a:solidFill>
                <a:latin typeface="Libre Baskerville" pitchFamily="34" charset="0"/>
                <a:ea typeface="Libre Baskerville" pitchFamily="34" charset="-122"/>
                <a:cs typeface="Libre Baskerville" pitchFamily="34" charset="-120"/>
              </a:rPr>
              <a:t>3</a:t>
            </a:r>
            <a:endParaRPr lang="en-US" sz="2900" dirty="0"/>
          </a:p>
        </p:txBody>
      </p:sp>
      <p:sp>
        <p:nvSpPr>
          <p:cNvPr id="18" name="Text 16"/>
          <p:cNvSpPr/>
          <p:nvPr/>
        </p:nvSpPr>
        <p:spPr>
          <a:xfrm>
            <a:off x="10155198" y="6150054"/>
            <a:ext cx="3086100" cy="385763"/>
          </a:xfrm>
          <a:prstGeom prst="rect">
            <a:avLst/>
          </a:prstGeom>
          <a:noFill/>
          <a:ln/>
        </p:spPr>
        <p:txBody>
          <a:bodyPr wrap="none" lIns="0" tIns="0" rIns="0" bIns="0" rtlCol="0" anchor="t"/>
          <a:lstStyle/>
          <a:p>
            <a:pPr marL="0" indent="0" algn="ctr">
              <a:lnSpc>
                <a:spcPts val="3000"/>
              </a:lnSpc>
              <a:buNone/>
            </a:pPr>
            <a:r>
              <a:rPr lang="en-US" sz="2400" dirty="0">
                <a:solidFill>
                  <a:srgbClr val="454240"/>
                </a:solidFill>
                <a:latin typeface="Libre Baskerville" pitchFamily="34" charset="0"/>
                <a:ea typeface="Libre Baskerville" pitchFamily="34" charset="-122"/>
                <a:cs typeface="Libre Baskerville" pitchFamily="34" charset="-120"/>
              </a:rPr>
              <a:t>Year-End</a:t>
            </a:r>
            <a:endParaRPr lang="en-US" sz="2400" dirty="0"/>
          </a:p>
        </p:txBody>
      </p:sp>
      <p:sp>
        <p:nvSpPr>
          <p:cNvPr id="19" name="Text 17"/>
          <p:cNvSpPr/>
          <p:nvPr/>
        </p:nvSpPr>
        <p:spPr>
          <a:xfrm>
            <a:off x="9876949" y="6683931"/>
            <a:ext cx="3642598" cy="790099"/>
          </a:xfrm>
          <a:prstGeom prst="rect">
            <a:avLst/>
          </a:prstGeom>
          <a:noFill/>
          <a:ln/>
        </p:spPr>
        <p:txBody>
          <a:bodyPr wrap="square" lIns="0" tIns="0" rIns="0" bIns="0" rtlCol="0" anchor="t"/>
          <a:lstStyle/>
          <a:p>
            <a:pPr marL="0" indent="0" algn="ctr">
              <a:lnSpc>
                <a:spcPts val="310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Projected net cash flow: £34,700</a:t>
            </a:r>
            <a:endParaRPr lang="en-US" sz="2400" dirty="0">
              <a:latin typeface="Times New Roman" panose="02020603050405020304" pitchFamily="18" charset="0"/>
              <a:cs typeface="Times New Roman" panose="02020603050405020304" pitchFamily="18" charset="0"/>
            </a:endParaRPr>
          </a:p>
        </p:txBody>
      </p:sp>
      <p:pic>
        <p:nvPicPr>
          <p:cNvPr id="20" name="Picture 19">
            <a:extLst>
              <a:ext uri="{FF2B5EF4-FFF2-40B4-BE49-F238E27FC236}">
                <a16:creationId xmlns:a16="http://schemas.microsoft.com/office/drawing/2014/main" id="{159CC8C4-6646-9D10-A5C6-83C962A92D14}"/>
              </a:ext>
            </a:extLst>
          </p:cNvPr>
          <p:cNvPicPr>
            <a:picLocks noChangeAspect="1"/>
          </p:cNvPicPr>
          <p:nvPr/>
        </p:nvPicPr>
        <p:blipFill>
          <a:blip r:embed="rId3"/>
          <a:stretch>
            <a:fillRect/>
          </a:stretch>
        </p:blipFill>
        <p:spPr>
          <a:xfrm>
            <a:off x="10515600" y="1352366"/>
            <a:ext cx="3902171" cy="256054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241190" y="455296"/>
            <a:ext cx="5468422" cy="683538"/>
          </a:xfrm>
          <a:prstGeom prst="rect">
            <a:avLst/>
          </a:prstGeom>
          <a:noFill/>
          <a:ln/>
        </p:spPr>
        <p:txBody>
          <a:bodyPr wrap="none" lIns="0" tIns="0" rIns="0" bIns="0" rtlCol="0" anchor="t"/>
          <a:lstStyle/>
          <a:p>
            <a:pPr marL="0" indent="0">
              <a:lnSpc>
                <a:spcPts val="5350"/>
              </a:lnSpc>
              <a:buNone/>
            </a:pPr>
            <a:r>
              <a:rPr lang="en-US" sz="4300" dirty="0">
                <a:solidFill>
                  <a:srgbClr val="5C4E3D"/>
                </a:solidFill>
                <a:latin typeface="Libre Baskerville" pitchFamily="34" charset="0"/>
                <a:ea typeface="Libre Baskerville" pitchFamily="34" charset="-122"/>
                <a:cs typeface="Libre Baskerville" pitchFamily="34" charset="-120"/>
              </a:rPr>
              <a:t>Conclusion</a:t>
            </a:r>
            <a:endParaRPr lang="en-US" sz="4300" dirty="0"/>
          </a:p>
        </p:txBody>
      </p:sp>
      <p:sp>
        <p:nvSpPr>
          <p:cNvPr id="3" name="Text 1"/>
          <p:cNvSpPr/>
          <p:nvPr/>
        </p:nvSpPr>
        <p:spPr>
          <a:xfrm>
            <a:off x="243058" y="1206818"/>
            <a:ext cx="13099256" cy="1749623"/>
          </a:xfrm>
          <a:prstGeom prst="rect">
            <a:avLst/>
          </a:prstGeom>
          <a:noFill/>
          <a:ln/>
        </p:spPr>
        <p:txBody>
          <a:bodyPr wrap="square" lIns="0" tIns="0" rIns="0" bIns="0" rtlCol="0" anchor="t"/>
          <a:lstStyle/>
          <a:p>
            <a:pPr marL="0" indent="0" algn="just">
              <a:lnSpc>
                <a:spcPts val="2750"/>
              </a:lnSpc>
              <a:buNone/>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PureGlam Home Studio combines a personalized beauty experience with a sustainable financial plan. Our key points include projected positive cash flow from Month 3, low overhead ensuring competitive pricing, and unique, one-on-one services that set us apart in the local market. Looking to the future, we see potential for expansion through mobile services and increased staffing as our client base grows. With our commitment to quality, personalized service, and sound financial planning, PureGlam Home Studio is well-positioned for success in the competitive beauty industry.</a:t>
            </a:r>
            <a:endParaRPr lang="en-US" sz="2400" dirty="0">
              <a:latin typeface="Times New Roman" panose="02020603050405020304" pitchFamily="18" charset="0"/>
              <a:cs typeface="Times New Roman" panose="02020603050405020304" pitchFamily="18" charset="0"/>
            </a:endParaRPr>
          </a:p>
        </p:txBody>
      </p:sp>
      <p:pic>
        <p:nvPicPr>
          <p:cNvPr id="4" name="Image 0" descr="preencoded.png"/>
          <p:cNvPicPr>
            <a:picLocks noChangeAspect="1"/>
          </p:cNvPicPr>
          <p:nvPr/>
        </p:nvPicPr>
        <p:blipFill>
          <a:blip r:embed="rId3"/>
          <a:stretch>
            <a:fillRect/>
          </a:stretch>
        </p:blipFill>
        <p:spPr>
          <a:xfrm>
            <a:off x="243058" y="5464953"/>
            <a:ext cx="4147661" cy="2563416"/>
          </a:xfrm>
          <a:prstGeom prst="rect">
            <a:avLst/>
          </a:prstGeom>
        </p:spPr>
      </p:pic>
      <p:sp>
        <p:nvSpPr>
          <p:cNvPr id="5" name="Text 2"/>
          <p:cNvSpPr/>
          <p:nvPr/>
        </p:nvSpPr>
        <p:spPr>
          <a:xfrm>
            <a:off x="923831" y="4027647"/>
            <a:ext cx="2734151" cy="341709"/>
          </a:xfrm>
          <a:prstGeom prst="rect">
            <a:avLst/>
          </a:prstGeom>
          <a:noFill/>
          <a:ln/>
        </p:spPr>
        <p:txBody>
          <a:bodyPr wrap="none" lIns="0" tIns="0" rIns="0" bIns="0" rtlCol="0" anchor="t"/>
          <a:lstStyle/>
          <a:p>
            <a:pPr marL="0" indent="0" algn="l">
              <a:lnSpc>
                <a:spcPts val="2650"/>
              </a:lnSpc>
              <a:buNone/>
            </a:pPr>
            <a:r>
              <a:rPr lang="en-US" sz="2800" u="sng" dirty="0">
                <a:solidFill>
                  <a:srgbClr val="454240"/>
                </a:solidFill>
                <a:latin typeface="Times New Roman" panose="02020603050405020304" pitchFamily="18" charset="0"/>
                <a:ea typeface="Libre Baskerville" pitchFamily="34" charset="-122"/>
                <a:cs typeface="Times New Roman" panose="02020603050405020304" pitchFamily="18" charset="0"/>
              </a:rPr>
              <a:t>Unique Concept</a:t>
            </a:r>
            <a:endParaRPr lang="en-US" sz="2800" u="sng" dirty="0">
              <a:latin typeface="Times New Roman" panose="02020603050405020304" pitchFamily="18" charset="0"/>
              <a:cs typeface="Times New Roman" panose="02020603050405020304" pitchFamily="18" charset="0"/>
            </a:endParaRPr>
          </a:p>
        </p:txBody>
      </p:sp>
      <p:sp>
        <p:nvSpPr>
          <p:cNvPr id="6" name="Text 3"/>
          <p:cNvSpPr/>
          <p:nvPr/>
        </p:nvSpPr>
        <p:spPr>
          <a:xfrm>
            <a:off x="217077" y="4629090"/>
            <a:ext cx="4147661" cy="699849"/>
          </a:xfrm>
          <a:prstGeom prst="rect">
            <a:avLst/>
          </a:prstGeom>
          <a:noFill/>
          <a:ln/>
        </p:spPr>
        <p:txBody>
          <a:bodyPr wrap="square" lIns="0" tIns="0" rIns="0" bIns="0" rtlCol="0" anchor="t"/>
          <a:lstStyle/>
          <a:p>
            <a:pPr marL="0" indent="0" algn="ctr">
              <a:lnSpc>
                <a:spcPts val="2750"/>
              </a:lnSpc>
              <a:buNone/>
            </a:pPr>
            <a:r>
              <a:rPr lang="en-US" sz="2800" dirty="0">
                <a:solidFill>
                  <a:srgbClr val="454240"/>
                </a:solidFill>
                <a:latin typeface="Times New Roman" panose="02020603050405020304" pitchFamily="18" charset="0"/>
                <a:ea typeface="DM Sans" pitchFamily="34" charset="-122"/>
                <a:cs typeface="Times New Roman" panose="02020603050405020304" pitchFamily="18" charset="0"/>
              </a:rPr>
              <a:t>Home-based studio offering personalized beauty services</a:t>
            </a:r>
            <a:endParaRPr lang="en-US" sz="2800" dirty="0">
              <a:latin typeface="Times New Roman" panose="02020603050405020304" pitchFamily="18" charset="0"/>
              <a:cs typeface="Times New Roman" panose="02020603050405020304" pitchFamily="18" charset="0"/>
            </a:endParaRPr>
          </a:p>
        </p:txBody>
      </p:sp>
      <p:pic>
        <p:nvPicPr>
          <p:cNvPr id="10" name="Image 2" descr="preencoded.png"/>
          <p:cNvPicPr>
            <a:picLocks noChangeAspect="1"/>
          </p:cNvPicPr>
          <p:nvPr/>
        </p:nvPicPr>
        <p:blipFill>
          <a:blip r:embed="rId4"/>
          <a:stretch>
            <a:fillRect/>
          </a:stretch>
        </p:blipFill>
        <p:spPr>
          <a:xfrm>
            <a:off x="7975401" y="5783292"/>
            <a:ext cx="3632686" cy="2245077"/>
          </a:xfrm>
          <a:prstGeom prst="rect">
            <a:avLst/>
          </a:prstGeom>
        </p:spPr>
      </p:pic>
      <p:sp>
        <p:nvSpPr>
          <p:cNvPr id="11" name="Text 6"/>
          <p:cNvSpPr/>
          <p:nvPr/>
        </p:nvSpPr>
        <p:spPr>
          <a:xfrm>
            <a:off x="8619768" y="4112113"/>
            <a:ext cx="2734151" cy="341709"/>
          </a:xfrm>
          <a:prstGeom prst="rect">
            <a:avLst/>
          </a:prstGeom>
          <a:noFill/>
          <a:ln/>
        </p:spPr>
        <p:txBody>
          <a:bodyPr wrap="none" lIns="0" tIns="0" rIns="0" bIns="0" rtlCol="0" anchor="t"/>
          <a:lstStyle/>
          <a:p>
            <a:pPr marL="0" indent="0" algn="l">
              <a:lnSpc>
                <a:spcPts val="2650"/>
              </a:lnSpc>
              <a:buNone/>
            </a:pPr>
            <a:r>
              <a:rPr lang="en-US" sz="2800" u="sng" dirty="0">
                <a:solidFill>
                  <a:srgbClr val="454240"/>
                </a:solidFill>
                <a:latin typeface="Times New Roman" panose="02020603050405020304" pitchFamily="18" charset="0"/>
                <a:ea typeface="Libre Baskerville" pitchFamily="34" charset="-122"/>
                <a:cs typeface="Times New Roman" panose="02020603050405020304" pitchFamily="18" charset="0"/>
              </a:rPr>
              <a:t>Future Expansion</a:t>
            </a:r>
            <a:endParaRPr lang="en-US" sz="2800" u="sng" dirty="0">
              <a:latin typeface="Times New Roman" panose="02020603050405020304" pitchFamily="18" charset="0"/>
              <a:cs typeface="Times New Roman" panose="02020603050405020304" pitchFamily="18" charset="0"/>
            </a:endParaRPr>
          </a:p>
        </p:txBody>
      </p:sp>
      <p:sp>
        <p:nvSpPr>
          <p:cNvPr id="12" name="Text 7"/>
          <p:cNvSpPr/>
          <p:nvPr/>
        </p:nvSpPr>
        <p:spPr>
          <a:xfrm>
            <a:off x="8384637" y="4836199"/>
            <a:ext cx="4147780" cy="699849"/>
          </a:xfrm>
          <a:prstGeom prst="rect">
            <a:avLst/>
          </a:prstGeom>
          <a:noFill/>
          <a:ln/>
        </p:spPr>
        <p:txBody>
          <a:bodyPr wrap="square" lIns="0" tIns="0" rIns="0" bIns="0" rtlCol="0" anchor="t"/>
          <a:lstStyle/>
          <a:p>
            <a:pPr lvl="1">
              <a:lnSpc>
                <a:spcPts val="2750"/>
              </a:lnSpc>
            </a:pPr>
            <a:r>
              <a:rPr lang="en-US" sz="2400" dirty="0">
                <a:solidFill>
                  <a:srgbClr val="454240"/>
                </a:solidFill>
                <a:latin typeface="Times New Roman" panose="02020603050405020304" pitchFamily="18" charset="0"/>
                <a:ea typeface="DM Sans" pitchFamily="34" charset="-122"/>
                <a:cs typeface="Times New Roman" panose="02020603050405020304" pitchFamily="18" charset="0"/>
              </a:rPr>
              <a:t>Potential for mobile services and increased staffing</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241190" y="455296"/>
            <a:ext cx="5468422" cy="683538"/>
          </a:xfrm>
          <a:prstGeom prst="rect">
            <a:avLst/>
          </a:prstGeom>
          <a:noFill/>
          <a:ln/>
        </p:spPr>
        <p:txBody>
          <a:bodyPr wrap="none" lIns="0" tIns="0" rIns="0" bIns="0" rtlCol="0" anchor="t"/>
          <a:lstStyle/>
          <a:p>
            <a:pPr marL="0" indent="0">
              <a:lnSpc>
                <a:spcPts val="5350"/>
              </a:lnSpc>
              <a:buNone/>
            </a:pPr>
            <a:r>
              <a:rPr lang="en-US" sz="4300" dirty="0">
                <a:solidFill>
                  <a:srgbClr val="5C4E3D"/>
                </a:solidFill>
                <a:latin typeface="Libre Baskerville" pitchFamily="34" charset="0"/>
                <a:ea typeface="Libre Baskerville" pitchFamily="34" charset="-122"/>
                <a:cs typeface="Libre Baskerville" pitchFamily="34" charset="-120"/>
              </a:rPr>
              <a:t>Conclusion</a:t>
            </a:r>
            <a:endParaRPr lang="en-US" sz="4300" dirty="0"/>
          </a:p>
        </p:txBody>
      </p:sp>
      <p:sp>
        <p:nvSpPr>
          <p:cNvPr id="3" name="Text 1"/>
          <p:cNvSpPr/>
          <p:nvPr/>
        </p:nvSpPr>
        <p:spPr>
          <a:xfrm>
            <a:off x="217077" y="1141199"/>
            <a:ext cx="13099256" cy="1749623"/>
          </a:xfrm>
          <a:prstGeom prst="rect">
            <a:avLst/>
          </a:prstGeom>
          <a:noFill/>
          <a:ln/>
        </p:spPr>
        <p:txBody>
          <a:bodyPr wrap="square" lIns="0" tIns="0" rIns="0" bIns="0" rtlCol="0" anchor="t"/>
          <a:lstStyle/>
          <a:p>
            <a:pPr marL="0" indent="0" algn="just">
              <a:lnSpc>
                <a:spcPts val="2750"/>
              </a:lnSpc>
              <a:buNone/>
            </a:pPr>
            <a:endParaRPr lang="en-US" sz="24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44421AD-5CC0-167F-A545-80FE60478222}"/>
              </a:ext>
            </a:extLst>
          </p:cNvPr>
          <p:cNvSpPr txBox="1"/>
          <p:nvPr/>
        </p:nvSpPr>
        <p:spPr>
          <a:xfrm>
            <a:off x="509452" y="1532385"/>
            <a:ext cx="13324114" cy="5833456"/>
          </a:xfrm>
          <a:prstGeom prst="rect">
            <a:avLst/>
          </a:prstGeom>
          <a:noFill/>
        </p:spPr>
        <p:txBody>
          <a:bodyPr wrap="square">
            <a:spAutoFit/>
          </a:bodyPr>
          <a:lstStyle/>
          <a:p>
            <a:pPr lvl="0" algn="just">
              <a:lnSpc>
                <a:spcPct val="150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Ali, H. and Talwar, V., (2013). Principles of marketing.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University of London</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a:t>
            </a:r>
          </a:p>
          <a:p>
            <a:pPr lvl="0" algn="just">
              <a:lnSpc>
                <a:spcPct val="150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Kotler, K., (2000). Principles of Marketing.</a:t>
            </a:r>
          </a:p>
          <a:p>
            <a:pPr marL="0" marR="0" lvl="0" indent="0" algn="just" defTabSz="914400" rtl="0" eaLnBrk="1" fontAlgn="auto" latinLnBrk="0" hangingPunct="1">
              <a:lnSpc>
                <a:spcPct val="150000"/>
              </a:lnSpc>
              <a:spcBef>
                <a:spcPts val="0"/>
              </a:spcBef>
              <a:spcAft>
                <a:spcPts val="800"/>
              </a:spcAft>
              <a:buClrTx/>
              <a:buSzTx/>
              <a:buFontTx/>
              <a:buNone/>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Lewnes, A. and Keller, K., (2019). </a:t>
            </a:r>
            <a:r>
              <a:rPr kumimoji="0" lang="en-GB" sz="20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10 principles of modern marketing</a:t>
            </a: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 MIT Sloan Management Review.</a:t>
            </a:r>
          </a:p>
          <a:p>
            <a:pPr marL="0" marR="0" lvl="0" indent="0" algn="just" defTabSz="914400" rtl="0" eaLnBrk="1" fontAlgn="auto" latinLnBrk="0" hangingPunct="1">
              <a:lnSpc>
                <a:spcPct val="150000"/>
              </a:lnSpc>
              <a:spcBef>
                <a:spcPts val="0"/>
              </a:spcBef>
              <a:spcAft>
                <a:spcPts val="800"/>
              </a:spcAft>
              <a:buClrTx/>
              <a:buSzTx/>
              <a:buFontTx/>
              <a:buNone/>
              <a:tabLst/>
              <a:defRPr/>
            </a:pPr>
            <a:r>
              <a:rPr lang="en-GB" sz="2000" kern="100" dirty="0" err="1">
                <a:effectLst/>
                <a:latin typeface="Arial" panose="020B0604020202020204" pitchFamily="34" charset="0"/>
                <a:ea typeface="Calibri" panose="020F0502020204030204" pitchFamily="34" charset="0"/>
                <a:cs typeface="Times New Roman" panose="02020603050405020304" pitchFamily="18" charset="0"/>
              </a:rPr>
              <a:t>Narkiniemi</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J., (2013). Using Digital Marketing to Develop a Modern Marketing Strategy for a Startup.: Case study: Design With Benefits.</a:t>
            </a:r>
            <a:endParaRPr lang="it-IT"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Aft>
                <a:spcPts val="800"/>
              </a:spcAft>
            </a:pPr>
            <a:r>
              <a:rPr lang="it-IT" sz="2000" kern="100" dirty="0">
                <a:effectLst/>
                <a:latin typeface="Times New Roman" panose="02020603050405020304" pitchFamily="18" charset="0"/>
                <a:ea typeface="Calibri" panose="020F0502020204030204" pitchFamily="34" charset="0"/>
                <a:cs typeface="Times New Roman" panose="02020603050405020304" pitchFamily="18" charset="0"/>
              </a:rPr>
              <a:t>Soewartini, S., Effendi, N. and Kaltum, U., (2017).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Brand equity and competitive advantage based market strategy and marketing mix strategy to improve marketing performance in the bottled water business. South East Asia Journal of Contemporary Business.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Economics and Law</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12</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(2), pp.38-47.</a:t>
            </a:r>
            <a:endParaRPr lang="en-GB" sz="2000" kern="1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Aft>
                <a:spcPts val="800"/>
              </a:spcAft>
            </a:pPr>
            <a:r>
              <a:rPr lang="en-GB" sz="2000" kern="100" dirty="0" err="1">
                <a:effectLst/>
                <a:latin typeface="Arial" panose="020B0604020202020204" pitchFamily="34" charset="0"/>
                <a:ea typeface="Calibri" panose="020F0502020204030204" pitchFamily="34" charset="0"/>
                <a:cs typeface="Times New Roman" panose="02020603050405020304" pitchFamily="18" charset="0"/>
              </a:rPr>
              <a:t>Sammut</a:t>
            </a:r>
            <a:r>
              <a:rPr lang="en-GB" sz="2000" kern="100" dirty="0">
                <a:effectLst/>
                <a:latin typeface="Cambria Math" panose="02040503050406030204" pitchFamily="18" charset="0"/>
                <a:ea typeface="Calibri" panose="020F0502020204030204" pitchFamily="34" charset="0"/>
                <a:cs typeface="Cambria Math" panose="02040503050406030204" pitchFamily="18" charset="0"/>
              </a:rPr>
              <a:t>‐</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Bonnici, T. and Galea, D., (2015). SWOT analysis.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Wiley </a:t>
            </a:r>
            <a:r>
              <a:rPr lang="en-GB" sz="2000" i="1" kern="100" dirty="0" err="1">
                <a:effectLst/>
                <a:latin typeface="Arial" panose="020B0604020202020204" pitchFamily="34" charset="0"/>
                <a:ea typeface="Calibri" panose="020F0502020204030204" pitchFamily="34" charset="0"/>
                <a:cs typeface="Times New Roman" panose="02020603050405020304" pitchFamily="18" charset="0"/>
              </a:rPr>
              <a:t>Encyclopedia</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 of management</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pp.1-8.</a:t>
            </a:r>
            <a:endParaRPr lang="en-GB" sz="2000" kern="1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Aft>
                <a:spcPts val="800"/>
              </a:spcAft>
            </a:pPr>
            <a:r>
              <a:rPr lang="en-GB" sz="2000" kern="100" dirty="0" err="1">
                <a:effectLst/>
                <a:latin typeface="Arial" panose="020B0604020202020204" pitchFamily="34" charset="0"/>
                <a:ea typeface="Calibri" panose="020F0502020204030204" pitchFamily="34" charset="0"/>
                <a:cs typeface="Times New Roman" panose="02020603050405020304" pitchFamily="18" charset="0"/>
              </a:rPr>
              <a:t>Vänskä</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T. and </a:t>
            </a:r>
            <a:r>
              <a:rPr lang="en-GB" sz="2000" kern="100" dirty="0" err="1">
                <a:effectLst/>
                <a:latin typeface="Arial" panose="020B0604020202020204" pitchFamily="34" charset="0"/>
                <a:ea typeface="Calibri" panose="020F0502020204030204" pitchFamily="34" charset="0"/>
                <a:cs typeface="Times New Roman" panose="02020603050405020304" pitchFamily="18" charset="0"/>
              </a:rPr>
              <a:t>Ylhäinen</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M., (2021). Customer-centric Approach in Starting a Cosmetics Business.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50000"/>
              </a:lnSpc>
              <a:spcAft>
                <a:spcPts val="800"/>
              </a:spcAft>
            </a:pPr>
            <a:endParaRPr lang="en-GB" sz="20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3889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561703"/>
            <a:ext cx="14630400" cy="6479177"/>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1569</Words>
  <Application>Microsoft Office PowerPoint</Application>
  <PresentationFormat>Custom</PresentationFormat>
  <Paragraphs>138</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Libre Baskerville</vt:lpstr>
      <vt:lpstr>DM Sans Medium</vt:lpstr>
      <vt:lpstr>Times New Roman</vt:lpstr>
      <vt:lpstr>Cambria Math</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iuliana</dc:creator>
  <cp:lastModifiedBy>adriana mandache</cp:lastModifiedBy>
  <cp:revision>4</cp:revision>
  <dcterms:created xsi:type="dcterms:W3CDTF">2024-11-10T18:37:17Z</dcterms:created>
  <dcterms:modified xsi:type="dcterms:W3CDTF">2024-11-10T20:54:00Z</dcterms:modified>
</cp:coreProperties>
</file>