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1"/>
  </p:sldMasterIdLst>
  <p:notesMasterIdLst>
    <p:notesMasterId r:id="rId20"/>
  </p:notesMasterIdLst>
  <p:sldIdLst>
    <p:sldId id="256" r:id="rId2"/>
    <p:sldId id="299" r:id="rId3"/>
    <p:sldId id="322" r:id="rId4"/>
    <p:sldId id="323" r:id="rId5"/>
    <p:sldId id="324" r:id="rId6"/>
    <p:sldId id="325" r:id="rId7"/>
    <p:sldId id="326" r:id="rId8"/>
    <p:sldId id="328" r:id="rId9"/>
    <p:sldId id="329" r:id="rId10"/>
    <p:sldId id="330" r:id="rId11"/>
    <p:sldId id="339" r:id="rId12"/>
    <p:sldId id="331" r:id="rId13"/>
    <p:sldId id="333" r:id="rId14"/>
    <p:sldId id="340" r:id="rId15"/>
    <p:sldId id="335" r:id="rId16"/>
    <p:sldId id="336" r:id="rId17"/>
    <p:sldId id="337" r:id="rId18"/>
    <p:sldId id="338"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92" autoAdjust="0"/>
    <p:restoredTop sz="82438" autoAdjust="0"/>
  </p:normalViewPr>
  <p:slideViewPr>
    <p:cSldViewPr>
      <p:cViewPr varScale="1">
        <p:scale>
          <a:sx n="76" d="100"/>
          <a:sy n="76" d="100"/>
        </p:scale>
        <p:origin x="1806" y="96"/>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1548"/>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EEC5DD-D254-46D2-9AE3-104629CE9B67}" type="datetimeFigureOut">
              <a:rPr lang="en-GB" smtClean="0"/>
              <a:t>22/03/2020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8E5653-4D65-4478-8C5B-CDD9CA476801}" type="slidenum">
              <a:rPr lang="en-GB" smtClean="0"/>
              <a:t>‹#›</a:t>
            </a:fld>
            <a:endParaRPr lang="en-GB"/>
          </a:p>
        </p:txBody>
      </p:sp>
    </p:spTree>
    <p:extLst>
      <p:ext uri="{BB962C8B-B14F-4D97-AF65-F5344CB8AC3E}">
        <p14:creationId xmlns:p14="http://schemas.microsoft.com/office/powerpoint/2010/main" val="34092080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48E5653-4D65-4478-8C5B-CDD9CA476801}" type="slidenum">
              <a:rPr lang="en-GB" smtClean="0"/>
              <a:t>2</a:t>
            </a:fld>
            <a:endParaRPr lang="en-GB"/>
          </a:p>
        </p:txBody>
      </p:sp>
    </p:spTree>
    <p:extLst>
      <p:ext uri="{BB962C8B-B14F-4D97-AF65-F5344CB8AC3E}">
        <p14:creationId xmlns:p14="http://schemas.microsoft.com/office/powerpoint/2010/main" val="4303647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48E5653-4D65-4478-8C5B-CDD9CA476801}" type="slidenum">
              <a:rPr lang="en-GB" smtClean="0"/>
              <a:t>5</a:t>
            </a:fld>
            <a:endParaRPr lang="en-GB"/>
          </a:p>
        </p:txBody>
      </p:sp>
    </p:spTree>
    <p:extLst>
      <p:ext uri="{BB962C8B-B14F-4D97-AF65-F5344CB8AC3E}">
        <p14:creationId xmlns:p14="http://schemas.microsoft.com/office/powerpoint/2010/main" val="17721178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Research is not a punishment you embark on research because you want to answer a</a:t>
            </a:r>
            <a:r>
              <a:rPr lang="en-GB" baseline="0" dirty="0" smtClean="0"/>
              <a:t> question.  It should be an enjoyable experience.  You don’t quite know what the answer will be so you are keeping an open mind and being as careful and thorough in your research design to get the best out of your study.  Usually in a business or educational environment you would present your proposal to others who will have questions about why intend to do this did this, or will not do that.  So you have to have shown you understand the current literature, what has been done, where there is a gap, and why this is a relevant area to address.  In doing this you show you understand the literature and are able to provide a rational, or justification for your proposed research study.</a:t>
            </a:r>
            <a:endParaRPr lang="en-GB" dirty="0"/>
          </a:p>
        </p:txBody>
      </p:sp>
      <p:sp>
        <p:nvSpPr>
          <p:cNvPr id="4" name="Slide Number Placeholder 3"/>
          <p:cNvSpPr>
            <a:spLocks noGrp="1"/>
          </p:cNvSpPr>
          <p:nvPr>
            <p:ph type="sldNum" sz="quarter" idx="10"/>
          </p:nvPr>
        </p:nvSpPr>
        <p:spPr/>
        <p:txBody>
          <a:bodyPr/>
          <a:lstStyle/>
          <a:p>
            <a:fld id="{D48E5653-4D65-4478-8C5B-CDD9CA476801}" type="slidenum">
              <a:rPr lang="en-GB" smtClean="0"/>
              <a:t>7</a:t>
            </a:fld>
            <a:endParaRPr lang="en-GB"/>
          </a:p>
        </p:txBody>
      </p:sp>
    </p:spTree>
    <p:extLst>
      <p:ext uri="{BB962C8B-B14F-4D97-AF65-F5344CB8AC3E}">
        <p14:creationId xmlns:p14="http://schemas.microsoft.com/office/powerpoint/2010/main" val="27809992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BCBF78A6-6942-440F-9655-1DC0E3C5C1FC}" type="slidenum">
              <a:rPr lang="en-US" smtClean="0"/>
              <a:pPr>
                <a:defRPr/>
              </a:pPr>
              <a:t>18</a:t>
            </a:fld>
            <a:endParaRPr lang="en-US" dirty="0"/>
          </a:p>
        </p:txBody>
      </p:sp>
    </p:spTree>
    <p:extLst>
      <p:ext uri="{BB962C8B-B14F-4D97-AF65-F5344CB8AC3E}">
        <p14:creationId xmlns:p14="http://schemas.microsoft.com/office/powerpoint/2010/main" val="31907007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7DB21F8-8044-44E2-8521-21A6FDC84574}" type="datetimeFigureOut">
              <a:rPr lang="en-US" smtClean="0"/>
              <a:pPr/>
              <a:t>3/22/2020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588641276"/>
      </p:ext>
    </p:extLst>
  </p:cSld>
  <p:clrMapOvr>
    <a:masterClrMapping/>
  </p:clrMapOvr>
  <p:transition>
    <p:wipe dir="r"/>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37DB21F8-8044-44E2-8521-21A6FDC84574}" type="datetimeFigureOut">
              <a:rPr lang="en-US" smtClean="0"/>
              <a:pPr/>
              <a:t>3/22/2020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091331748"/>
      </p:ext>
    </p:extLst>
  </p:cSld>
  <p:clrMapOvr>
    <a:masterClrMapping/>
  </p:clrMapOvr>
  <p:transition>
    <p:wipe dir="r"/>
  </p:transition>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7DB21F8-8044-44E2-8521-21A6FDC84574}" type="datetimeFigureOut">
              <a:rPr lang="en-US" smtClean="0"/>
              <a:pPr/>
              <a:t>3/22/2020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122906117"/>
      </p:ext>
    </p:extLst>
  </p:cSld>
  <p:clrMapOvr>
    <a:masterClrMapping/>
  </p:clrMapOvr>
  <p:transition>
    <p:wipe dir="r"/>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7DB21F8-8044-44E2-8521-21A6FDC84574}" type="datetimeFigureOut">
              <a:rPr lang="en-US" smtClean="0"/>
              <a:pPr/>
              <a:t>3/22/2020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073523193"/>
      </p:ext>
    </p:extLst>
  </p:cSld>
  <p:clrMapOvr>
    <a:masterClrMapping/>
  </p:clrMapOvr>
  <p:transition>
    <p:wipe dir="r"/>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7DB21F8-8044-44E2-8521-21A6FDC84574}" type="datetimeFigureOut">
              <a:rPr lang="en-US" smtClean="0"/>
              <a:pPr/>
              <a:t>3/22/2020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3360784817"/>
      </p:ext>
    </p:extLst>
  </p:cSld>
  <p:clrMapOvr>
    <a:masterClrMapping/>
  </p:clrMapOvr>
  <p:transition>
    <p:wipe dir="r"/>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37DB21F8-8044-44E2-8521-21A6FDC84574}" type="datetimeFigureOut">
              <a:rPr lang="en-US" smtClean="0"/>
              <a:pPr/>
              <a:t>3/22/2020</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867809840"/>
      </p:ext>
    </p:extLst>
  </p:cSld>
  <p:clrMapOvr>
    <a:masterClrMapping/>
  </p:clrMapOvr>
  <p:transition>
    <p:wipe dir="r"/>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7DB21F8-8044-44E2-8521-21A6FDC84574}" type="datetimeFigureOut">
              <a:rPr lang="en-US" smtClean="0"/>
              <a:pPr/>
              <a:t>3/22/2020</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585542950"/>
      </p:ext>
    </p:extLst>
  </p:cSld>
  <p:clrMapOvr>
    <a:masterClrMapping/>
  </p:clrMapOvr>
  <p:transition>
    <p:wipe dir="r"/>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37DB21F8-8044-44E2-8521-21A6FDC84574}" type="datetimeFigureOut">
              <a:rPr lang="en-US" smtClean="0"/>
              <a:pPr/>
              <a:t>3/22/2020</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056168722"/>
      </p:ext>
    </p:extLst>
  </p:cSld>
  <p:clrMapOvr>
    <a:masterClrMapping/>
  </p:clrMapOvr>
  <p:transition>
    <p:wipe dir="r"/>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7DB21F8-8044-44E2-8521-21A6FDC84574}" type="datetimeFigureOut">
              <a:rPr lang="en-US" smtClean="0"/>
              <a:pPr/>
              <a:t>3/22/2020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05360791"/>
      </p:ext>
    </p:extLst>
  </p:cSld>
  <p:clrMapOvr>
    <a:masterClrMapping/>
  </p:clrMapOvr>
  <p:transition>
    <p:wipe dir="r"/>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7DB21F8-8044-44E2-8521-21A6FDC84574}" type="datetimeFigureOut">
              <a:rPr lang="en-US" smtClean="0"/>
              <a:pPr/>
              <a:t>3/22/2020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30118941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7DB21F8-8044-44E2-8521-21A6FDC84574}" type="datetimeFigureOut">
              <a:rPr lang="en-US" smtClean="0"/>
              <a:pPr/>
              <a:t>3/22/2020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42032743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7DB21F8-8044-44E2-8521-21A6FDC84574}" type="datetimeFigureOut">
              <a:rPr lang="en-US" smtClean="0"/>
              <a:pPr/>
              <a:t>3/22/2020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5128803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7DB21F8-8044-44E2-8521-21A6FDC84574}" type="datetimeFigureOut">
              <a:rPr lang="en-US" smtClean="0"/>
              <a:pPr/>
              <a:t>3/22/2020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5470743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7DB21F8-8044-44E2-8521-21A6FDC84574}" type="datetimeFigureOut">
              <a:rPr lang="en-US" smtClean="0"/>
              <a:pPr/>
              <a:t>3/22/2020</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0309397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7DB21F8-8044-44E2-8521-21A6FDC84574}" type="datetimeFigureOut">
              <a:rPr lang="en-US" smtClean="0"/>
              <a:pPr/>
              <a:t>3/22/2020</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33135270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7DB21F8-8044-44E2-8521-21A6FDC84574}" type="datetimeFigureOut">
              <a:rPr lang="en-US" smtClean="0"/>
              <a:pPr/>
              <a:t>3/22/2020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3608852249"/>
      </p:ext>
    </p:extLst>
  </p:cSld>
  <p:clrMapOvr>
    <a:masterClrMapping/>
  </p:clrMapOvr>
  <p:transition>
    <p:wipe dir="r"/>
  </p:transition>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7DB21F8-8044-44E2-8521-21A6FDC84574}" type="datetimeFigureOut">
              <a:rPr lang="en-US" smtClean="0"/>
              <a:pPr/>
              <a:t>3/22/2020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468695209"/>
      </p:ext>
    </p:extLst>
  </p:cSld>
  <p:clrMapOvr>
    <a:masterClrMapping/>
  </p:clrMapOvr>
  <p:transition>
    <p:wipe dir="r"/>
  </p:transition>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3/22/2020</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3" name="TextBox 12"/>
          <p:cNvSpPr txBox="1"/>
          <p:nvPr userDrawn="1"/>
        </p:nvSpPr>
        <p:spPr>
          <a:xfrm>
            <a:off x="1600200" y="6429345"/>
            <a:ext cx="7162800" cy="276999"/>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altLang="en-US" sz="1200" b="0" dirty="0">
                <a:ea typeface="Verdana" panose="020B0604030504040204" pitchFamily="34" charset="0"/>
                <a:cs typeface="Verdana" panose="020B0604030504040204" pitchFamily="34" charset="0"/>
              </a:rPr>
              <a:t>Copyright © 2019, 2016, 2012 Pearson Education, Inc. All Rights Reserved</a:t>
            </a:r>
          </a:p>
        </p:txBody>
      </p:sp>
    </p:spTree>
    <p:extLst>
      <p:ext uri="{BB962C8B-B14F-4D97-AF65-F5344CB8AC3E}">
        <p14:creationId xmlns:p14="http://schemas.microsoft.com/office/powerpoint/2010/main" val="34181913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7DB21F8-8044-44E2-8521-21A6FDC84574}" type="datetimeFigureOut">
              <a:rPr lang="en-US" smtClean="0"/>
              <a:pPr/>
              <a:t>3/22/2020</a:t>
            </a:fld>
            <a:endParaRPr lang="en-US"/>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ED976E66-4ABB-42E4-9F98-EEC3C553EE2D}" type="slidenum">
              <a:rPr lang="en-US" smtClean="0"/>
              <a:pPr/>
              <a:t>‹#›</a:t>
            </a:fld>
            <a:endParaRPr lang="en-US"/>
          </a:p>
        </p:txBody>
      </p:sp>
    </p:spTree>
    <p:extLst>
      <p:ext uri="{BB962C8B-B14F-4D97-AF65-F5344CB8AC3E}">
        <p14:creationId xmlns:p14="http://schemas.microsoft.com/office/powerpoint/2010/main" val="1333643881"/>
      </p:ext>
    </p:extLst>
  </p:cSld>
  <p:clrMap bg1="dk1" tx1="lt1" bg2="dk2" tx2="lt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 id="2147483734" r:id="rId13"/>
    <p:sldLayoutId id="2147483735" r:id="rId14"/>
    <p:sldLayoutId id="2147483736" r:id="rId15"/>
    <p:sldLayoutId id="2147483737" r:id="rId16"/>
    <p:sldLayoutId id="2147483738" r:id="rId17"/>
    <p:sldLayoutId id="2147483741" r:id="rId18"/>
  </p:sldLayoutIdLst>
  <p:transition>
    <p:wipe dir="r"/>
  </p:transition>
  <p:timing>
    <p:tnLst>
      <p:par>
        <p:cTn id="1" dur="indefinite" restart="never" nodeType="tmRoot"/>
      </p:par>
    </p:tnLst>
  </p:timing>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image" Target="../media/image9.gi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gi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762000"/>
            <a:ext cx="7543800" cy="3047999"/>
          </a:xfrm>
        </p:spPr>
        <p:txBody>
          <a:bodyPr>
            <a:normAutofit/>
          </a:bodyPr>
          <a:lstStyle/>
          <a:p>
            <a:pPr algn="l"/>
            <a:r>
              <a:rPr lang="en-US" sz="5000" b="1" dirty="0" smtClean="0"/>
              <a:t>Writing the research Proposal</a:t>
            </a:r>
            <a:endParaRPr lang="en-US" sz="5000" b="1" dirty="0"/>
          </a:p>
        </p:txBody>
      </p:sp>
      <p:sp>
        <p:nvSpPr>
          <p:cNvPr id="4" name="Subtitle 3"/>
          <p:cNvSpPr>
            <a:spLocks noGrp="1"/>
          </p:cNvSpPr>
          <p:nvPr>
            <p:ph type="subTitle" idx="1"/>
          </p:nvPr>
        </p:nvSpPr>
        <p:spPr>
          <a:xfrm>
            <a:off x="2362200" y="4724400"/>
            <a:ext cx="4267200" cy="861420"/>
          </a:xfrm>
        </p:spPr>
        <p:txBody>
          <a:bodyPr>
            <a:noAutofit/>
          </a:bodyPr>
          <a:lstStyle/>
          <a:p>
            <a:r>
              <a:rPr lang="en-GB" b="1" dirty="0" smtClean="0"/>
              <a:t>Week 10</a:t>
            </a:r>
          </a:p>
          <a:p>
            <a:endParaRPr lang="en-GB" b="1" dirty="0"/>
          </a:p>
          <a:p>
            <a:r>
              <a:rPr lang="en-GB" b="1" dirty="0" smtClean="0"/>
              <a:t>Dr Roisin Mullins</a:t>
            </a:r>
            <a:endParaRPr lang="en-GB" b="1" dirty="0"/>
          </a:p>
        </p:txBody>
      </p:sp>
    </p:spTree>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3"/>
          <p:cNvSpPr>
            <a:spLocks noGrp="1" noChangeArrowheads="1"/>
          </p:cNvSpPr>
          <p:nvPr>
            <p:ph type="body" idx="4294967295"/>
          </p:nvPr>
        </p:nvSpPr>
        <p:spPr>
          <a:xfrm>
            <a:off x="457200" y="969498"/>
            <a:ext cx="8458200" cy="5736101"/>
          </a:xfrm>
        </p:spPr>
        <p:txBody>
          <a:bodyPr>
            <a:noAutofit/>
          </a:bodyPr>
          <a:lstStyle/>
          <a:p>
            <a:pPr>
              <a:lnSpc>
                <a:spcPct val="90000"/>
              </a:lnSpc>
              <a:buFont typeface="Wingdings" pitchFamily="2" charset="2"/>
              <a:buNone/>
            </a:pPr>
            <a:r>
              <a:rPr lang="en-GB" dirty="0" smtClean="0">
                <a:latin typeface="Arial" panose="020B0604020202020204" pitchFamily="34" charset="0"/>
                <a:cs typeface="Arial" panose="020B0604020202020204" pitchFamily="34" charset="0"/>
              </a:rPr>
              <a:t>By the end of this Session, you will be able to:</a:t>
            </a:r>
          </a:p>
          <a:p>
            <a:pPr>
              <a:lnSpc>
                <a:spcPct val="90000"/>
              </a:lnSpc>
              <a:defRPr/>
            </a:pPr>
            <a:r>
              <a:rPr lang="en-GB" dirty="0">
                <a:latin typeface="Arial" panose="020B0604020202020204" pitchFamily="34" charset="0"/>
                <a:cs typeface="Arial" panose="020B0604020202020204" pitchFamily="34" charset="0"/>
              </a:rPr>
              <a:t>Identify the components of successful research proposals.</a:t>
            </a:r>
          </a:p>
          <a:p>
            <a:pPr lvl="1"/>
            <a:r>
              <a:rPr lang="en-AU" dirty="0" smtClean="0">
                <a:latin typeface="Arial" panose="020B0604020202020204" pitchFamily="34" charset="0"/>
                <a:cs typeface="Arial" panose="020B0604020202020204" pitchFamily="34" charset="0"/>
              </a:rPr>
              <a:t>appreciate </a:t>
            </a:r>
            <a:r>
              <a:rPr lang="en-AU" dirty="0">
                <a:latin typeface="Arial" panose="020B0604020202020204" pitchFamily="34" charset="0"/>
                <a:cs typeface="Arial" panose="020B0604020202020204" pitchFamily="34" charset="0"/>
              </a:rPr>
              <a:t>the importance of your </a:t>
            </a:r>
            <a:r>
              <a:rPr lang="en-AU" dirty="0" smtClean="0">
                <a:latin typeface="Arial" panose="020B0604020202020204" pitchFamily="34" charset="0"/>
                <a:cs typeface="Arial" panose="020B0604020202020204" pitchFamily="34" charset="0"/>
              </a:rPr>
              <a:t>decisions and justification </a:t>
            </a:r>
            <a:r>
              <a:rPr lang="en-AU" dirty="0">
                <a:latin typeface="Arial" panose="020B0604020202020204" pitchFamily="34" charset="0"/>
                <a:cs typeface="Arial" panose="020B0604020202020204" pitchFamily="34" charset="0"/>
              </a:rPr>
              <a:t>when designing </a:t>
            </a:r>
            <a:r>
              <a:rPr lang="en-AU" dirty="0" smtClean="0">
                <a:latin typeface="Arial" panose="020B0604020202020204" pitchFamily="34" charset="0"/>
                <a:cs typeface="Arial" panose="020B0604020202020204" pitchFamily="34" charset="0"/>
              </a:rPr>
              <a:t>research</a:t>
            </a:r>
          </a:p>
          <a:p>
            <a:pPr lvl="1"/>
            <a:r>
              <a:rPr lang="en-AU" dirty="0" smtClean="0">
                <a:latin typeface="Arial" panose="020B0604020202020204" pitchFamily="34" charset="0"/>
                <a:cs typeface="Arial" panose="020B0604020202020204" pitchFamily="34" charset="0"/>
              </a:rPr>
              <a:t>need </a:t>
            </a:r>
            <a:r>
              <a:rPr lang="en-AU" dirty="0">
                <a:latin typeface="Arial" panose="020B0604020202020204" pitchFamily="34" charset="0"/>
                <a:cs typeface="Arial" panose="020B0604020202020204" pitchFamily="34" charset="0"/>
              </a:rPr>
              <a:t>to achieve methodological coherence throughout your research </a:t>
            </a:r>
            <a:r>
              <a:rPr lang="en-AU" dirty="0" smtClean="0">
                <a:latin typeface="Arial" panose="020B0604020202020204" pitchFamily="34" charset="0"/>
                <a:cs typeface="Arial" panose="020B0604020202020204" pitchFamily="34" charset="0"/>
              </a:rPr>
              <a:t>design;</a:t>
            </a:r>
          </a:p>
          <a:p>
            <a:pPr lvl="1"/>
            <a:r>
              <a:rPr lang="en-AU" dirty="0" smtClean="0">
                <a:latin typeface="Arial" panose="020B0604020202020204" pitchFamily="34" charset="0"/>
                <a:cs typeface="Arial" panose="020B0604020202020204" pitchFamily="34" charset="0"/>
              </a:rPr>
              <a:t>understand </a:t>
            </a:r>
            <a:r>
              <a:rPr lang="en-AU" dirty="0">
                <a:latin typeface="Arial" panose="020B0604020202020204" pitchFamily="34" charset="0"/>
                <a:cs typeface="Arial" panose="020B0604020202020204" pitchFamily="34" charset="0"/>
              </a:rPr>
              <a:t>the differences between quantitative, qualitative and mixed methods </a:t>
            </a:r>
            <a:r>
              <a:rPr lang="en-AU" dirty="0" smtClean="0">
                <a:latin typeface="Arial" panose="020B0604020202020204" pitchFamily="34" charset="0"/>
                <a:cs typeface="Arial" panose="020B0604020202020204" pitchFamily="34" charset="0"/>
              </a:rPr>
              <a:t>and </a:t>
            </a:r>
            <a:r>
              <a:rPr lang="en-AU" dirty="0">
                <a:latin typeface="Arial" panose="020B0604020202020204" pitchFamily="34" charset="0"/>
                <a:cs typeface="Arial" panose="020B0604020202020204" pitchFamily="34" charset="0"/>
              </a:rPr>
              <a:t>choose between these</a:t>
            </a:r>
            <a:r>
              <a:rPr lang="en-GB" dirty="0" smtClean="0">
                <a:latin typeface="Arial" panose="020B0604020202020204" pitchFamily="34" charset="0"/>
                <a:cs typeface="Arial" panose="020B0604020202020204" pitchFamily="34" charset="0"/>
              </a:rPr>
              <a:t>;</a:t>
            </a:r>
          </a:p>
          <a:p>
            <a:pPr lvl="1"/>
            <a:r>
              <a:rPr lang="en-AU" dirty="0" smtClean="0">
                <a:latin typeface="Arial" panose="020B0604020202020204" pitchFamily="34" charset="0"/>
                <a:cs typeface="Arial" panose="020B0604020202020204" pitchFamily="34" charset="0"/>
              </a:rPr>
              <a:t>identify </a:t>
            </a:r>
            <a:r>
              <a:rPr lang="en-AU" dirty="0">
                <a:latin typeface="Arial" panose="020B0604020202020204" pitchFamily="34" charset="0"/>
                <a:cs typeface="Arial" panose="020B0604020202020204" pitchFamily="34" charset="0"/>
              </a:rPr>
              <a:t>the main research strategies </a:t>
            </a:r>
            <a:r>
              <a:rPr lang="en-AU" dirty="0" smtClean="0">
                <a:latin typeface="Arial" panose="020B0604020202020204" pitchFamily="34" charset="0"/>
                <a:cs typeface="Arial" panose="020B0604020202020204" pitchFamily="34" charset="0"/>
              </a:rPr>
              <a:t>to choose </a:t>
            </a:r>
            <a:r>
              <a:rPr lang="en-AU" dirty="0">
                <a:latin typeface="Arial" panose="020B0604020202020204" pitchFamily="34" charset="0"/>
                <a:cs typeface="Arial" panose="020B0604020202020204" pitchFamily="34" charset="0"/>
              </a:rPr>
              <a:t>from among these to achieve coherence throughout your research </a:t>
            </a:r>
            <a:r>
              <a:rPr lang="en-AU" dirty="0" smtClean="0">
                <a:latin typeface="Arial" panose="020B0604020202020204" pitchFamily="34" charset="0"/>
                <a:cs typeface="Arial" panose="020B0604020202020204" pitchFamily="34" charset="0"/>
              </a:rPr>
              <a:t>design;</a:t>
            </a:r>
          </a:p>
          <a:p>
            <a:pPr lvl="1"/>
            <a:r>
              <a:rPr lang="en-AU" dirty="0" smtClean="0">
                <a:latin typeface="Arial" panose="020B0604020202020204" pitchFamily="34" charset="0"/>
                <a:cs typeface="Arial" panose="020B0604020202020204" pitchFamily="34" charset="0"/>
              </a:rPr>
              <a:t>consider </a:t>
            </a:r>
            <a:r>
              <a:rPr lang="en-AU" dirty="0">
                <a:latin typeface="Arial" panose="020B0604020202020204" pitchFamily="34" charset="0"/>
                <a:cs typeface="Arial" panose="020B0604020202020204" pitchFamily="34" charset="0"/>
              </a:rPr>
              <a:t>the implications of the time frames </a:t>
            </a:r>
            <a:r>
              <a:rPr lang="en-AU" dirty="0" smtClean="0">
                <a:latin typeface="Arial" panose="020B0604020202020204" pitchFamily="34" charset="0"/>
                <a:cs typeface="Arial" panose="020B0604020202020204" pitchFamily="34" charset="0"/>
              </a:rPr>
              <a:t>required for each stage;</a:t>
            </a:r>
          </a:p>
          <a:p>
            <a:pPr lvl="1"/>
            <a:r>
              <a:rPr lang="en-AU" dirty="0" smtClean="0">
                <a:latin typeface="Arial" panose="020B0604020202020204" pitchFamily="34" charset="0"/>
                <a:cs typeface="Arial" panose="020B0604020202020204" pitchFamily="34" charset="0"/>
              </a:rPr>
              <a:t>consider </a:t>
            </a:r>
            <a:r>
              <a:rPr lang="en-AU" dirty="0">
                <a:latin typeface="Arial" panose="020B0604020202020204" pitchFamily="34" charset="0"/>
                <a:cs typeface="Arial" panose="020B0604020202020204" pitchFamily="34" charset="0"/>
              </a:rPr>
              <a:t>some of the main ethical issues implied by your research </a:t>
            </a:r>
            <a:r>
              <a:rPr lang="en-AU" dirty="0" smtClean="0">
                <a:latin typeface="Arial" panose="020B0604020202020204" pitchFamily="34" charset="0"/>
                <a:cs typeface="Arial" panose="020B0604020202020204" pitchFamily="34" charset="0"/>
              </a:rPr>
              <a:t>design;</a:t>
            </a:r>
          </a:p>
          <a:p>
            <a:pPr lvl="1"/>
            <a:r>
              <a:rPr lang="en-AU" dirty="0" smtClean="0">
                <a:latin typeface="Arial" panose="020B0604020202020204" pitchFamily="34" charset="0"/>
                <a:cs typeface="Arial" panose="020B0604020202020204" pitchFamily="34" charset="0"/>
              </a:rPr>
              <a:t>take </a:t>
            </a:r>
            <a:r>
              <a:rPr lang="en-AU" dirty="0">
                <a:latin typeface="Arial" panose="020B0604020202020204" pitchFamily="34" charset="0"/>
                <a:cs typeface="Arial" panose="020B0604020202020204" pitchFamily="34" charset="0"/>
              </a:rPr>
              <a:t>into account the constraints of your role as researcher (limitations</a:t>
            </a:r>
            <a:r>
              <a:rPr lang="en-AU" dirty="0" smtClean="0">
                <a:latin typeface="Arial" panose="020B0604020202020204" pitchFamily="34" charset="0"/>
                <a:cs typeface="Arial" panose="020B0604020202020204" pitchFamily="34" charset="0"/>
              </a:rPr>
              <a:t>).</a:t>
            </a:r>
            <a:endParaRPr lang="en-GB" dirty="0" smtClean="0">
              <a:latin typeface="Arial" panose="020B0604020202020204" pitchFamily="34" charset="0"/>
              <a:cs typeface="Arial" panose="020B0604020202020204" pitchFamily="34" charset="0"/>
            </a:endParaRPr>
          </a:p>
          <a:p>
            <a:pPr>
              <a:lnSpc>
                <a:spcPct val="90000"/>
              </a:lnSpc>
              <a:defRPr/>
            </a:pPr>
            <a:r>
              <a:rPr lang="en-GB" dirty="0" smtClean="0">
                <a:latin typeface="Arial" panose="020B0604020202020204" pitchFamily="34" charset="0"/>
                <a:cs typeface="Arial" panose="020B0604020202020204" pitchFamily="34" charset="0"/>
              </a:rPr>
              <a:t>Write </a:t>
            </a:r>
            <a:r>
              <a:rPr lang="en-GB" dirty="0">
                <a:latin typeface="Arial" panose="020B0604020202020204" pitchFamily="34" charset="0"/>
                <a:cs typeface="Arial" panose="020B0604020202020204" pitchFamily="34" charset="0"/>
              </a:rPr>
              <a:t>clear research objectives, theoretical backgrounds and methodologies.</a:t>
            </a:r>
          </a:p>
          <a:p>
            <a:pPr>
              <a:lnSpc>
                <a:spcPct val="90000"/>
              </a:lnSpc>
              <a:defRPr/>
            </a:pPr>
            <a:r>
              <a:rPr lang="en-GB" dirty="0">
                <a:latin typeface="Arial" panose="020B0604020202020204" pitchFamily="34" charset="0"/>
                <a:cs typeface="Arial" panose="020B0604020202020204" pitchFamily="34" charset="0"/>
              </a:rPr>
              <a:t>Prepare a proposal for a </a:t>
            </a:r>
            <a:r>
              <a:rPr lang="en-GB" dirty="0" smtClean="0">
                <a:latin typeface="Arial" panose="020B0604020202020204" pitchFamily="34" charset="0"/>
                <a:cs typeface="Arial" panose="020B0604020202020204" pitchFamily="34" charset="0"/>
              </a:rPr>
              <a:t>dissertation.</a:t>
            </a:r>
            <a:endParaRPr lang="en-GB" dirty="0">
              <a:latin typeface="Arial" panose="020B0604020202020204" pitchFamily="34" charset="0"/>
              <a:cs typeface="Arial" panose="020B0604020202020204" pitchFamily="34" charset="0"/>
            </a:endParaRPr>
          </a:p>
          <a:p>
            <a:pPr lvl="1"/>
            <a:endParaRPr lang="en-AU" sz="1600" dirty="0">
              <a:latin typeface="Arial" panose="020B0604020202020204" pitchFamily="34" charset="0"/>
              <a:cs typeface="Arial" panose="020B0604020202020204" pitchFamily="34" charset="0"/>
            </a:endParaRPr>
          </a:p>
        </p:txBody>
      </p:sp>
      <p:sp>
        <p:nvSpPr>
          <p:cNvPr id="18434" name="Rectangle 2"/>
          <p:cNvSpPr>
            <a:spLocks noGrp="1" noChangeArrowheads="1"/>
          </p:cNvSpPr>
          <p:nvPr>
            <p:ph type="title" idx="4294967295"/>
          </p:nvPr>
        </p:nvSpPr>
        <p:spPr>
          <a:xfrm>
            <a:off x="228600" y="228600"/>
            <a:ext cx="7383463" cy="990600"/>
          </a:xfrm>
        </p:spPr>
        <p:txBody>
          <a:bodyPr/>
          <a:lstStyle/>
          <a:p>
            <a:r>
              <a:rPr lang="en-US" dirty="0" smtClean="0"/>
              <a:t>Learning Objectives</a:t>
            </a:r>
          </a:p>
        </p:txBody>
      </p:sp>
    </p:spTree>
    <p:extLst>
      <p:ext uri="{BB962C8B-B14F-4D97-AF65-F5344CB8AC3E}">
        <p14:creationId xmlns:p14="http://schemas.microsoft.com/office/powerpoint/2010/main" val="1746277306"/>
      </p:ext>
    </p:extLst>
  </p:cSld>
  <p:clrMapOvr>
    <a:masterClrMapping/>
  </p:clrMapOvr>
  <p:transition>
    <p:wipe dir="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81000"/>
            <a:ext cx="7055380" cy="918882"/>
          </a:xfrm>
        </p:spPr>
        <p:txBody>
          <a:bodyPr/>
          <a:lstStyle/>
          <a:p>
            <a:pPr>
              <a:defRPr/>
            </a:pPr>
            <a:r>
              <a:rPr lang="en-GB" dirty="0" smtClean="0"/>
              <a:t>Research Proposal</a:t>
            </a:r>
            <a:endParaRPr lang="en-GB" dirty="0"/>
          </a:p>
        </p:txBody>
      </p:sp>
      <p:sp>
        <p:nvSpPr>
          <p:cNvPr id="3" name="Content Placeholder 2"/>
          <p:cNvSpPr>
            <a:spLocks noGrp="1"/>
          </p:cNvSpPr>
          <p:nvPr>
            <p:ph idx="1"/>
          </p:nvPr>
        </p:nvSpPr>
        <p:spPr>
          <a:xfrm>
            <a:off x="457200" y="1299882"/>
            <a:ext cx="8263597" cy="5329518"/>
          </a:xfrm>
        </p:spPr>
        <p:txBody>
          <a:bodyPr>
            <a:noAutofit/>
          </a:bodyPr>
          <a:lstStyle/>
          <a:p>
            <a:pPr>
              <a:defRPr/>
            </a:pPr>
            <a:r>
              <a:rPr lang="en-GB" sz="2400" dirty="0" smtClean="0">
                <a:latin typeface="Arial" panose="020B0604020202020204" pitchFamily="34" charset="0"/>
                <a:cs typeface="Arial" panose="020B0604020202020204" pitchFamily="34" charset="0"/>
              </a:rPr>
              <a:t>A document (report) in which you explain the </a:t>
            </a:r>
            <a:r>
              <a:rPr lang="en-GB" sz="2400" dirty="0" smtClean="0">
                <a:solidFill>
                  <a:srgbClr val="FFFF00"/>
                </a:solidFill>
                <a:latin typeface="Arial" panose="020B0604020202020204" pitchFamily="34" charset="0"/>
                <a:cs typeface="Arial" panose="020B0604020202020204" pitchFamily="34" charset="0"/>
              </a:rPr>
              <a:t>background</a:t>
            </a:r>
            <a:r>
              <a:rPr lang="en-GB" sz="2400" dirty="0" smtClean="0">
                <a:latin typeface="Arial" panose="020B0604020202020204" pitchFamily="34" charset="0"/>
                <a:cs typeface="Arial" panose="020B0604020202020204" pitchFamily="34" charset="0"/>
              </a:rPr>
              <a:t> and </a:t>
            </a:r>
            <a:r>
              <a:rPr lang="en-GB" sz="2400" dirty="0" smtClean="0">
                <a:solidFill>
                  <a:srgbClr val="FFFF00"/>
                </a:solidFill>
                <a:latin typeface="Arial" panose="020B0604020202020204" pitchFamily="34" charset="0"/>
                <a:cs typeface="Arial" panose="020B0604020202020204" pitchFamily="34" charset="0"/>
              </a:rPr>
              <a:t>rationale</a:t>
            </a:r>
            <a:r>
              <a:rPr lang="en-GB" sz="2400" dirty="0" smtClean="0">
                <a:latin typeface="Arial" panose="020B0604020202020204" pitchFamily="34" charset="0"/>
                <a:cs typeface="Arial" panose="020B0604020202020204" pitchFamily="34" charset="0"/>
              </a:rPr>
              <a:t> for carrying out a piece of research, and your </a:t>
            </a:r>
            <a:r>
              <a:rPr lang="en-GB" sz="2400" dirty="0" smtClean="0">
                <a:solidFill>
                  <a:srgbClr val="FFFF00"/>
                </a:solidFill>
                <a:latin typeface="Arial" panose="020B0604020202020204" pitchFamily="34" charset="0"/>
                <a:cs typeface="Arial" panose="020B0604020202020204" pitchFamily="34" charset="0"/>
              </a:rPr>
              <a:t>plans</a:t>
            </a:r>
            <a:r>
              <a:rPr lang="en-GB" sz="2400" dirty="0" smtClean="0">
                <a:latin typeface="Arial" panose="020B0604020202020204" pitchFamily="34" charset="0"/>
                <a:cs typeface="Arial" panose="020B0604020202020204" pitchFamily="34" charset="0"/>
              </a:rPr>
              <a:t> for the research.</a:t>
            </a:r>
          </a:p>
          <a:p>
            <a:pPr marL="0" indent="0">
              <a:buNone/>
              <a:defRPr/>
            </a:pPr>
            <a:endParaRPr lang="en-GB" sz="2400" dirty="0">
              <a:latin typeface="Arial" panose="020B0604020202020204" pitchFamily="34" charset="0"/>
              <a:cs typeface="Arial" panose="020B0604020202020204" pitchFamily="34" charset="0"/>
            </a:endParaRPr>
          </a:p>
          <a:p>
            <a:pPr>
              <a:defRPr/>
            </a:pPr>
            <a:r>
              <a:rPr lang="en-GB" sz="2400" dirty="0" smtClean="0">
                <a:latin typeface="Arial" panose="020B0604020202020204" pitchFamily="34" charset="0"/>
                <a:cs typeface="Arial" panose="020B0604020202020204" pitchFamily="34" charset="0"/>
              </a:rPr>
              <a:t>It allows funders or supervisors to assess the value and feasibility of your project before you begin.</a:t>
            </a:r>
          </a:p>
          <a:p>
            <a:pPr>
              <a:defRPr/>
            </a:pPr>
            <a:endParaRPr lang="en-GB" sz="2400" dirty="0">
              <a:latin typeface="Arial" panose="020B0604020202020204" pitchFamily="34" charset="0"/>
              <a:cs typeface="Arial" panose="020B0604020202020204" pitchFamily="34" charset="0"/>
            </a:endParaRPr>
          </a:p>
          <a:p>
            <a:pPr>
              <a:defRPr/>
            </a:pPr>
            <a:r>
              <a:rPr lang="en-GB" sz="2400" dirty="0" smtClean="0">
                <a:latin typeface="Arial" panose="020B0604020202020204" pitchFamily="34" charset="0"/>
                <a:cs typeface="Arial" panose="020B0604020202020204" pitchFamily="34" charset="0"/>
              </a:rPr>
              <a:t>Note ** </a:t>
            </a:r>
          </a:p>
          <a:p>
            <a:pPr marL="0" indent="0">
              <a:buNone/>
              <a:defRPr/>
            </a:pPr>
            <a:r>
              <a:rPr lang="en-GB" sz="2400" dirty="0" smtClean="0">
                <a:latin typeface="Arial" panose="020B0604020202020204" pitchFamily="34" charset="0"/>
                <a:cs typeface="Arial" panose="020B0604020202020204" pitchFamily="34" charset="0"/>
              </a:rPr>
              <a:t>A research proposal must be accompanied by a </a:t>
            </a:r>
            <a:r>
              <a:rPr lang="en-GB" sz="2400" dirty="0" smtClean="0">
                <a:solidFill>
                  <a:srgbClr val="FFFF00"/>
                </a:solidFill>
                <a:latin typeface="Arial" panose="020B0604020202020204" pitchFamily="34" charset="0"/>
                <a:cs typeface="Arial" panose="020B0604020202020204" pitchFamily="34" charset="0"/>
              </a:rPr>
              <a:t>new ethics form</a:t>
            </a:r>
            <a:r>
              <a:rPr lang="en-GB" sz="2400" dirty="0" smtClean="0">
                <a:latin typeface="Arial" panose="020B0604020202020204" pitchFamily="34" charset="0"/>
                <a:cs typeface="Arial" panose="020B0604020202020204" pitchFamily="34" charset="0"/>
              </a:rPr>
              <a:t>. (you must complete this for your assignment 3 and upload as well).</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73458847"/>
      </p:ext>
    </p:extLst>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723"/>
            <a:ext cx="8610600" cy="990600"/>
          </a:xfrm>
        </p:spPr>
        <p:txBody>
          <a:bodyPr/>
          <a:lstStyle/>
          <a:p>
            <a:pPr>
              <a:defRPr/>
            </a:pPr>
            <a:r>
              <a:rPr lang="en-GB" dirty="0" smtClean="0"/>
              <a:t>Research proposal components</a:t>
            </a:r>
            <a:endParaRPr lang="en-GB" dirty="0"/>
          </a:p>
        </p:txBody>
      </p:sp>
      <p:sp>
        <p:nvSpPr>
          <p:cNvPr id="3" name="Content Placeholder 2"/>
          <p:cNvSpPr>
            <a:spLocks noGrp="1"/>
          </p:cNvSpPr>
          <p:nvPr>
            <p:ph idx="1"/>
          </p:nvPr>
        </p:nvSpPr>
        <p:spPr>
          <a:xfrm>
            <a:off x="400050" y="983566"/>
            <a:ext cx="8667750" cy="5867400"/>
          </a:xfrm>
        </p:spPr>
        <p:txBody>
          <a:bodyPr>
            <a:noAutofit/>
          </a:bodyPr>
          <a:lstStyle/>
          <a:p>
            <a:pPr>
              <a:defRPr/>
            </a:pPr>
            <a:r>
              <a:rPr lang="en-GB" sz="2400" dirty="0" smtClean="0">
                <a:latin typeface="Arial" panose="020B0604020202020204" pitchFamily="34" charset="0"/>
                <a:cs typeface="Arial" panose="020B0604020202020204" pitchFamily="34" charset="0"/>
              </a:rPr>
              <a:t>Title</a:t>
            </a:r>
          </a:p>
          <a:p>
            <a:pPr>
              <a:defRPr/>
            </a:pPr>
            <a:r>
              <a:rPr lang="en-GB" sz="2400" dirty="0" smtClean="0">
                <a:latin typeface="Arial" panose="020B0604020202020204" pitchFamily="34" charset="0"/>
                <a:cs typeface="Arial" panose="020B0604020202020204" pitchFamily="34" charset="0"/>
              </a:rPr>
              <a:t>Introduction </a:t>
            </a:r>
          </a:p>
          <a:p>
            <a:pPr lvl="1">
              <a:defRPr/>
            </a:pPr>
            <a:r>
              <a:rPr lang="en-GB" sz="2400" dirty="0" smtClean="0">
                <a:latin typeface="Arial" panose="020B0604020202020204" pitchFamily="34" charset="0"/>
                <a:cs typeface="Arial" panose="020B0604020202020204" pitchFamily="34" charset="0"/>
              </a:rPr>
              <a:t>outline the topic and questions, aim and objectives</a:t>
            </a:r>
          </a:p>
          <a:p>
            <a:pPr lvl="1">
              <a:defRPr/>
            </a:pPr>
            <a:r>
              <a:rPr lang="en-GB" sz="2400" dirty="0" smtClean="0">
                <a:latin typeface="Arial" panose="020B0604020202020204" pitchFamily="34" charset="0"/>
                <a:cs typeface="Arial" panose="020B0604020202020204" pitchFamily="34" charset="0"/>
              </a:rPr>
              <a:t>brief literature review, theoretical framework</a:t>
            </a:r>
          </a:p>
          <a:p>
            <a:pPr>
              <a:defRPr/>
            </a:pPr>
            <a:r>
              <a:rPr lang="en-GB" sz="2400" dirty="0" smtClean="0">
                <a:latin typeface="Arial" panose="020B0604020202020204" pitchFamily="34" charset="0"/>
                <a:cs typeface="Arial" panose="020B0604020202020204" pitchFamily="34" charset="0"/>
              </a:rPr>
              <a:t>Detailed strategy explaining what the research methods are, what data will be collected and how access to data sources will be obtained. – refer to the research </a:t>
            </a:r>
            <a:r>
              <a:rPr lang="en-GB" sz="2400" u="sng" dirty="0" smtClean="0">
                <a:latin typeface="Arial" panose="020B0604020202020204" pitchFamily="34" charset="0"/>
                <a:cs typeface="Arial" panose="020B0604020202020204" pitchFamily="34" charset="0"/>
              </a:rPr>
              <a:t>terminology</a:t>
            </a:r>
            <a:r>
              <a:rPr lang="en-GB" sz="2400" dirty="0" smtClean="0">
                <a:latin typeface="Arial" panose="020B0604020202020204" pitchFamily="34" charset="0"/>
                <a:cs typeface="Arial" panose="020B0604020202020204" pitchFamily="34" charset="0"/>
              </a:rPr>
              <a:t>.</a:t>
            </a:r>
          </a:p>
          <a:p>
            <a:pPr>
              <a:defRPr/>
            </a:pPr>
            <a:r>
              <a:rPr lang="en-GB" sz="2400" dirty="0" smtClean="0">
                <a:latin typeface="Arial" panose="020B0604020202020204" pitchFamily="34" charset="0"/>
                <a:cs typeface="Arial" panose="020B0604020202020204" pitchFamily="34" charset="0"/>
              </a:rPr>
              <a:t>Realistic timetable for completion, showing key milestones and when they will be accomplished (Gantt chart)</a:t>
            </a:r>
          </a:p>
          <a:p>
            <a:pPr>
              <a:defRPr/>
            </a:pPr>
            <a:r>
              <a:rPr lang="en-GB" sz="2400" dirty="0" smtClean="0">
                <a:latin typeface="Arial" panose="020B0604020202020204" pitchFamily="34" charset="0"/>
                <a:cs typeface="Arial" panose="020B0604020202020204" pitchFamily="34" charset="0"/>
              </a:rPr>
              <a:t>Discussion of logistical and ethical considerations</a:t>
            </a:r>
          </a:p>
          <a:p>
            <a:pPr>
              <a:defRPr/>
            </a:pPr>
            <a:r>
              <a:rPr lang="en-GB" sz="2400" dirty="0" smtClean="0">
                <a:latin typeface="Arial" panose="020B0604020202020204" pitchFamily="34" charset="0"/>
                <a:cs typeface="Arial" panose="020B0604020202020204" pitchFamily="34" charset="0"/>
              </a:rPr>
              <a:t>Limitations of the proposed research</a:t>
            </a:r>
          </a:p>
          <a:p>
            <a:pPr>
              <a:defRPr/>
            </a:pPr>
            <a:r>
              <a:rPr lang="en-GB" sz="2400" dirty="0" smtClean="0">
                <a:latin typeface="Arial" panose="020B0604020202020204" pitchFamily="34" charset="0"/>
                <a:cs typeface="Arial" panose="020B0604020202020204" pitchFamily="34" charset="0"/>
              </a:rPr>
              <a:t>Bibliography</a:t>
            </a:r>
          </a:p>
          <a:p>
            <a:pPr>
              <a:defRP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67872011"/>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304800"/>
            <a:ext cx="7055380" cy="1400530"/>
          </a:xfrm>
        </p:spPr>
        <p:txBody>
          <a:bodyPr/>
          <a:lstStyle/>
          <a:p>
            <a:pPr>
              <a:defRPr/>
            </a:pPr>
            <a:r>
              <a:rPr lang="en-GB" dirty="0" smtClean="0"/>
              <a:t>Tips for good proposals</a:t>
            </a:r>
            <a:endParaRPr lang="en-GB" dirty="0"/>
          </a:p>
        </p:txBody>
      </p:sp>
      <p:sp>
        <p:nvSpPr>
          <p:cNvPr id="3" name="Content Placeholder 2"/>
          <p:cNvSpPr>
            <a:spLocks noGrp="1"/>
          </p:cNvSpPr>
          <p:nvPr>
            <p:ph idx="1"/>
          </p:nvPr>
        </p:nvSpPr>
        <p:spPr>
          <a:xfrm>
            <a:off x="549812" y="1705330"/>
            <a:ext cx="7706700" cy="4195481"/>
          </a:xfrm>
        </p:spPr>
        <p:txBody>
          <a:bodyPr>
            <a:normAutofit/>
          </a:bodyPr>
          <a:lstStyle/>
          <a:p>
            <a:pPr>
              <a:defRPr/>
            </a:pPr>
            <a:r>
              <a:rPr lang="en-GB" sz="2600" dirty="0" smtClean="0">
                <a:latin typeface="Arial" panose="020B0604020202020204" pitchFamily="34" charset="0"/>
                <a:cs typeface="Arial" panose="020B0604020202020204" pitchFamily="34" charset="0"/>
              </a:rPr>
              <a:t>Very clear research question and aims: the reviewer should understand exactly what you want to find out.</a:t>
            </a:r>
          </a:p>
          <a:p>
            <a:pPr>
              <a:defRPr/>
            </a:pPr>
            <a:r>
              <a:rPr lang="en-GB" sz="2600" dirty="0" smtClean="0">
                <a:latin typeface="Arial" panose="020B0604020202020204" pitchFamily="34" charset="0"/>
                <a:cs typeface="Arial" panose="020B0604020202020204" pitchFamily="34" charset="0"/>
              </a:rPr>
              <a:t>Clear and sound theoretical basis.</a:t>
            </a:r>
          </a:p>
          <a:p>
            <a:pPr>
              <a:defRPr/>
            </a:pPr>
            <a:r>
              <a:rPr lang="en-GB" sz="2600" dirty="0" smtClean="0">
                <a:latin typeface="Arial" panose="020B0604020202020204" pitchFamily="34" charset="0"/>
                <a:cs typeface="Arial" panose="020B0604020202020204" pitchFamily="34" charset="0"/>
              </a:rPr>
              <a:t>Justification for methodology: why is this the best way to find out what you need to know?</a:t>
            </a:r>
          </a:p>
          <a:p>
            <a:pPr>
              <a:defRPr/>
            </a:pPr>
            <a:r>
              <a:rPr lang="en-GB" sz="2600" dirty="0" smtClean="0">
                <a:latin typeface="Arial" panose="020B0604020202020204" pitchFamily="34" charset="0"/>
                <a:cs typeface="Arial" panose="020B0604020202020204" pitchFamily="34" charset="0"/>
              </a:rPr>
              <a:t>Detailed methodology.</a:t>
            </a:r>
            <a:endParaRPr lang="en-GB" sz="2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62550009"/>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Tips for proposals, cont.</a:t>
            </a:r>
            <a:endParaRPr lang="en-GB" dirty="0"/>
          </a:p>
        </p:txBody>
      </p:sp>
      <p:sp>
        <p:nvSpPr>
          <p:cNvPr id="3" name="Content Placeholder 2"/>
          <p:cNvSpPr>
            <a:spLocks noGrp="1"/>
          </p:cNvSpPr>
          <p:nvPr>
            <p:ph idx="1"/>
          </p:nvPr>
        </p:nvSpPr>
        <p:spPr>
          <a:xfrm>
            <a:off x="827700" y="2052925"/>
            <a:ext cx="7706700" cy="2823875"/>
          </a:xfrm>
        </p:spPr>
        <p:txBody>
          <a:bodyPr>
            <a:normAutofit/>
          </a:bodyPr>
          <a:lstStyle/>
          <a:p>
            <a:pPr>
              <a:defRPr/>
            </a:pPr>
            <a:r>
              <a:rPr lang="en-GB" sz="2400" dirty="0" smtClean="0">
                <a:latin typeface="Arial" panose="020B0604020202020204" pitchFamily="34" charset="0"/>
                <a:cs typeface="Arial" panose="020B0604020202020204" pitchFamily="34" charset="0"/>
              </a:rPr>
              <a:t>Thoughtful discussion of ethical considerations and limitations of research.</a:t>
            </a:r>
          </a:p>
          <a:p>
            <a:pPr>
              <a:defRPr/>
            </a:pPr>
            <a:r>
              <a:rPr lang="en-GB" sz="2400" dirty="0" smtClean="0">
                <a:latin typeface="Arial" panose="020B0604020202020204" pitchFamily="34" charset="0"/>
                <a:cs typeface="Arial" panose="020B0604020202020204" pitchFamily="34" charset="0"/>
              </a:rPr>
              <a:t>Discussion of reliability and validity of results.</a:t>
            </a:r>
          </a:p>
          <a:p>
            <a:pPr>
              <a:defRPr/>
            </a:pPr>
            <a:r>
              <a:rPr lang="en-GB" sz="2400" dirty="0" smtClean="0">
                <a:latin typeface="Arial" panose="020B0604020202020204" pitchFamily="34" charset="0"/>
                <a:cs typeface="Arial" panose="020B0604020202020204" pitchFamily="34" charset="0"/>
              </a:rPr>
              <a:t>Realistic timetable.</a:t>
            </a:r>
          </a:p>
          <a:p>
            <a:pPr>
              <a:defRPr/>
            </a:pPr>
            <a:r>
              <a:rPr lang="en-GB" sz="2400" dirty="0" smtClean="0">
                <a:latin typeface="Arial" panose="020B0604020202020204" pitchFamily="34" charset="0"/>
                <a:cs typeface="Arial" panose="020B0604020202020204" pitchFamily="34" charset="0"/>
              </a:rPr>
              <a:t>Good value for money (important if budget is being requested only).</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40710949"/>
      </p:ext>
    </p:extLst>
  </p:cSld>
  <p:clrMapOvr>
    <a:masterClrMapping/>
  </p:clrMapOvr>
  <p:transition>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able Structure"/>
          <p:cNvSpPr>
            <a:spLocks noGrp="1"/>
          </p:cNvSpPr>
          <p:nvPr>
            <p:ph type="title"/>
          </p:nvPr>
        </p:nvSpPr>
        <p:spPr>
          <a:xfrm>
            <a:off x="152400" y="0"/>
            <a:ext cx="8229600" cy="1798687"/>
          </a:xfrm>
        </p:spPr>
        <p:txBody>
          <a:bodyPr/>
          <a:lstStyle/>
          <a:p>
            <a:r>
              <a:rPr lang="en-US" sz="4000" dirty="0"/>
              <a:t>Table </a:t>
            </a:r>
            <a:r>
              <a:rPr lang="en-US" sz="4000" dirty="0" smtClean="0"/>
              <a:t>1 - More </a:t>
            </a:r>
            <a:r>
              <a:rPr lang="en-US" sz="4000" dirty="0"/>
              <a:t>frequently used techniques for generating and refining research ideas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5636" y="4114800"/>
            <a:ext cx="8312727" cy="2343366"/>
          </a:xfrm>
          <a:prstGeom prst="rect">
            <a:avLst/>
          </a:prstGeom>
        </p:spPr>
      </p:pic>
      <p:sp>
        <p:nvSpPr>
          <p:cNvPr id="5" name="TextBox 4"/>
          <p:cNvSpPr txBox="1"/>
          <p:nvPr/>
        </p:nvSpPr>
        <p:spPr>
          <a:xfrm>
            <a:off x="410947" y="2046731"/>
            <a:ext cx="8317416" cy="1938992"/>
          </a:xfrm>
          <a:prstGeom prst="rect">
            <a:avLst/>
          </a:prstGeom>
          <a:noFill/>
        </p:spPr>
        <p:txBody>
          <a:bodyPr wrap="square" rtlCol="0">
            <a:spAutoFit/>
          </a:bodyPr>
          <a:lstStyle/>
          <a:p>
            <a:r>
              <a:rPr lang="en-GB" sz="2400" dirty="0" smtClean="0">
                <a:latin typeface="Arial" panose="020B0604020202020204" pitchFamily="34" charset="0"/>
                <a:cs typeface="Arial" panose="020B0604020202020204" pitchFamily="34" charset="0"/>
              </a:rPr>
              <a:t>The starting point is here – things to think about before you decide you research topic. </a:t>
            </a:r>
          </a:p>
          <a:p>
            <a:r>
              <a:rPr lang="en-GB" sz="2400" dirty="0" smtClean="0">
                <a:latin typeface="Arial" panose="020B0604020202020204" pitchFamily="34" charset="0"/>
                <a:cs typeface="Arial" panose="020B0604020202020204" pitchFamily="34" charset="0"/>
              </a:rPr>
              <a:t>	So </a:t>
            </a:r>
            <a:r>
              <a:rPr lang="en-GB" sz="2400" dirty="0" smtClean="0">
                <a:solidFill>
                  <a:srgbClr val="FFFF00"/>
                </a:solidFill>
                <a:latin typeface="Arial" panose="020B0604020202020204" pitchFamily="34" charset="0"/>
                <a:cs typeface="Arial" panose="020B0604020202020204" pitchFamily="34" charset="0"/>
              </a:rPr>
              <a:t>what area </a:t>
            </a:r>
            <a:r>
              <a:rPr lang="en-GB" sz="2400" dirty="0" smtClean="0">
                <a:latin typeface="Arial" panose="020B0604020202020204" pitchFamily="34" charset="0"/>
                <a:cs typeface="Arial" panose="020B0604020202020204" pitchFamily="34" charset="0"/>
              </a:rPr>
              <a:t>do you have you an interest in, and is 	there something you </a:t>
            </a:r>
            <a:r>
              <a:rPr lang="en-GB" sz="2400" dirty="0" smtClean="0">
                <a:solidFill>
                  <a:srgbClr val="FFFF00"/>
                </a:solidFill>
                <a:latin typeface="Arial" panose="020B0604020202020204" pitchFamily="34" charset="0"/>
                <a:cs typeface="Arial" panose="020B0604020202020204" pitchFamily="34" charset="0"/>
              </a:rPr>
              <a:t>enjoy</a:t>
            </a:r>
            <a:r>
              <a:rPr lang="en-GB" sz="2400" dirty="0" smtClean="0">
                <a:latin typeface="Arial" panose="020B0604020202020204" pitchFamily="34" charset="0"/>
                <a:cs typeface="Arial" panose="020B0604020202020204" pitchFamily="34" charset="0"/>
              </a:rPr>
              <a:t> that you want to know 	more about in that area?  </a:t>
            </a:r>
            <a:endParaRPr lang="en-GB" sz="2400" dirty="0">
              <a:latin typeface="Arial" panose="020B0604020202020204" pitchFamily="34" charset="0"/>
              <a:cs typeface="Arial" panose="020B0604020202020204" pitchFamily="34" charset="0"/>
            </a:endParaRPr>
          </a:p>
        </p:txBody>
      </p:sp>
      <p:sp>
        <p:nvSpPr>
          <p:cNvPr id="6" name="Rectangle 5"/>
          <p:cNvSpPr/>
          <p:nvPr/>
        </p:nvSpPr>
        <p:spPr>
          <a:xfrm>
            <a:off x="990600" y="6587243"/>
            <a:ext cx="8229600" cy="276999"/>
          </a:xfrm>
          <a:prstGeom prst="rect">
            <a:avLst/>
          </a:prstGeom>
        </p:spPr>
        <p:txBody>
          <a:bodyPr wrap="square">
            <a:spAutoFit/>
          </a:bodyPr>
          <a:lstStyle/>
          <a:p>
            <a:r>
              <a:rPr lang="en-GB" sz="1200" b="0" i="0" u="none" strike="noStrike" baseline="0" dirty="0" smtClean="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3344220354"/>
      </p:ext>
    </p:extLst>
  </p:cSld>
  <p:clrMapOvr>
    <a:masterClrMapping/>
  </p:clrMapOvr>
  <p:transition>
    <p:wipe dir="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able Structure"/>
          <p:cNvSpPr>
            <a:spLocks noGrp="1"/>
          </p:cNvSpPr>
          <p:nvPr>
            <p:ph type="title"/>
          </p:nvPr>
        </p:nvSpPr>
        <p:spPr>
          <a:xfrm>
            <a:off x="30480" y="153189"/>
            <a:ext cx="8229600" cy="1858448"/>
          </a:xfrm>
        </p:spPr>
        <p:txBody>
          <a:bodyPr/>
          <a:lstStyle/>
          <a:p>
            <a:r>
              <a:rPr lang="en-US" sz="4000" dirty="0"/>
              <a:t>Table </a:t>
            </a:r>
            <a:r>
              <a:rPr lang="en-US" sz="4000" dirty="0" smtClean="0"/>
              <a:t>2 - Examples </a:t>
            </a:r>
            <a:r>
              <a:rPr lang="en-US" sz="4000" dirty="0"/>
              <a:t>of research ideas and resulting general focus research questions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000" y="3339965"/>
            <a:ext cx="8312727" cy="3158512"/>
          </a:xfrm>
          <a:prstGeom prst="rect">
            <a:avLst/>
          </a:prstGeom>
        </p:spPr>
      </p:pic>
      <p:sp>
        <p:nvSpPr>
          <p:cNvPr id="5" name="TextBox 4"/>
          <p:cNvSpPr txBox="1"/>
          <p:nvPr/>
        </p:nvSpPr>
        <p:spPr>
          <a:xfrm>
            <a:off x="220287" y="2139636"/>
            <a:ext cx="8904956" cy="1200329"/>
          </a:xfrm>
          <a:prstGeom prst="rect">
            <a:avLst/>
          </a:prstGeom>
          <a:noFill/>
        </p:spPr>
        <p:txBody>
          <a:bodyPr wrap="square" rtlCol="0">
            <a:spAutoFit/>
          </a:bodyPr>
          <a:lstStyle/>
          <a:p>
            <a:r>
              <a:rPr lang="en-GB" sz="2400" dirty="0" smtClean="0">
                <a:latin typeface="Arial" panose="020B0604020202020204" pitchFamily="34" charset="0"/>
                <a:cs typeface="Arial" panose="020B0604020202020204" pitchFamily="34" charset="0"/>
              </a:rPr>
              <a:t>Next step – </a:t>
            </a:r>
          </a:p>
          <a:p>
            <a:r>
              <a:rPr lang="en-GB" sz="2400" dirty="0" smtClean="0">
                <a:latin typeface="Arial" panose="020B0604020202020204" pitchFamily="34" charset="0"/>
                <a:cs typeface="Arial" panose="020B0604020202020204" pitchFamily="34" charset="0"/>
              </a:rPr>
              <a:t>Once you have decided on the area that interest you.  </a:t>
            </a:r>
          </a:p>
          <a:p>
            <a:r>
              <a:rPr lang="en-GB" sz="2400" dirty="0" smtClean="0">
                <a:latin typeface="Arial" panose="020B0604020202020204" pitchFamily="34" charset="0"/>
                <a:cs typeface="Arial" panose="020B0604020202020204" pitchFamily="34" charset="0"/>
              </a:rPr>
              <a:t>The write out the </a:t>
            </a:r>
            <a:r>
              <a:rPr lang="en-GB" sz="2400" dirty="0" smtClean="0">
                <a:solidFill>
                  <a:srgbClr val="FFFF00"/>
                </a:solidFill>
                <a:latin typeface="Arial" panose="020B0604020202020204" pitchFamily="34" charset="0"/>
                <a:cs typeface="Arial" panose="020B0604020202020204" pitchFamily="34" charset="0"/>
              </a:rPr>
              <a:t>main</a:t>
            </a:r>
            <a:r>
              <a:rPr lang="en-GB" sz="2400" dirty="0" smtClean="0">
                <a:latin typeface="Arial" panose="020B0604020202020204" pitchFamily="34" charset="0"/>
                <a:cs typeface="Arial" panose="020B0604020202020204" pitchFamily="34" charset="0"/>
              </a:rPr>
              <a:t> </a:t>
            </a:r>
            <a:r>
              <a:rPr lang="en-GB" sz="2400" dirty="0" smtClean="0">
                <a:solidFill>
                  <a:srgbClr val="FFFF00"/>
                </a:solidFill>
                <a:latin typeface="Arial" panose="020B0604020202020204" pitchFamily="34" charset="0"/>
                <a:cs typeface="Arial" panose="020B0604020202020204" pitchFamily="34" charset="0"/>
              </a:rPr>
              <a:t>question</a:t>
            </a:r>
            <a:r>
              <a:rPr lang="en-GB" sz="2400" dirty="0" smtClean="0">
                <a:latin typeface="Arial" panose="020B0604020202020204" pitchFamily="34" charset="0"/>
                <a:cs typeface="Arial" panose="020B0604020202020204" pitchFamily="34" charset="0"/>
              </a:rPr>
              <a:t> you want to address.</a:t>
            </a:r>
            <a:endParaRPr lang="en-GB" sz="2400" dirty="0">
              <a:latin typeface="Arial" panose="020B0604020202020204" pitchFamily="34" charset="0"/>
              <a:cs typeface="Arial" panose="020B0604020202020204" pitchFamily="34" charset="0"/>
            </a:endParaRPr>
          </a:p>
        </p:txBody>
      </p:sp>
      <p:sp>
        <p:nvSpPr>
          <p:cNvPr id="6" name="Rectangle 5"/>
          <p:cNvSpPr/>
          <p:nvPr/>
        </p:nvSpPr>
        <p:spPr>
          <a:xfrm>
            <a:off x="990600" y="6587243"/>
            <a:ext cx="8229600" cy="276999"/>
          </a:xfrm>
          <a:prstGeom prst="rect">
            <a:avLst/>
          </a:prstGeom>
        </p:spPr>
        <p:txBody>
          <a:bodyPr wrap="square">
            <a:spAutoFit/>
          </a:bodyPr>
          <a:lstStyle/>
          <a:p>
            <a:r>
              <a:rPr lang="en-GB" sz="1200" b="0" i="0" u="none" strike="noStrike" baseline="0" dirty="0" smtClean="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26528773"/>
      </p:ext>
    </p:extLst>
  </p:cSld>
  <p:clrMapOvr>
    <a:masterClrMapping/>
  </p:clrMapOvr>
  <p:transition>
    <p:wipe dir="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able Structure"/>
          <p:cNvSpPr>
            <a:spLocks noGrp="1"/>
          </p:cNvSpPr>
          <p:nvPr>
            <p:ph type="title"/>
          </p:nvPr>
        </p:nvSpPr>
        <p:spPr>
          <a:xfrm>
            <a:off x="152400" y="262460"/>
            <a:ext cx="8229600" cy="1097280"/>
          </a:xfrm>
        </p:spPr>
        <p:txBody>
          <a:bodyPr/>
          <a:lstStyle/>
          <a:p>
            <a:r>
              <a:rPr lang="en-US" sz="4000" dirty="0"/>
              <a:t>Table </a:t>
            </a:r>
            <a:r>
              <a:rPr lang="en-US" sz="4000" dirty="0" smtClean="0"/>
              <a:t>3 - Examples </a:t>
            </a:r>
            <a:r>
              <a:rPr lang="en-US" sz="4000" dirty="0"/>
              <a:t>of research questions and related research aims (1 of 2)</a:t>
            </a:r>
          </a:p>
        </p:txBody>
      </p:sp>
      <p:sp>
        <p:nvSpPr>
          <p:cNvPr id="2" name="Text Box 1"/>
          <p:cNvSpPr>
            <a:spLocks noGrp="1"/>
          </p:cNvSpPr>
          <p:nvPr>
            <p:ph idx="1"/>
          </p:nvPr>
        </p:nvSpPr>
        <p:spPr>
          <a:xfrm>
            <a:off x="1295400" y="1584593"/>
            <a:ext cx="8229600" cy="4525963"/>
          </a:xfrm>
        </p:spPr>
        <p:txBody>
          <a:bodyPr/>
          <a:lstStyle/>
          <a:p>
            <a:pPr marL="0" indent="0">
              <a:buNone/>
            </a:pPr>
            <a:r>
              <a:rPr lang="en-US" dirty="0"/>
              <a:t>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5299" y="3733800"/>
            <a:ext cx="8312727" cy="2830209"/>
          </a:xfrm>
          <a:prstGeom prst="rect">
            <a:avLst/>
          </a:prstGeom>
        </p:spPr>
      </p:pic>
      <p:sp>
        <p:nvSpPr>
          <p:cNvPr id="5" name="TextBox 4"/>
          <p:cNvSpPr txBox="1"/>
          <p:nvPr/>
        </p:nvSpPr>
        <p:spPr>
          <a:xfrm>
            <a:off x="457200" y="2304871"/>
            <a:ext cx="8388927" cy="1200329"/>
          </a:xfrm>
          <a:prstGeom prst="rect">
            <a:avLst/>
          </a:prstGeom>
          <a:noFill/>
        </p:spPr>
        <p:txBody>
          <a:bodyPr wrap="square" rtlCol="0">
            <a:spAutoFit/>
          </a:bodyPr>
          <a:lstStyle/>
          <a:p>
            <a:r>
              <a:rPr lang="en-GB" sz="2400" dirty="0" smtClean="0">
                <a:latin typeface="Arial" panose="020B0604020202020204" pitchFamily="34" charset="0"/>
                <a:cs typeface="Arial" panose="020B0604020202020204" pitchFamily="34" charset="0"/>
              </a:rPr>
              <a:t>Next step – </a:t>
            </a:r>
          </a:p>
          <a:p>
            <a:r>
              <a:rPr lang="en-GB" sz="2400" dirty="0" smtClean="0">
                <a:latin typeface="Arial" panose="020B0604020202020204" pitchFamily="34" charset="0"/>
                <a:cs typeface="Arial" panose="020B0604020202020204" pitchFamily="34" charset="0"/>
              </a:rPr>
              <a:t>Once you have decided on the main question to address. Convert that into the </a:t>
            </a:r>
            <a:r>
              <a:rPr lang="en-GB" sz="2400" dirty="0" smtClean="0">
                <a:solidFill>
                  <a:srgbClr val="FFFF00"/>
                </a:solidFill>
                <a:latin typeface="Arial" panose="020B0604020202020204" pitchFamily="34" charset="0"/>
                <a:cs typeface="Arial" panose="020B0604020202020204" pitchFamily="34" charset="0"/>
              </a:rPr>
              <a:t>Aim</a:t>
            </a:r>
            <a:r>
              <a:rPr lang="en-GB" sz="2400" dirty="0" smtClean="0">
                <a:latin typeface="Arial" panose="020B0604020202020204" pitchFamily="34" charset="0"/>
                <a:cs typeface="Arial" panose="020B0604020202020204" pitchFamily="34" charset="0"/>
              </a:rPr>
              <a:t> for the </a:t>
            </a:r>
            <a:r>
              <a:rPr lang="en-GB" sz="2400" dirty="0">
                <a:latin typeface="Arial" panose="020B0604020202020204" pitchFamily="34" charset="0"/>
                <a:cs typeface="Arial" panose="020B0604020202020204" pitchFamily="34" charset="0"/>
              </a:rPr>
              <a:t>research </a:t>
            </a:r>
            <a:r>
              <a:rPr lang="en-GB" sz="2400" dirty="0" smtClean="0">
                <a:latin typeface="Arial" panose="020B0604020202020204" pitchFamily="34" charset="0"/>
                <a:cs typeface="Arial" panose="020B0604020202020204" pitchFamily="34" charset="0"/>
              </a:rPr>
              <a:t>study.</a:t>
            </a:r>
            <a:endParaRPr lang="en-GB" sz="2400" dirty="0">
              <a:latin typeface="Arial" panose="020B0604020202020204" pitchFamily="34" charset="0"/>
              <a:cs typeface="Arial" panose="020B0604020202020204" pitchFamily="34" charset="0"/>
            </a:endParaRPr>
          </a:p>
        </p:txBody>
      </p:sp>
      <p:sp>
        <p:nvSpPr>
          <p:cNvPr id="6" name="Rectangle 5"/>
          <p:cNvSpPr/>
          <p:nvPr/>
        </p:nvSpPr>
        <p:spPr>
          <a:xfrm>
            <a:off x="990600" y="6587243"/>
            <a:ext cx="8229600" cy="276999"/>
          </a:xfrm>
          <a:prstGeom prst="rect">
            <a:avLst/>
          </a:prstGeom>
        </p:spPr>
        <p:txBody>
          <a:bodyPr wrap="square">
            <a:spAutoFit/>
          </a:bodyPr>
          <a:lstStyle/>
          <a:p>
            <a:r>
              <a:rPr lang="en-GB" sz="1200" b="0" i="0" u="none" strike="noStrike" baseline="0" dirty="0" smtClean="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2698700513"/>
      </p:ext>
    </p:extLst>
  </p:cSld>
  <p:clrMapOvr>
    <a:masterClrMapping/>
  </p:clrMapOvr>
  <p:transition>
    <p:wipe dir="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able Structure"/>
          <p:cNvSpPr>
            <a:spLocks noGrp="1"/>
          </p:cNvSpPr>
          <p:nvPr>
            <p:ph type="title"/>
          </p:nvPr>
        </p:nvSpPr>
        <p:spPr>
          <a:xfrm>
            <a:off x="152400" y="198437"/>
            <a:ext cx="8229600" cy="1097280"/>
          </a:xfrm>
        </p:spPr>
        <p:txBody>
          <a:bodyPr/>
          <a:lstStyle/>
          <a:p>
            <a:r>
              <a:rPr lang="en-US" sz="4000" dirty="0"/>
              <a:t>Table </a:t>
            </a:r>
            <a:r>
              <a:rPr lang="en-US" sz="4000" dirty="0" smtClean="0"/>
              <a:t>4  - Examples </a:t>
            </a:r>
            <a:r>
              <a:rPr lang="en-US" sz="4000" dirty="0"/>
              <a:t>of research questions and related research aims (2 of 2)</a:t>
            </a:r>
          </a:p>
        </p:txBody>
      </p:sp>
      <p:sp>
        <p:nvSpPr>
          <p:cNvPr id="2" name="Text Box 1"/>
          <p:cNvSpPr>
            <a:spLocks noGrp="1"/>
          </p:cNvSpPr>
          <p:nvPr>
            <p:ph idx="1"/>
          </p:nvPr>
        </p:nvSpPr>
        <p:spPr>
          <a:xfrm>
            <a:off x="1295400" y="1584593"/>
            <a:ext cx="8229600" cy="4525963"/>
          </a:xfrm>
        </p:spPr>
        <p:txBody>
          <a:bodyPr/>
          <a:lstStyle/>
          <a:p>
            <a:pPr marL="0" indent="0">
              <a:buNone/>
            </a:pPr>
            <a:r>
              <a:rPr lang="en-US" dirty="0"/>
              <a:t>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000" y="3826533"/>
            <a:ext cx="8312727" cy="2053923"/>
          </a:xfrm>
          <a:prstGeom prst="rect">
            <a:avLst/>
          </a:prstGeom>
        </p:spPr>
      </p:pic>
      <p:sp>
        <p:nvSpPr>
          <p:cNvPr id="5" name="TextBox 4"/>
          <p:cNvSpPr txBox="1"/>
          <p:nvPr/>
        </p:nvSpPr>
        <p:spPr>
          <a:xfrm>
            <a:off x="457200" y="2304871"/>
            <a:ext cx="8388927" cy="1200329"/>
          </a:xfrm>
          <a:prstGeom prst="rect">
            <a:avLst/>
          </a:prstGeom>
          <a:noFill/>
        </p:spPr>
        <p:txBody>
          <a:bodyPr wrap="square" rtlCol="0">
            <a:spAutoFit/>
          </a:bodyPr>
          <a:lstStyle/>
          <a:p>
            <a:r>
              <a:rPr lang="en-GB" sz="2400" dirty="0" smtClean="0">
                <a:latin typeface="Arial" panose="020B0604020202020204" pitchFamily="34" charset="0"/>
                <a:cs typeface="Arial" panose="020B0604020202020204" pitchFamily="34" charset="0"/>
              </a:rPr>
              <a:t>Same step – </a:t>
            </a:r>
          </a:p>
          <a:p>
            <a:r>
              <a:rPr lang="en-GB" sz="2400" dirty="0" smtClean="0">
                <a:latin typeface="Arial" panose="020B0604020202020204" pitchFamily="34" charset="0"/>
                <a:cs typeface="Arial" panose="020B0604020202020204" pitchFamily="34" charset="0"/>
              </a:rPr>
              <a:t>More examples of how to convert the main question into the </a:t>
            </a:r>
            <a:r>
              <a:rPr lang="en-GB" sz="2400" dirty="0" smtClean="0">
                <a:solidFill>
                  <a:srgbClr val="FFFF00"/>
                </a:solidFill>
                <a:latin typeface="Arial" panose="020B0604020202020204" pitchFamily="34" charset="0"/>
                <a:cs typeface="Arial" panose="020B0604020202020204" pitchFamily="34" charset="0"/>
              </a:rPr>
              <a:t>Aim</a:t>
            </a:r>
            <a:r>
              <a:rPr lang="en-GB" sz="2400" dirty="0" smtClean="0">
                <a:latin typeface="Arial" panose="020B0604020202020204" pitchFamily="34" charset="0"/>
                <a:cs typeface="Arial" panose="020B0604020202020204" pitchFamily="34" charset="0"/>
              </a:rPr>
              <a:t> for the </a:t>
            </a:r>
            <a:r>
              <a:rPr lang="en-GB" sz="2400" dirty="0">
                <a:latin typeface="Arial" panose="020B0604020202020204" pitchFamily="34" charset="0"/>
                <a:cs typeface="Arial" panose="020B0604020202020204" pitchFamily="34" charset="0"/>
              </a:rPr>
              <a:t>research </a:t>
            </a:r>
            <a:r>
              <a:rPr lang="en-GB" sz="2400" dirty="0" smtClean="0">
                <a:latin typeface="Arial" panose="020B0604020202020204" pitchFamily="34" charset="0"/>
                <a:cs typeface="Arial" panose="020B0604020202020204" pitchFamily="34" charset="0"/>
              </a:rPr>
              <a:t>study.</a:t>
            </a:r>
            <a:endParaRPr lang="en-GB" sz="2400" dirty="0">
              <a:latin typeface="Arial" panose="020B0604020202020204" pitchFamily="34" charset="0"/>
              <a:cs typeface="Arial" panose="020B0604020202020204" pitchFamily="34" charset="0"/>
            </a:endParaRPr>
          </a:p>
        </p:txBody>
      </p:sp>
      <p:sp>
        <p:nvSpPr>
          <p:cNvPr id="6" name="Rectangle 5"/>
          <p:cNvSpPr/>
          <p:nvPr/>
        </p:nvSpPr>
        <p:spPr>
          <a:xfrm>
            <a:off x="990600" y="6587243"/>
            <a:ext cx="8229600" cy="276999"/>
          </a:xfrm>
          <a:prstGeom prst="rect">
            <a:avLst/>
          </a:prstGeom>
        </p:spPr>
        <p:txBody>
          <a:bodyPr wrap="square">
            <a:spAutoFit/>
          </a:bodyPr>
          <a:lstStyle/>
          <a:p>
            <a:r>
              <a:rPr lang="en-GB" sz="1200" b="0" i="0" u="none" strike="noStrike" baseline="0" dirty="0" smtClean="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1955079292"/>
      </p:ext>
    </p:extLst>
  </p:cSld>
  <p:clrMapOvr>
    <a:masterClrMapping/>
  </p:clrMapOvr>
  <p:transition>
    <p:wipe dir="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6594" y="152400"/>
            <a:ext cx="7055380" cy="1400530"/>
          </a:xfrm>
        </p:spPr>
        <p:txBody>
          <a:bodyPr/>
          <a:lstStyle/>
          <a:p>
            <a:r>
              <a:rPr lang="en-GB" dirty="0" smtClean="0"/>
              <a:t>Objectives</a:t>
            </a:r>
            <a:endParaRPr lang="en-GB" dirty="0"/>
          </a:p>
        </p:txBody>
      </p:sp>
      <p:sp>
        <p:nvSpPr>
          <p:cNvPr id="3" name="Content Placeholder 2"/>
          <p:cNvSpPr>
            <a:spLocks noGrp="1"/>
          </p:cNvSpPr>
          <p:nvPr>
            <p:ph idx="1"/>
          </p:nvPr>
        </p:nvSpPr>
        <p:spPr>
          <a:xfrm>
            <a:off x="336452" y="1981200"/>
            <a:ext cx="8686800" cy="4724400"/>
          </a:xfrm>
        </p:spPr>
        <p:txBody>
          <a:bodyPr>
            <a:noAutofit/>
          </a:bodyPr>
          <a:lstStyle/>
          <a:p>
            <a:r>
              <a:rPr lang="en-GB" sz="2200" dirty="0" smtClean="0">
                <a:latin typeface="Arial" panose="020B0604020202020204" pitchFamily="34" charset="0"/>
                <a:cs typeface="Arial" panose="020B0604020202020204" pitchFamily="34" charset="0"/>
              </a:rPr>
              <a:t>These are the thinks you will do to achieve the study aim and address the research question.</a:t>
            </a:r>
          </a:p>
          <a:p>
            <a:pPr lvl="1"/>
            <a:r>
              <a:rPr lang="en-GB" dirty="0" smtClean="0">
                <a:latin typeface="Arial" panose="020B0604020202020204" pitchFamily="34" charset="0"/>
                <a:cs typeface="Arial" panose="020B0604020202020204" pitchFamily="34" charset="0"/>
              </a:rPr>
              <a:t>Write these as bullet points</a:t>
            </a:r>
          </a:p>
          <a:p>
            <a:pPr lvl="1"/>
            <a:r>
              <a:rPr lang="en-GB" dirty="0" smtClean="0">
                <a:latin typeface="Arial" panose="020B0604020202020204" pitchFamily="34" charset="0"/>
                <a:cs typeface="Arial" panose="020B0604020202020204" pitchFamily="34" charset="0"/>
              </a:rPr>
              <a:t>Start each objective as a verb. </a:t>
            </a:r>
          </a:p>
          <a:p>
            <a:pPr lvl="1"/>
            <a:r>
              <a:rPr lang="en-GB" dirty="0" smtClean="0">
                <a:latin typeface="Arial" panose="020B0604020202020204" pitchFamily="34" charset="0"/>
                <a:cs typeface="Arial" panose="020B0604020202020204" pitchFamily="34" charset="0"/>
              </a:rPr>
              <a:t>Objectives are actions. Best not to have more than 6 objectives for a level 6 proposal.  Some examples</a:t>
            </a:r>
          </a:p>
          <a:p>
            <a:pPr lvl="2"/>
            <a:r>
              <a:rPr lang="en-GB" sz="2000" dirty="0" smtClean="0">
                <a:latin typeface="Arial" panose="020B0604020202020204" pitchFamily="34" charset="0"/>
                <a:cs typeface="Arial" panose="020B0604020202020204" pitchFamily="34" charset="0"/>
              </a:rPr>
              <a:t>Review the literature on….</a:t>
            </a:r>
          </a:p>
          <a:p>
            <a:pPr lvl="2"/>
            <a:r>
              <a:rPr lang="en-GB" sz="2000" dirty="0" smtClean="0">
                <a:latin typeface="Arial" panose="020B0604020202020204" pitchFamily="34" charset="0"/>
                <a:cs typeface="Arial" panose="020B0604020202020204" pitchFamily="34" charset="0"/>
              </a:rPr>
              <a:t>Assess the status of elderly taking exercise…</a:t>
            </a:r>
          </a:p>
          <a:p>
            <a:pPr lvl="2"/>
            <a:r>
              <a:rPr lang="en-GB" sz="2000" dirty="0" smtClean="0">
                <a:latin typeface="Arial" panose="020B0604020202020204" pitchFamily="34" charset="0"/>
                <a:cs typeface="Arial" panose="020B0604020202020204" pitchFamily="34" charset="0"/>
              </a:rPr>
              <a:t>Determine the reasons for …..</a:t>
            </a:r>
          </a:p>
          <a:p>
            <a:pPr lvl="2"/>
            <a:r>
              <a:rPr lang="en-GB" sz="2000" dirty="0" smtClean="0">
                <a:latin typeface="Arial" panose="020B0604020202020204" pitchFamily="34" charset="0"/>
                <a:cs typeface="Arial" panose="020B0604020202020204" pitchFamily="34" charset="0"/>
              </a:rPr>
              <a:t>Explain and evaluate the results …</a:t>
            </a:r>
          </a:p>
          <a:p>
            <a:pPr lvl="2"/>
            <a:r>
              <a:rPr lang="en-GB" sz="2000" dirty="0" smtClean="0">
                <a:latin typeface="Arial" panose="020B0604020202020204" pitchFamily="34" charset="0"/>
                <a:cs typeface="Arial" panose="020B0604020202020204" pitchFamily="34" charset="0"/>
              </a:rPr>
              <a:t>Propose a model / framework / set of guidelines to encourage </a:t>
            </a:r>
            <a:r>
              <a:rPr lang="en-GB" sz="2000" dirty="0">
                <a:latin typeface="Arial" panose="020B0604020202020204" pitchFamily="34" charset="0"/>
                <a:cs typeface="Arial" panose="020B0604020202020204" pitchFamily="34" charset="0"/>
              </a:rPr>
              <a:t>elderly taking exercise </a:t>
            </a:r>
            <a:r>
              <a:rPr lang="en-GB" sz="2000" dirty="0" smtClean="0">
                <a:latin typeface="Arial" panose="020B0604020202020204" pitchFamily="34" charset="0"/>
                <a:cs typeface="Arial" panose="020B0604020202020204" pitchFamily="34" charset="0"/>
              </a:rPr>
              <a:t>…..</a:t>
            </a:r>
            <a:endParaRPr lang="en-GB" sz="2000" dirty="0">
              <a:latin typeface="Arial" panose="020B0604020202020204" pitchFamily="34" charset="0"/>
              <a:cs typeface="Arial" panose="020B0604020202020204" pitchFamily="34" charset="0"/>
            </a:endParaRPr>
          </a:p>
        </p:txBody>
      </p:sp>
      <p:sp>
        <p:nvSpPr>
          <p:cNvPr id="5" name="TextBox 4"/>
          <p:cNvSpPr txBox="1"/>
          <p:nvPr/>
        </p:nvSpPr>
        <p:spPr>
          <a:xfrm>
            <a:off x="296594" y="1070019"/>
            <a:ext cx="8702040" cy="800219"/>
          </a:xfrm>
          <a:prstGeom prst="rect">
            <a:avLst/>
          </a:prstGeom>
          <a:noFill/>
        </p:spPr>
        <p:txBody>
          <a:bodyPr wrap="square" rtlCol="0">
            <a:spAutoFit/>
          </a:bodyPr>
          <a:lstStyle/>
          <a:p>
            <a:r>
              <a:rPr lang="en-GB" sz="2300" dirty="0" smtClean="0">
                <a:latin typeface="Arial" panose="020B0604020202020204" pitchFamily="34" charset="0"/>
                <a:cs typeface="Arial" panose="020B0604020202020204" pitchFamily="34" charset="0"/>
              </a:rPr>
              <a:t>Next step – </a:t>
            </a:r>
          </a:p>
          <a:p>
            <a:r>
              <a:rPr lang="en-GB" sz="2300" dirty="0" smtClean="0">
                <a:latin typeface="Arial" panose="020B0604020202020204" pitchFamily="34" charset="0"/>
                <a:cs typeface="Arial" panose="020B0604020202020204" pitchFamily="34" charset="0"/>
              </a:rPr>
              <a:t>The aim will be achieved through carefully planned objectives.  </a:t>
            </a:r>
            <a:endParaRPr lang="en-GB" sz="2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2471001"/>
      </p:ext>
    </p:extLst>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able Structure"/>
          <p:cNvSpPr>
            <a:spLocks noGrp="1"/>
          </p:cNvSpPr>
          <p:nvPr>
            <p:ph type="title"/>
          </p:nvPr>
        </p:nvSpPr>
        <p:spPr>
          <a:xfrm>
            <a:off x="457200" y="94306"/>
            <a:ext cx="8229600" cy="1097280"/>
          </a:xfrm>
        </p:spPr>
        <p:txBody>
          <a:bodyPr/>
          <a:lstStyle/>
          <a:p>
            <a:r>
              <a:rPr lang="en-US" dirty="0"/>
              <a:t>Table </a:t>
            </a:r>
            <a:r>
              <a:rPr lang="en-US" dirty="0" smtClean="0"/>
              <a:t>5 - Characteristics </a:t>
            </a:r>
            <a:r>
              <a:rPr lang="en-US" dirty="0"/>
              <a:t>of quantitative research</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2514600"/>
            <a:ext cx="8312727" cy="119293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 y="5095193"/>
            <a:ext cx="8312727" cy="1182135"/>
          </a:xfrm>
          <a:prstGeom prst="rect">
            <a:avLst/>
          </a:prstGeom>
        </p:spPr>
      </p:pic>
      <p:sp>
        <p:nvSpPr>
          <p:cNvPr id="2" name="TextBox 1"/>
          <p:cNvSpPr txBox="1"/>
          <p:nvPr/>
        </p:nvSpPr>
        <p:spPr>
          <a:xfrm>
            <a:off x="457200" y="1705274"/>
            <a:ext cx="7162800" cy="707886"/>
          </a:xfrm>
          <a:prstGeom prst="rect">
            <a:avLst/>
          </a:prstGeom>
          <a:noFill/>
        </p:spPr>
        <p:txBody>
          <a:bodyPr wrap="square" rtlCol="0">
            <a:spAutoFit/>
          </a:bodyPr>
          <a:lstStyle/>
          <a:p>
            <a:r>
              <a:rPr lang="en-GB" sz="2000" dirty="0" smtClean="0">
                <a:latin typeface="Arial" panose="020B0604020202020204" pitchFamily="34" charset="0"/>
                <a:cs typeface="Arial" panose="020B0604020202020204" pitchFamily="34" charset="0"/>
              </a:rPr>
              <a:t>If you intend to design a questionnaire – online survey this would allow you to collect </a:t>
            </a:r>
            <a:r>
              <a:rPr lang="en-GB" sz="2000" dirty="0" smtClean="0">
                <a:solidFill>
                  <a:srgbClr val="FFFF00"/>
                </a:solidFill>
                <a:latin typeface="Arial" panose="020B0604020202020204" pitchFamily="34" charset="0"/>
                <a:cs typeface="Arial" panose="020B0604020202020204" pitchFamily="34" charset="0"/>
              </a:rPr>
              <a:t>data for analysis</a:t>
            </a:r>
            <a:endParaRPr lang="en-GB" sz="2000" dirty="0">
              <a:solidFill>
                <a:srgbClr val="FFFF00"/>
              </a:solidFill>
              <a:latin typeface="Arial" panose="020B0604020202020204" pitchFamily="34" charset="0"/>
              <a:cs typeface="Arial" panose="020B0604020202020204" pitchFamily="34" charset="0"/>
            </a:endParaRPr>
          </a:p>
        </p:txBody>
      </p:sp>
      <p:sp>
        <p:nvSpPr>
          <p:cNvPr id="6" name="TextBox 5"/>
          <p:cNvSpPr txBox="1"/>
          <p:nvPr/>
        </p:nvSpPr>
        <p:spPr>
          <a:xfrm>
            <a:off x="457200" y="4013421"/>
            <a:ext cx="7162800" cy="707886"/>
          </a:xfrm>
          <a:prstGeom prst="rect">
            <a:avLst/>
          </a:prstGeom>
          <a:noFill/>
        </p:spPr>
        <p:txBody>
          <a:bodyPr wrap="square" rtlCol="0">
            <a:spAutoFit/>
          </a:bodyPr>
          <a:lstStyle/>
          <a:p>
            <a:r>
              <a:rPr lang="en-GB" sz="2000" dirty="0" smtClean="0">
                <a:latin typeface="Arial" panose="020B0604020202020204" pitchFamily="34" charset="0"/>
                <a:cs typeface="Arial" panose="020B0604020202020204" pitchFamily="34" charset="0"/>
              </a:rPr>
              <a:t>You would report what tools would be used for the survey design and the data analysis – Forms for Excel and SPSS </a:t>
            </a:r>
            <a:r>
              <a:rPr lang="en-GB" sz="2000" dirty="0" err="1" smtClean="0">
                <a:latin typeface="Arial" panose="020B0604020202020204" pitchFamily="34" charset="0"/>
                <a:cs typeface="Arial" panose="020B0604020202020204" pitchFamily="34" charset="0"/>
              </a:rPr>
              <a:t>etc</a:t>
            </a:r>
            <a:endParaRPr lang="en-GB" sz="2000" dirty="0">
              <a:solidFill>
                <a:srgbClr val="FFFF00"/>
              </a:solidFill>
              <a:latin typeface="Arial" panose="020B0604020202020204" pitchFamily="34" charset="0"/>
              <a:cs typeface="Arial" panose="020B0604020202020204" pitchFamily="34" charset="0"/>
            </a:endParaRPr>
          </a:p>
        </p:txBody>
      </p:sp>
      <p:sp>
        <p:nvSpPr>
          <p:cNvPr id="7" name="Rectangle 6"/>
          <p:cNvSpPr/>
          <p:nvPr/>
        </p:nvSpPr>
        <p:spPr>
          <a:xfrm>
            <a:off x="990600" y="6587243"/>
            <a:ext cx="8229600" cy="276999"/>
          </a:xfrm>
          <a:prstGeom prst="rect">
            <a:avLst/>
          </a:prstGeom>
        </p:spPr>
        <p:txBody>
          <a:bodyPr wrap="square">
            <a:spAutoFit/>
          </a:bodyPr>
          <a:lstStyle/>
          <a:p>
            <a:r>
              <a:rPr lang="en-GB" sz="1200" b="0" i="0" u="none" strike="noStrike" baseline="0" dirty="0" smtClean="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3977191940"/>
      </p:ext>
    </p:extLst>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able Structure"/>
          <p:cNvSpPr>
            <a:spLocks noGrp="1"/>
          </p:cNvSpPr>
          <p:nvPr>
            <p:ph type="title"/>
          </p:nvPr>
        </p:nvSpPr>
        <p:spPr>
          <a:xfrm>
            <a:off x="152400" y="74482"/>
            <a:ext cx="8229600" cy="1097280"/>
          </a:xfrm>
        </p:spPr>
        <p:txBody>
          <a:bodyPr/>
          <a:lstStyle/>
          <a:p>
            <a:r>
              <a:rPr lang="en-US" sz="4000" dirty="0"/>
              <a:t>Table </a:t>
            </a:r>
            <a:r>
              <a:rPr lang="en-US" sz="4000" dirty="0" smtClean="0"/>
              <a:t>6 - Characteristics </a:t>
            </a:r>
            <a:r>
              <a:rPr lang="en-US" sz="4000" dirty="0"/>
              <a:t>of qualitative research</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5637" y="2447904"/>
            <a:ext cx="8312727" cy="1770503"/>
          </a:xfrm>
          <a:prstGeom prst="rect">
            <a:avLst/>
          </a:prstGeom>
        </p:spPr>
      </p:pic>
      <p:sp>
        <p:nvSpPr>
          <p:cNvPr id="4" name="TextBox 3"/>
          <p:cNvSpPr txBox="1"/>
          <p:nvPr/>
        </p:nvSpPr>
        <p:spPr>
          <a:xfrm>
            <a:off x="436418" y="1451249"/>
            <a:ext cx="8271164" cy="1015663"/>
          </a:xfrm>
          <a:prstGeom prst="rect">
            <a:avLst/>
          </a:prstGeom>
          <a:noFill/>
        </p:spPr>
        <p:txBody>
          <a:bodyPr wrap="square" rtlCol="0">
            <a:spAutoFit/>
          </a:bodyPr>
          <a:lstStyle/>
          <a:p>
            <a:r>
              <a:rPr lang="en-GB" sz="2000" dirty="0" smtClean="0">
                <a:latin typeface="Arial" panose="020B0604020202020204" pitchFamily="34" charset="0"/>
                <a:cs typeface="Arial" panose="020B0604020202020204" pitchFamily="34" charset="0"/>
              </a:rPr>
              <a:t>If you intend to design a questionnaire – Interpreting a </a:t>
            </a:r>
            <a:r>
              <a:rPr lang="en-GB" sz="2000" dirty="0" smtClean="0">
                <a:solidFill>
                  <a:srgbClr val="FFFF00"/>
                </a:solidFill>
                <a:latin typeface="Arial" panose="020B0604020202020204" pitchFamily="34" charset="0"/>
                <a:cs typeface="Arial" panose="020B0604020202020204" pitchFamily="34" charset="0"/>
              </a:rPr>
              <a:t>phenomenon</a:t>
            </a:r>
            <a:r>
              <a:rPr lang="en-GB" sz="2000" dirty="0" smtClean="0">
                <a:latin typeface="Arial" panose="020B0604020202020204" pitchFamily="34" charset="0"/>
                <a:cs typeface="Arial" panose="020B0604020202020204" pitchFamily="34" charset="0"/>
              </a:rPr>
              <a:t> then qualitative research is the approach to collect </a:t>
            </a:r>
            <a:r>
              <a:rPr lang="en-GB" sz="2000" dirty="0" smtClean="0">
                <a:solidFill>
                  <a:srgbClr val="FFFF00"/>
                </a:solidFill>
                <a:latin typeface="Arial" panose="020B0604020202020204" pitchFamily="34" charset="0"/>
                <a:cs typeface="Arial" panose="020B0604020202020204" pitchFamily="34" charset="0"/>
              </a:rPr>
              <a:t>data for interpretation</a:t>
            </a:r>
            <a:endParaRPr lang="en-GB" sz="2000" dirty="0">
              <a:solidFill>
                <a:srgbClr val="FFFF00"/>
              </a:solidFill>
              <a:latin typeface="Arial" panose="020B0604020202020204" pitchFamily="34" charset="0"/>
              <a:cs typeface="Arial" panose="020B0604020202020204" pitchFamily="34" charset="0"/>
            </a:endParaRPr>
          </a:p>
        </p:txBody>
      </p:sp>
      <p:sp>
        <p:nvSpPr>
          <p:cNvPr id="6" name="TextBox 5"/>
          <p:cNvSpPr txBox="1"/>
          <p:nvPr/>
        </p:nvSpPr>
        <p:spPr>
          <a:xfrm>
            <a:off x="304800" y="4218407"/>
            <a:ext cx="8271164" cy="1015663"/>
          </a:xfrm>
          <a:prstGeom prst="rect">
            <a:avLst/>
          </a:prstGeom>
          <a:noFill/>
        </p:spPr>
        <p:txBody>
          <a:bodyPr wrap="square" rtlCol="0">
            <a:spAutoFit/>
          </a:bodyPr>
          <a:lstStyle/>
          <a:p>
            <a:r>
              <a:rPr lang="en-GB" sz="2000" dirty="0" smtClean="0">
                <a:latin typeface="Arial" panose="020B0604020202020204" pitchFamily="34" charset="0"/>
                <a:cs typeface="Arial" panose="020B0604020202020204" pitchFamily="34" charset="0"/>
              </a:rPr>
              <a:t>You would report the techniques to use for the data gathering (questionnaire / </a:t>
            </a:r>
            <a:r>
              <a:rPr lang="en-GB" sz="2000" dirty="0" smtClean="0">
                <a:solidFill>
                  <a:srgbClr val="FFFF00"/>
                </a:solidFill>
                <a:latin typeface="Arial" panose="020B0604020202020204" pitchFamily="34" charset="0"/>
                <a:cs typeface="Arial" panose="020B0604020202020204" pitchFamily="34" charset="0"/>
              </a:rPr>
              <a:t>interviews</a:t>
            </a:r>
            <a:r>
              <a:rPr lang="en-GB" sz="2000" dirty="0" smtClean="0">
                <a:latin typeface="Arial" panose="020B0604020202020204" pitchFamily="34" charset="0"/>
                <a:cs typeface="Arial" panose="020B0604020202020204" pitchFamily="34" charset="0"/>
              </a:rPr>
              <a:t>), as well as the analysis - the interpretative technique – </a:t>
            </a:r>
            <a:r>
              <a:rPr lang="en-GB" sz="2000" dirty="0" smtClean="0">
                <a:solidFill>
                  <a:srgbClr val="FFFF00"/>
                </a:solidFill>
                <a:latin typeface="Arial" panose="020B0604020202020204" pitchFamily="34" charset="0"/>
                <a:cs typeface="Arial" panose="020B0604020202020204" pitchFamily="34" charset="0"/>
              </a:rPr>
              <a:t>Thematic Analysis </a:t>
            </a:r>
            <a:r>
              <a:rPr lang="en-GB" sz="2000" dirty="0" err="1" smtClean="0">
                <a:latin typeface="Arial" panose="020B0604020202020204" pitchFamily="34" charset="0"/>
                <a:cs typeface="Arial" panose="020B0604020202020204" pitchFamily="34" charset="0"/>
              </a:rPr>
              <a:t>etc</a:t>
            </a:r>
            <a:endParaRPr lang="en-GB" sz="2000" dirty="0">
              <a:solidFill>
                <a:srgbClr val="FFFF00"/>
              </a:solidFill>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5636" y="5198137"/>
            <a:ext cx="8312727" cy="1425039"/>
          </a:xfrm>
          <a:prstGeom prst="rect">
            <a:avLst/>
          </a:prstGeom>
        </p:spPr>
      </p:pic>
      <p:sp>
        <p:nvSpPr>
          <p:cNvPr id="8" name="Rectangle 7"/>
          <p:cNvSpPr/>
          <p:nvPr/>
        </p:nvSpPr>
        <p:spPr>
          <a:xfrm>
            <a:off x="990600" y="6587243"/>
            <a:ext cx="8229600" cy="276999"/>
          </a:xfrm>
          <a:prstGeom prst="rect">
            <a:avLst/>
          </a:prstGeom>
        </p:spPr>
        <p:txBody>
          <a:bodyPr wrap="square">
            <a:spAutoFit/>
          </a:bodyPr>
          <a:lstStyle/>
          <a:p>
            <a:r>
              <a:rPr lang="en-GB" sz="1200" b="0" i="0" u="none" strike="noStrike" baseline="0" dirty="0" smtClean="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215777426"/>
      </p:ext>
    </p:extLst>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28600"/>
            <a:ext cx="7055380" cy="1400530"/>
          </a:xfrm>
        </p:spPr>
        <p:txBody>
          <a:bodyPr/>
          <a:lstStyle/>
          <a:p>
            <a:r>
              <a:rPr lang="en-GB" dirty="0" smtClean="0"/>
              <a:t>Mixed methods</a:t>
            </a:r>
            <a:endParaRPr lang="en-GB" dirty="0"/>
          </a:p>
        </p:txBody>
      </p:sp>
      <p:sp>
        <p:nvSpPr>
          <p:cNvPr id="3" name="Content Placeholder 2"/>
          <p:cNvSpPr>
            <a:spLocks noGrp="1"/>
          </p:cNvSpPr>
          <p:nvPr>
            <p:ph idx="1"/>
          </p:nvPr>
        </p:nvSpPr>
        <p:spPr/>
        <p:txBody>
          <a:bodyPr>
            <a:normAutofit/>
          </a:bodyPr>
          <a:lstStyle/>
          <a:p>
            <a:r>
              <a:rPr lang="en-GB" sz="2400" dirty="0" smtClean="0">
                <a:latin typeface="Arial" panose="020B0604020202020204" pitchFamily="34" charset="0"/>
                <a:cs typeface="Arial" panose="020B0604020202020204" pitchFamily="34" charset="0"/>
              </a:rPr>
              <a:t>It is of course possible to use mixed methods.</a:t>
            </a:r>
          </a:p>
          <a:p>
            <a:pPr lvl="1"/>
            <a:r>
              <a:rPr lang="en-GB" sz="2400" dirty="0" smtClean="0">
                <a:latin typeface="Arial" panose="020B0604020202020204" pitchFamily="34" charset="0"/>
                <a:cs typeface="Arial" panose="020B0604020202020204" pitchFamily="34" charset="0"/>
              </a:rPr>
              <a:t>E.g. the study may include a survey as well as use an interview process.</a:t>
            </a:r>
          </a:p>
          <a:p>
            <a:pPr marL="457207" lvl="1" indent="0">
              <a:buNone/>
            </a:pPr>
            <a:endParaRPr lang="en-GB" sz="2400" dirty="0" smtClean="0">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You may follow a qualitative and quantitative paradigm and used a variety of methods.</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61549681"/>
      </p:ext>
    </p:extLst>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able Structure"/>
          <p:cNvSpPr>
            <a:spLocks noGrp="1"/>
          </p:cNvSpPr>
          <p:nvPr>
            <p:ph type="title"/>
          </p:nvPr>
        </p:nvSpPr>
        <p:spPr>
          <a:xfrm>
            <a:off x="152400" y="152400"/>
            <a:ext cx="8229600" cy="1097280"/>
          </a:xfrm>
        </p:spPr>
        <p:txBody>
          <a:bodyPr/>
          <a:lstStyle/>
          <a:p>
            <a:r>
              <a:rPr lang="en-US" sz="4000" dirty="0"/>
              <a:t>Table </a:t>
            </a:r>
            <a:r>
              <a:rPr lang="en-US" sz="4000" dirty="0" smtClean="0"/>
              <a:t>7 - Types </a:t>
            </a:r>
            <a:r>
              <a:rPr lang="en-US" sz="4000" dirty="0"/>
              <a:t>of variable</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6418" y="3899587"/>
            <a:ext cx="8312727" cy="2277904"/>
          </a:xfrm>
          <a:prstGeom prst="rect">
            <a:avLst/>
          </a:prstGeom>
        </p:spPr>
      </p:pic>
      <p:sp>
        <p:nvSpPr>
          <p:cNvPr id="5" name="TextBox 4"/>
          <p:cNvSpPr txBox="1"/>
          <p:nvPr/>
        </p:nvSpPr>
        <p:spPr>
          <a:xfrm>
            <a:off x="436418" y="1451249"/>
            <a:ext cx="8271164" cy="2246769"/>
          </a:xfrm>
          <a:prstGeom prst="rect">
            <a:avLst/>
          </a:prstGeom>
          <a:noFill/>
        </p:spPr>
        <p:txBody>
          <a:bodyPr wrap="square" rtlCol="0">
            <a:spAutoFit/>
          </a:bodyPr>
          <a:lstStyle/>
          <a:p>
            <a:r>
              <a:rPr lang="en-GB" sz="2000" dirty="0" smtClean="0">
                <a:latin typeface="Arial" panose="020B0604020202020204" pitchFamily="34" charset="0"/>
                <a:cs typeface="Arial" panose="020B0604020202020204" pitchFamily="34" charset="0"/>
              </a:rPr>
              <a:t>Next step </a:t>
            </a:r>
          </a:p>
          <a:p>
            <a:r>
              <a:rPr lang="en-GB" sz="2000" dirty="0" smtClean="0">
                <a:latin typeface="Arial" panose="020B0604020202020204" pitchFamily="34" charset="0"/>
                <a:cs typeface="Arial" panose="020B0604020202020204" pitchFamily="34" charset="0"/>
              </a:rPr>
              <a:t>If you are using quantitative approach, then think about the </a:t>
            </a:r>
            <a:r>
              <a:rPr lang="en-GB" sz="2000" dirty="0" smtClean="0">
                <a:solidFill>
                  <a:srgbClr val="FFFF00"/>
                </a:solidFill>
                <a:latin typeface="Arial" panose="020B0604020202020204" pitchFamily="34" charset="0"/>
                <a:cs typeface="Arial" panose="020B0604020202020204" pitchFamily="34" charset="0"/>
              </a:rPr>
              <a:t>design of the questions carefully</a:t>
            </a:r>
            <a:r>
              <a:rPr lang="en-GB" sz="2000" dirty="0" smtClean="0">
                <a:latin typeface="Arial" panose="020B0604020202020204" pitchFamily="34" charset="0"/>
                <a:cs typeface="Arial" panose="020B0604020202020204" pitchFamily="34" charset="0"/>
              </a:rPr>
              <a:t>, so that you can code them numerically to allow analysis.</a:t>
            </a:r>
          </a:p>
          <a:p>
            <a:r>
              <a:rPr lang="en-GB" sz="2000" dirty="0" smtClean="0">
                <a:latin typeface="Arial" panose="020B0604020202020204" pitchFamily="34" charset="0"/>
                <a:cs typeface="Arial" panose="020B0604020202020204" pitchFamily="34" charset="0"/>
              </a:rPr>
              <a:t>Think about the relationships between questions (</a:t>
            </a:r>
            <a:r>
              <a:rPr lang="en-GB" sz="2000" dirty="0" smtClean="0">
                <a:solidFill>
                  <a:srgbClr val="FFFF00"/>
                </a:solidFill>
                <a:latin typeface="Arial" panose="020B0604020202020204" pitchFamily="34" charset="0"/>
                <a:cs typeface="Arial" panose="020B0604020202020204" pitchFamily="34" charset="0"/>
              </a:rPr>
              <a:t>variables</a:t>
            </a:r>
            <a:r>
              <a:rPr lang="en-GB" sz="2000" dirty="0" smtClean="0">
                <a:latin typeface="Arial" panose="020B0604020202020204" pitchFamily="34" charset="0"/>
                <a:cs typeface="Arial" panose="020B0604020202020204" pitchFamily="34" charset="0"/>
              </a:rPr>
              <a:t>) .  Think about how you want to use descriptive and inferential statistics on the data.</a:t>
            </a:r>
            <a:endParaRPr lang="en-GB" sz="2000" dirty="0">
              <a:solidFill>
                <a:srgbClr val="FFFF00"/>
              </a:solidFill>
              <a:latin typeface="Arial" panose="020B0604020202020204" pitchFamily="34" charset="0"/>
              <a:cs typeface="Arial" panose="020B0604020202020204" pitchFamily="34" charset="0"/>
            </a:endParaRPr>
          </a:p>
        </p:txBody>
      </p:sp>
      <p:sp>
        <p:nvSpPr>
          <p:cNvPr id="6" name="Rectangle 5"/>
          <p:cNvSpPr/>
          <p:nvPr/>
        </p:nvSpPr>
        <p:spPr>
          <a:xfrm>
            <a:off x="990600" y="6587243"/>
            <a:ext cx="8229600" cy="276999"/>
          </a:xfrm>
          <a:prstGeom prst="rect">
            <a:avLst/>
          </a:prstGeom>
        </p:spPr>
        <p:txBody>
          <a:bodyPr wrap="square">
            <a:spAutoFit/>
          </a:bodyPr>
          <a:lstStyle/>
          <a:p>
            <a:r>
              <a:rPr lang="en-GB" sz="1200" b="0" i="0" u="none" strike="noStrike" baseline="0" dirty="0" smtClean="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1339556311"/>
      </p:ext>
    </p:extLst>
  </p:cSld>
  <p:clrMapOvr>
    <a:masterClrMapping/>
  </p:clrMapOvr>
  <p:transition>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able Structure"/>
          <p:cNvSpPr>
            <a:spLocks noGrp="1"/>
          </p:cNvSpPr>
          <p:nvPr>
            <p:ph type="title"/>
          </p:nvPr>
        </p:nvSpPr>
        <p:spPr>
          <a:xfrm>
            <a:off x="152400" y="152400"/>
            <a:ext cx="8229600" cy="1097280"/>
          </a:xfrm>
        </p:spPr>
        <p:txBody>
          <a:bodyPr/>
          <a:lstStyle/>
          <a:p>
            <a:r>
              <a:rPr lang="en-US" sz="4000" dirty="0" smtClean="0"/>
              <a:t>Table 8 - Threats </a:t>
            </a:r>
            <a:r>
              <a:rPr lang="en-US" sz="4000" dirty="0"/>
              <a:t>to reliability</a:t>
            </a:r>
          </a:p>
        </p:txBody>
      </p:sp>
      <p:graphicFrame>
        <p:nvGraphicFramePr>
          <p:cNvPr id="5" name="Table 4">
            <a:extLst>
              <a:ext uri="{FF2B5EF4-FFF2-40B4-BE49-F238E27FC236}">
                <a16:creationId xmlns:a16="http://schemas.microsoft.com/office/drawing/2014/main" xmlns="" id="{89873DE3-B6BC-7F44-B6F4-09601379274F}"/>
              </a:ext>
            </a:extLst>
          </p:cNvPr>
          <p:cNvGraphicFramePr>
            <a:graphicFrameLocks noGrp="1"/>
          </p:cNvGraphicFramePr>
          <p:nvPr>
            <p:extLst>
              <p:ext uri="{D42A27DB-BD31-4B8C-83A1-F6EECF244321}">
                <p14:modId xmlns:p14="http://schemas.microsoft.com/office/powerpoint/2010/main" val="1029851414"/>
              </p:ext>
            </p:extLst>
          </p:nvPr>
        </p:nvGraphicFramePr>
        <p:xfrm>
          <a:off x="351266" y="3810000"/>
          <a:ext cx="8305800" cy="2672080"/>
        </p:xfrm>
        <a:graphic>
          <a:graphicData uri="http://schemas.openxmlformats.org/drawingml/2006/table">
            <a:tbl>
              <a:tblPr firstRow="1" bandRow="1">
                <a:tableStyleId>{9DCAF9ED-07DC-4A11-8D7F-57B35C25682E}</a:tableStyleId>
              </a:tblPr>
              <a:tblGrid>
                <a:gridCol w="2133600">
                  <a:extLst>
                    <a:ext uri="{9D8B030D-6E8A-4147-A177-3AD203B41FA5}">
                      <a16:colId xmlns:a16="http://schemas.microsoft.com/office/drawing/2014/main" xmlns="" val="3216161624"/>
                    </a:ext>
                  </a:extLst>
                </a:gridCol>
                <a:gridCol w="6172200">
                  <a:extLst>
                    <a:ext uri="{9D8B030D-6E8A-4147-A177-3AD203B41FA5}">
                      <a16:colId xmlns:a16="http://schemas.microsoft.com/office/drawing/2014/main" xmlns="" val="580850730"/>
                    </a:ext>
                  </a:extLst>
                </a:gridCol>
              </a:tblGrid>
              <a:tr h="375920">
                <a:tc>
                  <a:txBody>
                    <a:bodyPr/>
                    <a:lstStyle/>
                    <a:p>
                      <a:pPr algn="l"/>
                      <a:r>
                        <a:rPr lang="en-GB" dirty="0"/>
                        <a:t>Threat</a:t>
                      </a:r>
                    </a:p>
                  </a:txBody>
                  <a:tcPr>
                    <a:lnR w="57150" cap="flat" cmpd="sng" algn="ctr">
                      <a:solidFill>
                        <a:schemeClr val="bg1">
                          <a:lumMod val="95000"/>
                        </a:schemeClr>
                      </a:solidFill>
                      <a:prstDash val="solid"/>
                      <a:round/>
                      <a:headEnd type="none" w="med" len="med"/>
                      <a:tailEnd type="none" w="med" len="med"/>
                    </a:lnR>
                    <a:lnB w="12700" cap="flat" cmpd="sng" algn="ctr">
                      <a:solidFill>
                        <a:schemeClr val="bg1"/>
                      </a:solidFill>
                      <a:prstDash val="solid"/>
                      <a:round/>
                      <a:headEnd type="none" w="med" len="med"/>
                      <a:tailEnd type="none" w="med" len="med"/>
                    </a:lnB>
                    <a:solidFill>
                      <a:srgbClr val="007FA3"/>
                    </a:solidFill>
                  </a:tcPr>
                </a:tc>
                <a:tc>
                  <a:txBody>
                    <a:bodyPr/>
                    <a:lstStyle/>
                    <a:p>
                      <a:pPr algn="l"/>
                      <a:r>
                        <a:rPr lang="en-GB" dirty="0"/>
                        <a:t>Definition</a:t>
                      </a:r>
                    </a:p>
                  </a:txBody>
                  <a:tcPr>
                    <a:lnL w="57150" cap="flat" cmpd="sng" algn="ctr">
                      <a:solidFill>
                        <a:schemeClr val="bg1">
                          <a:lumMod val="95000"/>
                        </a:schemeClr>
                      </a:solidFill>
                      <a:prstDash val="solid"/>
                      <a:round/>
                      <a:headEnd type="none" w="med" len="med"/>
                      <a:tailEnd type="none" w="med" len="med"/>
                    </a:lnL>
                    <a:lnB w="12700" cap="flat" cmpd="sng" algn="ctr">
                      <a:solidFill>
                        <a:schemeClr val="bg1"/>
                      </a:solidFill>
                      <a:prstDash val="solid"/>
                      <a:round/>
                      <a:headEnd type="none" w="med" len="med"/>
                      <a:tailEnd type="none" w="med" len="med"/>
                    </a:lnB>
                    <a:solidFill>
                      <a:srgbClr val="007FA3"/>
                    </a:solidFill>
                  </a:tcPr>
                </a:tc>
                <a:extLst>
                  <a:ext uri="{0D108BD9-81ED-4DB2-BD59-A6C34878D82A}">
                    <a16:rowId xmlns:a16="http://schemas.microsoft.com/office/drawing/2014/main" xmlns="" val="960108119"/>
                  </a:ext>
                </a:extLst>
              </a:tr>
              <a:tr h="375920">
                <a:tc>
                  <a:txBody>
                    <a:bodyPr/>
                    <a:lstStyle/>
                    <a:p>
                      <a:r>
                        <a:rPr lang="en-GB" dirty="0"/>
                        <a:t>Participant error</a:t>
                      </a:r>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US" sz="1800" b="0" i="0" u="none" strike="noStrike" kern="1200" baseline="0" dirty="0">
                          <a:solidFill>
                            <a:schemeClr val="dk1"/>
                          </a:solidFill>
                          <a:latin typeface="+mn-lt"/>
                          <a:ea typeface="+mn-ea"/>
                          <a:cs typeface="+mn-cs"/>
                        </a:rPr>
                        <a:t>Any factor which adversely alters the way in which a participant </a:t>
                      </a:r>
                      <a:r>
                        <a:rPr lang="en-GB" sz="1800" b="0" i="0" u="none" strike="noStrike" kern="1200" baseline="0" dirty="0">
                          <a:solidFill>
                            <a:schemeClr val="dk1"/>
                          </a:solidFill>
                          <a:latin typeface="+mn-lt"/>
                          <a:ea typeface="+mn-ea"/>
                          <a:cs typeface="+mn-cs"/>
                        </a:rPr>
                        <a:t>performs.</a:t>
                      </a:r>
                      <a:endParaRPr lang="en-GB"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xmlns="" val="10001"/>
                  </a:ext>
                </a:extLst>
              </a:tr>
              <a:tr h="375920">
                <a:tc>
                  <a:txBody>
                    <a:bodyPr/>
                    <a:lstStyle/>
                    <a:p>
                      <a:r>
                        <a:rPr lang="en-GB" dirty="0"/>
                        <a:t>Participant bias</a:t>
                      </a:r>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GB" dirty="0"/>
                        <a:t>Any factor which induces a false response.</a:t>
                      </a:r>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xmlns="" val="10002"/>
                  </a:ext>
                </a:extLst>
              </a:tr>
              <a:tr h="375920">
                <a:tc>
                  <a:txBody>
                    <a:bodyPr/>
                    <a:lstStyle/>
                    <a:p>
                      <a:r>
                        <a:rPr lang="en-GB" dirty="0"/>
                        <a:t>Researcher</a:t>
                      </a:r>
                      <a:r>
                        <a:rPr lang="en-GB" baseline="0" dirty="0"/>
                        <a:t> error</a:t>
                      </a:r>
                      <a:endParaRPr lang="en-GB" dirty="0"/>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US" sz="1800" b="0" i="0" u="none" strike="noStrike" kern="1200" baseline="0" dirty="0">
                          <a:solidFill>
                            <a:schemeClr val="dk1"/>
                          </a:solidFill>
                          <a:latin typeface="+mn-lt"/>
                          <a:ea typeface="+mn-ea"/>
                          <a:cs typeface="+mn-cs"/>
                        </a:rPr>
                        <a:t>Any factor which alters the researcher’s interpretation.</a:t>
                      </a:r>
                      <a:endParaRPr lang="en-GB"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xmlns="" val="130777154"/>
                  </a:ext>
                </a:extLst>
              </a:tr>
              <a:tr h="375920">
                <a:tc>
                  <a:txBody>
                    <a:bodyPr/>
                    <a:lstStyle/>
                    <a:p>
                      <a:r>
                        <a:rPr lang="en-GB" dirty="0"/>
                        <a:t>Researcher bias</a:t>
                      </a:r>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solidFill>
                      <a:srgbClr val="D4EAE4"/>
                    </a:solidFill>
                  </a:tcPr>
                </a:tc>
                <a:tc>
                  <a:txBody>
                    <a:bodyPr/>
                    <a:lstStyle/>
                    <a:p>
                      <a:r>
                        <a:rPr lang="en-US" sz="1800" b="0" i="0" u="none" strike="noStrike" kern="1200" baseline="0" dirty="0">
                          <a:solidFill>
                            <a:schemeClr val="dk1"/>
                          </a:solidFill>
                          <a:latin typeface="+mn-lt"/>
                          <a:ea typeface="+mn-ea"/>
                          <a:cs typeface="+mn-cs"/>
                        </a:rPr>
                        <a:t>Any factor which induces bias in the researcher’s recording of </a:t>
                      </a:r>
                      <a:r>
                        <a:rPr lang="en-GB" sz="1800" b="0" i="0" u="none" strike="noStrike" kern="1200" baseline="0" dirty="0">
                          <a:solidFill>
                            <a:schemeClr val="dk1"/>
                          </a:solidFill>
                          <a:latin typeface="+mn-lt"/>
                          <a:ea typeface="+mn-ea"/>
                          <a:cs typeface="+mn-cs"/>
                        </a:rPr>
                        <a:t>responses</a:t>
                      </a:r>
                      <a:endParaRPr lang="en-GB"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solidFill>
                      <a:srgbClr val="D4EAE4"/>
                    </a:solidFill>
                  </a:tcPr>
                </a:tc>
                <a:extLst>
                  <a:ext uri="{0D108BD9-81ED-4DB2-BD59-A6C34878D82A}">
                    <a16:rowId xmlns:a16="http://schemas.microsoft.com/office/drawing/2014/main" xmlns="" val="2471342999"/>
                  </a:ext>
                </a:extLst>
              </a:tr>
            </a:tbl>
          </a:graphicData>
        </a:graphic>
      </p:graphicFrame>
      <p:sp>
        <p:nvSpPr>
          <p:cNvPr id="6" name="TextBox 5"/>
          <p:cNvSpPr txBox="1"/>
          <p:nvPr/>
        </p:nvSpPr>
        <p:spPr>
          <a:xfrm>
            <a:off x="281354" y="1085065"/>
            <a:ext cx="8271164" cy="1200329"/>
          </a:xfrm>
          <a:prstGeom prst="rect">
            <a:avLst/>
          </a:prstGeom>
          <a:noFill/>
        </p:spPr>
        <p:txBody>
          <a:bodyPr wrap="square" rtlCol="0">
            <a:spAutoFit/>
          </a:bodyPr>
          <a:lstStyle/>
          <a:p>
            <a:r>
              <a:rPr lang="en-GB" sz="2400" dirty="0" smtClean="0">
                <a:latin typeface="Arial" panose="020B0604020202020204" pitchFamily="34" charset="0"/>
                <a:cs typeface="Arial" panose="020B0604020202020204" pitchFamily="34" charset="0"/>
              </a:rPr>
              <a:t>Next step </a:t>
            </a:r>
          </a:p>
          <a:p>
            <a:r>
              <a:rPr lang="en-GB" sz="2400" dirty="0" smtClean="0">
                <a:latin typeface="Arial" panose="020B0604020202020204" pitchFamily="34" charset="0"/>
                <a:cs typeface="Arial" panose="020B0604020202020204" pitchFamily="34" charset="0"/>
              </a:rPr>
              <a:t>If you are using quantitative approach, then think about the </a:t>
            </a:r>
            <a:r>
              <a:rPr lang="en-GB" sz="2400" dirty="0" smtClean="0">
                <a:solidFill>
                  <a:srgbClr val="FFFF00"/>
                </a:solidFill>
                <a:latin typeface="Arial" panose="020B0604020202020204" pitchFamily="34" charset="0"/>
                <a:cs typeface="Arial" panose="020B0604020202020204" pitchFamily="34" charset="0"/>
              </a:rPr>
              <a:t>reliability of your study</a:t>
            </a:r>
            <a:r>
              <a:rPr lang="en-GB" sz="2400" dirty="0" smtClean="0">
                <a:latin typeface="Arial" panose="020B0604020202020204" pitchFamily="34" charset="0"/>
                <a:cs typeface="Arial" panose="020B0604020202020204" pitchFamily="34" charset="0"/>
              </a:rPr>
              <a:t>.</a:t>
            </a:r>
            <a:endParaRPr lang="en-GB" sz="2400" dirty="0">
              <a:solidFill>
                <a:srgbClr val="FFFF00"/>
              </a:solidFill>
              <a:latin typeface="Arial" panose="020B0604020202020204" pitchFamily="34" charset="0"/>
              <a:cs typeface="Arial" panose="020B0604020202020204" pitchFamily="34" charset="0"/>
            </a:endParaRPr>
          </a:p>
        </p:txBody>
      </p:sp>
      <p:sp>
        <p:nvSpPr>
          <p:cNvPr id="4" name="Rectangle 3"/>
          <p:cNvSpPr/>
          <p:nvPr/>
        </p:nvSpPr>
        <p:spPr>
          <a:xfrm>
            <a:off x="351266" y="2557220"/>
            <a:ext cx="8131340" cy="1107996"/>
          </a:xfrm>
          <a:prstGeom prst="rect">
            <a:avLst/>
          </a:prstGeom>
        </p:spPr>
        <p:txBody>
          <a:bodyPr wrap="square">
            <a:spAutoFit/>
          </a:bodyPr>
          <a:lstStyle/>
          <a:p>
            <a:r>
              <a:rPr lang="en-GB" sz="2200" i="1" dirty="0">
                <a:solidFill>
                  <a:srgbClr val="FFFF00"/>
                </a:solidFill>
                <a:latin typeface="Arial" panose="020B0604020202020204" pitchFamily="34" charset="0"/>
                <a:cs typeface="Arial" panose="020B0604020202020204" pitchFamily="34" charset="0"/>
              </a:rPr>
              <a:t>Reliability</a:t>
            </a:r>
            <a:r>
              <a:rPr lang="en-GB" sz="2200" dirty="0">
                <a:solidFill>
                  <a:srgbClr val="FFFF00"/>
                </a:solidFill>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 the extent to which you would generate similar results by repeating your research multiple times under the same conditions. </a:t>
            </a:r>
          </a:p>
        </p:txBody>
      </p:sp>
      <p:sp>
        <p:nvSpPr>
          <p:cNvPr id="7" name="Rectangle 6"/>
          <p:cNvSpPr/>
          <p:nvPr/>
        </p:nvSpPr>
        <p:spPr>
          <a:xfrm>
            <a:off x="990600" y="6587243"/>
            <a:ext cx="8229600" cy="276999"/>
          </a:xfrm>
          <a:prstGeom prst="rect">
            <a:avLst/>
          </a:prstGeom>
        </p:spPr>
        <p:txBody>
          <a:bodyPr wrap="square">
            <a:spAutoFit/>
          </a:bodyPr>
          <a:lstStyle/>
          <a:p>
            <a:r>
              <a:rPr lang="en-GB" sz="1200" b="0" i="0" u="none" strike="noStrike" baseline="0" dirty="0" smtClean="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3120815597"/>
      </p:ext>
    </p:extLst>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able Structure"/>
          <p:cNvSpPr>
            <a:spLocks noGrp="1"/>
          </p:cNvSpPr>
          <p:nvPr>
            <p:ph type="title"/>
          </p:nvPr>
        </p:nvSpPr>
        <p:spPr>
          <a:xfrm>
            <a:off x="117764" y="58234"/>
            <a:ext cx="8645236" cy="1347363"/>
          </a:xfrm>
        </p:spPr>
        <p:txBody>
          <a:bodyPr/>
          <a:lstStyle/>
          <a:p>
            <a:r>
              <a:rPr lang="en-US" sz="4000" dirty="0"/>
              <a:t>Table </a:t>
            </a:r>
            <a:r>
              <a:rPr lang="en-US" sz="4000" dirty="0" smtClean="0"/>
              <a:t>9 - Threats </a:t>
            </a:r>
            <a:r>
              <a:rPr lang="en-US" sz="4000" dirty="0"/>
              <a:t>to internal validity</a:t>
            </a:r>
          </a:p>
        </p:txBody>
      </p:sp>
      <p:graphicFrame>
        <p:nvGraphicFramePr>
          <p:cNvPr id="5" name="Table 4">
            <a:extLst>
              <a:ext uri="{FF2B5EF4-FFF2-40B4-BE49-F238E27FC236}">
                <a16:creationId xmlns:a16="http://schemas.microsoft.com/office/drawing/2014/main" xmlns="" id="{89873DE3-B6BC-7F44-B6F4-09601379274F}"/>
              </a:ext>
            </a:extLst>
          </p:cNvPr>
          <p:cNvGraphicFramePr>
            <a:graphicFrameLocks noGrp="1"/>
          </p:cNvGraphicFramePr>
          <p:nvPr>
            <p:extLst>
              <p:ext uri="{D42A27DB-BD31-4B8C-83A1-F6EECF244321}">
                <p14:modId xmlns:p14="http://schemas.microsoft.com/office/powerpoint/2010/main" val="2832179732"/>
              </p:ext>
            </p:extLst>
          </p:nvPr>
        </p:nvGraphicFramePr>
        <p:xfrm>
          <a:off x="498764" y="2552948"/>
          <a:ext cx="8077200" cy="3984464"/>
        </p:xfrm>
        <a:graphic>
          <a:graphicData uri="http://schemas.openxmlformats.org/drawingml/2006/table">
            <a:tbl>
              <a:tblPr firstRow="1" bandRow="1">
                <a:tableStyleId>{9DCAF9ED-07DC-4A11-8D7F-57B35C25682E}</a:tableStyleId>
              </a:tblPr>
              <a:tblGrid>
                <a:gridCol w="2074878">
                  <a:extLst>
                    <a:ext uri="{9D8B030D-6E8A-4147-A177-3AD203B41FA5}">
                      <a16:colId xmlns:a16="http://schemas.microsoft.com/office/drawing/2014/main" xmlns="" val="3216161624"/>
                    </a:ext>
                  </a:extLst>
                </a:gridCol>
                <a:gridCol w="6002322">
                  <a:extLst>
                    <a:ext uri="{9D8B030D-6E8A-4147-A177-3AD203B41FA5}">
                      <a16:colId xmlns:a16="http://schemas.microsoft.com/office/drawing/2014/main" xmlns="" val="580850730"/>
                    </a:ext>
                  </a:extLst>
                </a:gridCol>
              </a:tblGrid>
              <a:tr h="299374">
                <a:tc>
                  <a:txBody>
                    <a:bodyPr/>
                    <a:lstStyle/>
                    <a:p>
                      <a:pPr algn="l"/>
                      <a:r>
                        <a:rPr lang="en-GB" sz="1600" dirty="0"/>
                        <a:t>Threat</a:t>
                      </a:r>
                    </a:p>
                  </a:txBody>
                  <a:tcPr>
                    <a:lnR w="57150" cap="flat" cmpd="sng" algn="ctr">
                      <a:solidFill>
                        <a:schemeClr val="bg1">
                          <a:lumMod val="95000"/>
                        </a:schemeClr>
                      </a:solidFill>
                      <a:prstDash val="solid"/>
                      <a:round/>
                      <a:headEnd type="none" w="med" len="med"/>
                      <a:tailEnd type="none" w="med" len="med"/>
                    </a:lnR>
                    <a:lnB w="12700" cap="flat" cmpd="sng" algn="ctr">
                      <a:solidFill>
                        <a:schemeClr val="bg1"/>
                      </a:solidFill>
                      <a:prstDash val="solid"/>
                      <a:round/>
                      <a:headEnd type="none" w="med" len="med"/>
                      <a:tailEnd type="none" w="med" len="med"/>
                    </a:lnB>
                    <a:solidFill>
                      <a:srgbClr val="007FA3"/>
                    </a:solidFill>
                  </a:tcPr>
                </a:tc>
                <a:tc>
                  <a:txBody>
                    <a:bodyPr/>
                    <a:lstStyle/>
                    <a:p>
                      <a:pPr algn="l"/>
                      <a:r>
                        <a:rPr lang="en-GB" sz="1600" dirty="0"/>
                        <a:t>Definition</a:t>
                      </a:r>
                    </a:p>
                  </a:txBody>
                  <a:tcPr>
                    <a:lnL w="57150" cap="flat" cmpd="sng" algn="ctr">
                      <a:solidFill>
                        <a:schemeClr val="bg1">
                          <a:lumMod val="95000"/>
                        </a:schemeClr>
                      </a:solidFill>
                      <a:prstDash val="solid"/>
                      <a:round/>
                      <a:headEnd type="none" w="med" len="med"/>
                      <a:tailEnd type="none" w="med" len="med"/>
                    </a:lnL>
                    <a:lnB w="12700" cap="flat" cmpd="sng" algn="ctr">
                      <a:solidFill>
                        <a:schemeClr val="bg1"/>
                      </a:solidFill>
                      <a:prstDash val="solid"/>
                      <a:round/>
                      <a:headEnd type="none" w="med" len="med"/>
                      <a:tailEnd type="none" w="med" len="med"/>
                    </a:lnB>
                    <a:solidFill>
                      <a:srgbClr val="007FA3"/>
                    </a:solidFill>
                  </a:tcPr>
                </a:tc>
                <a:extLst>
                  <a:ext uri="{0D108BD9-81ED-4DB2-BD59-A6C34878D82A}">
                    <a16:rowId xmlns:a16="http://schemas.microsoft.com/office/drawing/2014/main" xmlns="" val="960108119"/>
                  </a:ext>
                </a:extLst>
              </a:tr>
              <a:tr h="509744">
                <a:tc>
                  <a:txBody>
                    <a:bodyPr/>
                    <a:lstStyle/>
                    <a:p>
                      <a:r>
                        <a:rPr lang="en-GB" sz="1600" dirty="0"/>
                        <a:t>Past or recent events</a:t>
                      </a:r>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GB" sz="1600" b="0" i="0" u="none" strike="noStrike" kern="1200" baseline="0" dirty="0">
                          <a:solidFill>
                            <a:schemeClr val="dk1"/>
                          </a:solidFill>
                          <a:latin typeface="+mn-lt"/>
                          <a:ea typeface="+mn-ea"/>
                          <a:cs typeface="+mn-cs"/>
                        </a:rPr>
                        <a:t>An event which changes participants’ perceptions.</a:t>
                      </a:r>
                      <a:endParaRPr lang="en-GB" sz="1600"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xmlns="" val="10001"/>
                  </a:ext>
                </a:extLst>
              </a:tr>
              <a:tr h="509744">
                <a:tc>
                  <a:txBody>
                    <a:bodyPr/>
                    <a:lstStyle/>
                    <a:p>
                      <a:r>
                        <a:rPr lang="en-GB" sz="1600" dirty="0"/>
                        <a:t>Testing </a:t>
                      </a:r>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US" sz="1600" b="0" i="0" u="none" strike="noStrike" kern="1200" baseline="0" dirty="0">
                          <a:solidFill>
                            <a:schemeClr val="dk1"/>
                          </a:solidFill>
                          <a:latin typeface="+mn-lt"/>
                          <a:ea typeface="+mn-ea"/>
                          <a:cs typeface="+mn-cs"/>
                        </a:rPr>
                        <a:t>The impact of testing on participants’ views or actions.</a:t>
                      </a:r>
                      <a:endParaRPr lang="en-GB" sz="1600"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xmlns="" val="10002"/>
                  </a:ext>
                </a:extLst>
              </a:tr>
              <a:tr h="728206">
                <a:tc>
                  <a:txBody>
                    <a:bodyPr/>
                    <a:lstStyle/>
                    <a:p>
                      <a:r>
                        <a:rPr lang="en-GB" sz="1600" dirty="0"/>
                        <a:t>Instrumentation</a:t>
                      </a:r>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US" sz="1600" b="0" i="0" u="none" strike="noStrike" kern="1200" baseline="0" dirty="0">
                          <a:solidFill>
                            <a:schemeClr val="dk1"/>
                          </a:solidFill>
                          <a:latin typeface="+mn-lt"/>
                          <a:ea typeface="+mn-ea"/>
                          <a:cs typeface="+mn-cs"/>
                        </a:rPr>
                        <a:t>The impact of a change in a research instrument between different stages of a research project affecting the comparability of results.</a:t>
                      </a:r>
                      <a:endParaRPr lang="en-GB" sz="1600"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xmlns="" val="10003"/>
                  </a:ext>
                </a:extLst>
              </a:tr>
              <a:tr h="299374">
                <a:tc>
                  <a:txBody>
                    <a:bodyPr/>
                    <a:lstStyle/>
                    <a:p>
                      <a:r>
                        <a:rPr lang="en-GB" sz="1600" dirty="0"/>
                        <a:t>Mortality</a:t>
                      </a:r>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US" sz="1600" b="0" i="0" u="none" strike="noStrike" kern="1200" baseline="0" dirty="0">
                          <a:solidFill>
                            <a:schemeClr val="dk1"/>
                          </a:solidFill>
                          <a:latin typeface="+mn-lt"/>
                          <a:ea typeface="+mn-ea"/>
                          <a:cs typeface="+mn-cs"/>
                        </a:rPr>
                        <a:t>The impact of participants withdrawing from studies.</a:t>
                      </a:r>
                      <a:endParaRPr lang="en-GB" sz="1600"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xmlns="" val="10004"/>
                  </a:ext>
                </a:extLst>
              </a:tr>
              <a:tr h="728206">
                <a:tc>
                  <a:txBody>
                    <a:bodyPr/>
                    <a:lstStyle/>
                    <a:p>
                      <a:r>
                        <a:rPr lang="en-GB" sz="1600" dirty="0"/>
                        <a:t>Maturation</a:t>
                      </a:r>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US" sz="1600" b="0" i="0" u="none" strike="noStrike" kern="1200" baseline="0" dirty="0">
                          <a:solidFill>
                            <a:schemeClr val="dk1"/>
                          </a:solidFill>
                          <a:latin typeface="+mn-lt"/>
                          <a:ea typeface="+mn-ea"/>
                          <a:cs typeface="+mn-cs"/>
                        </a:rPr>
                        <a:t>The impact of a change in participants outside of the influence of the study that affects their attitudes or behaviours etc.</a:t>
                      </a:r>
                      <a:endParaRPr lang="en-GB" sz="1600"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xmlns="" val="10005"/>
                  </a:ext>
                </a:extLst>
              </a:tr>
              <a:tr h="509744">
                <a:tc>
                  <a:txBody>
                    <a:bodyPr/>
                    <a:lstStyle/>
                    <a:p>
                      <a:r>
                        <a:rPr lang="en-GB" sz="1600" dirty="0"/>
                        <a:t>Ambiguity about casual direction</a:t>
                      </a:r>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solidFill>
                      <a:srgbClr val="D4EAE4"/>
                    </a:solidFill>
                  </a:tcPr>
                </a:tc>
                <a:tc>
                  <a:txBody>
                    <a:bodyPr/>
                    <a:lstStyle/>
                    <a:p>
                      <a:r>
                        <a:rPr lang="en-US" sz="1600" b="0" i="0" u="none" strike="noStrike" kern="1200" baseline="0" dirty="0">
                          <a:solidFill>
                            <a:schemeClr val="dk1"/>
                          </a:solidFill>
                          <a:latin typeface="+mn-lt"/>
                          <a:ea typeface="+mn-ea"/>
                          <a:cs typeface="+mn-cs"/>
                        </a:rPr>
                        <a:t>Lack of clarity about cause and effect.</a:t>
                      </a:r>
                      <a:endParaRPr lang="en-GB" sz="1600"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solidFill>
                      <a:srgbClr val="D4EAE4"/>
                    </a:solidFill>
                  </a:tcPr>
                </a:tc>
                <a:extLst>
                  <a:ext uri="{0D108BD9-81ED-4DB2-BD59-A6C34878D82A}">
                    <a16:rowId xmlns:a16="http://schemas.microsoft.com/office/drawing/2014/main" xmlns="" val="2471342999"/>
                  </a:ext>
                </a:extLst>
              </a:tr>
            </a:tbl>
          </a:graphicData>
        </a:graphic>
      </p:graphicFrame>
      <p:sp>
        <p:nvSpPr>
          <p:cNvPr id="6" name="TextBox 5"/>
          <p:cNvSpPr txBox="1"/>
          <p:nvPr/>
        </p:nvSpPr>
        <p:spPr>
          <a:xfrm>
            <a:off x="304800" y="927402"/>
            <a:ext cx="8271164" cy="1446550"/>
          </a:xfrm>
          <a:prstGeom prst="rect">
            <a:avLst/>
          </a:prstGeom>
          <a:noFill/>
        </p:spPr>
        <p:txBody>
          <a:bodyPr wrap="square" rtlCol="0">
            <a:spAutoFit/>
          </a:bodyPr>
          <a:lstStyle/>
          <a:p>
            <a:r>
              <a:rPr lang="en-GB" sz="2200" dirty="0" smtClean="0">
                <a:latin typeface="Arial" panose="020B0604020202020204" pitchFamily="34" charset="0"/>
                <a:cs typeface="Arial" panose="020B0604020202020204" pitchFamily="34" charset="0"/>
              </a:rPr>
              <a:t>Next step </a:t>
            </a:r>
          </a:p>
          <a:p>
            <a:r>
              <a:rPr lang="en-GB" sz="2200" i="1" dirty="0">
                <a:solidFill>
                  <a:srgbClr val="FFFF00"/>
                </a:solidFill>
                <a:latin typeface="Arial" panose="020B0604020202020204" pitchFamily="34" charset="0"/>
                <a:cs typeface="Arial" panose="020B0604020202020204" pitchFamily="34" charset="0"/>
              </a:rPr>
              <a:t>Validity</a:t>
            </a:r>
            <a:r>
              <a:rPr lang="en-GB" sz="2200" dirty="0">
                <a:solidFill>
                  <a:srgbClr val="FFFF00"/>
                </a:solidFill>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 how well a research method yields findings that accurately represent some underlying reality. </a:t>
            </a:r>
            <a:r>
              <a:rPr lang="en-GB" sz="2200" dirty="0" smtClean="0">
                <a:latin typeface="Arial" panose="020B0604020202020204" pitchFamily="34" charset="0"/>
                <a:cs typeface="Arial" panose="020B0604020202020204" pitchFamily="34" charset="0"/>
              </a:rPr>
              <a:t> If you are using quantitative approach, then think about the </a:t>
            </a:r>
            <a:r>
              <a:rPr lang="en-GB" sz="2200" dirty="0" smtClean="0">
                <a:solidFill>
                  <a:srgbClr val="FFFF00"/>
                </a:solidFill>
                <a:latin typeface="Arial" panose="020B0604020202020204" pitchFamily="34" charset="0"/>
                <a:cs typeface="Arial" panose="020B0604020202020204" pitchFamily="34" charset="0"/>
              </a:rPr>
              <a:t>validity of your study</a:t>
            </a:r>
            <a:r>
              <a:rPr lang="en-GB" sz="2200" dirty="0" smtClean="0">
                <a:latin typeface="Arial" panose="020B0604020202020204" pitchFamily="34" charset="0"/>
                <a:cs typeface="Arial" panose="020B0604020202020204" pitchFamily="34" charset="0"/>
              </a:rPr>
              <a:t>.</a:t>
            </a:r>
            <a:endParaRPr lang="en-GB" sz="2200" dirty="0">
              <a:solidFill>
                <a:srgbClr val="FFFF00"/>
              </a:solidFill>
              <a:latin typeface="Arial" panose="020B0604020202020204" pitchFamily="34" charset="0"/>
              <a:cs typeface="Arial" panose="020B0604020202020204" pitchFamily="34" charset="0"/>
            </a:endParaRPr>
          </a:p>
        </p:txBody>
      </p:sp>
      <p:sp>
        <p:nvSpPr>
          <p:cNvPr id="7" name="Rectangle 6"/>
          <p:cNvSpPr/>
          <p:nvPr/>
        </p:nvSpPr>
        <p:spPr>
          <a:xfrm>
            <a:off x="990600" y="6587243"/>
            <a:ext cx="8229600" cy="276999"/>
          </a:xfrm>
          <a:prstGeom prst="rect">
            <a:avLst/>
          </a:prstGeom>
        </p:spPr>
        <p:txBody>
          <a:bodyPr wrap="square">
            <a:spAutoFit/>
          </a:bodyPr>
          <a:lstStyle/>
          <a:p>
            <a:r>
              <a:rPr lang="en-GB" sz="1200" b="0" i="0" u="none" strike="noStrike" baseline="0" dirty="0" smtClean="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2872294763"/>
      </p:ext>
    </p:extLst>
  </p:cSld>
  <p:clrMapOvr>
    <a:masterClrMapping/>
  </p:clrMapOvr>
  <p:transition>
    <p:wipe dir="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igure 6.1"/>
          <p:cNvSpPr>
            <a:spLocks noGrp="1"/>
          </p:cNvSpPr>
          <p:nvPr>
            <p:ph type="title"/>
          </p:nvPr>
        </p:nvSpPr>
        <p:spPr>
          <a:xfrm>
            <a:off x="58882" y="37514"/>
            <a:ext cx="8763000" cy="724486"/>
          </a:xfrm>
        </p:spPr>
        <p:txBody>
          <a:bodyPr/>
          <a:lstStyle/>
          <a:p>
            <a:r>
              <a:rPr lang="en-US" sz="4000" dirty="0" smtClean="0">
                <a:solidFill>
                  <a:schemeClr val="tx1"/>
                </a:solidFill>
              </a:rPr>
              <a:t>Gantt </a:t>
            </a:r>
            <a:r>
              <a:rPr lang="en-US" sz="4000" dirty="0">
                <a:solidFill>
                  <a:schemeClr val="tx1"/>
                </a:solidFill>
              </a:rPr>
              <a:t>chart for a </a:t>
            </a:r>
            <a:r>
              <a:rPr lang="en-US" sz="4000" dirty="0" smtClean="0">
                <a:solidFill>
                  <a:schemeClr val="tx1"/>
                </a:solidFill>
              </a:rPr>
              <a:t>research project</a:t>
            </a:r>
            <a:endParaRPr lang="en-US" sz="4000" dirty="0">
              <a:solidFill>
                <a:schemeClr val="tx1"/>
              </a:solidFill>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6800" y="2508120"/>
            <a:ext cx="7097244" cy="3954909"/>
          </a:xfrm>
          <a:prstGeom prst="rect">
            <a:avLst/>
          </a:prstGeom>
        </p:spPr>
      </p:pic>
      <p:sp>
        <p:nvSpPr>
          <p:cNvPr id="4" name="TextBox 3"/>
          <p:cNvSpPr txBox="1"/>
          <p:nvPr/>
        </p:nvSpPr>
        <p:spPr>
          <a:xfrm>
            <a:off x="304800" y="733865"/>
            <a:ext cx="8686800" cy="1754326"/>
          </a:xfrm>
          <a:prstGeom prst="rect">
            <a:avLst/>
          </a:prstGeom>
          <a:noFill/>
        </p:spPr>
        <p:txBody>
          <a:bodyPr wrap="square" rtlCol="0">
            <a:spAutoFit/>
          </a:bodyPr>
          <a:lstStyle/>
          <a:p>
            <a:r>
              <a:rPr lang="en-GB" dirty="0" smtClean="0">
                <a:latin typeface="Arial" panose="020B0604020202020204" pitchFamily="34" charset="0"/>
                <a:cs typeface="Arial" panose="020B0604020202020204" pitchFamily="34" charset="0"/>
              </a:rPr>
              <a:t>Next step </a:t>
            </a:r>
          </a:p>
          <a:p>
            <a:r>
              <a:rPr lang="en-GB" dirty="0" smtClean="0">
                <a:latin typeface="Arial" panose="020B0604020202020204" pitchFamily="34" charset="0"/>
                <a:cs typeface="Arial" panose="020B0604020202020204" pitchFamily="34" charset="0"/>
              </a:rPr>
              <a:t>Each stage in your study should have a timeline associated with it.  This is called a Gantt chart.  You can create this in Excel.  It is allowable to have overlapping stages (tasks) over time.  For example you may be doing a literature review each month during the study.  Where as the methods only occur for a specific period of time. Your timeline for a prosed study would be October 2020-May 2021</a:t>
            </a:r>
            <a:endParaRPr lang="en-GB" dirty="0">
              <a:solidFill>
                <a:srgbClr val="FFFF00"/>
              </a:solidFill>
              <a:latin typeface="Arial" panose="020B0604020202020204" pitchFamily="34" charset="0"/>
              <a:cs typeface="Arial" panose="020B0604020202020204" pitchFamily="34" charset="0"/>
            </a:endParaRPr>
          </a:p>
        </p:txBody>
      </p:sp>
      <p:sp>
        <p:nvSpPr>
          <p:cNvPr id="5" name="Rectangle 4"/>
          <p:cNvSpPr/>
          <p:nvPr/>
        </p:nvSpPr>
        <p:spPr>
          <a:xfrm>
            <a:off x="990600" y="6587243"/>
            <a:ext cx="8229600" cy="276999"/>
          </a:xfrm>
          <a:prstGeom prst="rect">
            <a:avLst/>
          </a:prstGeom>
        </p:spPr>
        <p:txBody>
          <a:bodyPr wrap="square">
            <a:spAutoFit/>
          </a:bodyPr>
          <a:lstStyle/>
          <a:p>
            <a:r>
              <a:rPr lang="en-GB" sz="1200" b="0" i="0" u="none" strike="noStrike" baseline="0" dirty="0" smtClean="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74371232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10632</TotalTime>
  <Words>1640</Words>
  <Application>Microsoft Office PowerPoint</Application>
  <PresentationFormat>On-screen Show (4:3)</PresentationFormat>
  <Paragraphs>134</Paragraphs>
  <Slides>18</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Arial</vt:lpstr>
      <vt:lpstr>ArialMT</vt:lpstr>
      <vt:lpstr>Calibri</vt:lpstr>
      <vt:lpstr>Century Gothic</vt:lpstr>
      <vt:lpstr>Verdana</vt:lpstr>
      <vt:lpstr>Wingdings</vt:lpstr>
      <vt:lpstr>Wingdings 3</vt:lpstr>
      <vt:lpstr>Ion</vt:lpstr>
      <vt:lpstr>Writing the research Proposal</vt:lpstr>
      <vt:lpstr>Learning Objectives</vt:lpstr>
      <vt:lpstr>Research Proposal</vt:lpstr>
      <vt:lpstr>Research proposal components</vt:lpstr>
      <vt:lpstr>Tips for good proposals</vt:lpstr>
      <vt:lpstr>Tips for proposals, cont.</vt:lpstr>
      <vt:lpstr>Table 1 - More frequently used techniques for generating and refining research ideas</vt:lpstr>
      <vt:lpstr>Table 2 - Examples of research ideas and resulting general focus research questions</vt:lpstr>
      <vt:lpstr>Table 3 - Examples of research questions and related research aims (1 of 2)</vt:lpstr>
      <vt:lpstr>Table 4  - Examples of research questions and related research aims (2 of 2)</vt:lpstr>
      <vt:lpstr>Objectives</vt:lpstr>
      <vt:lpstr>Table 5 - Characteristics of quantitative research</vt:lpstr>
      <vt:lpstr>Table 6 - Characteristics of qualitative research</vt:lpstr>
      <vt:lpstr>Mixed methods</vt:lpstr>
      <vt:lpstr>Table 7 - Types of variable</vt:lpstr>
      <vt:lpstr>Table 8 - Threats to reliability</vt:lpstr>
      <vt:lpstr>Table 9 - Threats to internal validity</vt:lpstr>
      <vt:lpstr>Gantt chart for a research project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Quantitative Research</dc:title>
  <dc:creator>L0244_User</dc:creator>
  <cp:lastModifiedBy>L0237_User</cp:lastModifiedBy>
  <cp:revision>256</cp:revision>
  <dcterms:created xsi:type="dcterms:W3CDTF">2015-02-07T20:41:16Z</dcterms:created>
  <dcterms:modified xsi:type="dcterms:W3CDTF">2020-03-22T12:22:07Z</dcterms:modified>
</cp:coreProperties>
</file>