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3" r:id="rId7"/>
    <p:sldId id="264" r:id="rId8"/>
    <p:sldId id="266" r:id="rId9"/>
    <p:sldId id="267" r:id="rId10"/>
    <p:sldId id="269"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86E38E3-1B48-4D74-67E2-6800FE4484AE}"/>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A4E8B772-505A-0F4C-D419-1BCF10D5F2E6}"/>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379943B7-8585-73F4-BFE6-C5519B705A13}"/>
                </a:ext>
              </a:extLst>
            </p:cNvPr>
            <p:cNvSpPr/>
            <p:nvPr/>
          </p:nvSpPr>
          <p:spPr>
            <a:xfrm>
              <a:off x="2328327" y="1540928"/>
              <a:ext cx="7543800" cy="3835405"/>
            </a:xfrm>
            <a:prstGeom prst="rect">
              <a:avLst/>
            </a:prstGeom>
            <a:noFill/>
            <a:ln w="15873" cap="flat">
              <a:solidFill>
                <a:srgbClr val="83992A"/>
              </a:solidFill>
              <a:prstDash val="solid"/>
              <a:miter/>
            </a:ln>
          </p:spPr>
          <p:txBody>
            <a:bodyPr lIns="0" tIns="0" rIns="0" bIns="0"/>
            <a:lstStyle/>
            <a:p>
              <a:endParaRPr lang="en-GB"/>
            </a:p>
          </p:txBody>
        </p:sp>
        <p:pic>
          <p:nvPicPr>
            <p:cNvPr id="5" name="Picture 16" descr="HDRibbonTitle-UniformTrim.png">
              <a:extLst>
                <a:ext uri="{FF2B5EF4-FFF2-40B4-BE49-F238E27FC236}">
                  <a16:creationId xmlns:a16="http://schemas.microsoft.com/office/drawing/2014/main" id="{038A97F4-DD8F-AFEC-0B32-A7800CB8EDDE}"/>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EF168F37-9C2D-EB70-4AF2-11723869C7BD}"/>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534C4D3B-18CD-848A-CCC7-AAEC2693749B}"/>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36182F6A-7CB6-19F7-7B58-19DD4756CB2D}"/>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329AEA0A-084E-8AF3-CB23-B671E7DCD61E}"/>
              </a:ext>
            </a:extLst>
          </p:cNvPr>
          <p:cNvSpPr txBox="1">
            <a:spLocks noGrp="1"/>
          </p:cNvSpPr>
          <p:nvPr>
            <p:ph type="dt" sz="half" idx="7"/>
          </p:nvPr>
        </p:nvSpPr>
        <p:spPr>
          <a:xfrm>
            <a:off x="7983233" y="5037667"/>
            <a:ext cx="897465" cy="279404"/>
          </a:xfrm>
        </p:spPr>
        <p:txBody>
          <a:bodyPr/>
          <a:lstStyle>
            <a:lvl1pPr>
              <a:defRPr/>
            </a:lvl1pPr>
          </a:lstStyle>
          <a:p>
            <a:pPr lvl="0"/>
            <a:fld id="{29A68EC2-4181-4405-8601-867862979A60}" type="datetime1">
              <a:rPr lang="en-GB"/>
              <a:pPr lvl="0"/>
              <a:t>11/11/2023</a:t>
            </a:fld>
            <a:endParaRPr lang="en-GB"/>
          </a:p>
        </p:txBody>
      </p:sp>
      <p:sp>
        <p:nvSpPr>
          <p:cNvPr id="10" name="Footer Placeholder 4">
            <a:extLst>
              <a:ext uri="{FF2B5EF4-FFF2-40B4-BE49-F238E27FC236}">
                <a16:creationId xmlns:a16="http://schemas.microsoft.com/office/drawing/2014/main" id="{E070C08C-B1DB-715F-5D15-B2FDAD51AD35}"/>
              </a:ext>
            </a:extLst>
          </p:cNvPr>
          <p:cNvSpPr txBox="1">
            <a:spLocks noGrp="1"/>
          </p:cNvSpPr>
          <p:nvPr>
            <p:ph type="ftr" sz="quarter" idx="9"/>
          </p:nvPr>
        </p:nvSpPr>
        <p:spPr>
          <a:xfrm>
            <a:off x="2692395" y="5037667"/>
            <a:ext cx="5214631" cy="279404"/>
          </a:xfrm>
        </p:spPr>
        <p:txBody>
          <a:bodyPr/>
          <a:lstStyle>
            <a:lvl1pPr>
              <a:defRPr/>
            </a:lvl1pPr>
          </a:lstStyle>
          <a:p>
            <a:pPr lvl="0"/>
            <a:endParaRPr lang="en-GB"/>
          </a:p>
        </p:txBody>
      </p:sp>
      <p:sp>
        <p:nvSpPr>
          <p:cNvPr id="11" name="Slide Number Placeholder 5">
            <a:extLst>
              <a:ext uri="{FF2B5EF4-FFF2-40B4-BE49-F238E27FC236}">
                <a16:creationId xmlns:a16="http://schemas.microsoft.com/office/drawing/2014/main" id="{D1BD56EF-E966-2267-7D1D-39F1025B54F8}"/>
              </a:ext>
            </a:extLst>
          </p:cNvPr>
          <p:cNvSpPr txBox="1">
            <a:spLocks noGrp="1"/>
          </p:cNvSpPr>
          <p:nvPr>
            <p:ph type="sldNum" sz="quarter" idx="8"/>
          </p:nvPr>
        </p:nvSpPr>
        <p:spPr>
          <a:xfrm>
            <a:off x="8956895" y="5037667"/>
            <a:ext cx="551163" cy="279404"/>
          </a:xfrm>
        </p:spPr>
        <p:txBody>
          <a:bodyPr/>
          <a:lstStyle>
            <a:lvl1pPr>
              <a:defRPr/>
            </a:lvl1pPr>
          </a:lstStyle>
          <a:p>
            <a:pPr lvl="0"/>
            <a:fld id="{858382BE-69CD-4AC7-AB35-15BD844FD79B}" type="slidenum">
              <a:t>‹#›</a:t>
            </a:fld>
            <a:endParaRPr lang="en-GB"/>
          </a:p>
        </p:txBody>
      </p:sp>
      <p:cxnSp>
        <p:nvCxnSpPr>
          <p:cNvPr id="12" name="Straight Connector 14">
            <a:extLst>
              <a:ext uri="{FF2B5EF4-FFF2-40B4-BE49-F238E27FC236}">
                <a16:creationId xmlns:a16="http://schemas.microsoft.com/office/drawing/2014/main" id="{835B5D6D-91FE-C56B-D8EA-73FFE5B40EBD}"/>
              </a:ext>
            </a:extLst>
          </p:cNvPr>
          <p:cNvCxnSpPr/>
          <p:nvPr/>
        </p:nvCxnSpPr>
        <p:spPr>
          <a:xfrm>
            <a:off x="2692395" y="3522131"/>
            <a:ext cx="68156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4125313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2A0AF7AA-D42D-46DE-0963-DCE520EBEF11}"/>
              </a:ext>
            </a:extLst>
          </p:cNvPr>
          <p:cNvCxnSpPr/>
          <p:nvPr/>
        </p:nvCxnSpPr>
        <p:spPr>
          <a:xfrm>
            <a:off x="1396169" y="2421468"/>
            <a:ext cx="9407302" cy="0"/>
          </a:xfrm>
          <a:prstGeom prst="straightConnector1">
            <a:avLst/>
          </a:prstGeom>
          <a:noFill/>
          <a:ln w="15873" cap="flat">
            <a:solidFill>
              <a:srgbClr val="83992A"/>
            </a:solidFill>
            <a:prstDash val="solid"/>
          </a:ln>
        </p:spPr>
      </p:cxnSp>
      <p:sp>
        <p:nvSpPr>
          <p:cNvPr id="3" name="Title 1">
            <a:extLst>
              <a:ext uri="{FF2B5EF4-FFF2-40B4-BE49-F238E27FC236}">
                <a16:creationId xmlns:a16="http://schemas.microsoft.com/office/drawing/2014/main" id="{A85AEB0B-CE57-6172-6AEE-6B83AAF98C1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CB423A09-4E7B-475E-A887-F55209F81D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077E840-8759-CE27-560D-83E867253FAB}"/>
              </a:ext>
            </a:extLst>
          </p:cNvPr>
          <p:cNvSpPr txBox="1">
            <a:spLocks noGrp="1"/>
          </p:cNvSpPr>
          <p:nvPr>
            <p:ph type="dt" sz="half" idx="7"/>
          </p:nvPr>
        </p:nvSpPr>
        <p:spPr/>
        <p:txBody>
          <a:bodyPr/>
          <a:lstStyle>
            <a:lvl1pPr>
              <a:defRPr/>
            </a:lvl1pPr>
          </a:lstStyle>
          <a:p>
            <a:pPr lvl="0"/>
            <a:fld id="{A1BB2B49-42B0-433F-B841-5D1BA65B3642}" type="datetime1">
              <a:rPr lang="en-GB"/>
              <a:pPr lvl="0"/>
              <a:t>11/11/2023</a:t>
            </a:fld>
            <a:endParaRPr lang="en-GB"/>
          </a:p>
        </p:txBody>
      </p:sp>
      <p:sp>
        <p:nvSpPr>
          <p:cNvPr id="6" name="Footer Placeholder 4">
            <a:extLst>
              <a:ext uri="{FF2B5EF4-FFF2-40B4-BE49-F238E27FC236}">
                <a16:creationId xmlns:a16="http://schemas.microsoft.com/office/drawing/2014/main" id="{A95996B2-9102-0D03-B085-9859BFD33C4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0F44B3E-25FF-3819-F17D-E327D488CFE6}"/>
              </a:ext>
            </a:extLst>
          </p:cNvPr>
          <p:cNvSpPr txBox="1">
            <a:spLocks noGrp="1"/>
          </p:cNvSpPr>
          <p:nvPr>
            <p:ph type="sldNum" sz="quarter" idx="8"/>
          </p:nvPr>
        </p:nvSpPr>
        <p:spPr/>
        <p:txBody>
          <a:bodyPr/>
          <a:lstStyle>
            <a:lvl1pPr>
              <a:defRPr/>
            </a:lvl1pPr>
          </a:lstStyle>
          <a:p>
            <a:pPr lvl="0"/>
            <a:fld id="{1B7BE4FF-C1B4-4065-BED0-3CC573DCD3CA}" type="slidenum">
              <a:t>‹#›</a:t>
            </a:fld>
            <a:endParaRPr lang="en-GB"/>
          </a:p>
        </p:txBody>
      </p:sp>
    </p:spTree>
    <p:extLst>
      <p:ext uri="{BB962C8B-B14F-4D97-AF65-F5344CB8AC3E}">
        <p14:creationId xmlns:p14="http://schemas.microsoft.com/office/powerpoint/2010/main" val="107072689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B71F-8A28-F475-9FF2-C315F136DDEF}"/>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B0629B0-EEAA-949F-8AA6-05D3EE6AE92F}"/>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D6CE2E4-F9F2-1F5E-5168-F7ECEDF91258}"/>
              </a:ext>
            </a:extLst>
          </p:cNvPr>
          <p:cNvSpPr txBox="1">
            <a:spLocks noGrp="1"/>
          </p:cNvSpPr>
          <p:nvPr>
            <p:ph type="dt" sz="half" idx="7"/>
          </p:nvPr>
        </p:nvSpPr>
        <p:spPr/>
        <p:txBody>
          <a:bodyPr/>
          <a:lstStyle>
            <a:lvl1pPr>
              <a:defRPr/>
            </a:lvl1pPr>
          </a:lstStyle>
          <a:p>
            <a:pPr lvl="0"/>
            <a:fld id="{B6D537F2-7018-4462-8979-F9A175AD57CE}" type="datetime1">
              <a:rPr lang="en-GB"/>
              <a:pPr lvl="0"/>
              <a:t>11/11/2023</a:t>
            </a:fld>
            <a:endParaRPr lang="en-GB"/>
          </a:p>
        </p:txBody>
      </p:sp>
      <p:sp>
        <p:nvSpPr>
          <p:cNvPr id="5" name="Footer Placeholder 4">
            <a:extLst>
              <a:ext uri="{FF2B5EF4-FFF2-40B4-BE49-F238E27FC236}">
                <a16:creationId xmlns:a16="http://schemas.microsoft.com/office/drawing/2014/main" id="{1CA7E705-E36E-DCD3-F7BF-981A93C852E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364CC6E-30D9-5689-1979-B9C51903A7D7}"/>
              </a:ext>
            </a:extLst>
          </p:cNvPr>
          <p:cNvSpPr txBox="1">
            <a:spLocks noGrp="1"/>
          </p:cNvSpPr>
          <p:nvPr>
            <p:ph type="sldNum" sz="quarter" idx="8"/>
          </p:nvPr>
        </p:nvSpPr>
        <p:spPr/>
        <p:txBody>
          <a:bodyPr/>
          <a:lstStyle>
            <a:lvl1pPr>
              <a:defRPr/>
            </a:lvl1pPr>
          </a:lstStyle>
          <a:p>
            <a:pPr lvl="0"/>
            <a:fld id="{BD09CE86-F1C7-45D5-9BC9-7A908384CD3B}" type="slidenum">
              <a:t>‹#›</a:t>
            </a:fld>
            <a:endParaRPr lang="en-GB"/>
          </a:p>
        </p:txBody>
      </p:sp>
      <p:cxnSp>
        <p:nvCxnSpPr>
          <p:cNvPr id="7" name="Straight Connector 15">
            <a:extLst>
              <a:ext uri="{FF2B5EF4-FFF2-40B4-BE49-F238E27FC236}">
                <a16:creationId xmlns:a16="http://schemas.microsoft.com/office/drawing/2014/main" id="{F831EEF6-6823-D858-846E-5D34C08A3DEE}"/>
              </a:ext>
            </a:extLst>
          </p:cNvPr>
          <p:cNvCxnSpPr/>
          <p:nvPr/>
        </p:nvCxnSpPr>
        <p:spPr>
          <a:xfrm>
            <a:off x="2012722" y="3710589"/>
            <a:ext cx="8163379"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730304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8F0281AA-C3A4-0CAA-BEFB-FE9EC96A75FD}"/>
              </a:ext>
            </a:extLst>
          </p:cNvPr>
          <p:cNvCxnSpPr/>
          <p:nvPr/>
        </p:nvCxnSpPr>
        <p:spPr>
          <a:xfrm>
            <a:off x="1396169" y="2421468"/>
            <a:ext cx="9407302" cy="0"/>
          </a:xfrm>
          <a:prstGeom prst="straightConnector1">
            <a:avLst/>
          </a:prstGeom>
          <a:noFill/>
          <a:ln w="15873" cap="flat">
            <a:solidFill>
              <a:srgbClr val="83992A"/>
            </a:solidFill>
            <a:prstDash val="solid"/>
          </a:ln>
        </p:spPr>
      </p:cxnSp>
      <p:sp>
        <p:nvSpPr>
          <p:cNvPr id="3" name="Title 1">
            <a:extLst>
              <a:ext uri="{FF2B5EF4-FFF2-40B4-BE49-F238E27FC236}">
                <a16:creationId xmlns:a16="http://schemas.microsoft.com/office/drawing/2014/main" id="{B68AA3C7-7F2B-B32E-918D-61A95F5F043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DAAEAD7-312A-6F8D-1452-880ED3871C51}"/>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C9F03431-8936-B7D8-5A16-864447A38260}"/>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BDFDA1A9-97F2-ADCE-A30B-86B7DE60F4DF}"/>
              </a:ext>
            </a:extLst>
          </p:cNvPr>
          <p:cNvSpPr txBox="1">
            <a:spLocks noGrp="1"/>
          </p:cNvSpPr>
          <p:nvPr>
            <p:ph type="dt" sz="half" idx="7"/>
          </p:nvPr>
        </p:nvSpPr>
        <p:spPr/>
        <p:txBody>
          <a:bodyPr/>
          <a:lstStyle>
            <a:lvl1pPr>
              <a:defRPr/>
            </a:lvl1pPr>
          </a:lstStyle>
          <a:p>
            <a:pPr lvl="0"/>
            <a:fld id="{0AFA4C5E-DE2E-4192-A53E-2E0B8FF7FCB5}" type="datetime1">
              <a:rPr lang="en-GB"/>
              <a:pPr lvl="0"/>
              <a:t>11/11/2023</a:t>
            </a:fld>
            <a:endParaRPr lang="en-GB"/>
          </a:p>
        </p:txBody>
      </p:sp>
      <p:sp>
        <p:nvSpPr>
          <p:cNvPr id="7" name="Footer Placeholder 5">
            <a:extLst>
              <a:ext uri="{FF2B5EF4-FFF2-40B4-BE49-F238E27FC236}">
                <a16:creationId xmlns:a16="http://schemas.microsoft.com/office/drawing/2014/main" id="{8275CE8A-345E-AFEE-7851-0CE179B24966}"/>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4FC891A0-C2F3-1119-CDD0-3273C2FE2DA4}"/>
              </a:ext>
            </a:extLst>
          </p:cNvPr>
          <p:cNvSpPr txBox="1">
            <a:spLocks noGrp="1"/>
          </p:cNvSpPr>
          <p:nvPr>
            <p:ph type="sldNum" sz="quarter" idx="8"/>
          </p:nvPr>
        </p:nvSpPr>
        <p:spPr/>
        <p:txBody>
          <a:bodyPr/>
          <a:lstStyle>
            <a:lvl1pPr>
              <a:defRPr/>
            </a:lvl1pPr>
          </a:lstStyle>
          <a:p>
            <a:pPr lvl="0"/>
            <a:fld id="{BF8A743D-23D4-41FD-87D6-30CD1AD684AC}" type="slidenum">
              <a:t>‹#›</a:t>
            </a:fld>
            <a:endParaRPr lang="en-GB"/>
          </a:p>
        </p:txBody>
      </p:sp>
    </p:spTree>
    <p:extLst>
      <p:ext uri="{BB962C8B-B14F-4D97-AF65-F5344CB8AC3E}">
        <p14:creationId xmlns:p14="http://schemas.microsoft.com/office/powerpoint/2010/main" val="35086542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43F3-2B3E-9396-2BD4-8E2A380069DB}"/>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1DE66BD-D4DA-C95B-A752-A2FF1A16A6E1}"/>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C3E52D5-E9BB-3172-45F3-E9981744C272}"/>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F7F559A-6D22-91B6-6763-0D34979A94D2}"/>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2E2583DF-F8EB-0F62-E954-B6C762714258}"/>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F01639E-D8C9-3E6C-5B19-A5990F20F173}"/>
              </a:ext>
            </a:extLst>
          </p:cNvPr>
          <p:cNvSpPr txBox="1">
            <a:spLocks noGrp="1"/>
          </p:cNvSpPr>
          <p:nvPr>
            <p:ph type="dt" sz="half" idx="7"/>
          </p:nvPr>
        </p:nvSpPr>
        <p:spPr/>
        <p:txBody>
          <a:bodyPr/>
          <a:lstStyle>
            <a:lvl1pPr>
              <a:defRPr/>
            </a:lvl1pPr>
          </a:lstStyle>
          <a:p>
            <a:pPr lvl="0"/>
            <a:fld id="{5871812B-181B-4CFA-9BE1-091759FF919D}" type="datetime1">
              <a:rPr lang="en-GB"/>
              <a:pPr lvl="0"/>
              <a:t>11/11/2023</a:t>
            </a:fld>
            <a:endParaRPr lang="en-GB"/>
          </a:p>
        </p:txBody>
      </p:sp>
      <p:sp>
        <p:nvSpPr>
          <p:cNvPr id="8" name="Footer Placeholder 7">
            <a:extLst>
              <a:ext uri="{FF2B5EF4-FFF2-40B4-BE49-F238E27FC236}">
                <a16:creationId xmlns:a16="http://schemas.microsoft.com/office/drawing/2014/main" id="{90C09BAC-73EC-95E3-62BA-8B9201FEE61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F0CA278-1E56-6E5B-CE22-D71A38165B94}"/>
              </a:ext>
            </a:extLst>
          </p:cNvPr>
          <p:cNvSpPr txBox="1">
            <a:spLocks noGrp="1"/>
          </p:cNvSpPr>
          <p:nvPr>
            <p:ph type="sldNum" sz="quarter" idx="8"/>
          </p:nvPr>
        </p:nvSpPr>
        <p:spPr/>
        <p:txBody>
          <a:bodyPr/>
          <a:lstStyle>
            <a:lvl1pPr>
              <a:defRPr/>
            </a:lvl1pPr>
          </a:lstStyle>
          <a:p>
            <a:pPr lvl="0"/>
            <a:fld id="{D8645FE4-7C94-4B09-B130-03C4336A4FF9}" type="slidenum">
              <a:t>‹#›</a:t>
            </a:fld>
            <a:endParaRPr lang="en-GB"/>
          </a:p>
        </p:txBody>
      </p:sp>
      <p:cxnSp>
        <p:nvCxnSpPr>
          <p:cNvPr id="10" name="Straight Connector 17">
            <a:extLst>
              <a:ext uri="{FF2B5EF4-FFF2-40B4-BE49-F238E27FC236}">
                <a16:creationId xmlns:a16="http://schemas.microsoft.com/office/drawing/2014/main" id="{3E8BCFFD-B0CC-A099-A017-17A73B172231}"/>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4625631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D0B89-BD10-6B5F-D711-EFCDCA6F23FC}"/>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710D49E-5D5B-6E96-7140-133D3345C125}"/>
              </a:ext>
            </a:extLst>
          </p:cNvPr>
          <p:cNvSpPr txBox="1">
            <a:spLocks noGrp="1"/>
          </p:cNvSpPr>
          <p:nvPr>
            <p:ph type="dt" sz="half" idx="7"/>
          </p:nvPr>
        </p:nvSpPr>
        <p:spPr/>
        <p:txBody>
          <a:bodyPr/>
          <a:lstStyle>
            <a:lvl1pPr>
              <a:defRPr/>
            </a:lvl1pPr>
          </a:lstStyle>
          <a:p>
            <a:pPr lvl="0"/>
            <a:fld id="{03D06EA3-4E5E-40C4-97E1-D1EEAE95133D}" type="datetime1">
              <a:rPr lang="en-GB"/>
              <a:pPr lvl="0"/>
              <a:t>11/11/2023</a:t>
            </a:fld>
            <a:endParaRPr lang="en-GB"/>
          </a:p>
        </p:txBody>
      </p:sp>
      <p:sp>
        <p:nvSpPr>
          <p:cNvPr id="4" name="Footer Placeholder 3">
            <a:extLst>
              <a:ext uri="{FF2B5EF4-FFF2-40B4-BE49-F238E27FC236}">
                <a16:creationId xmlns:a16="http://schemas.microsoft.com/office/drawing/2014/main" id="{63E2B342-C3AA-AF26-A7C5-C1DC4CFB92A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27607B8-20CC-5E0A-8D4D-355AB36294C3}"/>
              </a:ext>
            </a:extLst>
          </p:cNvPr>
          <p:cNvSpPr txBox="1">
            <a:spLocks noGrp="1"/>
          </p:cNvSpPr>
          <p:nvPr>
            <p:ph type="sldNum" sz="quarter" idx="8"/>
          </p:nvPr>
        </p:nvSpPr>
        <p:spPr/>
        <p:txBody>
          <a:bodyPr/>
          <a:lstStyle>
            <a:lvl1pPr>
              <a:defRPr/>
            </a:lvl1pPr>
          </a:lstStyle>
          <a:p>
            <a:pPr lvl="0"/>
            <a:fld id="{988786F6-D848-4C2D-B481-9ACC39776A82}" type="slidenum">
              <a:t>‹#›</a:t>
            </a:fld>
            <a:endParaRPr lang="en-GB"/>
          </a:p>
        </p:txBody>
      </p:sp>
      <p:cxnSp>
        <p:nvCxnSpPr>
          <p:cNvPr id="6" name="Straight Connector 13">
            <a:extLst>
              <a:ext uri="{FF2B5EF4-FFF2-40B4-BE49-F238E27FC236}">
                <a16:creationId xmlns:a16="http://schemas.microsoft.com/office/drawing/2014/main" id="{A688D7C0-067B-D66D-DE7C-5603E227B9E0}"/>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82474967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58F152-7E81-1A20-6731-D9BD388EDC9B}"/>
              </a:ext>
            </a:extLst>
          </p:cNvPr>
          <p:cNvSpPr txBox="1">
            <a:spLocks noGrp="1"/>
          </p:cNvSpPr>
          <p:nvPr>
            <p:ph type="dt" sz="half" idx="7"/>
          </p:nvPr>
        </p:nvSpPr>
        <p:spPr/>
        <p:txBody>
          <a:bodyPr/>
          <a:lstStyle>
            <a:lvl1pPr>
              <a:defRPr/>
            </a:lvl1pPr>
          </a:lstStyle>
          <a:p>
            <a:pPr lvl="0"/>
            <a:fld id="{3BC1D24B-073E-47BF-971B-6E5B295CB9EB}" type="datetime1">
              <a:rPr lang="en-GB"/>
              <a:pPr lvl="0"/>
              <a:t>11/11/2023</a:t>
            </a:fld>
            <a:endParaRPr lang="en-GB"/>
          </a:p>
        </p:txBody>
      </p:sp>
      <p:sp>
        <p:nvSpPr>
          <p:cNvPr id="3" name="Footer Placeholder 2">
            <a:extLst>
              <a:ext uri="{FF2B5EF4-FFF2-40B4-BE49-F238E27FC236}">
                <a16:creationId xmlns:a16="http://schemas.microsoft.com/office/drawing/2014/main" id="{46EE050C-DA56-9AE1-1EC1-C5B6F25FC73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337F8B5-7919-1EB0-E2B1-59DEB75A5C1B}"/>
              </a:ext>
            </a:extLst>
          </p:cNvPr>
          <p:cNvSpPr txBox="1">
            <a:spLocks noGrp="1"/>
          </p:cNvSpPr>
          <p:nvPr>
            <p:ph type="sldNum" sz="quarter" idx="8"/>
          </p:nvPr>
        </p:nvSpPr>
        <p:spPr/>
        <p:txBody>
          <a:bodyPr/>
          <a:lstStyle>
            <a:lvl1pPr>
              <a:defRPr/>
            </a:lvl1pPr>
          </a:lstStyle>
          <a:p>
            <a:pPr lvl="0"/>
            <a:fld id="{799C1BD4-0C00-4D00-88C8-EDB526459595}" type="slidenum">
              <a:t>‹#›</a:t>
            </a:fld>
            <a:endParaRPr lang="en-GB"/>
          </a:p>
        </p:txBody>
      </p:sp>
    </p:spTree>
    <p:extLst>
      <p:ext uri="{BB962C8B-B14F-4D97-AF65-F5344CB8AC3E}">
        <p14:creationId xmlns:p14="http://schemas.microsoft.com/office/powerpoint/2010/main" val="46668020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2EFE1-4295-F7F6-D92E-FACB1610A530}"/>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19CF446F-7D82-692A-1FAA-BCFAE18A2E5C}"/>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D6F769C-7C58-FA82-09A2-337393DEC968}"/>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1CA4BDA-6385-1E0F-5497-D603188C0E79}"/>
              </a:ext>
            </a:extLst>
          </p:cNvPr>
          <p:cNvSpPr txBox="1">
            <a:spLocks noGrp="1"/>
          </p:cNvSpPr>
          <p:nvPr>
            <p:ph type="dt" sz="half" idx="7"/>
          </p:nvPr>
        </p:nvSpPr>
        <p:spPr/>
        <p:txBody>
          <a:bodyPr/>
          <a:lstStyle>
            <a:lvl1pPr>
              <a:defRPr/>
            </a:lvl1pPr>
          </a:lstStyle>
          <a:p>
            <a:pPr lvl="0"/>
            <a:fld id="{E0716D1C-A196-465E-8FEB-0D93210ABD6F}" type="datetime1">
              <a:rPr lang="en-GB"/>
              <a:pPr lvl="0"/>
              <a:t>11/11/2023</a:t>
            </a:fld>
            <a:endParaRPr lang="en-GB"/>
          </a:p>
        </p:txBody>
      </p:sp>
      <p:sp>
        <p:nvSpPr>
          <p:cNvPr id="6" name="Footer Placeholder 5">
            <a:extLst>
              <a:ext uri="{FF2B5EF4-FFF2-40B4-BE49-F238E27FC236}">
                <a16:creationId xmlns:a16="http://schemas.microsoft.com/office/drawing/2014/main" id="{45BB070A-DA72-165E-C2DC-C3B447A9B5D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68E8FA2-629F-964D-5B1D-B6E02205F170}"/>
              </a:ext>
            </a:extLst>
          </p:cNvPr>
          <p:cNvSpPr txBox="1">
            <a:spLocks noGrp="1"/>
          </p:cNvSpPr>
          <p:nvPr>
            <p:ph type="sldNum" sz="quarter" idx="8"/>
          </p:nvPr>
        </p:nvSpPr>
        <p:spPr/>
        <p:txBody>
          <a:bodyPr/>
          <a:lstStyle>
            <a:lvl1pPr>
              <a:defRPr/>
            </a:lvl1pPr>
          </a:lstStyle>
          <a:p>
            <a:pPr lvl="0"/>
            <a:fld id="{A29D9B6E-EF96-4D1B-989A-FDF42309D7B9}" type="slidenum">
              <a:t>‹#›</a:t>
            </a:fld>
            <a:endParaRPr lang="en-GB"/>
          </a:p>
        </p:txBody>
      </p:sp>
      <p:cxnSp>
        <p:nvCxnSpPr>
          <p:cNvPr id="8" name="Straight Connector 15">
            <a:extLst>
              <a:ext uri="{FF2B5EF4-FFF2-40B4-BE49-F238E27FC236}">
                <a16:creationId xmlns:a16="http://schemas.microsoft.com/office/drawing/2014/main" id="{2465BFD7-F84B-FE80-EC82-F8EF2BC56805}"/>
              </a:ext>
            </a:extLst>
          </p:cNvPr>
          <p:cNvCxnSpPr/>
          <p:nvPr/>
        </p:nvCxnSpPr>
        <p:spPr>
          <a:xfrm>
            <a:off x="1396169" y="2912528"/>
            <a:ext cx="3514497"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316063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7B2C6-81D9-9D58-5F6E-9AFC61061523}"/>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53007847-B1DD-CA71-DBA2-AF42520710AE}"/>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36E9565-B8FC-4AE8-CFF7-6591984CE8CB}"/>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A4A1A105-4EEB-D6E9-D402-135162ECFF13}"/>
              </a:ext>
            </a:extLst>
          </p:cNvPr>
          <p:cNvSpPr txBox="1">
            <a:spLocks noGrp="1"/>
          </p:cNvSpPr>
          <p:nvPr>
            <p:ph type="dt" sz="half" idx="7"/>
          </p:nvPr>
        </p:nvSpPr>
        <p:spPr/>
        <p:txBody>
          <a:bodyPr/>
          <a:lstStyle>
            <a:lvl1pPr>
              <a:defRPr/>
            </a:lvl1pPr>
          </a:lstStyle>
          <a:p>
            <a:pPr lvl="0"/>
            <a:fld id="{E2C1054D-5B31-4A42-94A0-AEE6868ED49A}" type="datetime1">
              <a:rPr lang="en-GB"/>
              <a:pPr lvl="0"/>
              <a:t>11/11/2023</a:t>
            </a:fld>
            <a:endParaRPr lang="en-GB"/>
          </a:p>
        </p:txBody>
      </p:sp>
      <p:sp>
        <p:nvSpPr>
          <p:cNvPr id="6" name="Footer Placeholder 5">
            <a:extLst>
              <a:ext uri="{FF2B5EF4-FFF2-40B4-BE49-F238E27FC236}">
                <a16:creationId xmlns:a16="http://schemas.microsoft.com/office/drawing/2014/main" id="{04CF08C1-D8AC-A0E0-A372-A57D8644940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5BC83B7-70F7-82C6-8710-C9505DB37BD2}"/>
              </a:ext>
            </a:extLst>
          </p:cNvPr>
          <p:cNvSpPr txBox="1">
            <a:spLocks noGrp="1"/>
          </p:cNvSpPr>
          <p:nvPr>
            <p:ph type="sldNum" sz="quarter" idx="8"/>
          </p:nvPr>
        </p:nvSpPr>
        <p:spPr/>
        <p:txBody>
          <a:bodyPr/>
          <a:lstStyle>
            <a:lvl1pPr>
              <a:defRPr/>
            </a:lvl1pPr>
          </a:lstStyle>
          <a:p>
            <a:pPr lvl="0"/>
            <a:fld id="{B4457F48-49A9-4B0F-BE51-05A9C9DD88D1}" type="slidenum">
              <a:t>‹#›</a:t>
            </a:fld>
            <a:endParaRPr lang="en-GB"/>
          </a:p>
        </p:txBody>
      </p:sp>
    </p:spTree>
    <p:extLst>
      <p:ext uri="{BB962C8B-B14F-4D97-AF65-F5344CB8AC3E}">
        <p14:creationId xmlns:p14="http://schemas.microsoft.com/office/powerpoint/2010/main" val="353415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85F6F-8203-5E92-373A-81212692A177}"/>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B9D9281B-2A6E-7178-897E-C0716391C358}"/>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FDF734BE-31C0-14B5-D96D-370338708DD5}"/>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95062BAA-AA10-B635-5FBE-599D9B4E6879}"/>
              </a:ext>
            </a:extLst>
          </p:cNvPr>
          <p:cNvSpPr txBox="1">
            <a:spLocks noGrp="1"/>
          </p:cNvSpPr>
          <p:nvPr>
            <p:ph type="dt" sz="half" idx="7"/>
          </p:nvPr>
        </p:nvSpPr>
        <p:spPr/>
        <p:txBody>
          <a:bodyPr/>
          <a:lstStyle>
            <a:lvl1pPr>
              <a:defRPr/>
            </a:lvl1pPr>
          </a:lstStyle>
          <a:p>
            <a:pPr lvl="0"/>
            <a:fld id="{3D513E2A-526A-4960-B668-CEDEBA067B3D}" type="datetime1">
              <a:rPr lang="en-GB"/>
              <a:pPr lvl="0"/>
              <a:t>11/11/2023</a:t>
            </a:fld>
            <a:endParaRPr lang="en-GB"/>
          </a:p>
        </p:txBody>
      </p:sp>
      <p:sp>
        <p:nvSpPr>
          <p:cNvPr id="6" name="Footer Placeholder 5">
            <a:extLst>
              <a:ext uri="{FF2B5EF4-FFF2-40B4-BE49-F238E27FC236}">
                <a16:creationId xmlns:a16="http://schemas.microsoft.com/office/drawing/2014/main" id="{6BE6710D-2686-4A96-7032-3C515F2E3A6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2D07A32-D7AD-3956-733A-59FF1F0F1FD5}"/>
              </a:ext>
            </a:extLst>
          </p:cNvPr>
          <p:cNvSpPr txBox="1">
            <a:spLocks noGrp="1"/>
          </p:cNvSpPr>
          <p:nvPr>
            <p:ph type="sldNum" sz="quarter" idx="8"/>
          </p:nvPr>
        </p:nvSpPr>
        <p:spPr/>
        <p:txBody>
          <a:bodyPr/>
          <a:lstStyle>
            <a:lvl1pPr>
              <a:defRPr/>
            </a:lvl1pPr>
          </a:lstStyle>
          <a:p>
            <a:pPr lvl="0"/>
            <a:fld id="{09AEE4A2-A10F-4DC3-B89C-9A619C484B8F}" type="slidenum">
              <a:t>‹#›</a:t>
            </a:fld>
            <a:endParaRPr lang="en-GB"/>
          </a:p>
        </p:txBody>
      </p:sp>
    </p:spTree>
    <p:extLst>
      <p:ext uri="{BB962C8B-B14F-4D97-AF65-F5344CB8AC3E}">
        <p14:creationId xmlns:p14="http://schemas.microsoft.com/office/powerpoint/2010/main" val="1559189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BD6D5-3214-8730-3328-6DEBF76D31E8}"/>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9DA22D98-E762-600C-F573-29C437BB36B4}"/>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A733DF3-7282-A67F-A0C9-AC1CB5FADA39}"/>
              </a:ext>
            </a:extLst>
          </p:cNvPr>
          <p:cNvSpPr txBox="1">
            <a:spLocks noGrp="1"/>
          </p:cNvSpPr>
          <p:nvPr>
            <p:ph type="dt" sz="half" idx="7"/>
          </p:nvPr>
        </p:nvSpPr>
        <p:spPr/>
        <p:txBody>
          <a:bodyPr/>
          <a:lstStyle>
            <a:lvl1pPr>
              <a:defRPr/>
            </a:lvl1pPr>
          </a:lstStyle>
          <a:p>
            <a:pPr lvl="0"/>
            <a:fld id="{3292F231-47A2-4060-A6CD-5E7A43242CF9}" type="datetime1">
              <a:rPr lang="en-GB"/>
              <a:pPr lvl="0"/>
              <a:t>11/11/2023</a:t>
            </a:fld>
            <a:endParaRPr lang="en-GB"/>
          </a:p>
        </p:txBody>
      </p:sp>
      <p:sp>
        <p:nvSpPr>
          <p:cNvPr id="5" name="Footer Placeholder 4">
            <a:extLst>
              <a:ext uri="{FF2B5EF4-FFF2-40B4-BE49-F238E27FC236}">
                <a16:creationId xmlns:a16="http://schemas.microsoft.com/office/drawing/2014/main" id="{B59FFF4A-E86E-9B50-E3A1-3290F3BE295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86513C8-6EFC-3298-48CE-CE9F742CE73B}"/>
              </a:ext>
            </a:extLst>
          </p:cNvPr>
          <p:cNvSpPr txBox="1">
            <a:spLocks noGrp="1"/>
          </p:cNvSpPr>
          <p:nvPr>
            <p:ph type="sldNum" sz="quarter" idx="8"/>
          </p:nvPr>
        </p:nvSpPr>
        <p:spPr/>
        <p:txBody>
          <a:bodyPr/>
          <a:lstStyle>
            <a:lvl1pPr>
              <a:defRPr/>
            </a:lvl1pPr>
          </a:lstStyle>
          <a:p>
            <a:pPr lvl="0"/>
            <a:fld id="{88CE84AC-BE78-4F17-A702-83191DE51087}" type="slidenum">
              <a:t>‹#›</a:t>
            </a:fld>
            <a:endParaRPr lang="en-GB"/>
          </a:p>
        </p:txBody>
      </p:sp>
      <p:cxnSp>
        <p:nvCxnSpPr>
          <p:cNvPr id="7" name="Straight Connector 14">
            <a:extLst>
              <a:ext uri="{FF2B5EF4-FFF2-40B4-BE49-F238E27FC236}">
                <a16:creationId xmlns:a16="http://schemas.microsoft.com/office/drawing/2014/main" id="{C3A625E1-5FB3-403A-A994-90B84ED9013D}"/>
              </a:ext>
            </a:extLst>
          </p:cNvPr>
          <p:cNvCxnSpPr/>
          <p:nvPr/>
        </p:nvCxnSpPr>
        <p:spPr>
          <a:xfrm>
            <a:off x="1396169" y="4140202"/>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5242265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C2E6C-30DF-7EF4-62EF-CAD04E514653}"/>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7430BFE1-778F-8549-17BC-6129FFD059B0}"/>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67F07508-5157-2A4E-4860-D6B587D2557B}"/>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12813C57-4F60-08B8-A9BC-9B7DFECFB7FA}"/>
              </a:ext>
            </a:extLst>
          </p:cNvPr>
          <p:cNvSpPr txBox="1">
            <a:spLocks noGrp="1"/>
          </p:cNvSpPr>
          <p:nvPr>
            <p:ph type="dt" sz="half" idx="7"/>
          </p:nvPr>
        </p:nvSpPr>
        <p:spPr/>
        <p:txBody>
          <a:bodyPr/>
          <a:lstStyle>
            <a:lvl1pPr>
              <a:defRPr/>
            </a:lvl1pPr>
          </a:lstStyle>
          <a:p>
            <a:pPr lvl="0"/>
            <a:fld id="{D1C768D0-2579-4F62-92EE-A4973A706301}" type="datetime1">
              <a:rPr lang="en-GB"/>
              <a:pPr lvl="0"/>
              <a:t>11/11/2023</a:t>
            </a:fld>
            <a:endParaRPr lang="en-GB"/>
          </a:p>
        </p:txBody>
      </p:sp>
      <p:sp>
        <p:nvSpPr>
          <p:cNvPr id="6" name="Footer Placeholder 4">
            <a:extLst>
              <a:ext uri="{FF2B5EF4-FFF2-40B4-BE49-F238E27FC236}">
                <a16:creationId xmlns:a16="http://schemas.microsoft.com/office/drawing/2014/main" id="{A04B0F57-174D-5ECB-4A9F-D718AA77855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53DC6BF-2E02-D4EF-76B7-3CA0741729E3}"/>
              </a:ext>
            </a:extLst>
          </p:cNvPr>
          <p:cNvSpPr txBox="1">
            <a:spLocks noGrp="1"/>
          </p:cNvSpPr>
          <p:nvPr>
            <p:ph type="sldNum" sz="quarter" idx="8"/>
          </p:nvPr>
        </p:nvSpPr>
        <p:spPr/>
        <p:txBody>
          <a:bodyPr/>
          <a:lstStyle>
            <a:lvl1pPr>
              <a:defRPr/>
            </a:lvl1pPr>
          </a:lstStyle>
          <a:p>
            <a:pPr lvl="0"/>
            <a:fld id="{78E7CA5E-BDC7-482D-B76D-CE4F94FB1433}" type="slidenum">
              <a:t>‹#›</a:t>
            </a:fld>
            <a:endParaRPr lang="en-GB"/>
          </a:p>
        </p:txBody>
      </p:sp>
      <p:sp>
        <p:nvSpPr>
          <p:cNvPr id="8" name="TextBox 13">
            <a:extLst>
              <a:ext uri="{FF2B5EF4-FFF2-40B4-BE49-F238E27FC236}">
                <a16:creationId xmlns:a16="http://schemas.microsoft.com/office/drawing/2014/main" id="{A232B6FB-5746-6ABC-90BC-1ADC6DC5FF56}"/>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E593734D-1363-63CA-53E4-BBAA1EA70990}"/>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77F76DE4-D86C-9F37-3F74-017706BB8A1C}"/>
              </a:ext>
            </a:extLst>
          </p:cNvPr>
          <p:cNvCxnSpPr/>
          <p:nvPr/>
        </p:nvCxnSpPr>
        <p:spPr>
          <a:xfrm>
            <a:off x="1396169" y="4140202"/>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614380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B4C8-7482-2DF9-83AB-89E13D1D8560}"/>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0370E6B6-AA12-2D2B-878F-1C01A24B66F5}"/>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40D63E4-C046-619F-B508-DA45F59E1DDE}"/>
              </a:ext>
            </a:extLst>
          </p:cNvPr>
          <p:cNvSpPr txBox="1">
            <a:spLocks noGrp="1"/>
          </p:cNvSpPr>
          <p:nvPr>
            <p:ph type="dt" sz="half" idx="7"/>
          </p:nvPr>
        </p:nvSpPr>
        <p:spPr/>
        <p:txBody>
          <a:bodyPr/>
          <a:lstStyle>
            <a:lvl1pPr>
              <a:defRPr/>
            </a:lvl1pPr>
          </a:lstStyle>
          <a:p>
            <a:pPr lvl="0"/>
            <a:fld id="{40A7E398-5DA8-4F27-A668-4075ED519008}" type="datetime1">
              <a:rPr lang="en-GB"/>
              <a:pPr lvl="0"/>
              <a:t>11/11/2023</a:t>
            </a:fld>
            <a:endParaRPr lang="en-GB"/>
          </a:p>
        </p:txBody>
      </p:sp>
      <p:sp>
        <p:nvSpPr>
          <p:cNvPr id="5" name="Footer Placeholder 4">
            <a:extLst>
              <a:ext uri="{FF2B5EF4-FFF2-40B4-BE49-F238E27FC236}">
                <a16:creationId xmlns:a16="http://schemas.microsoft.com/office/drawing/2014/main" id="{D452E26E-0B15-DA2A-3F03-D50101A3740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E6A456-69E0-4231-4A7A-EC1C16ED7FCC}"/>
              </a:ext>
            </a:extLst>
          </p:cNvPr>
          <p:cNvSpPr txBox="1">
            <a:spLocks noGrp="1"/>
          </p:cNvSpPr>
          <p:nvPr>
            <p:ph type="sldNum" sz="quarter" idx="8"/>
          </p:nvPr>
        </p:nvSpPr>
        <p:spPr/>
        <p:txBody>
          <a:bodyPr/>
          <a:lstStyle>
            <a:lvl1pPr>
              <a:defRPr/>
            </a:lvl1pPr>
          </a:lstStyle>
          <a:p>
            <a:pPr lvl="0"/>
            <a:fld id="{CC16774A-1E18-4819-BEC0-49012542294F}" type="slidenum">
              <a:t>‹#›</a:t>
            </a:fld>
            <a:endParaRPr lang="en-GB"/>
          </a:p>
        </p:txBody>
      </p:sp>
    </p:spTree>
    <p:extLst>
      <p:ext uri="{BB962C8B-B14F-4D97-AF65-F5344CB8AC3E}">
        <p14:creationId xmlns:p14="http://schemas.microsoft.com/office/powerpoint/2010/main" val="487591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0293-769D-8CCC-87FC-DEBC616871A2}"/>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3758B199-CAF5-18F8-ED4E-147DF5E2B22E}"/>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91365182-894C-59D5-17AC-BC2D51CAADD6}"/>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17E17E0-DF1B-B470-DD94-D46039462A94}"/>
              </a:ext>
            </a:extLst>
          </p:cNvPr>
          <p:cNvSpPr txBox="1">
            <a:spLocks noGrp="1"/>
          </p:cNvSpPr>
          <p:nvPr>
            <p:ph type="dt" sz="half" idx="7"/>
          </p:nvPr>
        </p:nvSpPr>
        <p:spPr/>
        <p:txBody>
          <a:bodyPr/>
          <a:lstStyle>
            <a:lvl1pPr>
              <a:defRPr/>
            </a:lvl1pPr>
          </a:lstStyle>
          <a:p>
            <a:pPr lvl="0"/>
            <a:fld id="{28685491-5997-41F7-92B9-29872DA9BC22}" type="datetime1">
              <a:rPr lang="en-GB"/>
              <a:pPr lvl="0"/>
              <a:t>11/11/2023</a:t>
            </a:fld>
            <a:endParaRPr lang="en-GB"/>
          </a:p>
        </p:txBody>
      </p:sp>
      <p:sp>
        <p:nvSpPr>
          <p:cNvPr id="6" name="Footer Placeholder 4">
            <a:extLst>
              <a:ext uri="{FF2B5EF4-FFF2-40B4-BE49-F238E27FC236}">
                <a16:creationId xmlns:a16="http://schemas.microsoft.com/office/drawing/2014/main" id="{534A8CB3-4D7E-B4F4-58EF-4039201906B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AF17288-CA7A-6947-2D62-F2772A0B94FF}"/>
              </a:ext>
            </a:extLst>
          </p:cNvPr>
          <p:cNvSpPr txBox="1">
            <a:spLocks noGrp="1"/>
          </p:cNvSpPr>
          <p:nvPr>
            <p:ph type="sldNum" sz="quarter" idx="8"/>
          </p:nvPr>
        </p:nvSpPr>
        <p:spPr/>
        <p:txBody>
          <a:bodyPr/>
          <a:lstStyle>
            <a:lvl1pPr>
              <a:defRPr/>
            </a:lvl1pPr>
          </a:lstStyle>
          <a:p>
            <a:pPr lvl="0"/>
            <a:fld id="{3458404A-4560-4144-AE1F-02008FCCE39C}" type="slidenum">
              <a:t>‹#›</a:t>
            </a:fld>
            <a:endParaRPr lang="en-GB"/>
          </a:p>
        </p:txBody>
      </p:sp>
      <p:sp>
        <p:nvSpPr>
          <p:cNvPr id="8" name="TextBox 11">
            <a:extLst>
              <a:ext uri="{FF2B5EF4-FFF2-40B4-BE49-F238E27FC236}">
                <a16:creationId xmlns:a16="http://schemas.microsoft.com/office/drawing/2014/main" id="{D571C4E9-CECC-F480-A213-C280976A66B3}"/>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A5CB77BF-43FE-ED0E-7489-5BD1D4745776}"/>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C6683A1E-52EB-FA43-F53B-936568B725AF}"/>
              </a:ext>
            </a:extLst>
          </p:cNvPr>
          <p:cNvCxnSpPr/>
          <p:nvPr/>
        </p:nvCxnSpPr>
        <p:spPr>
          <a:xfrm>
            <a:off x="1396169" y="3429000"/>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989491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4614-85B7-15F3-87EE-C09D8DD70D9D}"/>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5DF0CC9-EEE6-C8B5-3571-00E2890DD836}"/>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A5AD058-2CFE-0AEF-2D3B-3B6720611F9A}"/>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FEDEC455-A5FD-BF88-3876-7A9E01CF4EC2}"/>
              </a:ext>
            </a:extLst>
          </p:cNvPr>
          <p:cNvSpPr txBox="1">
            <a:spLocks noGrp="1"/>
          </p:cNvSpPr>
          <p:nvPr>
            <p:ph type="dt" sz="half" idx="7"/>
          </p:nvPr>
        </p:nvSpPr>
        <p:spPr/>
        <p:txBody>
          <a:bodyPr/>
          <a:lstStyle>
            <a:lvl1pPr>
              <a:defRPr/>
            </a:lvl1pPr>
          </a:lstStyle>
          <a:p>
            <a:pPr lvl="0"/>
            <a:fld id="{80AEEC9E-753F-4296-9A06-2F9741AF3301}" type="datetime1">
              <a:rPr lang="en-GB"/>
              <a:pPr lvl="0"/>
              <a:t>11/11/2023</a:t>
            </a:fld>
            <a:endParaRPr lang="en-GB"/>
          </a:p>
        </p:txBody>
      </p:sp>
      <p:sp>
        <p:nvSpPr>
          <p:cNvPr id="6" name="Footer Placeholder 4">
            <a:extLst>
              <a:ext uri="{FF2B5EF4-FFF2-40B4-BE49-F238E27FC236}">
                <a16:creationId xmlns:a16="http://schemas.microsoft.com/office/drawing/2014/main" id="{313CD67E-29C5-8F91-3476-17DC5324F96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16A5908-6588-D218-AB85-0805A216C6FC}"/>
              </a:ext>
            </a:extLst>
          </p:cNvPr>
          <p:cNvSpPr txBox="1">
            <a:spLocks noGrp="1"/>
          </p:cNvSpPr>
          <p:nvPr>
            <p:ph type="sldNum" sz="quarter" idx="8"/>
          </p:nvPr>
        </p:nvSpPr>
        <p:spPr/>
        <p:txBody>
          <a:bodyPr/>
          <a:lstStyle>
            <a:lvl1pPr>
              <a:defRPr/>
            </a:lvl1pPr>
          </a:lstStyle>
          <a:p>
            <a:pPr lvl="0"/>
            <a:fld id="{FE5E13E4-A6E6-4713-9F39-63801543E263}" type="slidenum">
              <a:t>‹#›</a:t>
            </a:fld>
            <a:endParaRPr lang="en-GB"/>
          </a:p>
        </p:txBody>
      </p:sp>
      <p:cxnSp>
        <p:nvCxnSpPr>
          <p:cNvPr id="8" name="Straight Connector 14">
            <a:extLst>
              <a:ext uri="{FF2B5EF4-FFF2-40B4-BE49-F238E27FC236}">
                <a16:creationId xmlns:a16="http://schemas.microsoft.com/office/drawing/2014/main" id="{6E8BA7D6-F424-D145-A1E8-DF9E7D9FC143}"/>
              </a:ext>
            </a:extLst>
          </p:cNvPr>
          <p:cNvCxnSpPr/>
          <p:nvPr/>
        </p:nvCxnSpPr>
        <p:spPr>
          <a:xfrm>
            <a:off x="1396169" y="3429000"/>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6556723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018C5-CBE8-765F-E9B0-3DF04DFB9CA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B8BADB6-0630-7859-A795-93CD3BB3CD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760E45-242C-F28B-271B-A7312CEDAF37}"/>
              </a:ext>
            </a:extLst>
          </p:cNvPr>
          <p:cNvSpPr txBox="1">
            <a:spLocks noGrp="1"/>
          </p:cNvSpPr>
          <p:nvPr>
            <p:ph type="dt" sz="half" idx="7"/>
          </p:nvPr>
        </p:nvSpPr>
        <p:spPr/>
        <p:txBody>
          <a:bodyPr/>
          <a:lstStyle>
            <a:lvl1pPr>
              <a:defRPr/>
            </a:lvl1pPr>
          </a:lstStyle>
          <a:p>
            <a:pPr lvl="0"/>
            <a:fld id="{503FB243-49C2-4C64-92B5-14178BBA4BF5}" type="datetime1">
              <a:rPr lang="en-GB"/>
              <a:pPr lvl="0"/>
              <a:t>11/11/2023</a:t>
            </a:fld>
            <a:endParaRPr lang="en-GB"/>
          </a:p>
        </p:txBody>
      </p:sp>
      <p:sp>
        <p:nvSpPr>
          <p:cNvPr id="5" name="Footer Placeholder 4">
            <a:extLst>
              <a:ext uri="{FF2B5EF4-FFF2-40B4-BE49-F238E27FC236}">
                <a16:creationId xmlns:a16="http://schemas.microsoft.com/office/drawing/2014/main" id="{F85F4A68-8ECF-CAD6-C61C-ECFC56A123D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7455F07-FF63-4FFF-C24C-C783B6A60D91}"/>
              </a:ext>
            </a:extLst>
          </p:cNvPr>
          <p:cNvSpPr txBox="1">
            <a:spLocks noGrp="1"/>
          </p:cNvSpPr>
          <p:nvPr>
            <p:ph type="sldNum" sz="quarter" idx="8"/>
          </p:nvPr>
        </p:nvSpPr>
        <p:spPr/>
        <p:txBody>
          <a:bodyPr/>
          <a:lstStyle>
            <a:lvl1pPr>
              <a:defRPr/>
            </a:lvl1pPr>
          </a:lstStyle>
          <a:p>
            <a:pPr lvl="0"/>
            <a:fld id="{C50E12A2-CB9D-464F-BF09-FD55440FBE4B}" type="slidenum">
              <a:t>‹#›</a:t>
            </a:fld>
            <a:endParaRPr lang="en-GB"/>
          </a:p>
        </p:txBody>
      </p:sp>
      <p:cxnSp>
        <p:nvCxnSpPr>
          <p:cNvPr id="7" name="Straight Connector 13">
            <a:extLst>
              <a:ext uri="{FF2B5EF4-FFF2-40B4-BE49-F238E27FC236}">
                <a16:creationId xmlns:a16="http://schemas.microsoft.com/office/drawing/2014/main" id="{B145C42B-E94E-A8AC-D745-759F1265D396}"/>
              </a:ext>
            </a:extLst>
          </p:cNvPr>
          <p:cNvCxnSpPr/>
          <p:nvPr/>
        </p:nvCxnSpPr>
        <p:spPr>
          <a:xfrm>
            <a:off x="1396169" y="2421468"/>
            <a:ext cx="940730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782987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171857-0AD4-6D9C-6996-8EF839CD3BB1}"/>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D75DAE5-AC37-708E-D1D4-E8A39948911A}"/>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BDCD2A-3A97-72F6-0907-39BEBC1D857B}"/>
              </a:ext>
            </a:extLst>
          </p:cNvPr>
          <p:cNvSpPr txBox="1">
            <a:spLocks noGrp="1"/>
          </p:cNvSpPr>
          <p:nvPr>
            <p:ph type="dt" sz="half" idx="7"/>
          </p:nvPr>
        </p:nvSpPr>
        <p:spPr/>
        <p:txBody>
          <a:bodyPr/>
          <a:lstStyle>
            <a:lvl1pPr>
              <a:defRPr/>
            </a:lvl1pPr>
          </a:lstStyle>
          <a:p>
            <a:pPr lvl="0"/>
            <a:fld id="{75FBDFCF-B3BC-4950-AB57-6FAC218AF863}" type="datetime1">
              <a:rPr lang="en-GB"/>
              <a:pPr lvl="0"/>
              <a:t>11/11/2023</a:t>
            </a:fld>
            <a:endParaRPr lang="en-GB"/>
          </a:p>
        </p:txBody>
      </p:sp>
      <p:sp>
        <p:nvSpPr>
          <p:cNvPr id="5" name="Footer Placeholder 4">
            <a:extLst>
              <a:ext uri="{FF2B5EF4-FFF2-40B4-BE49-F238E27FC236}">
                <a16:creationId xmlns:a16="http://schemas.microsoft.com/office/drawing/2014/main" id="{F7E12C3D-30F1-69C0-53BF-08043FC1915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3AF70BB-E64D-497C-B229-EDFAFBD93D4F}"/>
              </a:ext>
            </a:extLst>
          </p:cNvPr>
          <p:cNvSpPr txBox="1">
            <a:spLocks noGrp="1"/>
          </p:cNvSpPr>
          <p:nvPr>
            <p:ph type="sldNum" sz="quarter" idx="8"/>
          </p:nvPr>
        </p:nvSpPr>
        <p:spPr/>
        <p:txBody>
          <a:bodyPr/>
          <a:lstStyle>
            <a:lvl1pPr>
              <a:defRPr/>
            </a:lvl1pPr>
          </a:lstStyle>
          <a:p>
            <a:pPr lvl="0"/>
            <a:fld id="{FBE7FF10-62A7-42B5-8E42-D4DF8AB2D78C}" type="slidenum">
              <a:t>‹#›</a:t>
            </a:fld>
            <a:endParaRPr lang="en-GB"/>
          </a:p>
        </p:txBody>
      </p:sp>
      <p:cxnSp>
        <p:nvCxnSpPr>
          <p:cNvPr id="7" name="Straight Connector 13">
            <a:extLst>
              <a:ext uri="{FF2B5EF4-FFF2-40B4-BE49-F238E27FC236}">
                <a16:creationId xmlns:a16="http://schemas.microsoft.com/office/drawing/2014/main" id="{DCFF6F5A-827E-BA62-CFEC-3DE8EABD6975}"/>
              </a:ext>
            </a:extLst>
          </p:cNvPr>
          <p:cNvCxnSpPr/>
          <p:nvPr/>
        </p:nvCxnSpPr>
        <p:spPr>
          <a:xfrm>
            <a:off x="8863891" y="990596"/>
            <a:ext cx="0" cy="4876807"/>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510658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B3551E3-7C74-3CD1-71D8-B064FA0B8FFA}"/>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CB419593-F2EA-9361-64FE-B625CD51D6F0}"/>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5E1C2EE1-A9F8-029E-F8C4-9F568F1B2980}"/>
                </a:ext>
              </a:extLst>
            </p:cNvPr>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GB"/>
            </a:p>
          </p:txBody>
        </p:sp>
        <p:pic>
          <p:nvPicPr>
            <p:cNvPr id="5" name="Picture 9" descr="HDRibbonContent-UniformTrim.png">
              <a:extLst>
                <a:ext uri="{FF2B5EF4-FFF2-40B4-BE49-F238E27FC236}">
                  <a16:creationId xmlns:a16="http://schemas.microsoft.com/office/drawing/2014/main" id="{5DBF9AB9-941C-648E-E0B2-3DFA9261385C}"/>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7E2208AA-9308-300E-DCA2-DC954B11F857}"/>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7FEAF7D0-7A6D-2800-D978-94C35BFEB90B}"/>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82A2430D-14ED-EF09-0EA2-7C886B0918BD}"/>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32420E04-BDB3-704C-9897-AA3584C10C47}"/>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A33DA36C-6648-446A-B421-F82DB1DE966D}" type="datetime1">
              <a:rPr lang="en-GB"/>
              <a:pPr lvl="0"/>
              <a:t>11/11/2023</a:t>
            </a:fld>
            <a:endParaRPr lang="en-GB"/>
          </a:p>
        </p:txBody>
      </p:sp>
      <p:sp>
        <p:nvSpPr>
          <p:cNvPr id="10" name="Footer Placeholder 4">
            <a:extLst>
              <a:ext uri="{FF2B5EF4-FFF2-40B4-BE49-F238E27FC236}">
                <a16:creationId xmlns:a16="http://schemas.microsoft.com/office/drawing/2014/main" id="{469D38E4-548C-C468-62E6-1F1218D5F081}"/>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endParaRPr lang="en-GB"/>
          </a:p>
        </p:txBody>
      </p:sp>
      <p:sp>
        <p:nvSpPr>
          <p:cNvPr id="11" name="Slide Number Placeholder 5">
            <a:extLst>
              <a:ext uri="{FF2B5EF4-FFF2-40B4-BE49-F238E27FC236}">
                <a16:creationId xmlns:a16="http://schemas.microsoft.com/office/drawing/2014/main" id="{21CECD1B-87C0-D815-77FE-B38A46FC3336}"/>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EBE4000C-768E-4F07-A3A2-9834BBBD377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877E4-39FA-EC43-5B8A-B5BFFCE8E45F}"/>
              </a:ext>
            </a:extLst>
          </p:cNvPr>
          <p:cNvSpPr txBox="1">
            <a:spLocks noGrp="1"/>
          </p:cNvSpPr>
          <p:nvPr>
            <p:ph type="ctrTitle"/>
          </p:nvPr>
        </p:nvSpPr>
        <p:spPr>
          <a:xfrm>
            <a:off x="2692395" y="93305"/>
            <a:ext cx="6815672" cy="3293357"/>
          </a:xfrm>
        </p:spPr>
        <p:txBody>
          <a:bodyPr/>
          <a:lstStyle/>
          <a:p>
            <a:pPr lvl="0">
              <a:lnSpc>
                <a:spcPct val="150000"/>
              </a:lnSpc>
              <a:spcAft>
                <a:spcPts val="800"/>
              </a:spcAft>
            </a:pPr>
            <a:r>
              <a:rPr lang="en-GB" sz="1800" b="1">
                <a:solidFill>
                  <a:srgbClr val="000000"/>
                </a:solidFill>
                <a:latin typeface="Times New Roman" pitchFamily="18"/>
                <a:cs typeface="Arial" pitchFamily="34"/>
              </a:rPr>
              <a:t> TASK 2</a:t>
            </a:r>
            <a:br>
              <a:rPr lang="en-GB" sz="1800">
                <a:latin typeface="Calibri" pitchFamily="34"/>
                <a:cs typeface="Arial" pitchFamily="34"/>
              </a:rPr>
            </a:br>
            <a:r>
              <a:rPr lang="en-GB" sz="1600" b="1">
                <a:solidFill>
                  <a:srgbClr val="000000"/>
                </a:solidFill>
                <a:latin typeface="Arial" pitchFamily="34"/>
                <a:cs typeface="Arial" pitchFamily="34"/>
              </a:rPr>
              <a:t>Assignment Title: Individual Presentation</a:t>
            </a:r>
            <a:br>
              <a:rPr lang="en-GB" sz="1600">
                <a:latin typeface="Calibri" pitchFamily="34"/>
                <a:cs typeface="Arial" pitchFamily="34"/>
              </a:rPr>
            </a:br>
            <a:r>
              <a:rPr lang="en-GB" sz="1600" b="1">
                <a:solidFill>
                  <a:srgbClr val="000000"/>
                </a:solidFill>
                <a:latin typeface="Arial" pitchFamily="34"/>
                <a:cs typeface="Arial" pitchFamily="34"/>
              </a:rPr>
              <a:t>Student Name: Frida Izabella Tac</a:t>
            </a:r>
            <a:br>
              <a:rPr lang="en-GB" sz="1600">
                <a:latin typeface="Calibri" pitchFamily="34"/>
                <a:cs typeface="Arial" pitchFamily="34"/>
              </a:rPr>
            </a:br>
            <a:r>
              <a:rPr lang="en-GB" sz="1600" b="1">
                <a:solidFill>
                  <a:srgbClr val="000000"/>
                </a:solidFill>
                <a:latin typeface="Arial" pitchFamily="34"/>
                <a:cs typeface="Arial" pitchFamily="34"/>
              </a:rPr>
              <a:t>Student Number: 2118358</a:t>
            </a:r>
            <a:br>
              <a:rPr lang="en-GB" sz="1600">
                <a:latin typeface="Calibri" pitchFamily="34"/>
                <a:cs typeface="Arial" pitchFamily="34"/>
              </a:rPr>
            </a:br>
            <a:r>
              <a:rPr lang="en-GB" sz="1600" b="1">
                <a:solidFill>
                  <a:srgbClr val="000000"/>
                </a:solidFill>
                <a:latin typeface="Arial" pitchFamily="34"/>
                <a:cs typeface="Arial" pitchFamily="34"/>
              </a:rPr>
              <a:t>Lecturer name: Samuel Ofori</a:t>
            </a:r>
            <a:endParaRPr lang="en-GB" sz="1600"/>
          </a:p>
        </p:txBody>
      </p:sp>
      <p:sp>
        <p:nvSpPr>
          <p:cNvPr id="3" name="Subtitle 2">
            <a:extLst>
              <a:ext uri="{FF2B5EF4-FFF2-40B4-BE49-F238E27FC236}">
                <a16:creationId xmlns:a16="http://schemas.microsoft.com/office/drawing/2014/main" id="{1D2E9F7D-74E5-5B21-9A41-44766C2FECB4}"/>
              </a:ext>
            </a:extLst>
          </p:cNvPr>
          <p:cNvSpPr txBox="1">
            <a:spLocks noGrp="1"/>
          </p:cNvSpPr>
          <p:nvPr>
            <p:ph type="subTitle" idx="1"/>
          </p:nvPr>
        </p:nvSpPr>
        <p:spPr/>
        <p:txBody>
          <a:bodyPr/>
          <a:lstStyle/>
          <a:p>
            <a:pPr lvl="0">
              <a:spcBef>
                <a:spcPts val="400"/>
              </a:spcBef>
            </a:pPr>
            <a:r>
              <a:rPr lang="en-GB" sz="1800" b="1">
                <a:latin typeface="Arial" pitchFamily="34"/>
                <a:cs typeface="Arial" pitchFamily="34"/>
              </a:rPr>
              <a:t>BMSW5106_BIRM</a:t>
            </a:r>
            <a:br>
              <a:rPr lang="en-GB" sz="1800">
                <a:latin typeface="Calibri" pitchFamily="34"/>
                <a:cs typeface="Arial" pitchFamily="34"/>
              </a:rPr>
            </a:br>
            <a:r>
              <a:rPr lang="en-GB" sz="1800" b="1">
                <a:latin typeface="Arial" pitchFamily="34"/>
              </a:rPr>
              <a:t>Knowledge and Information Management Skills for the Workplace</a:t>
            </a:r>
            <a:endParaRPr lang="en-GB" sz="1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8122C-7004-590F-786B-7FDF80E5076E}"/>
              </a:ext>
            </a:extLst>
          </p:cNvPr>
          <p:cNvSpPr txBox="1">
            <a:spLocks noGrp="1"/>
          </p:cNvSpPr>
          <p:nvPr>
            <p:ph type="title"/>
          </p:nvPr>
        </p:nvSpPr>
        <p:spPr>
          <a:xfrm>
            <a:off x="1295403" y="982129"/>
            <a:ext cx="9601200" cy="538755"/>
          </a:xfrm>
        </p:spPr>
        <p:txBody>
          <a:bodyPr>
            <a:normAutofit fontScale="90000"/>
          </a:bodyPr>
          <a:lstStyle/>
          <a:p>
            <a:pPr lvl="0"/>
            <a:r>
              <a:rPr lang="en-GB" sz="4000"/>
              <a:t>Introduction:</a:t>
            </a:r>
          </a:p>
        </p:txBody>
      </p:sp>
      <p:sp>
        <p:nvSpPr>
          <p:cNvPr id="3" name="Content Placeholder 2">
            <a:extLst>
              <a:ext uri="{FF2B5EF4-FFF2-40B4-BE49-F238E27FC236}">
                <a16:creationId xmlns:a16="http://schemas.microsoft.com/office/drawing/2014/main" id="{64E40CD2-A0B9-3B35-14B8-927737482815}"/>
              </a:ext>
            </a:extLst>
          </p:cNvPr>
          <p:cNvSpPr txBox="1">
            <a:spLocks noGrp="1"/>
          </p:cNvSpPr>
          <p:nvPr>
            <p:ph idx="1"/>
          </p:nvPr>
        </p:nvSpPr>
        <p:spPr>
          <a:xfrm>
            <a:off x="1295403" y="2425958"/>
            <a:ext cx="9601200" cy="3449912"/>
          </a:xfrm>
        </p:spPr>
        <p:txBody>
          <a:bodyPr/>
          <a:lstStyle/>
          <a:p>
            <a:pPr lvl="0"/>
            <a:r>
              <a:rPr lang="en-GB" sz="1800"/>
              <a:t>In this presentation, two prominent aviation companies, British Airways and Emirates, have their Knowledge Management Systems (KMS) examined and evaluated</a:t>
            </a:r>
            <a:r>
              <a:rPr lang="en-GB"/>
              <a:t>.</a:t>
            </a:r>
          </a:p>
          <a:p>
            <a:pPr marL="0" lvl="0" indent="0">
              <a:buNone/>
            </a:pPr>
            <a:endParaRPr lang="en-GB"/>
          </a:p>
          <a:p>
            <a:pPr lvl="0">
              <a:spcBef>
                <a:spcPts val="400"/>
              </a:spcBef>
            </a:pPr>
            <a:r>
              <a:rPr lang="en-GB" sz="1800">
                <a:solidFill>
                  <a:srgbClr val="000000"/>
                </a:solidFill>
                <a:cs typeface="Arial" pitchFamily="34"/>
              </a:rPr>
              <a:t>Taking into consideration the dangers, opportunities, weaknesses, and strengths that are particular to each organization, the goal is to evaluate how each firm uses its knowledge resources to support its business plan.</a:t>
            </a:r>
            <a:endParaRPr lang="en-GB" sz="1800">
              <a:cs typeface="Arial" pitchFamily="34"/>
            </a:endParaRP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1270E-4A01-0C24-735E-835EA71F2A60}"/>
              </a:ext>
            </a:extLst>
          </p:cNvPr>
          <p:cNvSpPr txBox="1">
            <a:spLocks noGrp="1"/>
          </p:cNvSpPr>
          <p:nvPr>
            <p:ph type="title"/>
          </p:nvPr>
        </p:nvSpPr>
        <p:spPr>
          <a:xfrm>
            <a:off x="457200" y="982129"/>
            <a:ext cx="11252716" cy="576264"/>
          </a:xfrm>
        </p:spPr>
        <p:txBody>
          <a:bodyPr>
            <a:normAutofit fontScale="90000"/>
          </a:bodyPr>
          <a:lstStyle/>
          <a:p>
            <a:pPr lvl="0"/>
            <a:r>
              <a:rPr lang="en-GB" sz="4000"/>
              <a:t>Company Overviews:</a:t>
            </a:r>
          </a:p>
        </p:txBody>
      </p:sp>
      <p:sp>
        <p:nvSpPr>
          <p:cNvPr id="3" name="Text Placeholder 2">
            <a:extLst>
              <a:ext uri="{FF2B5EF4-FFF2-40B4-BE49-F238E27FC236}">
                <a16:creationId xmlns:a16="http://schemas.microsoft.com/office/drawing/2014/main" id="{050A81FB-9418-7CAD-D056-5F147FE0C320}"/>
              </a:ext>
            </a:extLst>
          </p:cNvPr>
          <p:cNvSpPr txBox="1">
            <a:spLocks noGrp="1"/>
          </p:cNvSpPr>
          <p:nvPr>
            <p:ph type="body" idx="1"/>
          </p:nvPr>
        </p:nvSpPr>
        <p:spPr>
          <a:xfrm>
            <a:off x="1174098" y="1147846"/>
            <a:ext cx="4718303" cy="410547"/>
          </a:xfrm>
        </p:spPr>
        <p:txBody>
          <a:bodyPr/>
          <a:lstStyle/>
          <a:p>
            <a:pPr lvl="0"/>
            <a:r>
              <a:rPr lang="en-GB"/>
              <a:t>Emirates</a:t>
            </a:r>
          </a:p>
        </p:txBody>
      </p:sp>
      <p:sp>
        <p:nvSpPr>
          <p:cNvPr id="4" name="Content Placeholder 3">
            <a:extLst>
              <a:ext uri="{FF2B5EF4-FFF2-40B4-BE49-F238E27FC236}">
                <a16:creationId xmlns:a16="http://schemas.microsoft.com/office/drawing/2014/main" id="{9DA8223D-9044-0337-3C2C-B728DAAE3C9E}"/>
              </a:ext>
            </a:extLst>
          </p:cNvPr>
          <p:cNvSpPr txBox="1">
            <a:spLocks noGrp="1"/>
          </p:cNvSpPr>
          <p:nvPr>
            <p:ph type="body" idx="3"/>
          </p:nvPr>
        </p:nvSpPr>
        <p:spPr>
          <a:xfrm>
            <a:off x="1295403" y="2864495"/>
            <a:ext cx="4718303" cy="3011366"/>
          </a:xfrm>
        </p:spPr>
        <p:txBody>
          <a:bodyPr anchor="t">
            <a:normAutofit/>
          </a:bodyPr>
          <a:lstStyle/>
          <a:p>
            <a:pPr marL="285750" lvl="0" indent="-285750">
              <a:spcBef>
                <a:spcPts val="600"/>
              </a:spcBef>
              <a:buChar char="•"/>
            </a:pPr>
            <a:r>
              <a:rPr lang="en-GB" sz="2400">
                <a:solidFill>
                  <a:srgbClr val="262626"/>
                </a:solidFill>
              </a:rPr>
              <a:t>Founded in 1985</a:t>
            </a:r>
          </a:p>
          <a:p>
            <a:pPr marL="285750" lvl="0" indent="-285750">
              <a:spcBef>
                <a:spcPts val="600"/>
              </a:spcBef>
              <a:buChar char="•"/>
            </a:pPr>
            <a:r>
              <a:rPr lang="en-GB" sz="2400">
                <a:solidFill>
                  <a:srgbClr val="262626"/>
                </a:solidFill>
              </a:rPr>
              <a:t>Owned by Dubai government</a:t>
            </a:r>
          </a:p>
          <a:p>
            <a:pPr marL="285750" lvl="0" indent="-285750">
              <a:spcBef>
                <a:spcPts val="600"/>
              </a:spcBef>
              <a:buChar char="•"/>
            </a:pPr>
            <a:r>
              <a:rPr lang="en-GB" sz="2400">
                <a:solidFill>
                  <a:srgbClr val="262626"/>
                </a:solidFill>
              </a:rPr>
              <a:t>Largest international airline</a:t>
            </a:r>
          </a:p>
          <a:p>
            <a:pPr marL="285750" lvl="0" indent="-285750">
              <a:spcBef>
                <a:spcPts val="600"/>
              </a:spcBef>
              <a:buChar char="•"/>
            </a:pPr>
            <a:r>
              <a:rPr lang="en-GB" sz="2400">
                <a:solidFill>
                  <a:srgbClr val="262626"/>
                </a:solidFill>
              </a:rPr>
              <a:t>Flying over 155 destinations</a:t>
            </a:r>
          </a:p>
          <a:p>
            <a:pPr marL="285750" lvl="0" indent="-285750">
              <a:spcBef>
                <a:spcPts val="600"/>
              </a:spcBef>
              <a:buChar char="•"/>
            </a:pPr>
            <a:r>
              <a:rPr lang="en-GB" sz="2400">
                <a:solidFill>
                  <a:srgbClr val="262626"/>
                </a:solidFill>
              </a:rPr>
              <a:t>Operates 269 aircrafts</a:t>
            </a:r>
          </a:p>
          <a:p>
            <a:pPr lvl="0">
              <a:spcBef>
                <a:spcPts val="600"/>
              </a:spcBef>
            </a:pPr>
            <a:endParaRPr lang="en-GB" sz="2400">
              <a:solidFill>
                <a:srgbClr val="262626"/>
              </a:solidFill>
            </a:endParaRPr>
          </a:p>
        </p:txBody>
      </p:sp>
      <p:sp>
        <p:nvSpPr>
          <p:cNvPr id="5" name="Text Placeholder 4">
            <a:extLst>
              <a:ext uri="{FF2B5EF4-FFF2-40B4-BE49-F238E27FC236}">
                <a16:creationId xmlns:a16="http://schemas.microsoft.com/office/drawing/2014/main" id="{360B9CA1-EC08-4407-3BA8-D32D5BCD32F6}"/>
              </a:ext>
            </a:extLst>
          </p:cNvPr>
          <p:cNvSpPr txBox="1">
            <a:spLocks noGrp="1"/>
          </p:cNvSpPr>
          <p:nvPr>
            <p:ph idx="2"/>
          </p:nvPr>
        </p:nvSpPr>
        <p:spPr>
          <a:xfrm>
            <a:off x="6180667" y="2453947"/>
            <a:ext cx="4718303" cy="410547"/>
          </a:xfrm>
        </p:spPr>
        <p:txBody>
          <a:bodyPr anchor="b">
            <a:noAutofit/>
          </a:bodyPr>
          <a:lstStyle/>
          <a:p>
            <a:pPr marL="0" lvl="0" indent="0">
              <a:spcBef>
                <a:spcPts val="670"/>
              </a:spcBef>
              <a:buNone/>
            </a:pPr>
            <a:r>
              <a:rPr lang="en-GB" sz="2800">
                <a:solidFill>
                  <a:srgbClr val="83992A"/>
                </a:solidFill>
              </a:rPr>
              <a:t>British Airways</a:t>
            </a:r>
          </a:p>
        </p:txBody>
      </p:sp>
      <p:sp>
        <p:nvSpPr>
          <p:cNvPr id="6" name="Content Placeholder 5">
            <a:extLst>
              <a:ext uri="{FF2B5EF4-FFF2-40B4-BE49-F238E27FC236}">
                <a16:creationId xmlns:a16="http://schemas.microsoft.com/office/drawing/2014/main" id="{00370CEA-C21B-A351-02B9-BD4B5730F2E3}"/>
              </a:ext>
            </a:extLst>
          </p:cNvPr>
          <p:cNvSpPr txBox="1">
            <a:spLocks noGrp="1"/>
          </p:cNvSpPr>
          <p:nvPr>
            <p:ph idx="4"/>
          </p:nvPr>
        </p:nvSpPr>
        <p:spPr>
          <a:xfrm>
            <a:off x="6180667" y="2864495"/>
            <a:ext cx="4718303" cy="3011366"/>
          </a:xfrm>
        </p:spPr>
        <p:txBody>
          <a:bodyPr/>
          <a:lstStyle/>
          <a:p>
            <a:pPr lvl="0"/>
            <a:r>
              <a:rPr lang="en-GB"/>
              <a:t>Founded in 1974</a:t>
            </a:r>
          </a:p>
          <a:p>
            <a:pPr lvl="0"/>
            <a:r>
              <a:rPr lang="en-GB"/>
              <a:t>Owned by IAG ,head office based in London</a:t>
            </a:r>
          </a:p>
          <a:p>
            <a:pPr lvl="0"/>
            <a:r>
              <a:rPr lang="en-GB"/>
              <a:t>2</a:t>
            </a:r>
            <a:r>
              <a:rPr lang="en-GB" baseline="30000"/>
              <a:t>nd</a:t>
            </a:r>
            <a:r>
              <a:rPr lang="en-GB"/>
              <a:t> largest UK based airline </a:t>
            </a:r>
          </a:p>
          <a:p>
            <a:pPr lvl="0"/>
            <a:r>
              <a:rPr lang="en-GB"/>
              <a:t>Flying over 180 destinations</a:t>
            </a:r>
          </a:p>
          <a:p>
            <a:pPr lvl="0"/>
            <a:r>
              <a:rPr lang="en-GB"/>
              <a:t>Operates 280 aircrafts</a:t>
            </a:r>
          </a:p>
        </p:txBody>
      </p:sp>
      <p:pic>
        <p:nvPicPr>
          <p:cNvPr id="7" name="Picture 13">
            <a:extLst>
              <a:ext uri="{FF2B5EF4-FFF2-40B4-BE49-F238E27FC236}">
                <a16:creationId xmlns:a16="http://schemas.microsoft.com/office/drawing/2014/main" id="{8106EF61-3537-487F-0808-335CD0F08D49}"/>
              </a:ext>
            </a:extLst>
          </p:cNvPr>
          <p:cNvPicPr>
            <a:picLocks noChangeAspect="1"/>
          </p:cNvPicPr>
          <p:nvPr/>
        </p:nvPicPr>
        <p:blipFill>
          <a:blip r:embed="rId2"/>
          <a:stretch>
            <a:fillRect/>
          </a:stretch>
        </p:blipFill>
        <p:spPr>
          <a:xfrm>
            <a:off x="1295403" y="1104576"/>
            <a:ext cx="1886864" cy="1287511"/>
          </a:xfrm>
          <a:prstGeom prst="rect">
            <a:avLst/>
          </a:prstGeom>
          <a:noFill/>
          <a:ln cap="flat">
            <a:noFill/>
          </a:ln>
        </p:spPr>
      </p:pic>
      <p:pic>
        <p:nvPicPr>
          <p:cNvPr id="8" name="Picture 20">
            <a:extLst>
              <a:ext uri="{FF2B5EF4-FFF2-40B4-BE49-F238E27FC236}">
                <a16:creationId xmlns:a16="http://schemas.microsoft.com/office/drawing/2014/main" id="{19805C6A-2FEE-0EE4-36B7-5C5A0A0850C7}"/>
              </a:ext>
            </a:extLst>
          </p:cNvPr>
          <p:cNvPicPr>
            <a:picLocks noChangeAspect="1"/>
          </p:cNvPicPr>
          <p:nvPr/>
        </p:nvPicPr>
        <p:blipFill>
          <a:blip r:embed="rId3"/>
          <a:stretch>
            <a:fillRect/>
          </a:stretch>
        </p:blipFill>
        <p:spPr>
          <a:xfrm>
            <a:off x="8634624" y="1450503"/>
            <a:ext cx="2165646" cy="941585"/>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6">
            <a:extLst>
              <a:ext uri="{FF2B5EF4-FFF2-40B4-BE49-F238E27FC236}">
                <a16:creationId xmlns:a16="http://schemas.microsoft.com/office/drawing/2014/main" id="{1CB06FDB-D028-5163-9F95-0AD110F9C361}"/>
              </a:ext>
            </a:extLst>
          </p:cNvPr>
          <p:cNvSpPr txBox="1"/>
          <p:nvPr/>
        </p:nvSpPr>
        <p:spPr>
          <a:xfrm>
            <a:off x="793104" y="765105"/>
            <a:ext cx="1828800" cy="156965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262626"/>
                </a:solidFill>
                <a:uFillTx/>
                <a:latin typeface="Garamond"/>
              </a:rPr>
              <a:t>TOWS Analysis: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262626"/>
                </a:solidFill>
                <a:uFillTx/>
                <a:latin typeface="Garamond"/>
              </a:rPr>
              <a:t>Emirates</a:t>
            </a:r>
            <a:endParaRPr lang="en-GB" sz="3200" b="0" i="0" u="none" strike="noStrike" kern="1200" cap="none" spc="0" baseline="0">
              <a:solidFill>
                <a:srgbClr val="000000"/>
              </a:solidFill>
              <a:uFillTx/>
              <a:latin typeface="Garamond"/>
            </a:endParaRPr>
          </a:p>
        </p:txBody>
      </p:sp>
      <p:pic>
        <p:nvPicPr>
          <p:cNvPr id="3" name="Picture 9">
            <a:extLst>
              <a:ext uri="{FF2B5EF4-FFF2-40B4-BE49-F238E27FC236}">
                <a16:creationId xmlns:a16="http://schemas.microsoft.com/office/drawing/2014/main" id="{C22DEB2C-0E60-6BE2-11D1-FCBF141BC697}"/>
              </a:ext>
            </a:extLst>
          </p:cNvPr>
          <p:cNvPicPr>
            <a:picLocks noChangeAspect="1"/>
          </p:cNvPicPr>
          <p:nvPr/>
        </p:nvPicPr>
        <p:blipFill>
          <a:blip r:embed="rId2"/>
          <a:stretch>
            <a:fillRect/>
          </a:stretch>
        </p:blipFill>
        <p:spPr>
          <a:xfrm>
            <a:off x="3287688" y="606494"/>
            <a:ext cx="6584091" cy="3816220"/>
          </a:xfrm>
          <a:prstGeom prst="rect">
            <a:avLst/>
          </a:prstGeom>
          <a:noFill/>
          <a:ln cap="flat">
            <a:noFill/>
          </a:ln>
        </p:spPr>
      </p:pic>
      <p:pic>
        <p:nvPicPr>
          <p:cNvPr id="4" name="Picture 11">
            <a:extLst>
              <a:ext uri="{FF2B5EF4-FFF2-40B4-BE49-F238E27FC236}">
                <a16:creationId xmlns:a16="http://schemas.microsoft.com/office/drawing/2014/main" id="{CE6955BA-DB2F-26A4-D1B9-427A066D4F1A}"/>
              </a:ext>
            </a:extLst>
          </p:cNvPr>
          <p:cNvPicPr>
            <a:picLocks noChangeAspect="1"/>
          </p:cNvPicPr>
          <p:nvPr/>
        </p:nvPicPr>
        <p:blipFill>
          <a:blip r:embed="rId3"/>
          <a:stretch>
            <a:fillRect/>
          </a:stretch>
        </p:blipFill>
        <p:spPr>
          <a:xfrm>
            <a:off x="3287688" y="4326364"/>
            <a:ext cx="6584091" cy="1844198"/>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16627A35-57A6-2B3C-5600-32F33D500F99}"/>
              </a:ext>
            </a:extLst>
          </p:cNvPr>
          <p:cNvSpPr txBox="1"/>
          <p:nvPr/>
        </p:nvSpPr>
        <p:spPr>
          <a:xfrm>
            <a:off x="669468" y="659757"/>
            <a:ext cx="2988131" cy="10772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Garamond"/>
                <a:ea typeface="Times New Roman" pitchFamily="18"/>
              </a:rPr>
              <a:t>TOWS Analysis: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Garamond"/>
                <a:ea typeface="Times New Roman" pitchFamily="18"/>
              </a:rPr>
              <a:t> British Airways</a:t>
            </a:r>
            <a:endParaRPr lang="en-GB" sz="3200" b="0" i="0" u="none" strike="noStrike" kern="1200" cap="none" spc="0" baseline="0">
              <a:solidFill>
                <a:srgbClr val="000000"/>
              </a:solidFill>
              <a:uFillTx/>
              <a:latin typeface="Garamond"/>
            </a:endParaRPr>
          </a:p>
        </p:txBody>
      </p:sp>
      <p:pic>
        <p:nvPicPr>
          <p:cNvPr id="3" name="Picture 4">
            <a:extLst>
              <a:ext uri="{FF2B5EF4-FFF2-40B4-BE49-F238E27FC236}">
                <a16:creationId xmlns:a16="http://schemas.microsoft.com/office/drawing/2014/main" id="{87380E9C-A817-DE1C-1599-EBB435ED0B9D}"/>
              </a:ext>
            </a:extLst>
          </p:cNvPr>
          <p:cNvPicPr>
            <a:picLocks noChangeAspect="1"/>
          </p:cNvPicPr>
          <p:nvPr/>
        </p:nvPicPr>
        <p:blipFill>
          <a:blip r:embed="rId2"/>
          <a:stretch>
            <a:fillRect/>
          </a:stretch>
        </p:blipFill>
        <p:spPr>
          <a:xfrm>
            <a:off x="3479822" y="659757"/>
            <a:ext cx="7157072" cy="2857746"/>
          </a:xfrm>
          <a:prstGeom prst="rect">
            <a:avLst/>
          </a:prstGeom>
          <a:noFill/>
          <a:ln cap="flat">
            <a:noFill/>
          </a:ln>
        </p:spPr>
      </p:pic>
      <p:pic>
        <p:nvPicPr>
          <p:cNvPr id="4" name="Picture 6">
            <a:extLst>
              <a:ext uri="{FF2B5EF4-FFF2-40B4-BE49-F238E27FC236}">
                <a16:creationId xmlns:a16="http://schemas.microsoft.com/office/drawing/2014/main" id="{0AB12F35-D0BF-9A7C-7A0B-2FDF3F9D85A2}"/>
              </a:ext>
            </a:extLst>
          </p:cNvPr>
          <p:cNvPicPr>
            <a:picLocks noChangeAspect="1"/>
          </p:cNvPicPr>
          <p:nvPr/>
        </p:nvPicPr>
        <p:blipFill>
          <a:blip r:embed="rId3"/>
          <a:stretch>
            <a:fillRect/>
          </a:stretch>
        </p:blipFill>
        <p:spPr>
          <a:xfrm>
            <a:off x="3479822" y="3517504"/>
            <a:ext cx="7157072" cy="2682474"/>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167D-9D44-F0D9-17E0-B3B13E3BE087}"/>
              </a:ext>
            </a:extLst>
          </p:cNvPr>
          <p:cNvSpPr txBox="1">
            <a:spLocks noGrp="1"/>
          </p:cNvSpPr>
          <p:nvPr>
            <p:ph type="title"/>
          </p:nvPr>
        </p:nvSpPr>
        <p:spPr>
          <a:xfrm>
            <a:off x="1295403" y="982129"/>
            <a:ext cx="4153680" cy="660059"/>
          </a:xfrm>
        </p:spPr>
        <p:txBody>
          <a:bodyPr/>
          <a:lstStyle/>
          <a:p>
            <a:pPr lvl="0"/>
            <a:r>
              <a:rPr lang="en-GB" sz="3200"/>
              <a:t>Comparative Analysis:</a:t>
            </a:r>
          </a:p>
        </p:txBody>
      </p:sp>
      <p:grpSp>
        <p:nvGrpSpPr>
          <p:cNvPr id="3" name="Content Placeholder 2">
            <a:extLst>
              <a:ext uri="{FF2B5EF4-FFF2-40B4-BE49-F238E27FC236}">
                <a16:creationId xmlns:a16="http://schemas.microsoft.com/office/drawing/2014/main" id="{1AAAB3CE-C4E6-00FC-02FB-DB9FF36E2C1D}"/>
              </a:ext>
            </a:extLst>
          </p:cNvPr>
          <p:cNvGrpSpPr/>
          <p:nvPr/>
        </p:nvGrpSpPr>
        <p:grpSpPr>
          <a:xfrm>
            <a:off x="1295403" y="2369978"/>
            <a:ext cx="9601200" cy="3505892"/>
            <a:chOff x="1295403" y="2369978"/>
            <a:chExt cx="9601200" cy="3505892"/>
          </a:xfrm>
        </p:grpSpPr>
        <p:sp>
          <p:nvSpPr>
            <p:cNvPr id="4" name="Freeform: Shape 3">
              <a:extLst>
                <a:ext uri="{FF2B5EF4-FFF2-40B4-BE49-F238E27FC236}">
                  <a16:creationId xmlns:a16="http://schemas.microsoft.com/office/drawing/2014/main" id="{AAD0A673-4A65-095A-F942-76C471C2FE2B}"/>
                </a:ext>
              </a:extLst>
            </p:cNvPr>
            <p:cNvSpPr/>
            <p:nvPr/>
          </p:nvSpPr>
          <p:spPr>
            <a:xfrm>
              <a:off x="1295403" y="2369978"/>
              <a:ext cx="8161020" cy="1051770"/>
            </a:xfrm>
            <a:custGeom>
              <a:avLst/>
              <a:gdLst>
                <a:gd name="f0" fmla="val 10800000"/>
                <a:gd name="f1" fmla="val 5400000"/>
                <a:gd name="f2" fmla="val 180"/>
                <a:gd name="f3" fmla="val w"/>
                <a:gd name="f4" fmla="val h"/>
                <a:gd name="f5" fmla="val 0"/>
                <a:gd name="f6" fmla="val 8161016"/>
                <a:gd name="f7" fmla="val 1051767"/>
                <a:gd name="f8" fmla="val 105177"/>
                <a:gd name="f9" fmla="val 47089"/>
                <a:gd name="f10" fmla="val 8055839"/>
                <a:gd name="f11" fmla="val 8113927"/>
                <a:gd name="f12" fmla="val 946590"/>
                <a:gd name="f13" fmla="val 1004678"/>
                <a:gd name="f14" fmla="+- 0 0 -90"/>
                <a:gd name="f15" fmla="*/ f3 1 8161016"/>
                <a:gd name="f16" fmla="*/ f4 1 1051767"/>
                <a:gd name="f17" fmla="val f5"/>
                <a:gd name="f18" fmla="val f6"/>
                <a:gd name="f19" fmla="val f7"/>
                <a:gd name="f20" fmla="*/ f14 f0 1"/>
                <a:gd name="f21" fmla="+- f19 0 f17"/>
                <a:gd name="f22" fmla="+- f18 0 f17"/>
                <a:gd name="f23" fmla="*/ f20 1 f2"/>
                <a:gd name="f24" fmla="*/ f22 1 8161016"/>
                <a:gd name="f25" fmla="*/ f21 1 1051767"/>
                <a:gd name="f26" fmla="*/ 0 f22 1"/>
                <a:gd name="f27" fmla="*/ 105177 f21 1"/>
                <a:gd name="f28" fmla="*/ 105177 f22 1"/>
                <a:gd name="f29" fmla="*/ 0 f21 1"/>
                <a:gd name="f30" fmla="*/ 8055839 f22 1"/>
                <a:gd name="f31" fmla="*/ 8161016 f22 1"/>
                <a:gd name="f32" fmla="*/ 946590 f21 1"/>
                <a:gd name="f33" fmla="*/ 1051767 f21 1"/>
                <a:gd name="f34" fmla="+- f23 0 f1"/>
                <a:gd name="f35" fmla="*/ f26 1 8161016"/>
                <a:gd name="f36" fmla="*/ f27 1 1051767"/>
                <a:gd name="f37" fmla="*/ f28 1 8161016"/>
                <a:gd name="f38" fmla="*/ f29 1 1051767"/>
                <a:gd name="f39" fmla="*/ f30 1 8161016"/>
                <a:gd name="f40" fmla="*/ f31 1 8161016"/>
                <a:gd name="f41" fmla="*/ f32 1 1051767"/>
                <a:gd name="f42" fmla="*/ f33 1 105176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8161016" h="10517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3992A"/>
            </a:solidFill>
            <a:ln w="15873" cap="flat">
              <a:solidFill>
                <a:srgbClr val="FFFFFF"/>
              </a:solidFill>
              <a:prstDash val="solid"/>
            </a:ln>
          </p:spPr>
          <p:txBody>
            <a:bodyPr vert="horz" wrap="square" lIns="103199" tIns="103199" rIns="1176521" bIns="103199" anchor="ctr" anchorCtr="0" compatLnSpc="1">
              <a:noAutofit/>
            </a:bodyPr>
            <a:lstStyle/>
            <a:p>
              <a:pPr marL="0" marR="0" lvl="0" indent="0" algn="l"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Garamond"/>
                </a:rPr>
                <a:t>Based on their respective TOWS research, Emirates and British Airways have adopted similar Knowledge Management Systems that are significantly impacted by different but related strategic factors. </a:t>
              </a:r>
              <a:endParaRPr lang="en-US" sz="1900" b="0" i="0" u="none" strike="noStrike" kern="1200" cap="none" spc="0" baseline="0">
                <a:solidFill>
                  <a:srgbClr val="FFFFFF"/>
                </a:solidFill>
                <a:uFillTx/>
                <a:latin typeface="Garamond"/>
              </a:endParaRPr>
            </a:p>
          </p:txBody>
        </p:sp>
        <p:sp>
          <p:nvSpPr>
            <p:cNvPr id="5" name="Freeform: Shape 4">
              <a:extLst>
                <a:ext uri="{FF2B5EF4-FFF2-40B4-BE49-F238E27FC236}">
                  <a16:creationId xmlns:a16="http://schemas.microsoft.com/office/drawing/2014/main" id="{B373B5E1-1161-241A-4F02-A379712E5A18}"/>
                </a:ext>
              </a:extLst>
            </p:cNvPr>
            <p:cNvSpPr/>
            <p:nvPr/>
          </p:nvSpPr>
          <p:spPr>
            <a:xfrm>
              <a:off x="2015493" y="3597039"/>
              <a:ext cx="8161020" cy="1051770"/>
            </a:xfrm>
            <a:custGeom>
              <a:avLst/>
              <a:gdLst>
                <a:gd name="f0" fmla="val 10800000"/>
                <a:gd name="f1" fmla="val 5400000"/>
                <a:gd name="f2" fmla="val 180"/>
                <a:gd name="f3" fmla="val w"/>
                <a:gd name="f4" fmla="val h"/>
                <a:gd name="f5" fmla="val 0"/>
                <a:gd name="f6" fmla="val 8161016"/>
                <a:gd name="f7" fmla="val 1051767"/>
                <a:gd name="f8" fmla="val 105177"/>
                <a:gd name="f9" fmla="val 47089"/>
                <a:gd name="f10" fmla="val 8055839"/>
                <a:gd name="f11" fmla="val 8113927"/>
                <a:gd name="f12" fmla="val 946590"/>
                <a:gd name="f13" fmla="val 1004678"/>
                <a:gd name="f14" fmla="+- 0 0 -90"/>
                <a:gd name="f15" fmla="*/ f3 1 8161016"/>
                <a:gd name="f16" fmla="*/ f4 1 1051767"/>
                <a:gd name="f17" fmla="val f5"/>
                <a:gd name="f18" fmla="val f6"/>
                <a:gd name="f19" fmla="val f7"/>
                <a:gd name="f20" fmla="*/ f14 f0 1"/>
                <a:gd name="f21" fmla="+- f19 0 f17"/>
                <a:gd name="f22" fmla="+- f18 0 f17"/>
                <a:gd name="f23" fmla="*/ f20 1 f2"/>
                <a:gd name="f24" fmla="*/ f22 1 8161016"/>
                <a:gd name="f25" fmla="*/ f21 1 1051767"/>
                <a:gd name="f26" fmla="*/ 0 f22 1"/>
                <a:gd name="f27" fmla="*/ 105177 f21 1"/>
                <a:gd name="f28" fmla="*/ 105177 f22 1"/>
                <a:gd name="f29" fmla="*/ 0 f21 1"/>
                <a:gd name="f30" fmla="*/ 8055839 f22 1"/>
                <a:gd name="f31" fmla="*/ 8161016 f22 1"/>
                <a:gd name="f32" fmla="*/ 946590 f21 1"/>
                <a:gd name="f33" fmla="*/ 1051767 f21 1"/>
                <a:gd name="f34" fmla="+- f23 0 f1"/>
                <a:gd name="f35" fmla="*/ f26 1 8161016"/>
                <a:gd name="f36" fmla="*/ f27 1 1051767"/>
                <a:gd name="f37" fmla="*/ f28 1 8161016"/>
                <a:gd name="f38" fmla="*/ f29 1 1051767"/>
                <a:gd name="f39" fmla="*/ f30 1 8161016"/>
                <a:gd name="f40" fmla="*/ f31 1 8161016"/>
                <a:gd name="f41" fmla="*/ f32 1 1051767"/>
                <a:gd name="f42" fmla="*/ f33 1 105176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8161016" h="10517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3992A"/>
            </a:solidFill>
            <a:ln w="15873" cap="flat">
              <a:solidFill>
                <a:srgbClr val="FFFFFF"/>
              </a:solidFill>
              <a:prstDash val="solid"/>
            </a:ln>
          </p:spPr>
          <p:txBody>
            <a:bodyPr vert="horz" wrap="square" lIns="103199" tIns="103199" rIns="1506931" bIns="103199" anchor="ctr" anchorCtr="0" compatLnSpc="1">
              <a:noAutofit/>
            </a:bodyPr>
            <a:lstStyle/>
            <a:p>
              <a:pPr marL="0" marR="0" lvl="0" indent="0" algn="l"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Garamond"/>
                </a:rPr>
                <a:t>The importance both airlines have on using technology breakthroughs for operational efficiency and customer service is one notable commonality.</a:t>
              </a:r>
              <a:endParaRPr lang="en-US" sz="1900" b="0" i="0" u="none" strike="noStrike" kern="1200" cap="none" spc="0" baseline="0">
                <a:solidFill>
                  <a:srgbClr val="FFFFFF"/>
                </a:solidFill>
                <a:uFillTx/>
                <a:latin typeface="Garamond"/>
              </a:endParaRPr>
            </a:p>
          </p:txBody>
        </p:sp>
        <p:sp>
          <p:nvSpPr>
            <p:cNvPr id="6" name="Freeform: Shape 5">
              <a:extLst>
                <a:ext uri="{FF2B5EF4-FFF2-40B4-BE49-F238E27FC236}">
                  <a16:creationId xmlns:a16="http://schemas.microsoft.com/office/drawing/2014/main" id="{EAA630A7-6251-D446-96B1-94BA8723F3D9}"/>
                </a:ext>
              </a:extLst>
            </p:cNvPr>
            <p:cNvSpPr/>
            <p:nvPr/>
          </p:nvSpPr>
          <p:spPr>
            <a:xfrm>
              <a:off x="2735583" y="4824100"/>
              <a:ext cx="8161020" cy="1051770"/>
            </a:xfrm>
            <a:custGeom>
              <a:avLst/>
              <a:gdLst>
                <a:gd name="f0" fmla="val 10800000"/>
                <a:gd name="f1" fmla="val 5400000"/>
                <a:gd name="f2" fmla="val 180"/>
                <a:gd name="f3" fmla="val w"/>
                <a:gd name="f4" fmla="val h"/>
                <a:gd name="f5" fmla="val 0"/>
                <a:gd name="f6" fmla="val 8161016"/>
                <a:gd name="f7" fmla="val 1051767"/>
                <a:gd name="f8" fmla="val 105177"/>
                <a:gd name="f9" fmla="val 47089"/>
                <a:gd name="f10" fmla="val 8055839"/>
                <a:gd name="f11" fmla="val 8113927"/>
                <a:gd name="f12" fmla="val 946590"/>
                <a:gd name="f13" fmla="val 1004678"/>
                <a:gd name="f14" fmla="+- 0 0 -90"/>
                <a:gd name="f15" fmla="*/ f3 1 8161016"/>
                <a:gd name="f16" fmla="*/ f4 1 1051767"/>
                <a:gd name="f17" fmla="val f5"/>
                <a:gd name="f18" fmla="val f6"/>
                <a:gd name="f19" fmla="val f7"/>
                <a:gd name="f20" fmla="*/ f14 f0 1"/>
                <a:gd name="f21" fmla="+- f19 0 f17"/>
                <a:gd name="f22" fmla="+- f18 0 f17"/>
                <a:gd name="f23" fmla="*/ f20 1 f2"/>
                <a:gd name="f24" fmla="*/ f22 1 8161016"/>
                <a:gd name="f25" fmla="*/ f21 1 1051767"/>
                <a:gd name="f26" fmla="*/ 0 f22 1"/>
                <a:gd name="f27" fmla="*/ 105177 f21 1"/>
                <a:gd name="f28" fmla="*/ 105177 f22 1"/>
                <a:gd name="f29" fmla="*/ 0 f21 1"/>
                <a:gd name="f30" fmla="*/ 8055839 f22 1"/>
                <a:gd name="f31" fmla="*/ 8161016 f22 1"/>
                <a:gd name="f32" fmla="*/ 946590 f21 1"/>
                <a:gd name="f33" fmla="*/ 1051767 f21 1"/>
                <a:gd name="f34" fmla="+- f23 0 f1"/>
                <a:gd name="f35" fmla="*/ f26 1 8161016"/>
                <a:gd name="f36" fmla="*/ f27 1 1051767"/>
                <a:gd name="f37" fmla="*/ f28 1 8161016"/>
                <a:gd name="f38" fmla="*/ f29 1 1051767"/>
                <a:gd name="f39" fmla="*/ f30 1 8161016"/>
                <a:gd name="f40" fmla="*/ f31 1 8161016"/>
                <a:gd name="f41" fmla="*/ f32 1 1051767"/>
                <a:gd name="f42" fmla="*/ f33 1 105176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8161016" h="10517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3992A"/>
            </a:solidFill>
            <a:ln w="15873" cap="flat">
              <a:solidFill>
                <a:srgbClr val="FFFFFF"/>
              </a:solidFill>
              <a:prstDash val="solid"/>
            </a:ln>
          </p:spPr>
          <p:txBody>
            <a:bodyPr vert="horz" wrap="square" lIns="103199" tIns="103199" rIns="1506931" bIns="103199" anchor="ctr" anchorCtr="0" compatLnSpc="1">
              <a:noAutofit/>
            </a:bodyPr>
            <a:lstStyle/>
            <a:p>
              <a:pPr marL="0" marR="0" lvl="0" indent="0" algn="l"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Garamond"/>
                </a:rPr>
                <a:t>British Airways makes use of its powerful brand and alliance networks, Emirates navigates these difficulties by using its solid financial position and diverse income sources (Chen, and Lim, 2020).</a:t>
              </a:r>
              <a:endParaRPr lang="en-US" sz="1900" b="0" i="0" u="none" strike="noStrike" kern="1200" cap="none" spc="0" baseline="0">
                <a:solidFill>
                  <a:srgbClr val="FFFFFF"/>
                </a:solidFill>
                <a:uFillTx/>
                <a:latin typeface="Garamond"/>
              </a:endParaRPr>
            </a:p>
          </p:txBody>
        </p:sp>
        <p:sp>
          <p:nvSpPr>
            <p:cNvPr id="7" name="Freeform: Shape 6">
              <a:extLst>
                <a:ext uri="{FF2B5EF4-FFF2-40B4-BE49-F238E27FC236}">
                  <a16:creationId xmlns:a16="http://schemas.microsoft.com/office/drawing/2014/main" id="{A9673271-5A11-E939-B486-DBD7753339F1}"/>
                </a:ext>
              </a:extLst>
            </p:cNvPr>
            <p:cNvSpPr/>
            <p:nvPr/>
          </p:nvSpPr>
          <p:spPr>
            <a:xfrm>
              <a:off x="8772771" y="3167563"/>
              <a:ext cx="683651" cy="683651"/>
            </a:xfrm>
            <a:custGeom>
              <a:avLst/>
              <a:gdLst>
                <a:gd name="f0" fmla="val 10800000"/>
                <a:gd name="f1" fmla="val 5400000"/>
                <a:gd name="f2" fmla="val 180"/>
                <a:gd name="f3" fmla="val w"/>
                <a:gd name="f4" fmla="val h"/>
                <a:gd name="f5" fmla="val 0"/>
                <a:gd name="f6" fmla="val 683648"/>
                <a:gd name="f7" fmla="val 376006"/>
                <a:gd name="f8" fmla="val 153821"/>
                <a:gd name="f9" fmla="val 529827"/>
                <a:gd name="f10" fmla="val 341824"/>
                <a:gd name="f11" fmla="+- 0 0 -90"/>
                <a:gd name="f12" fmla="*/ f3 1 683648"/>
                <a:gd name="f13" fmla="*/ f4 1 683648"/>
                <a:gd name="f14" fmla="val f5"/>
                <a:gd name="f15" fmla="val f6"/>
                <a:gd name="f16" fmla="*/ f11 f0 1"/>
                <a:gd name="f17" fmla="+- f15 0 f14"/>
                <a:gd name="f18" fmla="*/ f16 1 f2"/>
                <a:gd name="f19" fmla="*/ f17 1 683648"/>
                <a:gd name="f20" fmla="*/ 0 f17 1"/>
                <a:gd name="f21" fmla="*/ 376006 f17 1"/>
                <a:gd name="f22" fmla="*/ 153821 f17 1"/>
                <a:gd name="f23" fmla="*/ 529827 f17 1"/>
                <a:gd name="f24" fmla="*/ 683648 f17 1"/>
                <a:gd name="f25" fmla="*/ 341824 f17 1"/>
                <a:gd name="f26" fmla="+- f18 0 f1"/>
                <a:gd name="f27" fmla="*/ f20 1 683648"/>
                <a:gd name="f28" fmla="*/ f21 1 683648"/>
                <a:gd name="f29" fmla="*/ f22 1 683648"/>
                <a:gd name="f30" fmla="*/ f23 1 683648"/>
                <a:gd name="f31" fmla="*/ f24 1 683648"/>
                <a:gd name="f32" fmla="*/ f25 1 683648"/>
                <a:gd name="f33" fmla="*/ f14 1 f19"/>
                <a:gd name="f34" fmla="*/ f15 1 f19"/>
                <a:gd name="f35" fmla="*/ f27 1 f19"/>
                <a:gd name="f36" fmla="*/ f28 1 f19"/>
                <a:gd name="f37" fmla="*/ f29 1 f19"/>
                <a:gd name="f38" fmla="*/ f30 1 f19"/>
                <a:gd name="f39" fmla="*/ f31 1 f19"/>
                <a:gd name="f40" fmla="*/ f32 1 f19"/>
                <a:gd name="f41" fmla="*/ f33 f12 1"/>
                <a:gd name="f42" fmla="*/ f34 f12 1"/>
                <a:gd name="f43" fmla="*/ f34 f13 1"/>
                <a:gd name="f44" fmla="*/ f33 f13 1"/>
                <a:gd name="f45" fmla="*/ f35 f12 1"/>
                <a:gd name="f46" fmla="*/ f36 f13 1"/>
                <a:gd name="f47" fmla="*/ f37 f12 1"/>
                <a:gd name="f48" fmla="*/ f35 f13 1"/>
                <a:gd name="f49" fmla="*/ f38 f12 1"/>
                <a:gd name="f50" fmla="*/ f39 f12 1"/>
                <a:gd name="f51" fmla="*/ f40 f12 1"/>
                <a:gd name="f52" fmla="*/ f39 f13 1"/>
              </a:gdLst>
              <a:ahLst/>
              <a:cxnLst>
                <a:cxn ang="3cd4">
                  <a:pos x="hc" y="t"/>
                </a:cxn>
                <a:cxn ang="0">
                  <a:pos x="r" y="vc"/>
                </a:cxn>
                <a:cxn ang="cd4">
                  <a:pos x="hc" y="b"/>
                </a:cxn>
                <a:cxn ang="cd2">
                  <a:pos x="l" y="vc"/>
                </a:cxn>
                <a:cxn ang="f26">
                  <a:pos x="f45" y="f46"/>
                </a:cxn>
                <a:cxn ang="f26">
                  <a:pos x="f47" y="f46"/>
                </a:cxn>
                <a:cxn ang="f26">
                  <a:pos x="f47" y="f48"/>
                </a:cxn>
                <a:cxn ang="f26">
                  <a:pos x="f49" y="f48"/>
                </a:cxn>
                <a:cxn ang="f26">
                  <a:pos x="f49" y="f46"/>
                </a:cxn>
                <a:cxn ang="f26">
                  <a:pos x="f50" y="f46"/>
                </a:cxn>
                <a:cxn ang="f26">
                  <a:pos x="f51" y="f52"/>
                </a:cxn>
                <a:cxn ang="f26">
                  <a:pos x="f45" y="f46"/>
                </a:cxn>
              </a:cxnLst>
              <a:rect l="f41" t="f44" r="f42" b="f43"/>
              <a:pathLst>
                <a:path w="683648" h="683648">
                  <a:moveTo>
                    <a:pt x="f5" y="f7"/>
                  </a:moveTo>
                  <a:lnTo>
                    <a:pt x="f8" y="f7"/>
                  </a:lnTo>
                  <a:lnTo>
                    <a:pt x="f8" y="f5"/>
                  </a:lnTo>
                  <a:lnTo>
                    <a:pt x="f9" y="f5"/>
                  </a:lnTo>
                  <a:lnTo>
                    <a:pt x="f9" y="f7"/>
                  </a:lnTo>
                  <a:lnTo>
                    <a:pt x="f6" y="f7"/>
                  </a:lnTo>
                  <a:lnTo>
                    <a:pt x="f10" y="f6"/>
                  </a:lnTo>
                  <a:lnTo>
                    <a:pt x="f5" y="f7"/>
                  </a:lnTo>
                  <a:close/>
                </a:path>
              </a:pathLst>
            </a:custGeom>
            <a:solidFill>
              <a:srgbClr val="D9DECD">
                <a:alpha val="90000"/>
              </a:srgbClr>
            </a:solidFill>
            <a:ln w="15873" cap="flat">
              <a:solidFill>
                <a:srgbClr val="D9DECD">
                  <a:alpha val="90000"/>
                </a:srgbClr>
              </a:solidFill>
              <a:prstDash val="solid"/>
            </a:ln>
          </p:spPr>
          <p:txBody>
            <a:bodyPr vert="horz" wrap="square" lIns="195727" tIns="41906" rIns="195727" bIns="211116"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endParaRPr lang="en-US" sz="3300" b="0" i="0" u="none" strike="noStrike" kern="1200" cap="none" spc="0" baseline="0">
                <a:solidFill>
                  <a:srgbClr val="000000"/>
                </a:solidFill>
                <a:uFillTx/>
                <a:latin typeface="Garamond"/>
              </a:endParaRPr>
            </a:p>
          </p:txBody>
        </p:sp>
        <p:sp>
          <p:nvSpPr>
            <p:cNvPr id="8" name="Freeform: Shape 7">
              <a:extLst>
                <a:ext uri="{FF2B5EF4-FFF2-40B4-BE49-F238E27FC236}">
                  <a16:creationId xmlns:a16="http://schemas.microsoft.com/office/drawing/2014/main" id="{5468CA19-4504-259E-59B7-1600F79DF8BE}"/>
                </a:ext>
              </a:extLst>
            </p:cNvPr>
            <p:cNvSpPr/>
            <p:nvPr/>
          </p:nvSpPr>
          <p:spPr>
            <a:xfrm>
              <a:off x="9492861" y="4387620"/>
              <a:ext cx="683651" cy="683651"/>
            </a:xfrm>
            <a:custGeom>
              <a:avLst/>
              <a:gdLst>
                <a:gd name="f0" fmla="val 10800000"/>
                <a:gd name="f1" fmla="val 5400000"/>
                <a:gd name="f2" fmla="val 180"/>
                <a:gd name="f3" fmla="val w"/>
                <a:gd name="f4" fmla="val h"/>
                <a:gd name="f5" fmla="val 0"/>
                <a:gd name="f6" fmla="val 683648"/>
                <a:gd name="f7" fmla="val 376006"/>
                <a:gd name="f8" fmla="val 153821"/>
                <a:gd name="f9" fmla="val 529827"/>
                <a:gd name="f10" fmla="val 341824"/>
                <a:gd name="f11" fmla="+- 0 0 -90"/>
                <a:gd name="f12" fmla="*/ f3 1 683648"/>
                <a:gd name="f13" fmla="*/ f4 1 683648"/>
                <a:gd name="f14" fmla="val f5"/>
                <a:gd name="f15" fmla="val f6"/>
                <a:gd name="f16" fmla="*/ f11 f0 1"/>
                <a:gd name="f17" fmla="+- f15 0 f14"/>
                <a:gd name="f18" fmla="*/ f16 1 f2"/>
                <a:gd name="f19" fmla="*/ f17 1 683648"/>
                <a:gd name="f20" fmla="*/ 0 f17 1"/>
                <a:gd name="f21" fmla="*/ 376006 f17 1"/>
                <a:gd name="f22" fmla="*/ 153821 f17 1"/>
                <a:gd name="f23" fmla="*/ 529827 f17 1"/>
                <a:gd name="f24" fmla="*/ 683648 f17 1"/>
                <a:gd name="f25" fmla="*/ 341824 f17 1"/>
                <a:gd name="f26" fmla="+- f18 0 f1"/>
                <a:gd name="f27" fmla="*/ f20 1 683648"/>
                <a:gd name="f28" fmla="*/ f21 1 683648"/>
                <a:gd name="f29" fmla="*/ f22 1 683648"/>
                <a:gd name="f30" fmla="*/ f23 1 683648"/>
                <a:gd name="f31" fmla="*/ f24 1 683648"/>
                <a:gd name="f32" fmla="*/ f25 1 683648"/>
                <a:gd name="f33" fmla="*/ f14 1 f19"/>
                <a:gd name="f34" fmla="*/ f15 1 f19"/>
                <a:gd name="f35" fmla="*/ f27 1 f19"/>
                <a:gd name="f36" fmla="*/ f28 1 f19"/>
                <a:gd name="f37" fmla="*/ f29 1 f19"/>
                <a:gd name="f38" fmla="*/ f30 1 f19"/>
                <a:gd name="f39" fmla="*/ f31 1 f19"/>
                <a:gd name="f40" fmla="*/ f32 1 f19"/>
                <a:gd name="f41" fmla="*/ f33 f12 1"/>
                <a:gd name="f42" fmla="*/ f34 f12 1"/>
                <a:gd name="f43" fmla="*/ f34 f13 1"/>
                <a:gd name="f44" fmla="*/ f33 f13 1"/>
                <a:gd name="f45" fmla="*/ f35 f12 1"/>
                <a:gd name="f46" fmla="*/ f36 f13 1"/>
                <a:gd name="f47" fmla="*/ f37 f12 1"/>
                <a:gd name="f48" fmla="*/ f35 f13 1"/>
                <a:gd name="f49" fmla="*/ f38 f12 1"/>
                <a:gd name="f50" fmla="*/ f39 f12 1"/>
                <a:gd name="f51" fmla="*/ f40 f12 1"/>
                <a:gd name="f52" fmla="*/ f39 f13 1"/>
              </a:gdLst>
              <a:ahLst/>
              <a:cxnLst>
                <a:cxn ang="3cd4">
                  <a:pos x="hc" y="t"/>
                </a:cxn>
                <a:cxn ang="0">
                  <a:pos x="r" y="vc"/>
                </a:cxn>
                <a:cxn ang="cd4">
                  <a:pos x="hc" y="b"/>
                </a:cxn>
                <a:cxn ang="cd2">
                  <a:pos x="l" y="vc"/>
                </a:cxn>
                <a:cxn ang="f26">
                  <a:pos x="f45" y="f46"/>
                </a:cxn>
                <a:cxn ang="f26">
                  <a:pos x="f47" y="f46"/>
                </a:cxn>
                <a:cxn ang="f26">
                  <a:pos x="f47" y="f48"/>
                </a:cxn>
                <a:cxn ang="f26">
                  <a:pos x="f49" y="f48"/>
                </a:cxn>
                <a:cxn ang="f26">
                  <a:pos x="f49" y="f46"/>
                </a:cxn>
                <a:cxn ang="f26">
                  <a:pos x="f50" y="f46"/>
                </a:cxn>
                <a:cxn ang="f26">
                  <a:pos x="f51" y="f52"/>
                </a:cxn>
                <a:cxn ang="f26">
                  <a:pos x="f45" y="f46"/>
                </a:cxn>
              </a:cxnLst>
              <a:rect l="f41" t="f44" r="f42" b="f43"/>
              <a:pathLst>
                <a:path w="683648" h="683648">
                  <a:moveTo>
                    <a:pt x="f5" y="f7"/>
                  </a:moveTo>
                  <a:lnTo>
                    <a:pt x="f8" y="f7"/>
                  </a:lnTo>
                  <a:lnTo>
                    <a:pt x="f8" y="f5"/>
                  </a:lnTo>
                  <a:lnTo>
                    <a:pt x="f9" y="f5"/>
                  </a:lnTo>
                  <a:lnTo>
                    <a:pt x="f9" y="f7"/>
                  </a:lnTo>
                  <a:lnTo>
                    <a:pt x="f6" y="f7"/>
                  </a:lnTo>
                  <a:lnTo>
                    <a:pt x="f10" y="f6"/>
                  </a:lnTo>
                  <a:lnTo>
                    <a:pt x="f5" y="f7"/>
                  </a:lnTo>
                  <a:close/>
                </a:path>
              </a:pathLst>
            </a:custGeom>
            <a:solidFill>
              <a:srgbClr val="D9DECD">
                <a:alpha val="90000"/>
              </a:srgbClr>
            </a:solidFill>
            <a:ln w="15873" cap="flat">
              <a:solidFill>
                <a:srgbClr val="D9DECD">
                  <a:alpha val="90000"/>
                </a:srgbClr>
              </a:solidFill>
              <a:prstDash val="solid"/>
            </a:ln>
          </p:spPr>
          <p:txBody>
            <a:bodyPr vert="horz" wrap="square" lIns="195727" tIns="41906" rIns="195727" bIns="211116"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endParaRPr lang="en-US" sz="3300" b="0" i="0" u="none" strike="noStrike" kern="1200" cap="none" spc="0" baseline="0">
                <a:solidFill>
                  <a:srgbClr val="000000"/>
                </a:solidFill>
                <a:uFillTx/>
                <a:latin typeface="Garamond"/>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BC583-38FC-9133-8930-FD925E3997BE}"/>
              </a:ext>
            </a:extLst>
          </p:cNvPr>
          <p:cNvSpPr txBox="1">
            <a:spLocks noGrp="1"/>
          </p:cNvSpPr>
          <p:nvPr>
            <p:ph type="title"/>
          </p:nvPr>
        </p:nvSpPr>
        <p:spPr/>
        <p:txBody>
          <a:bodyPr>
            <a:normAutofit fontScale="90000"/>
          </a:bodyPr>
          <a:lstStyle/>
          <a:p>
            <a:pPr lvl="0"/>
            <a:r>
              <a:rPr lang="en-GB" sz="4000"/>
              <a:t>Critical Evaluation of Knowledge Management Systems :</a:t>
            </a:r>
          </a:p>
        </p:txBody>
      </p:sp>
      <p:sp>
        <p:nvSpPr>
          <p:cNvPr id="3" name="Content Placeholder 2">
            <a:extLst>
              <a:ext uri="{FF2B5EF4-FFF2-40B4-BE49-F238E27FC236}">
                <a16:creationId xmlns:a16="http://schemas.microsoft.com/office/drawing/2014/main" id="{B07336F4-EF7A-3EBB-2276-2F79A3020576}"/>
              </a:ext>
            </a:extLst>
          </p:cNvPr>
          <p:cNvSpPr txBox="1">
            <a:spLocks noGrp="1"/>
          </p:cNvSpPr>
          <p:nvPr>
            <p:ph idx="1"/>
          </p:nvPr>
        </p:nvSpPr>
        <p:spPr/>
        <p:txBody>
          <a:bodyPr/>
          <a:lstStyle/>
          <a:p>
            <a:pPr marL="0" lvl="0" indent="0">
              <a:buNone/>
            </a:pPr>
            <a:r>
              <a:rPr lang="en-GB"/>
              <a:t>Emirates</a:t>
            </a:r>
          </a:p>
          <a:p>
            <a:pPr marL="0" lvl="0" indent="0">
              <a:buNone/>
            </a:pPr>
            <a:r>
              <a:rPr lang="en-GB"/>
              <a:t>Emirates still has weaknesses in its KM strategy, notably about the geopolitical concerns connected to its base in Dubai (Lee, and Choi, 2021). </a:t>
            </a:r>
          </a:p>
          <a:p>
            <a:pPr lvl="0"/>
            <a:endParaRPr lang="en-GB"/>
          </a:p>
        </p:txBody>
      </p:sp>
      <p:sp>
        <p:nvSpPr>
          <p:cNvPr id="4" name="Content Placeholder 3">
            <a:extLst>
              <a:ext uri="{FF2B5EF4-FFF2-40B4-BE49-F238E27FC236}">
                <a16:creationId xmlns:a16="http://schemas.microsoft.com/office/drawing/2014/main" id="{6BACF07C-4EA6-97B2-548B-484190D06797}"/>
              </a:ext>
            </a:extLst>
          </p:cNvPr>
          <p:cNvSpPr txBox="1">
            <a:spLocks noGrp="1"/>
          </p:cNvSpPr>
          <p:nvPr>
            <p:ph idx="2"/>
          </p:nvPr>
        </p:nvSpPr>
        <p:spPr/>
        <p:txBody>
          <a:bodyPr/>
          <a:lstStyle/>
          <a:p>
            <a:pPr marL="0" lvl="0" indent="0">
              <a:buNone/>
            </a:pPr>
            <a:r>
              <a:rPr lang="en-GB"/>
              <a:t>British Airways</a:t>
            </a:r>
          </a:p>
          <a:p>
            <a:pPr marL="0" lvl="0" indent="0">
              <a:buNone/>
            </a:pPr>
            <a:r>
              <a:rPr lang="en-GB"/>
              <a:t>British Airways has a well-organized knowledge management system that is based on both professional standards and academic ideas.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51404-A2C1-DA8A-192A-E7AA2A2BA38E}"/>
              </a:ext>
            </a:extLst>
          </p:cNvPr>
          <p:cNvSpPr txBox="1">
            <a:spLocks noGrp="1"/>
          </p:cNvSpPr>
          <p:nvPr>
            <p:ph type="title"/>
          </p:nvPr>
        </p:nvSpPr>
        <p:spPr/>
        <p:txBody>
          <a:bodyPr/>
          <a:lstStyle/>
          <a:p>
            <a:pPr lvl="0"/>
            <a:r>
              <a:rPr lang="en-GB"/>
              <a:t>Comparative Evaluation:</a:t>
            </a:r>
          </a:p>
        </p:txBody>
      </p:sp>
      <p:sp>
        <p:nvSpPr>
          <p:cNvPr id="3" name="Content Placeholder 2">
            <a:extLst>
              <a:ext uri="{FF2B5EF4-FFF2-40B4-BE49-F238E27FC236}">
                <a16:creationId xmlns:a16="http://schemas.microsoft.com/office/drawing/2014/main" id="{B3234AD0-62D0-DE51-B775-5B0D94895E13}"/>
              </a:ext>
            </a:extLst>
          </p:cNvPr>
          <p:cNvSpPr txBox="1">
            <a:spLocks noGrp="1"/>
          </p:cNvSpPr>
          <p:nvPr>
            <p:ph idx="1"/>
          </p:nvPr>
        </p:nvSpPr>
        <p:spPr/>
        <p:txBody>
          <a:bodyPr/>
          <a:lstStyle/>
          <a:p>
            <a:pPr lvl="0">
              <a:lnSpc>
                <a:spcPct val="90000"/>
              </a:lnSpc>
            </a:pPr>
            <a:r>
              <a:rPr lang="en-GB"/>
              <a:t>Emirates, a relatively new and technologically adaptable company, integrates its knowledge management (KM) system with its overarching business strategy, emphasizing the use of cutting-edge technology for operational excellence and customer service (Nunn, and McGuire, 2021).</a:t>
            </a:r>
          </a:p>
        </p:txBody>
      </p:sp>
      <p:sp>
        <p:nvSpPr>
          <p:cNvPr id="4" name="Content Placeholder 3">
            <a:extLst>
              <a:ext uri="{FF2B5EF4-FFF2-40B4-BE49-F238E27FC236}">
                <a16:creationId xmlns:a16="http://schemas.microsoft.com/office/drawing/2014/main" id="{BD4365FD-D9BA-993B-EABE-6B00AC078019}"/>
              </a:ext>
            </a:extLst>
          </p:cNvPr>
          <p:cNvSpPr txBox="1">
            <a:spLocks noGrp="1"/>
          </p:cNvSpPr>
          <p:nvPr>
            <p:ph idx="2"/>
          </p:nvPr>
        </p:nvSpPr>
        <p:spPr/>
        <p:txBody>
          <a:bodyPr/>
          <a:lstStyle/>
          <a:p>
            <a:pPr lvl="0">
              <a:lnSpc>
                <a:spcPct val="90000"/>
              </a:lnSpc>
            </a:pPr>
            <a:r>
              <a:rPr lang="en-GB"/>
              <a:t>British Airways, in comparison, takes a more cautious approach, using KM largely to optimize current operations and enhance customer relationship management due to its lengthy history and old technologies.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bg>
      <p:bgPr>
        <a:blipFill>
          <a:blip r:embed="rId2"/>
          <a:stretch>
            <a:fillRect/>
          </a:stretch>
        </a:blipFill>
        <a:effectLst/>
      </p:bgPr>
    </p:bg>
    <p:spTree>
      <p:nvGrpSpPr>
        <p:cNvPr id="1" name=""/>
        <p:cNvGrpSpPr/>
        <p:nvPr/>
      </p:nvGrpSpPr>
      <p:grpSpPr>
        <a:xfrm>
          <a:off x="0" y="0"/>
          <a:ext cx="0" cy="0"/>
          <a:chOff x="0" y="0"/>
          <a:chExt cx="0" cy="0"/>
        </a:xfrm>
      </p:grpSpPr>
      <p:grpSp>
        <p:nvGrpSpPr>
          <p:cNvPr id="2" name="Group 63">
            <a:extLst>
              <a:ext uri="{FF2B5EF4-FFF2-40B4-BE49-F238E27FC236}">
                <a16:creationId xmlns:a16="http://schemas.microsoft.com/office/drawing/2014/main" id="{7713EFB2-0A11-8449-1762-EF59FF5B7A0F}"/>
              </a:ext>
            </a:extLst>
          </p:cNvPr>
          <p:cNvGrpSpPr/>
          <p:nvPr/>
        </p:nvGrpSpPr>
        <p:grpSpPr>
          <a:xfrm>
            <a:off x="-15736" y="0"/>
            <a:ext cx="12229962" cy="6856216"/>
            <a:chOff x="-15736" y="0"/>
            <a:chExt cx="12229962" cy="6856216"/>
          </a:xfrm>
        </p:grpSpPr>
        <p:pic>
          <p:nvPicPr>
            <p:cNvPr id="3" name="Picture 48">
              <a:extLst>
                <a:ext uri="{FF2B5EF4-FFF2-40B4-BE49-F238E27FC236}">
                  <a16:creationId xmlns:a16="http://schemas.microsoft.com/office/drawing/2014/main" id="{380B96C0-0604-E2D3-0A72-FE202A309BEB}"/>
                </a:ext>
              </a:extLst>
            </p:cNvPr>
            <p:cNvPicPr>
              <a:picLocks noChangeAspect="1"/>
            </p:cNvPicPr>
            <p:nvPr/>
          </p:nvPicPr>
          <p:blipFill>
            <a:blip r:embed="rId3"/>
            <a:stretch>
              <a:fillRect/>
            </a:stretch>
          </p:blipFill>
          <p:spPr>
            <a:xfrm>
              <a:off x="0" y="0"/>
              <a:ext cx="12188823" cy="6856216"/>
            </a:xfrm>
            <a:prstGeom prst="rect">
              <a:avLst/>
            </a:prstGeom>
            <a:noFill/>
            <a:ln cap="flat">
              <a:noFill/>
            </a:ln>
          </p:spPr>
        </p:pic>
        <p:sp>
          <p:nvSpPr>
            <p:cNvPr id="4" name="Rectangle 64">
              <a:extLst>
                <a:ext uri="{FF2B5EF4-FFF2-40B4-BE49-F238E27FC236}">
                  <a16:creationId xmlns:a16="http://schemas.microsoft.com/office/drawing/2014/main" id="{1402116A-841F-075B-1C29-BC2C512BECFC}"/>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pic>
          <p:nvPicPr>
            <p:cNvPr id="5" name="Picture 50">
              <a:extLst>
                <a:ext uri="{FF2B5EF4-FFF2-40B4-BE49-F238E27FC236}">
                  <a16:creationId xmlns:a16="http://schemas.microsoft.com/office/drawing/2014/main" id="{10F8FF2E-F167-48C2-C4F6-FCFD99408661}"/>
                </a:ext>
              </a:extLst>
            </p:cNvPr>
            <p:cNvPicPr>
              <a:picLocks noChangeAspect="1"/>
            </p:cNvPicPr>
            <p:nvPr/>
          </p:nvPicPr>
          <p:blipFill>
            <a:blip r:embed="rId4"/>
            <a:srcRect/>
            <a:stretch>
              <a:fillRect/>
            </a:stretch>
          </p:blipFill>
          <p:spPr>
            <a:xfrm>
              <a:off x="-15736" y="3153829"/>
              <a:ext cx="777240" cy="606420"/>
            </a:xfrm>
            <a:prstGeom prst="rect">
              <a:avLst/>
            </a:prstGeom>
            <a:noFill/>
            <a:ln cap="flat">
              <a:noFill/>
            </a:ln>
          </p:spPr>
        </p:pic>
        <p:pic>
          <p:nvPicPr>
            <p:cNvPr id="6" name="Picture 51">
              <a:extLst>
                <a:ext uri="{FF2B5EF4-FFF2-40B4-BE49-F238E27FC236}">
                  <a16:creationId xmlns:a16="http://schemas.microsoft.com/office/drawing/2014/main" id="{147EF827-62AA-F06C-B705-5D6F3790D65D}"/>
                </a:ext>
              </a:extLst>
            </p:cNvPr>
            <p:cNvPicPr>
              <a:picLocks noChangeAspect="1"/>
            </p:cNvPicPr>
            <p:nvPr/>
          </p:nvPicPr>
          <p:blipFill>
            <a:blip r:embed="rId4"/>
            <a:srcRect/>
            <a:stretch>
              <a:fillRect/>
            </a:stretch>
          </p:blipFill>
          <p:spPr>
            <a:xfrm>
              <a:off x="11436986" y="3153829"/>
              <a:ext cx="777240" cy="606420"/>
            </a:xfrm>
            <a:prstGeom prst="rect">
              <a:avLst/>
            </a:prstGeom>
            <a:noFill/>
            <a:ln cap="flat">
              <a:noFill/>
            </a:ln>
          </p:spPr>
        </p:pic>
      </p:grpSp>
      <p:cxnSp>
        <p:nvCxnSpPr>
          <p:cNvPr id="7" name="Straight Connector 65">
            <a:extLst>
              <a:ext uri="{FF2B5EF4-FFF2-40B4-BE49-F238E27FC236}">
                <a16:creationId xmlns:a16="http://schemas.microsoft.com/office/drawing/2014/main" id="{B681BE6E-06E7-98D1-1B0D-71B6A4C3556A}"/>
              </a:ext>
            </a:extLst>
          </p:cNvPr>
          <p:cNvCxnSpPr>
            <a:cxnSpLocks noMove="1" noResize="1"/>
          </p:cNvCxnSpPr>
          <p:nvPr/>
        </p:nvCxnSpPr>
        <p:spPr>
          <a:xfrm>
            <a:off x="1396169" y="2421468"/>
            <a:ext cx="9407302" cy="0"/>
          </a:xfrm>
          <a:prstGeom prst="straightConnector1">
            <a:avLst/>
          </a:prstGeom>
          <a:noFill/>
          <a:ln w="15873" cap="flat">
            <a:solidFill>
              <a:srgbClr val="83992A"/>
            </a:solidFill>
            <a:prstDash val="solid"/>
          </a:ln>
        </p:spPr>
      </p:cxnSp>
      <p:sp>
        <p:nvSpPr>
          <p:cNvPr id="8" name="Title 1">
            <a:extLst>
              <a:ext uri="{FF2B5EF4-FFF2-40B4-BE49-F238E27FC236}">
                <a16:creationId xmlns:a16="http://schemas.microsoft.com/office/drawing/2014/main" id="{203182D5-5972-4DB3-B6B5-7B88063B006D}"/>
              </a:ext>
            </a:extLst>
          </p:cNvPr>
          <p:cNvSpPr txBox="1">
            <a:spLocks noGrp="1"/>
          </p:cNvSpPr>
          <p:nvPr>
            <p:ph type="title"/>
          </p:nvPr>
        </p:nvSpPr>
        <p:spPr/>
        <p:txBody>
          <a:bodyPr/>
          <a:lstStyle/>
          <a:p>
            <a:pPr lvl="0"/>
            <a:r>
              <a:rPr lang="en-US"/>
              <a:t>Recommendations:</a:t>
            </a:r>
          </a:p>
        </p:txBody>
      </p:sp>
      <p:sp>
        <p:nvSpPr>
          <p:cNvPr id="9" name="TextBox 3">
            <a:extLst>
              <a:ext uri="{FF2B5EF4-FFF2-40B4-BE49-F238E27FC236}">
                <a16:creationId xmlns:a16="http://schemas.microsoft.com/office/drawing/2014/main" id="{B94AA2A1-A11C-961E-4075-3F216C914921}"/>
              </a:ext>
            </a:extLst>
          </p:cNvPr>
          <p:cNvSpPr txBox="1"/>
          <p:nvPr/>
        </p:nvSpPr>
        <p:spPr>
          <a:xfrm>
            <a:off x="3039447" y="3244336"/>
            <a:ext cx="611622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rPr>
              <a:t> </a:t>
            </a:r>
          </a:p>
        </p:txBody>
      </p:sp>
      <p:grpSp>
        <p:nvGrpSpPr>
          <p:cNvPr id="10" name="Diagram 4">
            <a:extLst>
              <a:ext uri="{FF2B5EF4-FFF2-40B4-BE49-F238E27FC236}">
                <a16:creationId xmlns:a16="http://schemas.microsoft.com/office/drawing/2014/main" id="{C3730073-E064-0B5B-7DF4-93CC48B72E1F}"/>
              </a:ext>
            </a:extLst>
          </p:cNvPr>
          <p:cNvGrpSpPr/>
          <p:nvPr/>
        </p:nvGrpSpPr>
        <p:grpSpPr>
          <a:xfrm>
            <a:off x="1295448" y="2805333"/>
            <a:ext cx="9601099" cy="2808990"/>
            <a:chOff x="1295448" y="2805333"/>
            <a:chExt cx="9601099" cy="2808990"/>
          </a:xfrm>
        </p:grpSpPr>
        <p:sp>
          <p:nvSpPr>
            <p:cNvPr id="11" name="Freeform: Shape 10">
              <a:extLst>
                <a:ext uri="{FF2B5EF4-FFF2-40B4-BE49-F238E27FC236}">
                  <a16:creationId xmlns:a16="http://schemas.microsoft.com/office/drawing/2014/main" id="{216E2339-671A-C6ED-60DE-739C2C517E3F}"/>
                </a:ext>
              </a:extLst>
            </p:cNvPr>
            <p:cNvSpPr/>
            <p:nvPr/>
          </p:nvSpPr>
          <p:spPr>
            <a:xfrm>
              <a:off x="1295448" y="2805333"/>
              <a:ext cx="4486494" cy="662400"/>
            </a:xfrm>
            <a:custGeom>
              <a:avLst/>
              <a:gdLst>
                <a:gd name="f0" fmla="val 10800000"/>
                <a:gd name="f1" fmla="val 5400000"/>
                <a:gd name="f2" fmla="val 180"/>
                <a:gd name="f3" fmla="val w"/>
                <a:gd name="f4" fmla="val h"/>
                <a:gd name="f5" fmla="val 0"/>
                <a:gd name="f6" fmla="val 4486496"/>
                <a:gd name="f7" fmla="val 662400"/>
                <a:gd name="f8" fmla="+- 0 0 -90"/>
                <a:gd name="f9" fmla="*/ f3 1 4486496"/>
                <a:gd name="f10" fmla="*/ f4 1 662400"/>
                <a:gd name="f11" fmla="val f5"/>
                <a:gd name="f12" fmla="val f6"/>
                <a:gd name="f13" fmla="val f7"/>
                <a:gd name="f14" fmla="*/ f8 f0 1"/>
                <a:gd name="f15" fmla="+- f13 0 f11"/>
                <a:gd name="f16" fmla="+- f12 0 f11"/>
                <a:gd name="f17" fmla="*/ f14 1 f2"/>
                <a:gd name="f18" fmla="*/ f16 1 4486496"/>
                <a:gd name="f19" fmla="*/ f15 1 662400"/>
                <a:gd name="f20" fmla="*/ 0 f16 1"/>
                <a:gd name="f21" fmla="*/ 0 f15 1"/>
                <a:gd name="f22" fmla="*/ 4486496 f16 1"/>
                <a:gd name="f23" fmla="*/ 662400 f15 1"/>
                <a:gd name="f24" fmla="+- f17 0 f1"/>
                <a:gd name="f25" fmla="*/ f20 1 4486496"/>
                <a:gd name="f26" fmla="*/ f21 1 662400"/>
                <a:gd name="f27" fmla="*/ f22 1 4486496"/>
                <a:gd name="f28" fmla="*/ f23 1 6624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86496" h="662400">
                  <a:moveTo>
                    <a:pt x="f5" y="f5"/>
                  </a:moveTo>
                  <a:lnTo>
                    <a:pt x="f6" y="f5"/>
                  </a:lnTo>
                  <a:lnTo>
                    <a:pt x="f6" y="f7"/>
                  </a:lnTo>
                  <a:lnTo>
                    <a:pt x="f5" y="f7"/>
                  </a:lnTo>
                  <a:lnTo>
                    <a:pt x="f5" y="f5"/>
                  </a:lnTo>
                  <a:close/>
                </a:path>
              </a:pathLst>
            </a:custGeom>
            <a:solidFill>
              <a:srgbClr val="3C9770"/>
            </a:solidFill>
            <a:ln w="15873" cap="flat">
              <a:solidFill>
                <a:srgbClr val="3C9770"/>
              </a:solidFill>
              <a:prstDash val="solid"/>
            </a:ln>
          </p:spPr>
          <p:txBody>
            <a:bodyPr vert="horz" wrap="square" lIns="163577" tIns="93469" rIns="163577" bIns="93469" anchor="ctr" anchorCtr="1" compatLnSpc="1">
              <a:noAutofit/>
            </a:bodyPr>
            <a:lstStyle/>
            <a:p>
              <a:pPr marL="0" marR="0" lvl="0" indent="0" algn="ctr" defTabSz="1022354" rtl="0" fontAlgn="auto" hangingPunct="1">
                <a:lnSpc>
                  <a:spcPct val="90000"/>
                </a:lnSpc>
                <a:spcBef>
                  <a:spcPts val="0"/>
                </a:spcBef>
                <a:spcAft>
                  <a:spcPts val="1000"/>
                </a:spcAft>
                <a:buNone/>
                <a:tabLst/>
                <a:defRPr sz="1800" b="1" i="0" u="none" strike="noStrike" kern="0" cap="none" spc="0" baseline="0">
                  <a:solidFill>
                    <a:srgbClr val="000000"/>
                  </a:solidFill>
                  <a:uFillTx/>
                </a:defRPr>
              </a:pPr>
              <a:r>
                <a:rPr lang="en-GB" sz="2300" b="1" i="0" u="none" strike="noStrike" kern="1200" cap="none" spc="0" baseline="0">
                  <a:solidFill>
                    <a:srgbClr val="FFFFFF"/>
                  </a:solidFill>
                  <a:uFillTx/>
                  <a:latin typeface="Garamond"/>
                </a:rPr>
                <a:t>Emirates</a:t>
              </a:r>
            </a:p>
          </p:txBody>
        </p:sp>
        <p:sp>
          <p:nvSpPr>
            <p:cNvPr id="12" name="Freeform: Shape 11">
              <a:extLst>
                <a:ext uri="{FF2B5EF4-FFF2-40B4-BE49-F238E27FC236}">
                  <a16:creationId xmlns:a16="http://schemas.microsoft.com/office/drawing/2014/main" id="{3AE340BB-AA64-4AF4-72AF-69E9967FC174}"/>
                </a:ext>
              </a:extLst>
            </p:cNvPr>
            <p:cNvSpPr/>
            <p:nvPr/>
          </p:nvSpPr>
          <p:spPr>
            <a:xfrm>
              <a:off x="1295448" y="3467733"/>
              <a:ext cx="4486494" cy="2146590"/>
            </a:xfrm>
            <a:custGeom>
              <a:avLst/>
              <a:gdLst>
                <a:gd name="f0" fmla="val 10800000"/>
                <a:gd name="f1" fmla="val 5400000"/>
                <a:gd name="f2" fmla="val 180"/>
                <a:gd name="f3" fmla="val w"/>
                <a:gd name="f4" fmla="val h"/>
                <a:gd name="f5" fmla="val 0"/>
                <a:gd name="f6" fmla="val 4486496"/>
                <a:gd name="f7" fmla="val 2146589"/>
                <a:gd name="f8" fmla="+- 0 0 -90"/>
                <a:gd name="f9" fmla="*/ f3 1 4486496"/>
                <a:gd name="f10" fmla="*/ f4 1 2146589"/>
                <a:gd name="f11" fmla="val f5"/>
                <a:gd name="f12" fmla="val f6"/>
                <a:gd name="f13" fmla="val f7"/>
                <a:gd name="f14" fmla="*/ f8 f0 1"/>
                <a:gd name="f15" fmla="+- f13 0 f11"/>
                <a:gd name="f16" fmla="+- f12 0 f11"/>
                <a:gd name="f17" fmla="*/ f14 1 f2"/>
                <a:gd name="f18" fmla="*/ f16 1 4486496"/>
                <a:gd name="f19" fmla="*/ f15 1 2146589"/>
                <a:gd name="f20" fmla="*/ 0 f16 1"/>
                <a:gd name="f21" fmla="*/ 0 f15 1"/>
                <a:gd name="f22" fmla="*/ 4486496 f16 1"/>
                <a:gd name="f23" fmla="*/ 2146589 f15 1"/>
                <a:gd name="f24" fmla="+- f17 0 f1"/>
                <a:gd name="f25" fmla="*/ f20 1 4486496"/>
                <a:gd name="f26" fmla="*/ f21 1 2146589"/>
                <a:gd name="f27" fmla="*/ f22 1 4486496"/>
                <a:gd name="f28" fmla="*/ f23 1 214658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86496" h="2146589">
                  <a:moveTo>
                    <a:pt x="f5" y="f5"/>
                  </a:moveTo>
                  <a:lnTo>
                    <a:pt x="f6" y="f5"/>
                  </a:lnTo>
                  <a:lnTo>
                    <a:pt x="f6" y="f7"/>
                  </a:lnTo>
                  <a:lnTo>
                    <a:pt x="f5" y="f7"/>
                  </a:lnTo>
                  <a:lnTo>
                    <a:pt x="f5" y="f5"/>
                  </a:lnTo>
                  <a:close/>
                </a:path>
              </a:pathLst>
            </a:custGeom>
            <a:solidFill>
              <a:srgbClr val="CEDDD5">
                <a:alpha val="90000"/>
              </a:srgbClr>
            </a:solidFill>
            <a:ln w="15873" cap="flat">
              <a:solidFill>
                <a:srgbClr val="CEDDD5">
                  <a:alpha val="90000"/>
                </a:srgbClr>
              </a:solidFill>
              <a:prstDash val="solid"/>
            </a:ln>
          </p:spPr>
          <p:txBody>
            <a:bodyPr vert="horz" wrap="square" lIns="122685" tIns="122685" rIns="163577" bIns="184023" anchor="t" anchorCtr="0" compatLnSpc="1">
              <a:noAutofit/>
            </a:bodyPr>
            <a:lstStyle/>
            <a:p>
              <a:pPr marL="228600" marR="0" lvl="1" indent="-228600" algn="l" defTabSz="1022354"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Garamond"/>
                </a:rPr>
                <a:t>To include real-time risk assessment tools into its KM system. </a:t>
              </a:r>
            </a:p>
            <a:p>
              <a:pPr marL="228600" marR="0" lvl="1" indent="-228600" algn="l" defTabSz="1022354"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Garamond"/>
                </a:rPr>
                <a:t>To use advanced data analytics and artificial intelligence systems that can keep track of world events .</a:t>
              </a:r>
            </a:p>
          </p:txBody>
        </p:sp>
        <p:sp>
          <p:nvSpPr>
            <p:cNvPr id="13" name="Freeform: Shape 12">
              <a:extLst>
                <a:ext uri="{FF2B5EF4-FFF2-40B4-BE49-F238E27FC236}">
                  <a16:creationId xmlns:a16="http://schemas.microsoft.com/office/drawing/2014/main" id="{6251EC6E-8687-547B-7942-6B621BD1BE23}"/>
                </a:ext>
              </a:extLst>
            </p:cNvPr>
            <p:cNvSpPr/>
            <p:nvPr/>
          </p:nvSpPr>
          <p:spPr>
            <a:xfrm>
              <a:off x="6410053" y="2805333"/>
              <a:ext cx="4486494" cy="662400"/>
            </a:xfrm>
            <a:custGeom>
              <a:avLst/>
              <a:gdLst>
                <a:gd name="f0" fmla="val 10800000"/>
                <a:gd name="f1" fmla="val 5400000"/>
                <a:gd name="f2" fmla="val 180"/>
                <a:gd name="f3" fmla="val w"/>
                <a:gd name="f4" fmla="val h"/>
                <a:gd name="f5" fmla="val 0"/>
                <a:gd name="f6" fmla="val 4486496"/>
                <a:gd name="f7" fmla="val 662400"/>
                <a:gd name="f8" fmla="+- 0 0 -90"/>
                <a:gd name="f9" fmla="*/ f3 1 4486496"/>
                <a:gd name="f10" fmla="*/ f4 1 662400"/>
                <a:gd name="f11" fmla="val f5"/>
                <a:gd name="f12" fmla="val f6"/>
                <a:gd name="f13" fmla="val f7"/>
                <a:gd name="f14" fmla="*/ f8 f0 1"/>
                <a:gd name="f15" fmla="+- f13 0 f11"/>
                <a:gd name="f16" fmla="+- f12 0 f11"/>
                <a:gd name="f17" fmla="*/ f14 1 f2"/>
                <a:gd name="f18" fmla="*/ f16 1 4486496"/>
                <a:gd name="f19" fmla="*/ f15 1 662400"/>
                <a:gd name="f20" fmla="*/ 0 f16 1"/>
                <a:gd name="f21" fmla="*/ 0 f15 1"/>
                <a:gd name="f22" fmla="*/ 4486496 f16 1"/>
                <a:gd name="f23" fmla="*/ 662400 f15 1"/>
                <a:gd name="f24" fmla="+- f17 0 f1"/>
                <a:gd name="f25" fmla="*/ f20 1 4486496"/>
                <a:gd name="f26" fmla="*/ f21 1 662400"/>
                <a:gd name="f27" fmla="*/ f22 1 4486496"/>
                <a:gd name="f28" fmla="*/ f23 1 6624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86496" h="662400">
                  <a:moveTo>
                    <a:pt x="f5" y="f5"/>
                  </a:moveTo>
                  <a:lnTo>
                    <a:pt x="f6" y="f5"/>
                  </a:lnTo>
                  <a:lnTo>
                    <a:pt x="f6" y="f7"/>
                  </a:lnTo>
                  <a:lnTo>
                    <a:pt x="f5" y="f7"/>
                  </a:lnTo>
                  <a:lnTo>
                    <a:pt x="f5" y="f5"/>
                  </a:lnTo>
                  <a:close/>
                </a:path>
              </a:pathLst>
            </a:custGeom>
            <a:solidFill>
              <a:srgbClr val="44709D"/>
            </a:solidFill>
            <a:ln w="15873" cap="flat">
              <a:solidFill>
                <a:srgbClr val="44709D"/>
              </a:solidFill>
              <a:prstDash val="solid"/>
            </a:ln>
          </p:spPr>
          <p:txBody>
            <a:bodyPr vert="horz" wrap="square" lIns="163577" tIns="93469" rIns="163577" bIns="93469" anchor="ctr" anchorCtr="1" compatLnSpc="1">
              <a:noAutofit/>
            </a:bodyPr>
            <a:lstStyle/>
            <a:p>
              <a:pPr marL="0" marR="0" lvl="0" indent="0" algn="ctr" defTabSz="1022354" rtl="0" fontAlgn="auto" hangingPunct="1">
                <a:lnSpc>
                  <a:spcPct val="90000"/>
                </a:lnSpc>
                <a:spcBef>
                  <a:spcPts val="0"/>
                </a:spcBef>
                <a:spcAft>
                  <a:spcPts val="1000"/>
                </a:spcAft>
                <a:buNone/>
                <a:tabLst/>
                <a:defRPr sz="1800" b="1" i="0" u="none" strike="noStrike" kern="0" cap="none" spc="0" baseline="0">
                  <a:solidFill>
                    <a:srgbClr val="000000"/>
                  </a:solidFill>
                  <a:uFillTx/>
                </a:defRPr>
              </a:pPr>
              <a:r>
                <a:rPr lang="en-GB" sz="2300" b="1" i="0" u="none" strike="noStrike" kern="1200" cap="none" spc="0" baseline="0">
                  <a:solidFill>
                    <a:srgbClr val="FFFFFF"/>
                  </a:solidFill>
                  <a:uFillTx/>
                  <a:latin typeface="Garamond"/>
                </a:rPr>
                <a:t>British Airways</a:t>
              </a:r>
            </a:p>
          </p:txBody>
        </p:sp>
        <p:sp>
          <p:nvSpPr>
            <p:cNvPr id="14" name="Freeform: Shape 13">
              <a:extLst>
                <a:ext uri="{FF2B5EF4-FFF2-40B4-BE49-F238E27FC236}">
                  <a16:creationId xmlns:a16="http://schemas.microsoft.com/office/drawing/2014/main" id="{141BE937-DABB-69F9-6777-00993DC888A8}"/>
                </a:ext>
              </a:extLst>
            </p:cNvPr>
            <p:cNvSpPr/>
            <p:nvPr/>
          </p:nvSpPr>
          <p:spPr>
            <a:xfrm>
              <a:off x="6410053" y="3467733"/>
              <a:ext cx="4486494" cy="2146590"/>
            </a:xfrm>
            <a:custGeom>
              <a:avLst/>
              <a:gdLst>
                <a:gd name="f0" fmla="val 10800000"/>
                <a:gd name="f1" fmla="val 5400000"/>
                <a:gd name="f2" fmla="val 180"/>
                <a:gd name="f3" fmla="val w"/>
                <a:gd name="f4" fmla="val h"/>
                <a:gd name="f5" fmla="val 0"/>
                <a:gd name="f6" fmla="val 4486496"/>
                <a:gd name="f7" fmla="val 2146589"/>
                <a:gd name="f8" fmla="+- 0 0 -90"/>
                <a:gd name="f9" fmla="*/ f3 1 4486496"/>
                <a:gd name="f10" fmla="*/ f4 1 2146589"/>
                <a:gd name="f11" fmla="val f5"/>
                <a:gd name="f12" fmla="val f6"/>
                <a:gd name="f13" fmla="val f7"/>
                <a:gd name="f14" fmla="*/ f8 f0 1"/>
                <a:gd name="f15" fmla="+- f13 0 f11"/>
                <a:gd name="f16" fmla="+- f12 0 f11"/>
                <a:gd name="f17" fmla="*/ f14 1 f2"/>
                <a:gd name="f18" fmla="*/ f16 1 4486496"/>
                <a:gd name="f19" fmla="*/ f15 1 2146589"/>
                <a:gd name="f20" fmla="*/ 0 f16 1"/>
                <a:gd name="f21" fmla="*/ 0 f15 1"/>
                <a:gd name="f22" fmla="*/ 4486496 f16 1"/>
                <a:gd name="f23" fmla="*/ 2146589 f15 1"/>
                <a:gd name="f24" fmla="+- f17 0 f1"/>
                <a:gd name="f25" fmla="*/ f20 1 4486496"/>
                <a:gd name="f26" fmla="*/ f21 1 2146589"/>
                <a:gd name="f27" fmla="*/ f22 1 4486496"/>
                <a:gd name="f28" fmla="*/ f23 1 214658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86496" h="2146589">
                  <a:moveTo>
                    <a:pt x="f5" y="f5"/>
                  </a:moveTo>
                  <a:lnTo>
                    <a:pt x="f6" y="f5"/>
                  </a:lnTo>
                  <a:lnTo>
                    <a:pt x="f6" y="f7"/>
                  </a:lnTo>
                  <a:lnTo>
                    <a:pt x="f5" y="f7"/>
                  </a:lnTo>
                  <a:lnTo>
                    <a:pt x="f5" y="f5"/>
                  </a:lnTo>
                  <a:close/>
                </a:path>
              </a:pathLst>
            </a:custGeom>
            <a:solidFill>
              <a:srgbClr val="CFD5DF">
                <a:alpha val="90000"/>
              </a:srgbClr>
            </a:solidFill>
            <a:ln w="15873" cap="flat">
              <a:solidFill>
                <a:srgbClr val="CFD5DF">
                  <a:alpha val="90000"/>
                </a:srgbClr>
              </a:solidFill>
              <a:prstDash val="solid"/>
            </a:ln>
          </p:spPr>
          <p:txBody>
            <a:bodyPr vert="horz" wrap="square" lIns="122685" tIns="122685" rIns="163577" bIns="184023" anchor="t" anchorCtr="0" compatLnSpc="1">
              <a:noAutofit/>
            </a:bodyPr>
            <a:lstStyle/>
            <a:p>
              <a:pPr marL="228600" marR="0" lvl="1" indent="-228600" algn="l" defTabSz="1022354"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Garamond"/>
                </a:rPr>
                <a:t>Should invest in real-time analytics solutions.</a:t>
              </a:r>
            </a:p>
            <a:p>
              <a:pPr marL="228600" marR="0" lvl="1" indent="-228600" algn="l" defTabSz="1022354"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Garamond"/>
                </a:rPr>
                <a:t>Should include sustainability measurements and Key Performance Indicators (KPIs).</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4">
    <p:bg>
      <p:bgPr>
        <a:blipFill>
          <a:blip r:embed="rId2"/>
          <a:stretch>
            <a:fillRect/>
          </a:stretch>
        </a:blipFill>
        <a:effectLst/>
      </p:bgPr>
    </p:bg>
    <p:spTree>
      <p:nvGrpSpPr>
        <p:cNvPr id="1" name=""/>
        <p:cNvGrpSpPr/>
        <p:nvPr/>
      </p:nvGrpSpPr>
      <p:grpSpPr>
        <a:xfrm>
          <a:off x="0" y="0"/>
          <a:ext cx="0" cy="0"/>
          <a:chOff x="0" y="0"/>
          <a:chExt cx="0" cy="0"/>
        </a:xfrm>
      </p:grpSpPr>
      <p:grpSp>
        <p:nvGrpSpPr>
          <p:cNvPr id="2" name="Group 9">
            <a:extLst>
              <a:ext uri="{FF2B5EF4-FFF2-40B4-BE49-F238E27FC236}">
                <a16:creationId xmlns:a16="http://schemas.microsoft.com/office/drawing/2014/main" id="{78092230-E6CA-C2C5-599E-917681698055}"/>
              </a:ext>
            </a:extLst>
          </p:cNvPr>
          <p:cNvGrpSpPr/>
          <p:nvPr/>
        </p:nvGrpSpPr>
        <p:grpSpPr>
          <a:xfrm>
            <a:off x="-15736" y="0"/>
            <a:ext cx="12229962" cy="6856216"/>
            <a:chOff x="-15736" y="0"/>
            <a:chExt cx="12229962" cy="6856216"/>
          </a:xfrm>
        </p:grpSpPr>
        <p:pic>
          <p:nvPicPr>
            <p:cNvPr id="3" name="Picture 10">
              <a:extLst>
                <a:ext uri="{FF2B5EF4-FFF2-40B4-BE49-F238E27FC236}">
                  <a16:creationId xmlns:a16="http://schemas.microsoft.com/office/drawing/2014/main" id="{1C51A8B3-86D7-6BF2-A947-354A49DAE7A1}"/>
                </a:ext>
              </a:extLst>
            </p:cNvPr>
            <p:cNvPicPr>
              <a:picLocks noChangeAspect="1"/>
            </p:cNvPicPr>
            <p:nvPr/>
          </p:nvPicPr>
          <p:blipFill>
            <a:blip r:embed="rId3"/>
            <a:stretch>
              <a:fillRect/>
            </a:stretch>
          </p:blipFill>
          <p:spPr>
            <a:xfrm>
              <a:off x="0" y="0"/>
              <a:ext cx="12188823" cy="6856216"/>
            </a:xfrm>
            <a:prstGeom prst="rect">
              <a:avLst/>
            </a:prstGeom>
            <a:noFill/>
            <a:ln cap="flat">
              <a:noFill/>
            </a:ln>
          </p:spPr>
        </p:pic>
        <p:sp>
          <p:nvSpPr>
            <p:cNvPr id="4" name="Rectangle 11">
              <a:extLst>
                <a:ext uri="{FF2B5EF4-FFF2-40B4-BE49-F238E27FC236}">
                  <a16:creationId xmlns:a16="http://schemas.microsoft.com/office/drawing/2014/main" id="{DA9E5CF8-0C3A-76B8-2247-79DFADBCAAD9}"/>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pic>
          <p:nvPicPr>
            <p:cNvPr id="5" name="Picture 12">
              <a:extLst>
                <a:ext uri="{FF2B5EF4-FFF2-40B4-BE49-F238E27FC236}">
                  <a16:creationId xmlns:a16="http://schemas.microsoft.com/office/drawing/2014/main" id="{FD2F1376-25B5-2D7D-144E-73812838234D}"/>
                </a:ext>
              </a:extLst>
            </p:cNvPr>
            <p:cNvPicPr>
              <a:picLocks noChangeAspect="1"/>
            </p:cNvPicPr>
            <p:nvPr/>
          </p:nvPicPr>
          <p:blipFill>
            <a:blip r:embed="rId4"/>
            <a:srcRect/>
            <a:stretch>
              <a:fillRect/>
            </a:stretch>
          </p:blipFill>
          <p:spPr>
            <a:xfrm>
              <a:off x="-15736" y="3153829"/>
              <a:ext cx="777240" cy="606420"/>
            </a:xfrm>
            <a:prstGeom prst="rect">
              <a:avLst/>
            </a:prstGeom>
            <a:noFill/>
            <a:ln cap="flat">
              <a:noFill/>
            </a:ln>
          </p:spPr>
        </p:pic>
        <p:pic>
          <p:nvPicPr>
            <p:cNvPr id="6" name="Picture 13">
              <a:extLst>
                <a:ext uri="{FF2B5EF4-FFF2-40B4-BE49-F238E27FC236}">
                  <a16:creationId xmlns:a16="http://schemas.microsoft.com/office/drawing/2014/main" id="{544F8839-1FC5-4D12-9914-FC32BE585ACC}"/>
                </a:ext>
              </a:extLst>
            </p:cNvPr>
            <p:cNvPicPr>
              <a:picLocks noChangeAspect="1"/>
            </p:cNvPicPr>
            <p:nvPr/>
          </p:nvPicPr>
          <p:blipFill>
            <a:blip r:embed="rId4"/>
            <a:srcRect/>
            <a:stretch>
              <a:fillRect/>
            </a:stretch>
          </p:blipFill>
          <p:spPr>
            <a:xfrm>
              <a:off x="11436986" y="3153829"/>
              <a:ext cx="777240" cy="606420"/>
            </a:xfrm>
            <a:prstGeom prst="rect">
              <a:avLst/>
            </a:prstGeom>
            <a:noFill/>
            <a:ln cap="flat">
              <a:noFill/>
            </a:ln>
          </p:spPr>
        </p:pic>
      </p:grpSp>
      <p:cxnSp>
        <p:nvCxnSpPr>
          <p:cNvPr id="7" name="Straight Connector 15">
            <a:extLst>
              <a:ext uri="{FF2B5EF4-FFF2-40B4-BE49-F238E27FC236}">
                <a16:creationId xmlns:a16="http://schemas.microsoft.com/office/drawing/2014/main" id="{0BAE0B57-6AB8-C428-248E-632D2D34FFC9}"/>
              </a:ext>
            </a:extLst>
          </p:cNvPr>
          <p:cNvCxnSpPr>
            <a:cxnSpLocks noMove="1" noResize="1"/>
          </p:cNvCxnSpPr>
          <p:nvPr/>
        </p:nvCxnSpPr>
        <p:spPr>
          <a:xfrm>
            <a:off x="1396169" y="2421468"/>
            <a:ext cx="9407302" cy="0"/>
          </a:xfrm>
          <a:prstGeom prst="straightConnector1">
            <a:avLst/>
          </a:prstGeom>
          <a:noFill/>
          <a:ln w="15873" cap="flat">
            <a:solidFill>
              <a:srgbClr val="83992A"/>
            </a:solidFill>
            <a:prstDash val="solid"/>
          </a:ln>
        </p:spPr>
      </p:cxnSp>
      <p:sp>
        <p:nvSpPr>
          <p:cNvPr id="8" name="Title 1">
            <a:extLst>
              <a:ext uri="{FF2B5EF4-FFF2-40B4-BE49-F238E27FC236}">
                <a16:creationId xmlns:a16="http://schemas.microsoft.com/office/drawing/2014/main" id="{B67C8BA4-FF1E-41DA-3014-01E647FCD662}"/>
              </a:ext>
            </a:extLst>
          </p:cNvPr>
          <p:cNvSpPr txBox="1">
            <a:spLocks noGrp="1"/>
          </p:cNvSpPr>
          <p:nvPr>
            <p:ph type="title"/>
          </p:nvPr>
        </p:nvSpPr>
        <p:spPr/>
        <p:txBody>
          <a:bodyPr/>
          <a:lstStyle/>
          <a:p>
            <a:pPr lvl="0"/>
            <a:r>
              <a:rPr lang="en-US"/>
              <a:t>Conclusion:</a:t>
            </a:r>
          </a:p>
        </p:txBody>
      </p:sp>
      <p:grpSp>
        <p:nvGrpSpPr>
          <p:cNvPr id="9" name="TextBox 3">
            <a:extLst>
              <a:ext uri="{FF2B5EF4-FFF2-40B4-BE49-F238E27FC236}">
                <a16:creationId xmlns:a16="http://schemas.microsoft.com/office/drawing/2014/main" id="{7AEF293F-DF43-FEE8-8E21-A7B187345EDE}"/>
              </a:ext>
            </a:extLst>
          </p:cNvPr>
          <p:cNvGrpSpPr/>
          <p:nvPr/>
        </p:nvGrpSpPr>
        <p:grpSpPr>
          <a:xfrm>
            <a:off x="1567309" y="2772506"/>
            <a:ext cx="9057369" cy="2874636"/>
            <a:chOff x="1567309" y="2772506"/>
            <a:chExt cx="9057369" cy="2874636"/>
          </a:xfrm>
        </p:grpSpPr>
        <p:sp>
          <p:nvSpPr>
            <p:cNvPr id="10" name="Freeform: Shape 9">
              <a:extLst>
                <a:ext uri="{FF2B5EF4-FFF2-40B4-BE49-F238E27FC236}">
                  <a16:creationId xmlns:a16="http://schemas.microsoft.com/office/drawing/2014/main" id="{4E22A652-8554-1B72-FAD4-EA03FD6B4AEC}"/>
                </a:ext>
              </a:extLst>
            </p:cNvPr>
            <p:cNvSpPr/>
            <p:nvPr/>
          </p:nvSpPr>
          <p:spPr>
            <a:xfrm>
              <a:off x="1567309" y="2772506"/>
              <a:ext cx="3881728" cy="246490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83992A"/>
            </a:solidFill>
            <a:ln w="15873" cap="flat">
              <a:solidFill>
                <a:srgbClr val="FFFFFF"/>
              </a:solidFill>
              <a:prstDash val="solid"/>
            </a:ln>
          </p:spPr>
          <p:txBody>
            <a:bodyPr lIns="0" tIns="0" rIns="0" bIns="0"/>
            <a:lstStyle/>
            <a:p>
              <a:endParaRPr lang="en-GB"/>
            </a:p>
          </p:txBody>
        </p:sp>
        <p:sp>
          <p:nvSpPr>
            <p:cNvPr id="11" name="Freeform: Shape 10">
              <a:extLst>
                <a:ext uri="{FF2B5EF4-FFF2-40B4-BE49-F238E27FC236}">
                  <a16:creationId xmlns:a16="http://schemas.microsoft.com/office/drawing/2014/main" id="{D7B48A8E-C1A4-CD18-DFE2-9F42D9F04570}"/>
                </a:ext>
              </a:extLst>
            </p:cNvPr>
            <p:cNvSpPr/>
            <p:nvPr/>
          </p:nvSpPr>
          <p:spPr>
            <a:xfrm>
              <a:off x="1998613" y="3182240"/>
              <a:ext cx="3881728" cy="2464902"/>
            </a:xfrm>
            <a:custGeom>
              <a:avLst/>
              <a:gdLst>
                <a:gd name="f0" fmla="val 10800000"/>
                <a:gd name="f1" fmla="val 5400000"/>
                <a:gd name="f2" fmla="val 180"/>
                <a:gd name="f3" fmla="val w"/>
                <a:gd name="f4" fmla="val h"/>
                <a:gd name="f5" fmla="val 0"/>
                <a:gd name="f6" fmla="val 3881733"/>
                <a:gd name="f7" fmla="val 2464901"/>
                <a:gd name="f8" fmla="val 246490"/>
                <a:gd name="f9" fmla="val 110357"/>
                <a:gd name="f10" fmla="val 3635243"/>
                <a:gd name="f11" fmla="val 3771376"/>
                <a:gd name="f12" fmla="val 2218411"/>
                <a:gd name="f13" fmla="val 2354544"/>
                <a:gd name="f14" fmla="+- 0 0 -90"/>
                <a:gd name="f15" fmla="*/ f3 1 3881733"/>
                <a:gd name="f16" fmla="*/ f4 1 2464901"/>
                <a:gd name="f17" fmla="val f5"/>
                <a:gd name="f18" fmla="val f6"/>
                <a:gd name="f19" fmla="val f7"/>
                <a:gd name="f20" fmla="*/ f14 f0 1"/>
                <a:gd name="f21" fmla="+- f19 0 f17"/>
                <a:gd name="f22" fmla="+- f18 0 f17"/>
                <a:gd name="f23" fmla="*/ f20 1 f2"/>
                <a:gd name="f24" fmla="*/ f22 1 3881733"/>
                <a:gd name="f25" fmla="*/ f21 1 2464901"/>
                <a:gd name="f26" fmla="*/ 0 f22 1"/>
                <a:gd name="f27" fmla="*/ 246490 f21 1"/>
                <a:gd name="f28" fmla="*/ 246490 f22 1"/>
                <a:gd name="f29" fmla="*/ 0 f21 1"/>
                <a:gd name="f30" fmla="*/ 3635243 f22 1"/>
                <a:gd name="f31" fmla="*/ 3881733 f22 1"/>
                <a:gd name="f32" fmla="*/ 2218411 f21 1"/>
                <a:gd name="f33" fmla="*/ 2464901 f21 1"/>
                <a:gd name="f34" fmla="+- f23 0 f1"/>
                <a:gd name="f35" fmla="*/ f26 1 3881733"/>
                <a:gd name="f36" fmla="*/ f27 1 2464901"/>
                <a:gd name="f37" fmla="*/ f28 1 3881733"/>
                <a:gd name="f38" fmla="*/ f29 1 2464901"/>
                <a:gd name="f39" fmla="*/ f30 1 3881733"/>
                <a:gd name="f40" fmla="*/ f31 1 3881733"/>
                <a:gd name="f41" fmla="*/ f32 1 2464901"/>
                <a:gd name="f42" fmla="*/ f33 1 246490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881733" h="24649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83992A"/>
              </a:solidFill>
              <a:prstDash val="solid"/>
            </a:ln>
          </p:spPr>
          <p:txBody>
            <a:bodyPr vert="horz" wrap="square" lIns="159827" tIns="159827" rIns="159827" bIns="159827"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Garamond"/>
                </a:rPr>
                <a:t>Despite having different methods and obstacles, both Emirates and British Airways serve as models of Knowledge Management (KM) that is success. </a:t>
              </a:r>
              <a:endParaRPr lang="en-US" sz="2300" b="0" i="0" u="none" strike="noStrike" kern="1200" cap="none" spc="0" baseline="0">
                <a:solidFill>
                  <a:srgbClr val="000000"/>
                </a:solidFill>
                <a:uFillTx/>
                <a:latin typeface="Garamond"/>
              </a:endParaRPr>
            </a:p>
          </p:txBody>
        </p:sp>
        <p:sp>
          <p:nvSpPr>
            <p:cNvPr id="12" name="Freeform: Shape 11">
              <a:extLst>
                <a:ext uri="{FF2B5EF4-FFF2-40B4-BE49-F238E27FC236}">
                  <a16:creationId xmlns:a16="http://schemas.microsoft.com/office/drawing/2014/main" id="{C23A96BF-7870-F5A6-2D43-A681639CE9D7}"/>
                </a:ext>
              </a:extLst>
            </p:cNvPr>
            <p:cNvSpPr/>
            <p:nvPr/>
          </p:nvSpPr>
          <p:spPr>
            <a:xfrm>
              <a:off x="6311646" y="2772506"/>
              <a:ext cx="3881728" cy="246490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83992A"/>
            </a:solidFill>
            <a:ln w="15873" cap="flat">
              <a:solidFill>
                <a:srgbClr val="FFFFFF"/>
              </a:solidFill>
              <a:prstDash val="solid"/>
            </a:ln>
          </p:spPr>
          <p:txBody>
            <a:bodyPr lIns="0" tIns="0" rIns="0" bIns="0"/>
            <a:lstStyle/>
            <a:p>
              <a:endParaRPr lang="en-GB"/>
            </a:p>
          </p:txBody>
        </p:sp>
        <p:sp>
          <p:nvSpPr>
            <p:cNvPr id="13" name="Freeform: Shape 12">
              <a:extLst>
                <a:ext uri="{FF2B5EF4-FFF2-40B4-BE49-F238E27FC236}">
                  <a16:creationId xmlns:a16="http://schemas.microsoft.com/office/drawing/2014/main" id="{91AFE867-518B-3668-54A7-399B4FE52F09}"/>
                </a:ext>
              </a:extLst>
            </p:cNvPr>
            <p:cNvSpPr/>
            <p:nvPr/>
          </p:nvSpPr>
          <p:spPr>
            <a:xfrm>
              <a:off x="6742950" y="3182240"/>
              <a:ext cx="3881728" cy="2464902"/>
            </a:xfrm>
            <a:custGeom>
              <a:avLst/>
              <a:gdLst>
                <a:gd name="f0" fmla="val 10800000"/>
                <a:gd name="f1" fmla="val 5400000"/>
                <a:gd name="f2" fmla="val 180"/>
                <a:gd name="f3" fmla="val w"/>
                <a:gd name="f4" fmla="val h"/>
                <a:gd name="f5" fmla="val 0"/>
                <a:gd name="f6" fmla="val 3881733"/>
                <a:gd name="f7" fmla="val 2464901"/>
                <a:gd name="f8" fmla="val 246490"/>
                <a:gd name="f9" fmla="val 110357"/>
                <a:gd name="f10" fmla="val 3635243"/>
                <a:gd name="f11" fmla="val 3771376"/>
                <a:gd name="f12" fmla="val 2218411"/>
                <a:gd name="f13" fmla="val 2354544"/>
                <a:gd name="f14" fmla="+- 0 0 -90"/>
                <a:gd name="f15" fmla="*/ f3 1 3881733"/>
                <a:gd name="f16" fmla="*/ f4 1 2464901"/>
                <a:gd name="f17" fmla="val f5"/>
                <a:gd name="f18" fmla="val f6"/>
                <a:gd name="f19" fmla="val f7"/>
                <a:gd name="f20" fmla="*/ f14 f0 1"/>
                <a:gd name="f21" fmla="+- f19 0 f17"/>
                <a:gd name="f22" fmla="+- f18 0 f17"/>
                <a:gd name="f23" fmla="*/ f20 1 f2"/>
                <a:gd name="f24" fmla="*/ f22 1 3881733"/>
                <a:gd name="f25" fmla="*/ f21 1 2464901"/>
                <a:gd name="f26" fmla="*/ 0 f22 1"/>
                <a:gd name="f27" fmla="*/ 246490 f21 1"/>
                <a:gd name="f28" fmla="*/ 246490 f22 1"/>
                <a:gd name="f29" fmla="*/ 0 f21 1"/>
                <a:gd name="f30" fmla="*/ 3635243 f22 1"/>
                <a:gd name="f31" fmla="*/ 3881733 f22 1"/>
                <a:gd name="f32" fmla="*/ 2218411 f21 1"/>
                <a:gd name="f33" fmla="*/ 2464901 f21 1"/>
                <a:gd name="f34" fmla="+- f23 0 f1"/>
                <a:gd name="f35" fmla="*/ f26 1 3881733"/>
                <a:gd name="f36" fmla="*/ f27 1 2464901"/>
                <a:gd name="f37" fmla="*/ f28 1 3881733"/>
                <a:gd name="f38" fmla="*/ f29 1 2464901"/>
                <a:gd name="f39" fmla="*/ f30 1 3881733"/>
                <a:gd name="f40" fmla="*/ f31 1 3881733"/>
                <a:gd name="f41" fmla="*/ f32 1 2464901"/>
                <a:gd name="f42" fmla="*/ f33 1 246490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881733" h="24649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83992A"/>
              </a:solidFill>
              <a:prstDash val="solid"/>
            </a:ln>
          </p:spPr>
          <p:txBody>
            <a:bodyPr vert="horz" wrap="square" lIns="159827" tIns="159827" rIns="159827" bIns="159827"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Garamond"/>
                </a:rPr>
                <a:t>Both airlines would become more future-proof if sustainability indicators were integrated, and internal knowledge-sharing processes were improved.sful in the aviation industry.</a:t>
              </a:r>
              <a:endParaRPr lang="en-US" sz="2300" b="0" i="0" u="none" strike="noStrike" kern="1200" cap="none" spc="0" baseline="0">
                <a:solidFill>
                  <a:srgbClr val="000000"/>
                </a:solidFill>
                <a:uFillTx/>
                <a:latin typeface="Garamond"/>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7">
    <p:bg>
      <p:bgPr>
        <a:blipFill>
          <a:blip r:embed="rId2"/>
          <a:stretch>
            <a:fillRect/>
          </a:stretch>
        </a:blipFill>
        <a:effectLst/>
      </p:bgPr>
    </p:bg>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79C0596A-A532-A386-5AB4-9B6342945FA2}"/>
              </a:ext>
            </a:extLst>
          </p:cNvPr>
          <p:cNvGrpSpPr/>
          <p:nvPr/>
        </p:nvGrpSpPr>
        <p:grpSpPr>
          <a:xfrm>
            <a:off x="-15736" y="0"/>
            <a:ext cx="12229962" cy="6856216"/>
            <a:chOff x="-15736" y="0"/>
            <a:chExt cx="12229962" cy="6856216"/>
          </a:xfrm>
        </p:grpSpPr>
        <p:pic>
          <p:nvPicPr>
            <p:cNvPr id="3" name="Picture 9">
              <a:extLst>
                <a:ext uri="{FF2B5EF4-FFF2-40B4-BE49-F238E27FC236}">
                  <a16:creationId xmlns:a16="http://schemas.microsoft.com/office/drawing/2014/main" id="{C885DE2C-7A3F-FBE5-BA85-31D997AD2A92}"/>
                </a:ext>
              </a:extLst>
            </p:cNvPr>
            <p:cNvPicPr>
              <a:picLocks noChangeAspect="1"/>
            </p:cNvPicPr>
            <p:nvPr/>
          </p:nvPicPr>
          <p:blipFill>
            <a:blip r:embed="rId3"/>
            <a:stretch>
              <a:fillRect/>
            </a:stretch>
          </p:blipFill>
          <p:spPr>
            <a:xfrm>
              <a:off x="0" y="0"/>
              <a:ext cx="12188823" cy="6856216"/>
            </a:xfrm>
            <a:prstGeom prst="rect">
              <a:avLst/>
            </a:prstGeom>
            <a:noFill/>
            <a:ln cap="flat">
              <a:noFill/>
            </a:ln>
          </p:spPr>
        </p:pic>
        <p:sp>
          <p:nvSpPr>
            <p:cNvPr id="4" name="Rectangle 10">
              <a:extLst>
                <a:ext uri="{FF2B5EF4-FFF2-40B4-BE49-F238E27FC236}">
                  <a16:creationId xmlns:a16="http://schemas.microsoft.com/office/drawing/2014/main" id="{8E72B84C-0BB2-F11C-CA87-63827F8A0871}"/>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pic>
          <p:nvPicPr>
            <p:cNvPr id="5" name="Picture 11">
              <a:extLst>
                <a:ext uri="{FF2B5EF4-FFF2-40B4-BE49-F238E27FC236}">
                  <a16:creationId xmlns:a16="http://schemas.microsoft.com/office/drawing/2014/main" id="{73DAC332-9A52-9453-E6F4-D39ED2E07931}"/>
                </a:ext>
              </a:extLst>
            </p:cNvPr>
            <p:cNvPicPr>
              <a:picLocks noChangeAspect="1"/>
            </p:cNvPicPr>
            <p:nvPr/>
          </p:nvPicPr>
          <p:blipFill>
            <a:blip r:embed="rId4"/>
            <a:srcRect/>
            <a:stretch>
              <a:fillRect/>
            </a:stretch>
          </p:blipFill>
          <p:spPr>
            <a:xfrm>
              <a:off x="-15736" y="3153829"/>
              <a:ext cx="777240" cy="606420"/>
            </a:xfrm>
            <a:prstGeom prst="rect">
              <a:avLst/>
            </a:prstGeom>
            <a:noFill/>
            <a:ln cap="flat">
              <a:noFill/>
            </a:ln>
          </p:spPr>
        </p:pic>
        <p:pic>
          <p:nvPicPr>
            <p:cNvPr id="6" name="Picture 12">
              <a:extLst>
                <a:ext uri="{FF2B5EF4-FFF2-40B4-BE49-F238E27FC236}">
                  <a16:creationId xmlns:a16="http://schemas.microsoft.com/office/drawing/2014/main" id="{2C6F7241-AEC7-E0FE-5ACE-4A06921E1F1E}"/>
                </a:ext>
              </a:extLst>
            </p:cNvPr>
            <p:cNvPicPr>
              <a:picLocks noChangeAspect="1"/>
            </p:cNvPicPr>
            <p:nvPr/>
          </p:nvPicPr>
          <p:blipFill>
            <a:blip r:embed="rId4"/>
            <a:srcRect/>
            <a:stretch>
              <a:fillRect/>
            </a:stretch>
          </p:blipFill>
          <p:spPr>
            <a:xfrm>
              <a:off x="11436986" y="3153829"/>
              <a:ext cx="777240" cy="606420"/>
            </a:xfrm>
            <a:prstGeom prst="rect">
              <a:avLst/>
            </a:prstGeom>
            <a:noFill/>
            <a:ln cap="flat">
              <a:noFill/>
            </a:ln>
          </p:spPr>
        </p:pic>
      </p:grpSp>
      <p:cxnSp>
        <p:nvCxnSpPr>
          <p:cNvPr id="7" name="Straight Connector 14">
            <a:extLst>
              <a:ext uri="{FF2B5EF4-FFF2-40B4-BE49-F238E27FC236}">
                <a16:creationId xmlns:a16="http://schemas.microsoft.com/office/drawing/2014/main" id="{FB21B186-7B0C-0C8B-6A2D-144AB19717DA}"/>
              </a:ext>
            </a:extLst>
          </p:cNvPr>
          <p:cNvCxnSpPr>
            <a:cxnSpLocks noMove="1" noResize="1"/>
          </p:cNvCxnSpPr>
          <p:nvPr/>
        </p:nvCxnSpPr>
        <p:spPr>
          <a:xfrm>
            <a:off x="1396169" y="2421468"/>
            <a:ext cx="9407302" cy="0"/>
          </a:xfrm>
          <a:prstGeom prst="straightConnector1">
            <a:avLst/>
          </a:prstGeom>
          <a:noFill/>
          <a:ln w="15873" cap="flat">
            <a:solidFill>
              <a:srgbClr val="83992A"/>
            </a:solidFill>
            <a:prstDash val="solid"/>
          </a:ln>
        </p:spPr>
      </p:cxnSp>
      <p:sp>
        <p:nvSpPr>
          <p:cNvPr id="8" name="Rectangle 16">
            <a:extLst>
              <a:ext uri="{FF2B5EF4-FFF2-40B4-BE49-F238E27FC236}">
                <a16:creationId xmlns:a16="http://schemas.microsoft.com/office/drawing/2014/main" id="{C9CDF2E5-9CA7-659F-A273-EB875A60C231}"/>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9" name="Rectangle 18">
            <a:extLst>
              <a:ext uri="{FF2B5EF4-FFF2-40B4-BE49-F238E27FC236}">
                <a16:creationId xmlns:a16="http://schemas.microsoft.com/office/drawing/2014/main" id="{A6C8ED81-F11F-32A9-9530-CA607BD98915}"/>
              </a:ext>
            </a:extLst>
          </p:cNvPr>
          <p:cNvSpPr>
            <a:spLocks noMove="1" noResize="1"/>
          </p:cNvSpPr>
          <p:nvPr/>
        </p:nvSpPr>
        <p:spPr>
          <a:xfrm>
            <a:off x="474665" y="469901"/>
            <a:ext cx="3694998" cy="5918197"/>
          </a:xfrm>
          <a:prstGeom prst="rect">
            <a:avLst/>
          </a:prstGeom>
          <a:solidFill>
            <a:srgbClr val="373737"/>
          </a:solidFill>
          <a:ln cap="flat">
            <a:noFill/>
            <a:prstDash val="solid"/>
          </a:ln>
          <a:effectLst>
            <a:outerShdw dist="38103" dir="5400000"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10" name="Rectangle 20">
            <a:extLst>
              <a:ext uri="{FF2B5EF4-FFF2-40B4-BE49-F238E27FC236}">
                <a16:creationId xmlns:a16="http://schemas.microsoft.com/office/drawing/2014/main" id="{40497BA4-C3A2-2734-68DB-CD0C232D5403}"/>
              </a:ext>
            </a:extLst>
          </p:cNvPr>
          <p:cNvSpPr>
            <a:spLocks noMove="1" noResize="1"/>
          </p:cNvSpPr>
          <p:nvPr/>
        </p:nvSpPr>
        <p:spPr>
          <a:xfrm>
            <a:off x="639668" y="635508"/>
            <a:ext cx="3364992" cy="5586983"/>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1" name="Title 1">
            <a:extLst>
              <a:ext uri="{FF2B5EF4-FFF2-40B4-BE49-F238E27FC236}">
                <a16:creationId xmlns:a16="http://schemas.microsoft.com/office/drawing/2014/main" id="{014555C5-BDF8-9EF2-3F52-E52EDBABEFFA}"/>
              </a:ext>
            </a:extLst>
          </p:cNvPr>
          <p:cNvSpPr txBox="1">
            <a:spLocks noGrp="1"/>
          </p:cNvSpPr>
          <p:nvPr>
            <p:ph type="title"/>
          </p:nvPr>
        </p:nvSpPr>
        <p:spPr>
          <a:xfrm>
            <a:off x="952109" y="954752"/>
            <a:ext cx="2730416" cy="4945998"/>
          </a:xfrm>
        </p:spPr>
        <p:txBody>
          <a:bodyPr/>
          <a:lstStyle/>
          <a:p>
            <a:pPr lvl="0"/>
            <a:r>
              <a:rPr lang="en-US">
                <a:solidFill>
                  <a:srgbClr val="FFFFFF"/>
                </a:solidFill>
              </a:rPr>
              <a:t>References:</a:t>
            </a:r>
          </a:p>
        </p:txBody>
      </p:sp>
      <p:sp>
        <p:nvSpPr>
          <p:cNvPr id="12" name="Rectangle 22">
            <a:extLst>
              <a:ext uri="{FF2B5EF4-FFF2-40B4-BE49-F238E27FC236}">
                <a16:creationId xmlns:a16="http://schemas.microsoft.com/office/drawing/2014/main" id="{77C2E70C-52BA-71D4-C784-3994AB4597C8}"/>
              </a:ext>
            </a:extLst>
          </p:cNvPr>
          <p:cNvSpPr>
            <a:spLocks noMove="1" noResize="1"/>
          </p:cNvSpPr>
          <p:nvPr/>
        </p:nvSpPr>
        <p:spPr>
          <a:xfrm>
            <a:off x="4654296" y="0"/>
            <a:ext cx="7537700" cy="6858000"/>
          </a:xfrm>
          <a:prstGeom prst="rect">
            <a:avLst/>
          </a:prstGeom>
          <a:gradFill>
            <a:gsLst>
              <a:gs pos="0">
                <a:srgbClr val="FFFFFF"/>
              </a:gs>
              <a:gs pos="100000">
                <a:srgbClr val="FFFFFF"/>
              </a:gs>
            </a:gsLst>
            <a:path path="circle">
              <a:fillToRect l="50000" t="50000" r="50000" b="5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13" name="TextBox 3">
            <a:extLst>
              <a:ext uri="{FF2B5EF4-FFF2-40B4-BE49-F238E27FC236}">
                <a16:creationId xmlns:a16="http://schemas.microsoft.com/office/drawing/2014/main" id="{BB06F7EF-B91C-B3DC-1028-AD077018D737}"/>
              </a:ext>
            </a:extLst>
          </p:cNvPr>
          <p:cNvSpPr txBox="1"/>
          <p:nvPr/>
        </p:nvSpPr>
        <p:spPr>
          <a:xfrm>
            <a:off x="5140930" y="469901"/>
            <a:ext cx="5953630" cy="5405969"/>
          </a:xfrm>
          <a:prstGeom prst="rect">
            <a:avLst/>
          </a:prstGeom>
          <a:noFill/>
          <a:ln cap="flat">
            <a:noFill/>
          </a:ln>
        </p:spPr>
        <p:txBody>
          <a:bodyPr vert="horz" wrap="square" lIns="91440" tIns="45720" rIns="91440" bIns="45720" anchor="ctr" anchorCtr="0" compatLnSpc="1">
            <a:normAutofit/>
          </a:bodyPr>
          <a:lstStyle/>
          <a:p>
            <a:pPr marL="0" marR="0" lvl="0" indent="0" algn="l" defTabSz="457200" rtl="0" fontAlgn="auto" hangingPunct="1">
              <a:lnSpc>
                <a:spcPct val="100000"/>
              </a:lnSpc>
              <a:spcBef>
                <a:spcPts val="400"/>
              </a:spcBef>
              <a:spcAft>
                <a:spcPts val="600"/>
              </a:spcAft>
              <a:buClr>
                <a:srgbClr val="83992A"/>
              </a:buClr>
              <a:buSzPct val="115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262626"/>
                </a:solidFill>
                <a:uFillTx/>
                <a:latin typeface="Garamond"/>
              </a:rPr>
              <a:t>Awang, Z. and Jusoff, K., 2020. "Knowledge Management in Airlines: Framework for Implementation." Business Process Management Journal, 26(2), pp.410-426.</a:t>
            </a:r>
          </a:p>
          <a:p>
            <a:pPr marL="0" marR="0" lvl="0" indent="0" algn="l" defTabSz="457200" rtl="0" fontAlgn="auto" hangingPunct="1">
              <a:lnSpc>
                <a:spcPct val="100000"/>
              </a:lnSpc>
              <a:spcBef>
                <a:spcPts val="400"/>
              </a:spcBef>
              <a:spcAft>
                <a:spcPts val="600"/>
              </a:spcAft>
              <a:buClr>
                <a:srgbClr val="83992A"/>
              </a:buClr>
              <a:buSzPct val="115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262626"/>
                </a:solidFill>
                <a:uFillTx/>
                <a:latin typeface="Garamond"/>
              </a:rPr>
              <a:t>Chen, L. and Lim, N., 2020. "Understanding the Impact of Business Analytics on Innovation." European Journal of Operational Research, 281(3), pp.673-686.</a:t>
            </a:r>
          </a:p>
          <a:p>
            <a:pPr marL="0" marR="0" lvl="0" indent="0" algn="l" defTabSz="457200" rtl="0" fontAlgn="auto" hangingPunct="1">
              <a:lnSpc>
                <a:spcPct val="100000"/>
              </a:lnSpc>
              <a:spcBef>
                <a:spcPts val="400"/>
              </a:spcBef>
              <a:spcAft>
                <a:spcPts val="600"/>
              </a:spcAft>
              <a:buClr>
                <a:srgbClr val="83992A"/>
              </a:buClr>
              <a:buSzPct val="115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262626"/>
                </a:solidFill>
                <a:uFillTx/>
                <a:latin typeface="Garamond"/>
              </a:rPr>
              <a:t>Lee, H. and Choi, B., 2021. "Knowledge Management Enablers, Processes, and Organizational Performance: An Integrative View and Empirical Examination." Journal of Management Information Systems, 20(1), pp.179-228.</a:t>
            </a:r>
          </a:p>
          <a:p>
            <a:pPr marL="0" marR="0" lvl="0" indent="0" algn="l" defTabSz="457200" rtl="0" fontAlgn="auto" hangingPunct="1">
              <a:lnSpc>
                <a:spcPct val="100000"/>
              </a:lnSpc>
              <a:spcBef>
                <a:spcPts val="400"/>
              </a:spcBef>
              <a:spcAft>
                <a:spcPts val="600"/>
              </a:spcAft>
              <a:buClr>
                <a:srgbClr val="83992A"/>
              </a:buClr>
              <a:buSzPct val="115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262626"/>
                </a:solidFill>
                <a:uFillTx/>
                <a:latin typeface="Garamond"/>
              </a:rPr>
              <a:t>Nunn, S.C. and McGuire, C., 2021. "Benchmarking Knowledge Management in U.S. and European Airports." Benchmarking: An International Journal, 28(2), pp.470-489.</a:t>
            </a: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1652</TotalTime>
  <Words>633</Words>
  <Application>Microsoft Office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 TASK 2 Assignment Title: Individual Presentation Student Name: Frida Izabella Tac Student Number: 2118358 Lecturer name: Samuel Ofori</vt:lpstr>
      <vt:lpstr>Introduction:</vt:lpstr>
      <vt:lpstr>Company Overviews:</vt:lpstr>
      <vt:lpstr>PowerPoint Presentation</vt:lpstr>
      <vt:lpstr>PowerPoint Presentation</vt:lpstr>
      <vt:lpstr>Comparative Analysis:</vt:lpstr>
      <vt:lpstr>Critical Evaluation of Knowledge Management Systems :</vt:lpstr>
      <vt:lpstr>Comparative Evaluation: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Assignment Title: Individual Presentation Student Name: Frida Izabella Tac Student Number: 2118358 Lecturer name: Samuel Ofori</dc:title>
  <dc:creator>Sorin Tac</dc:creator>
  <cp:lastModifiedBy>Sorin Tac</cp:lastModifiedBy>
  <cp:revision>2</cp:revision>
  <dcterms:created xsi:type="dcterms:W3CDTF">2023-11-10T17:11:31Z</dcterms:created>
  <dcterms:modified xsi:type="dcterms:W3CDTF">2023-11-11T21:01:43Z</dcterms:modified>
</cp:coreProperties>
</file>