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78" r:id="rId3"/>
    <p:sldId id="266" r:id="rId4"/>
    <p:sldId id="280" r:id="rId5"/>
    <p:sldId id="271" r:id="rId6"/>
    <p:sldId id="277" r:id="rId7"/>
    <p:sldId id="272" r:id="rId8"/>
    <p:sldId id="269" r:id="rId9"/>
    <p:sldId id="267" r:id="rId10"/>
    <p:sldId id="279" r:id="rId11"/>
    <p:sldId id="265" r:id="rId12"/>
    <p:sldId id="261" r:id="rId13"/>
    <p:sldId id="275" r:id="rId14"/>
    <p:sldId id="268" r:id="rId15"/>
    <p:sldId id="270" r:id="rId16"/>
    <p:sldId id="263" r:id="rId17"/>
    <p:sldId id="273" r:id="rId18"/>
    <p:sldId id="262" r:id="rId19"/>
    <p:sldId id="276" r:id="rId20"/>
    <p:sldId id="274" r:id="rId21"/>
    <p:sldId id="264" r:id="rId22"/>
    <p:sldId id="281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FF9933"/>
    <a:srgbClr val="FFFF00"/>
    <a:srgbClr val="008000"/>
    <a:srgbClr val="66CCFF"/>
    <a:srgbClr val="CC0099"/>
    <a:srgbClr val="6600FF"/>
    <a:srgbClr val="CC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519" autoAdjust="0"/>
    <p:restoredTop sz="94660"/>
  </p:normalViewPr>
  <p:slideViewPr>
    <p:cSldViewPr snapToGrid="0">
      <p:cViewPr>
        <p:scale>
          <a:sx n="80" d="100"/>
          <a:sy n="80" d="100"/>
        </p:scale>
        <p:origin x="-2712" y="-6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5AF54C-12B4-44D8-8602-26D9E38C451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777486-18AF-44BE-91D5-8FD3609F70A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2E5492-99EC-4EA5-8D03-9C4DFAD2326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960D27-5BB3-42ED-8A45-BAA6EFF63E4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DA12E9-16D1-495D-90CB-988D0CB760F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3D5CC0-5D6E-4C41-8DE2-53453C5E89A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4CD3E6-0F51-4C28-B7FE-A61BECCBBA8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001DB6-FA26-464D-B47A-62DC9F7DD4C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60111F-2BD0-488B-9F9A-E224BCC22A1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9F333B-6DE4-42BE-9485-6494489007D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057F2D-F5DB-49F2-8220-00EEEB92D14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401DAFF-3805-4B46-8319-4EDCB5E2E23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544B9FA-24DB-4099-911B-4683CCE63C98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Text Box 2"/>
          <p:cNvSpPr txBox="1">
            <a:spLocks noChangeArrowheads="1"/>
          </p:cNvSpPr>
          <p:nvPr/>
        </p:nvSpPr>
        <p:spPr bwMode="auto">
          <a:xfrm>
            <a:off x="546100" y="576263"/>
            <a:ext cx="8047038" cy="2031325"/>
          </a:xfrm>
          <a:prstGeom prst="rect">
            <a:avLst/>
          </a:prstGeom>
          <a:gradFill rotWithShape="1">
            <a:gsLst>
              <a:gs pos="0">
                <a:srgbClr val="0000FF">
                  <a:gamma/>
                  <a:shade val="46275"/>
                  <a:invGamma/>
                </a:srgbClr>
              </a:gs>
              <a:gs pos="50000">
                <a:srgbClr val="0000FF"/>
              </a:gs>
              <a:gs pos="100000">
                <a:srgbClr val="0000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n-GB" sz="4200" b="1" dirty="0">
              <a:solidFill>
                <a:srgbClr val="FF99FF"/>
              </a:solidFill>
              <a:latin typeface="Comic Sans MS" pitchFamily="66" charset="0"/>
            </a:endParaRPr>
          </a:p>
          <a:p>
            <a:pPr algn="ctr"/>
            <a:r>
              <a:rPr lang="en-GB" sz="4200" b="1" dirty="0" err="1" smtClean="0">
                <a:solidFill>
                  <a:srgbClr val="FFFF00"/>
                </a:solidFill>
                <a:latin typeface="Comic Sans MS" pitchFamily="66" charset="0"/>
              </a:rPr>
              <a:t>Arbed</a:t>
            </a:r>
            <a:r>
              <a:rPr lang="en-GB" sz="4200" b="1" dirty="0" smtClean="0">
                <a:solidFill>
                  <a:srgbClr val="FFFF00"/>
                </a:solidFill>
                <a:latin typeface="Comic Sans MS" pitchFamily="66" charset="0"/>
              </a:rPr>
              <a:t> Arian</a:t>
            </a:r>
            <a:endParaRPr lang="en-GB" sz="4200" b="1" dirty="0">
              <a:solidFill>
                <a:srgbClr val="FFFF00"/>
              </a:solidFill>
              <a:latin typeface="Comic Sans MS" pitchFamily="66" charset="0"/>
            </a:endParaRPr>
          </a:p>
          <a:p>
            <a:pPr algn="ctr"/>
            <a:endParaRPr lang="en-US" sz="4200" b="1" dirty="0">
              <a:solidFill>
                <a:srgbClr val="FF99FF"/>
              </a:solidFill>
              <a:latin typeface="Comic Sans MS" pitchFamily="66" charset="0"/>
            </a:endParaRPr>
          </a:p>
        </p:txBody>
      </p:sp>
      <p:sp>
        <p:nvSpPr>
          <p:cNvPr id="104451" name="Text Box 3"/>
          <p:cNvSpPr txBox="1">
            <a:spLocks noChangeArrowheads="1"/>
          </p:cNvSpPr>
          <p:nvPr/>
        </p:nvSpPr>
        <p:spPr bwMode="auto">
          <a:xfrm>
            <a:off x="547688" y="3429000"/>
            <a:ext cx="804703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000" b="1" dirty="0" err="1" smtClean="0">
                <a:solidFill>
                  <a:srgbClr val="008000"/>
                </a:solidFill>
                <a:latin typeface="Comic Sans MS" pitchFamily="66" charset="0"/>
              </a:rPr>
              <a:t>Dwedwch</a:t>
            </a:r>
            <a:r>
              <a:rPr lang="en-GB" sz="3000" b="1" dirty="0" smtClean="0">
                <a:solidFill>
                  <a:srgbClr val="008000"/>
                </a:solidFill>
                <a:latin typeface="Comic Sans MS" pitchFamily="66" charset="0"/>
              </a:rPr>
              <a:t> faint o </a:t>
            </a:r>
            <a:r>
              <a:rPr lang="en-GB" sz="3000" b="1" dirty="0" err="1" smtClean="0">
                <a:solidFill>
                  <a:srgbClr val="008000"/>
                </a:solidFill>
                <a:latin typeface="Comic Sans MS" pitchFamily="66" charset="0"/>
              </a:rPr>
              <a:t>arian</a:t>
            </a:r>
            <a:r>
              <a:rPr lang="en-GB" sz="3000" b="1" dirty="0" smtClean="0">
                <a:solidFill>
                  <a:srgbClr val="008000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8000"/>
                </a:solidFill>
                <a:latin typeface="Comic Sans MS" pitchFamily="66" charset="0"/>
              </a:rPr>
              <a:t>sydd</a:t>
            </a:r>
            <a:r>
              <a:rPr lang="en-GB" sz="3000" b="1" dirty="0" smtClean="0">
                <a:solidFill>
                  <a:srgbClr val="008000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8000"/>
                </a:solidFill>
                <a:latin typeface="Comic Sans MS" pitchFamily="66" charset="0"/>
              </a:rPr>
              <a:t>yn</a:t>
            </a:r>
            <a:r>
              <a:rPr lang="en-GB" sz="3000" b="1" dirty="0" smtClean="0">
                <a:solidFill>
                  <a:srgbClr val="008000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8000"/>
                </a:solidFill>
                <a:latin typeface="Comic Sans MS" pitchFamily="66" charset="0"/>
              </a:rPr>
              <a:t>cael</a:t>
            </a:r>
            <a:r>
              <a:rPr lang="en-GB" sz="3000" b="1" dirty="0" smtClean="0">
                <a:solidFill>
                  <a:srgbClr val="008000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8000"/>
                </a:solidFill>
                <a:latin typeface="Comic Sans MS" pitchFamily="66" charset="0"/>
              </a:rPr>
              <a:t>ei</a:t>
            </a:r>
            <a:r>
              <a:rPr lang="en-GB" sz="3000" b="1" dirty="0" smtClean="0">
                <a:solidFill>
                  <a:srgbClr val="008000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8000"/>
                </a:solidFill>
                <a:latin typeface="Comic Sans MS" pitchFamily="66" charset="0"/>
              </a:rPr>
              <a:t>arbed</a:t>
            </a:r>
            <a:r>
              <a:rPr lang="en-GB" sz="3000" b="1" dirty="0" smtClean="0">
                <a:solidFill>
                  <a:srgbClr val="008000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8000"/>
                </a:solidFill>
                <a:latin typeface="Comic Sans MS" pitchFamily="66" charset="0"/>
              </a:rPr>
              <a:t>ym</a:t>
            </a:r>
            <a:r>
              <a:rPr lang="en-GB" sz="3000" b="1" dirty="0" smtClean="0">
                <a:solidFill>
                  <a:srgbClr val="008000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8000"/>
                </a:solidFill>
                <a:latin typeface="Comic Sans MS" pitchFamily="66" charset="0"/>
              </a:rPr>
              <a:t>mhob</a:t>
            </a:r>
            <a:r>
              <a:rPr lang="en-GB" sz="3000" b="1" dirty="0" smtClean="0">
                <a:solidFill>
                  <a:srgbClr val="008000"/>
                </a:solidFill>
                <a:latin typeface="Comic Sans MS" pitchFamily="66" charset="0"/>
              </a:rPr>
              <a:t> </a:t>
            </a:r>
            <a:r>
              <a:rPr lang="en-GB" sz="3000" b="1" dirty="0" err="1" smtClean="0">
                <a:solidFill>
                  <a:srgbClr val="008000"/>
                </a:solidFill>
                <a:latin typeface="Comic Sans MS" pitchFamily="66" charset="0"/>
              </a:rPr>
              <a:t>cwestiwn</a:t>
            </a:r>
            <a:r>
              <a:rPr lang="en-GB" sz="3000" b="1" dirty="0" smtClean="0">
                <a:solidFill>
                  <a:srgbClr val="008000"/>
                </a:solidFill>
                <a:latin typeface="Comic Sans MS" pitchFamily="66" charset="0"/>
              </a:rPr>
              <a:t>.</a:t>
            </a:r>
            <a:endParaRPr lang="en-GB" sz="3000" b="1" dirty="0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104452" name="Rectangle 4"/>
          <p:cNvSpPr>
            <a:spLocks noChangeArrowheads="1"/>
          </p:cNvSpPr>
          <p:nvPr/>
        </p:nvSpPr>
        <p:spPr bwMode="auto"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4453" name="Text Box 5"/>
          <p:cNvSpPr txBox="1">
            <a:spLocks noChangeArrowheads="1"/>
          </p:cNvSpPr>
          <p:nvPr/>
        </p:nvSpPr>
        <p:spPr bwMode="auto">
          <a:xfrm>
            <a:off x="325438" y="6253163"/>
            <a:ext cx="112562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400" dirty="0" err="1" smtClean="0">
                <a:solidFill>
                  <a:srgbClr val="6699FF"/>
                </a:solidFill>
                <a:latin typeface="Comic Sans MS" pitchFamily="66" charset="0"/>
              </a:rPr>
              <a:t>Blwyddyn</a:t>
            </a:r>
            <a:r>
              <a:rPr lang="en-GB" sz="1400" dirty="0" smtClean="0">
                <a:solidFill>
                  <a:srgbClr val="6699FF"/>
                </a:solidFill>
                <a:latin typeface="Comic Sans MS" pitchFamily="66" charset="0"/>
              </a:rPr>
              <a:t> </a:t>
            </a:r>
            <a:r>
              <a:rPr lang="en-GB" sz="1400" dirty="0">
                <a:solidFill>
                  <a:srgbClr val="6699FF"/>
                </a:solidFill>
                <a:latin typeface="Comic Sans MS" pitchFamily="66" charset="0"/>
              </a:rPr>
              <a:t>3</a:t>
            </a:r>
            <a:endParaRPr lang="en-US" sz="1400" dirty="0">
              <a:solidFill>
                <a:srgbClr val="6699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0" grpId="0" animBg="1"/>
      <p:bldP spid="1044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64" name="AutoShape 1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99">
                  <a:gamma/>
                  <a:shade val="46275"/>
                  <a:invGamma/>
                </a:srgbClr>
              </a:gs>
              <a:gs pos="50000">
                <a:srgbClr val="CC0099"/>
              </a:gs>
              <a:gs pos="100000">
                <a:srgbClr val="CC00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5" name="AutoShape 3"/>
          <p:cNvSpPr>
            <a:spLocks noChangeArrowheads="1"/>
          </p:cNvSpPr>
          <p:nvPr/>
        </p:nvSpPr>
        <p:spPr bwMode="auto">
          <a:xfrm>
            <a:off x="198438" y="563563"/>
            <a:ext cx="4198937" cy="24923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99"/>
              </a:gs>
              <a:gs pos="50000">
                <a:schemeClr val="bg1"/>
              </a:gs>
              <a:gs pos="100000">
                <a:srgbClr val="CCFF99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6" name="AutoShape 4"/>
          <p:cNvSpPr>
            <a:spLocks noChangeArrowheads="1"/>
          </p:cNvSpPr>
          <p:nvPr/>
        </p:nvSpPr>
        <p:spPr bwMode="auto">
          <a:xfrm>
            <a:off x="4705350" y="558800"/>
            <a:ext cx="4202113" cy="25034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7" name="Text Box 5"/>
          <p:cNvSpPr txBox="1">
            <a:spLocks noChangeArrowheads="1"/>
          </p:cNvSpPr>
          <p:nvPr/>
        </p:nvSpPr>
        <p:spPr bwMode="auto">
          <a:xfrm>
            <a:off x="4872038" y="633413"/>
            <a:ext cx="386873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Nifer</a:t>
            </a:r>
            <a:r>
              <a:rPr lang="en-GB" sz="3500" b="1" dirty="0" smtClean="0">
                <a:solidFill>
                  <a:srgbClr val="0000FF"/>
                </a:solidFill>
                <a:latin typeface="Comic Sans MS" pitchFamily="66" charset="0"/>
              </a:rPr>
              <a:t> o </a:t>
            </a:r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ddiwrnodau</a:t>
            </a:r>
            <a:endParaRPr lang="en-US" sz="35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0358" name="Text Box 6"/>
          <p:cNvSpPr txBox="1">
            <a:spLocks noChangeArrowheads="1"/>
          </p:cNvSpPr>
          <p:nvPr/>
        </p:nvSpPr>
        <p:spPr bwMode="auto">
          <a:xfrm>
            <a:off x="363538" y="633413"/>
            <a:ext cx="3868737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Swm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pob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dydd</a:t>
            </a:r>
            <a:endParaRPr lang="en-US" sz="35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0359" name="AutoShape 7"/>
          <p:cNvSpPr>
            <a:spLocks noChangeArrowheads="1"/>
          </p:cNvSpPr>
          <p:nvPr/>
        </p:nvSpPr>
        <p:spPr bwMode="auto">
          <a:xfrm>
            <a:off x="1984375" y="3182938"/>
            <a:ext cx="5146675" cy="3194050"/>
          </a:xfrm>
          <a:prstGeom prst="can">
            <a:avLst>
              <a:gd name="adj" fmla="val 31509"/>
            </a:avLst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50000">
                <a:srgbClr val="66CCFF"/>
              </a:gs>
              <a:gs pos="100000">
                <a:srgbClr val="66CCFF">
                  <a:gamma/>
                  <a:shade val="46275"/>
                  <a:invGamma/>
                </a:srgbClr>
              </a:gs>
            </a:gsLst>
            <a:lin ang="2700000" scaled="1"/>
          </a:gra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60" name="Text Box 8"/>
          <p:cNvSpPr txBox="1">
            <a:spLocks noChangeArrowheads="1"/>
          </p:cNvSpPr>
          <p:nvPr/>
        </p:nvSpPr>
        <p:spPr bwMode="auto">
          <a:xfrm>
            <a:off x="2624138" y="3429000"/>
            <a:ext cx="38687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Cyfanswm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a </a:t>
            </a:r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arbedwyd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 </a:t>
            </a:r>
            <a:endParaRPr lang="en-US" sz="24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0361" name="Text Box 9"/>
          <p:cNvSpPr txBox="1">
            <a:spLocks noChangeArrowheads="1"/>
          </p:cNvSpPr>
          <p:nvPr/>
        </p:nvSpPr>
        <p:spPr bwMode="auto">
          <a:xfrm>
            <a:off x="2379663" y="4298950"/>
            <a:ext cx="43561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£51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100362" name="Text Box 10"/>
          <p:cNvSpPr txBox="1">
            <a:spLocks noChangeArrowheads="1"/>
          </p:cNvSpPr>
          <p:nvPr/>
        </p:nvSpPr>
        <p:spPr bwMode="auto">
          <a:xfrm>
            <a:off x="8937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 dirty="0" smtClean="0">
                <a:solidFill>
                  <a:srgbClr val="008000"/>
                </a:solidFill>
                <a:latin typeface="Comic Sans MS" pitchFamily="66" charset="0"/>
              </a:rPr>
              <a:t>£17</a:t>
            </a:r>
            <a:endParaRPr lang="en-US" sz="10000" b="1" dirty="0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100363" name="Text Box 11"/>
          <p:cNvSpPr txBox="1">
            <a:spLocks noChangeArrowheads="1"/>
          </p:cNvSpPr>
          <p:nvPr/>
        </p:nvSpPr>
        <p:spPr bwMode="auto">
          <a:xfrm>
            <a:off x="54022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FF"/>
                </a:solidFill>
                <a:latin typeface="Comic Sans MS" pitchFamily="66" charset="0"/>
              </a:rPr>
              <a:t>3</a:t>
            </a:r>
            <a:endParaRPr lang="en-US" sz="10000" b="1">
              <a:solidFill>
                <a:srgbClr val="66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0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6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76" name="AutoShape 1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99">
                  <a:gamma/>
                  <a:shade val="46275"/>
                  <a:invGamma/>
                </a:srgbClr>
              </a:gs>
              <a:gs pos="50000">
                <a:srgbClr val="CC0099"/>
              </a:gs>
              <a:gs pos="100000">
                <a:srgbClr val="CC00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67" name="AutoShape 3"/>
          <p:cNvSpPr>
            <a:spLocks noChangeArrowheads="1"/>
          </p:cNvSpPr>
          <p:nvPr/>
        </p:nvSpPr>
        <p:spPr bwMode="auto">
          <a:xfrm>
            <a:off x="198438" y="563563"/>
            <a:ext cx="4198937" cy="24923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99"/>
              </a:gs>
              <a:gs pos="50000">
                <a:schemeClr val="bg1"/>
              </a:gs>
              <a:gs pos="100000">
                <a:srgbClr val="CCFF99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88068" name="AutoShape 4"/>
          <p:cNvSpPr>
            <a:spLocks noChangeArrowheads="1"/>
          </p:cNvSpPr>
          <p:nvPr/>
        </p:nvSpPr>
        <p:spPr bwMode="auto">
          <a:xfrm>
            <a:off x="4705350" y="558800"/>
            <a:ext cx="4202113" cy="25034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4872038" y="633413"/>
            <a:ext cx="386873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Nifer</a:t>
            </a:r>
            <a:r>
              <a:rPr lang="en-GB" sz="3500" b="1" dirty="0" smtClean="0">
                <a:solidFill>
                  <a:srgbClr val="0000FF"/>
                </a:solidFill>
                <a:latin typeface="Comic Sans MS" pitchFamily="66" charset="0"/>
              </a:rPr>
              <a:t> o </a:t>
            </a:r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ddiwrnodau</a:t>
            </a:r>
            <a:endParaRPr lang="en-US" sz="35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8070" name="Text Box 6"/>
          <p:cNvSpPr txBox="1">
            <a:spLocks noChangeArrowheads="1"/>
          </p:cNvSpPr>
          <p:nvPr/>
        </p:nvSpPr>
        <p:spPr bwMode="auto">
          <a:xfrm>
            <a:off x="363538" y="633413"/>
            <a:ext cx="3868737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Swm</a:t>
            </a:r>
            <a:r>
              <a:rPr lang="en-GB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pob</a:t>
            </a:r>
            <a:r>
              <a:rPr lang="en-GB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dydd</a:t>
            </a:r>
            <a:endParaRPr lang="en-US" sz="35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8071" name="AutoShape 7"/>
          <p:cNvSpPr>
            <a:spLocks noChangeArrowheads="1"/>
          </p:cNvSpPr>
          <p:nvPr/>
        </p:nvSpPr>
        <p:spPr bwMode="auto">
          <a:xfrm>
            <a:off x="1984375" y="3182938"/>
            <a:ext cx="5146675" cy="3194050"/>
          </a:xfrm>
          <a:prstGeom prst="can">
            <a:avLst>
              <a:gd name="adj" fmla="val 31509"/>
            </a:avLst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50000">
                <a:srgbClr val="66CCFF"/>
              </a:gs>
              <a:gs pos="100000">
                <a:srgbClr val="66CCFF">
                  <a:gamma/>
                  <a:shade val="46275"/>
                  <a:invGamma/>
                </a:srgbClr>
              </a:gs>
            </a:gsLst>
            <a:lin ang="2700000" scaled="1"/>
          </a:gra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72" name="Text Box 8"/>
          <p:cNvSpPr txBox="1">
            <a:spLocks noChangeArrowheads="1"/>
          </p:cNvSpPr>
          <p:nvPr/>
        </p:nvSpPr>
        <p:spPr bwMode="auto">
          <a:xfrm>
            <a:off x="2624138" y="3429000"/>
            <a:ext cx="38687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Cyfanswm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a </a:t>
            </a:r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arbedwyd</a:t>
            </a:r>
            <a:endParaRPr lang="en-US" sz="24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8073" name="Text Box 9"/>
          <p:cNvSpPr txBox="1">
            <a:spLocks noChangeArrowheads="1"/>
          </p:cNvSpPr>
          <p:nvPr/>
        </p:nvSpPr>
        <p:spPr bwMode="auto">
          <a:xfrm>
            <a:off x="2379663" y="4298950"/>
            <a:ext cx="43561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£56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88074" name="Text Box 10"/>
          <p:cNvSpPr txBox="1">
            <a:spLocks noChangeArrowheads="1"/>
          </p:cNvSpPr>
          <p:nvPr/>
        </p:nvSpPr>
        <p:spPr bwMode="auto">
          <a:xfrm>
            <a:off x="8937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 dirty="0">
                <a:solidFill>
                  <a:srgbClr val="008000"/>
                </a:solidFill>
                <a:latin typeface="Comic Sans MS" pitchFamily="66" charset="0"/>
              </a:rPr>
              <a:t>£14</a:t>
            </a:r>
            <a:endParaRPr lang="en-US" sz="10000" b="1" dirty="0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88075" name="Text Box 11"/>
          <p:cNvSpPr txBox="1">
            <a:spLocks noChangeArrowheads="1"/>
          </p:cNvSpPr>
          <p:nvPr/>
        </p:nvSpPr>
        <p:spPr bwMode="auto">
          <a:xfrm>
            <a:off x="54022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FF"/>
                </a:solidFill>
                <a:latin typeface="Comic Sans MS" pitchFamily="66" charset="0"/>
              </a:rPr>
              <a:t>4</a:t>
            </a:r>
            <a:endParaRPr lang="en-US" sz="10000" b="1">
              <a:solidFill>
                <a:srgbClr val="66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8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7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2" name="AutoShape 1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99">
                  <a:gamma/>
                  <a:shade val="46275"/>
                  <a:invGamma/>
                </a:srgbClr>
              </a:gs>
              <a:gs pos="50000">
                <a:srgbClr val="CC0099"/>
              </a:gs>
              <a:gs pos="100000">
                <a:srgbClr val="CC00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3" name="AutoShape 3"/>
          <p:cNvSpPr>
            <a:spLocks noChangeArrowheads="1"/>
          </p:cNvSpPr>
          <p:nvPr/>
        </p:nvSpPr>
        <p:spPr bwMode="auto">
          <a:xfrm>
            <a:off x="198438" y="563563"/>
            <a:ext cx="4198937" cy="24923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99"/>
              </a:gs>
              <a:gs pos="50000">
                <a:schemeClr val="bg1"/>
              </a:gs>
              <a:gs pos="100000">
                <a:srgbClr val="CCFF99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4" name="AutoShape 4"/>
          <p:cNvSpPr>
            <a:spLocks noChangeArrowheads="1"/>
          </p:cNvSpPr>
          <p:nvPr/>
        </p:nvSpPr>
        <p:spPr bwMode="auto">
          <a:xfrm>
            <a:off x="4705350" y="558800"/>
            <a:ext cx="4202113" cy="25034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5" name="Text Box 5"/>
          <p:cNvSpPr txBox="1">
            <a:spLocks noChangeArrowheads="1"/>
          </p:cNvSpPr>
          <p:nvPr/>
        </p:nvSpPr>
        <p:spPr bwMode="auto">
          <a:xfrm>
            <a:off x="4872038" y="633413"/>
            <a:ext cx="386873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Nifer</a:t>
            </a:r>
            <a:r>
              <a:rPr lang="en-GB" sz="3500" b="1" dirty="0" smtClean="0">
                <a:solidFill>
                  <a:srgbClr val="0000FF"/>
                </a:solidFill>
                <a:latin typeface="Comic Sans MS" pitchFamily="66" charset="0"/>
              </a:rPr>
              <a:t> o </a:t>
            </a:r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ddiwrnodau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2406" name="Text Box 6"/>
          <p:cNvSpPr txBox="1">
            <a:spLocks noChangeArrowheads="1"/>
          </p:cNvSpPr>
          <p:nvPr/>
        </p:nvSpPr>
        <p:spPr bwMode="auto">
          <a:xfrm>
            <a:off x="363538" y="633413"/>
            <a:ext cx="3868737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Swm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pob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dydd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2407" name="AutoShape 7"/>
          <p:cNvSpPr>
            <a:spLocks noChangeArrowheads="1"/>
          </p:cNvSpPr>
          <p:nvPr/>
        </p:nvSpPr>
        <p:spPr bwMode="auto">
          <a:xfrm>
            <a:off x="1984375" y="3182938"/>
            <a:ext cx="5146675" cy="3194050"/>
          </a:xfrm>
          <a:prstGeom prst="can">
            <a:avLst>
              <a:gd name="adj" fmla="val 31509"/>
            </a:avLst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50000">
                <a:srgbClr val="66CCFF"/>
              </a:gs>
              <a:gs pos="100000">
                <a:srgbClr val="66CCFF">
                  <a:gamma/>
                  <a:shade val="46275"/>
                  <a:invGamma/>
                </a:srgbClr>
              </a:gs>
            </a:gsLst>
            <a:lin ang="2700000" scaled="1"/>
          </a:gra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8" name="Text Box 8"/>
          <p:cNvSpPr txBox="1">
            <a:spLocks noChangeArrowheads="1"/>
          </p:cNvSpPr>
          <p:nvPr/>
        </p:nvSpPr>
        <p:spPr bwMode="auto">
          <a:xfrm>
            <a:off x="2624138" y="3429000"/>
            <a:ext cx="38687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Cyfanswm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a </a:t>
            </a:r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arbedwyd</a:t>
            </a:r>
            <a:endParaRPr lang="en-US" sz="24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2409" name="Text Box 9"/>
          <p:cNvSpPr txBox="1">
            <a:spLocks noChangeArrowheads="1"/>
          </p:cNvSpPr>
          <p:nvPr/>
        </p:nvSpPr>
        <p:spPr bwMode="auto">
          <a:xfrm>
            <a:off x="2379663" y="4298950"/>
            <a:ext cx="43561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£95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102410" name="Text Box 10"/>
          <p:cNvSpPr txBox="1">
            <a:spLocks noChangeArrowheads="1"/>
          </p:cNvSpPr>
          <p:nvPr/>
        </p:nvSpPr>
        <p:spPr bwMode="auto">
          <a:xfrm>
            <a:off x="8937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008000"/>
                </a:solidFill>
                <a:latin typeface="Comic Sans MS" pitchFamily="66" charset="0"/>
              </a:rPr>
              <a:t>£19</a:t>
            </a:r>
            <a:endParaRPr lang="en-US" sz="100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102411" name="Text Box 11"/>
          <p:cNvSpPr txBox="1">
            <a:spLocks noChangeArrowheads="1"/>
          </p:cNvSpPr>
          <p:nvPr/>
        </p:nvSpPr>
        <p:spPr bwMode="auto">
          <a:xfrm>
            <a:off x="54022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FF"/>
                </a:solidFill>
                <a:latin typeface="Comic Sans MS" pitchFamily="66" charset="0"/>
              </a:rPr>
              <a:t>5</a:t>
            </a:r>
            <a:endParaRPr lang="en-US" sz="10000" b="1">
              <a:solidFill>
                <a:srgbClr val="66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96" name="AutoShape 1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99">
                  <a:gamma/>
                  <a:shade val="46275"/>
                  <a:invGamma/>
                </a:srgbClr>
              </a:gs>
              <a:gs pos="50000">
                <a:srgbClr val="CC0099"/>
              </a:gs>
              <a:gs pos="100000">
                <a:srgbClr val="CC00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87" name="AutoShape 3"/>
          <p:cNvSpPr>
            <a:spLocks noChangeArrowheads="1"/>
          </p:cNvSpPr>
          <p:nvPr/>
        </p:nvSpPr>
        <p:spPr bwMode="auto">
          <a:xfrm>
            <a:off x="198438" y="563563"/>
            <a:ext cx="4198937" cy="24923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99"/>
              </a:gs>
              <a:gs pos="50000">
                <a:schemeClr val="bg1"/>
              </a:gs>
              <a:gs pos="100000">
                <a:srgbClr val="CCFF99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88" name="AutoShape 4"/>
          <p:cNvSpPr>
            <a:spLocks noChangeArrowheads="1"/>
          </p:cNvSpPr>
          <p:nvPr/>
        </p:nvSpPr>
        <p:spPr bwMode="auto">
          <a:xfrm>
            <a:off x="4705350" y="594426"/>
            <a:ext cx="4202113" cy="25034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89" name="Text Box 5"/>
          <p:cNvSpPr txBox="1">
            <a:spLocks noChangeArrowheads="1"/>
          </p:cNvSpPr>
          <p:nvPr/>
        </p:nvSpPr>
        <p:spPr bwMode="auto">
          <a:xfrm>
            <a:off x="4872038" y="633413"/>
            <a:ext cx="386873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Nifer</a:t>
            </a:r>
            <a:r>
              <a:rPr lang="en-GB" sz="3500" b="1" dirty="0" smtClean="0">
                <a:solidFill>
                  <a:srgbClr val="0000FF"/>
                </a:solidFill>
                <a:latin typeface="Comic Sans MS" pitchFamily="66" charset="0"/>
              </a:rPr>
              <a:t> o </a:t>
            </a:r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ddiwrnodau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3190" name="Text Box 6"/>
          <p:cNvSpPr txBox="1">
            <a:spLocks noChangeArrowheads="1"/>
          </p:cNvSpPr>
          <p:nvPr/>
        </p:nvSpPr>
        <p:spPr bwMode="auto">
          <a:xfrm>
            <a:off x="363538" y="633413"/>
            <a:ext cx="3868737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Swm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pob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dydd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3191" name="AutoShape 7"/>
          <p:cNvSpPr>
            <a:spLocks noChangeArrowheads="1"/>
          </p:cNvSpPr>
          <p:nvPr/>
        </p:nvSpPr>
        <p:spPr bwMode="auto">
          <a:xfrm>
            <a:off x="1984375" y="3182938"/>
            <a:ext cx="5146675" cy="3194050"/>
          </a:xfrm>
          <a:prstGeom prst="can">
            <a:avLst>
              <a:gd name="adj" fmla="val 31509"/>
            </a:avLst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50000">
                <a:srgbClr val="66CCFF"/>
              </a:gs>
              <a:gs pos="100000">
                <a:srgbClr val="66CCFF">
                  <a:gamma/>
                  <a:shade val="46275"/>
                  <a:invGamma/>
                </a:srgbClr>
              </a:gs>
            </a:gsLst>
            <a:lin ang="2700000" scaled="1"/>
          </a:gra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2624138" y="3429000"/>
            <a:ext cx="38687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Cyfanswm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a </a:t>
            </a:r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arbedwyd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 </a:t>
            </a:r>
            <a:endParaRPr lang="en-US" sz="24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3193" name="Text Box 9"/>
          <p:cNvSpPr txBox="1">
            <a:spLocks noChangeArrowheads="1"/>
          </p:cNvSpPr>
          <p:nvPr/>
        </p:nvSpPr>
        <p:spPr bwMode="auto">
          <a:xfrm>
            <a:off x="2379663" y="4298950"/>
            <a:ext cx="43561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£48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3194" name="Text Box 10"/>
          <p:cNvSpPr txBox="1">
            <a:spLocks noChangeArrowheads="1"/>
          </p:cNvSpPr>
          <p:nvPr/>
        </p:nvSpPr>
        <p:spPr bwMode="auto">
          <a:xfrm>
            <a:off x="8937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008000"/>
                </a:solidFill>
                <a:latin typeface="Comic Sans MS" pitchFamily="66" charset="0"/>
              </a:rPr>
              <a:t>£16</a:t>
            </a:r>
            <a:endParaRPr lang="en-US" sz="100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93195" name="Text Box 11"/>
          <p:cNvSpPr txBox="1">
            <a:spLocks noChangeArrowheads="1"/>
          </p:cNvSpPr>
          <p:nvPr/>
        </p:nvSpPr>
        <p:spPr bwMode="auto">
          <a:xfrm>
            <a:off x="54022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FF"/>
                </a:solidFill>
                <a:latin typeface="Comic Sans MS" pitchFamily="66" charset="0"/>
              </a:rPr>
              <a:t>3</a:t>
            </a:r>
            <a:endParaRPr lang="en-US" sz="10000" b="1">
              <a:solidFill>
                <a:srgbClr val="66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3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9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40" name="AutoShape 1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99">
                  <a:gamma/>
                  <a:shade val="46275"/>
                  <a:invGamma/>
                </a:srgbClr>
              </a:gs>
              <a:gs pos="50000">
                <a:srgbClr val="CC0099"/>
              </a:gs>
              <a:gs pos="100000">
                <a:srgbClr val="CC00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1" name="AutoShape 3"/>
          <p:cNvSpPr>
            <a:spLocks noChangeArrowheads="1"/>
          </p:cNvSpPr>
          <p:nvPr/>
        </p:nvSpPr>
        <p:spPr bwMode="auto">
          <a:xfrm>
            <a:off x="198438" y="563563"/>
            <a:ext cx="4198937" cy="24923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99"/>
              </a:gs>
              <a:gs pos="50000">
                <a:schemeClr val="bg1"/>
              </a:gs>
              <a:gs pos="100000">
                <a:srgbClr val="CCFF99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2" name="AutoShape 4"/>
          <p:cNvSpPr>
            <a:spLocks noChangeArrowheads="1"/>
          </p:cNvSpPr>
          <p:nvPr/>
        </p:nvSpPr>
        <p:spPr bwMode="auto">
          <a:xfrm>
            <a:off x="4705350" y="558800"/>
            <a:ext cx="4202113" cy="25034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3" name="Text Box 5"/>
          <p:cNvSpPr txBox="1">
            <a:spLocks noChangeArrowheads="1"/>
          </p:cNvSpPr>
          <p:nvPr/>
        </p:nvSpPr>
        <p:spPr bwMode="auto">
          <a:xfrm>
            <a:off x="4872038" y="633413"/>
            <a:ext cx="386873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Nifer</a:t>
            </a:r>
            <a:r>
              <a:rPr lang="en-GB" sz="3500" b="1" dirty="0" smtClean="0">
                <a:solidFill>
                  <a:srgbClr val="0000FF"/>
                </a:solidFill>
                <a:latin typeface="Comic Sans MS" pitchFamily="66" charset="0"/>
              </a:rPr>
              <a:t> o </a:t>
            </a:r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ddiwrnodau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9334" name="Text Box 6"/>
          <p:cNvSpPr txBox="1">
            <a:spLocks noChangeArrowheads="1"/>
          </p:cNvSpPr>
          <p:nvPr/>
        </p:nvSpPr>
        <p:spPr bwMode="auto">
          <a:xfrm>
            <a:off x="363538" y="633413"/>
            <a:ext cx="3868737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Swm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pob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dydd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9335" name="AutoShape 7"/>
          <p:cNvSpPr>
            <a:spLocks noChangeArrowheads="1"/>
          </p:cNvSpPr>
          <p:nvPr/>
        </p:nvSpPr>
        <p:spPr bwMode="auto">
          <a:xfrm>
            <a:off x="1984375" y="3182938"/>
            <a:ext cx="5146675" cy="3194050"/>
          </a:xfrm>
          <a:prstGeom prst="can">
            <a:avLst>
              <a:gd name="adj" fmla="val 31509"/>
            </a:avLst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50000">
                <a:srgbClr val="66CCFF"/>
              </a:gs>
              <a:gs pos="100000">
                <a:srgbClr val="66CCFF">
                  <a:gamma/>
                  <a:shade val="46275"/>
                  <a:invGamma/>
                </a:srgbClr>
              </a:gs>
            </a:gsLst>
            <a:lin ang="2700000" scaled="1"/>
          </a:gra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6" name="Text Box 8"/>
          <p:cNvSpPr txBox="1">
            <a:spLocks noChangeArrowheads="1"/>
          </p:cNvSpPr>
          <p:nvPr/>
        </p:nvSpPr>
        <p:spPr bwMode="auto">
          <a:xfrm>
            <a:off x="2624138" y="3429000"/>
            <a:ext cx="38687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Cyfanswm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a </a:t>
            </a:r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arbedwyd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 </a:t>
            </a:r>
            <a:endParaRPr lang="en-US" sz="24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9337" name="Text Box 9"/>
          <p:cNvSpPr txBox="1">
            <a:spLocks noChangeArrowheads="1"/>
          </p:cNvSpPr>
          <p:nvPr/>
        </p:nvSpPr>
        <p:spPr bwMode="auto">
          <a:xfrm>
            <a:off x="2379663" y="4298950"/>
            <a:ext cx="43561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£34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9338" name="Text Box 10"/>
          <p:cNvSpPr txBox="1">
            <a:spLocks noChangeArrowheads="1"/>
          </p:cNvSpPr>
          <p:nvPr/>
        </p:nvSpPr>
        <p:spPr bwMode="auto">
          <a:xfrm>
            <a:off x="8937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008000"/>
                </a:solidFill>
                <a:latin typeface="Comic Sans MS" pitchFamily="66" charset="0"/>
              </a:rPr>
              <a:t>£17</a:t>
            </a:r>
            <a:endParaRPr lang="en-US" sz="100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99339" name="Text Box 11"/>
          <p:cNvSpPr txBox="1">
            <a:spLocks noChangeArrowheads="1"/>
          </p:cNvSpPr>
          <p:nvPr/>
        </p:nvSpPr>
        <p:spPr bwMode="auto">
          <a:xfrm>
            <a:off x="54022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FF"/>
                </a:solidFill>
                <a:latin typeface="Comic Sans MS" pitchFamily="66" charset="0"/>
              </a:rPr>
              <a:t>2</a:t>
            </a:r>
            <a:endParaRPr lang="en-US" sz="10000" b="1">
              <a:solidFill>
                <a:srgbClr val="66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9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20" name="AutoShape 1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99">
                  <a:gamma/>
                  <a:shade val="46275"/>
                  <a:invGamma/>
                </a:srgbClr>
              </a:gs>
              <a:gs pos="50000">
                <a:srgbClr val="CC0099"/>
              </a:gs>
              <a:gs pos="100000">
                <a:srgbClr val="CC00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1" name="AutoShape 3"/>
          <p:cNvSpPr>
            <a:spLocks noChangeArrowheads="1"/>
          </p:cNvSpPr>
          <p:nvPr/>
        </p:nvSpPr>
        <p:spPr bwMode="auto">
          <a:xfrm>
            <a:off x="198438" y="563563"/>
            <a:ext cx="4198937" cy="24923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99"/>
              </a:gs>
              <a:gs pos="50000">
                <a:schemeClr val="bg1"/>
              </a:gs>
              <a:gs pos="100000">
                <a:srgbClr val="CCFF99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2" name="AutoShape 4"/>
          <p:cNvSpPr>
            <a:spLocks noChangeArrowheads="1"/>
          </p:cNvSpPr>
          <p:nvPr/>
        </p:nvSpPr>
        <p:spPr bwMode="auto">
          <a:xfrm>
            <a:off x="4705350" y="558800"/>
            <a:ext cx="4202113" cy="25034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3" name="Text Box 5"/>
          <p:cNvSpPr txBox="1">
            <a:spLocks noChangeArrowheads="1"/>
          </p:cNvSpPr>
          <p:nvPr/>
        </p:nvSpPr>
        <p:spPr bwMode="auto">
          <a:xfrm>
            <a:off x="4872038" y="633413"/>
            <a:ext cx="386873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Nifer</a:t>
            </a:r>
            <a:r>
              <a:rPr lang="en-GB" sz="3500" b="1" dirty="0" smtClean="0">
                <a:solidFill>
                  <a:srgbClr val="0000FF"/>
                </a:solidFill>
                <a:latin typeface="Comic Sans MS" pitchFamily="66" charset="0"/>
              </a:rPr>
              <a:t> o </a:t>
            </a:r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ddiwrnodau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4214" name="Text Box 6"/>
          <p:cNvSpPr txBox="1">
            <a:spLocks noChangeArrowheads="1"/>
          </p:cNvSpPr>
          <p:nvPr/>
        </p:nvSpPr>
        <p:spPr bwMode="auto">
          <a:xfrm>
            <a:off x="363538" y="633413"/>
            <a:ext cx="3868737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Swm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pob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dydd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4215" name="AutoShape 7"/>
          <p:cNvSpPr>
            <a:spLocks noChangeArrowheads="1"/>
          </p:cNvSpPr>
          <p:nvPr/>
        </p:nvSpPr>
        <p:spPr bwMode="auto">
          <a:xfrm>
            <a:off x="1984375" y="3182938"/>
            <a:ext cx="5146675" cy="3194050"/>
          </a:xfrm>
          <a:prstGeom prst="can">
            <a:avLst>
              <a:gd name="adj" fmla="val 31509"/>
            </a:avLst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50000">
                <a:srgbClr val="66CCFF"/>
              </a:gs>
              <a:gs pos="100000">
                <a:srgbClr val="66CCFF">
                  <a:gamma/>
                  <a:shade val="46275"/>
                  <a:invGamma/>
                </a:srgbClr>
              </a:gs>
            </a:gsLst>
            <a:lin ang="2700000" scaled="1"/>
          </a:gra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6" name="Text Box 8"/>
          <p:cNvSpPr txBox="1">
            <a:spLocks noChangeArrowheads="1"/>
          </p:cNvSpPr>
          <p:nvPr/>
        </p:nvSpPr>
        <p:spPr bwMode="auto">
          <a:xfrm>
            <a:off x="2624138" y="3429000"/>
            <a:ext cx="38687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Cyfanswm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a </a:t>
            </a:r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arbedwyd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 </a:t>
            </a:r>
            <a:endParaRPr lang="en-US" sz="24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4217" name="Text Box 9"/>
          <p:cNvSpPr txBox="1">
            <a:spLocks noChangeArrowheads="1"/>
          </p:cNvSpPr>
          <p:nvPr/>
        </p:nvSpPr>
        <p:spPr bwMode="auto">
          <a:xfrm>
            <a:off x="2379663" y="4298950"/>
            <a:ext cx="43561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£64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4218" name="Text Box 10"/>
          <p:cNvSpPr txBox="1">
            <a:spLocks noChangeArrowheads="1"/>
          </p:cNvSpPr>
          <p:nvPr/>
        </p:nvSpPr>
        <p:spPr bwMode="auto">
          <a:xfrm>
            <a:off x="8937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008000"/>
                </a:solidFill>
                <a:latin typeface="Comic Sans MS" pitchFamily="66" charset="0"/>
              </a:rPr>
              <a:t>£16</a:t>
            </a:r>
            <a:endParaRPr lang="en-US" sz="100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94219" name="Text Box 11"/>
          <p:cNvSpPr txBox="1">
            <a:spLocks noChangeArrowheads="1"/>
          </p:cNvSpPr>
          <p:nvPr/>
        </p:nvSpPr>
        <p:spPr bwMode="auto">
          <a:xfrm>
            <a:off x="54022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FF"/>
                </a:solidFill>
                <a:latin typeface="Comic Sans MS" pitchFamily="66" charset="0"/>
              </a:rPr>
              <a:t>4</a:t>
            </a:r>
            <a:endParaRPr lang="en-US" sz="10000" b="1">
              <a:solidFill>
                <a:srgbClr val="66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4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48" name="AutoShape 1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99">
                  <a:gamma/>
                  <a:shade val="46275"/>
                  <a:invGamma/>
                </a:srgbClr>
              </a:gs>
              <a:gs pos="50000">
                <a:srgbClr val="CC0099"/>
              </a:gs>
              <a:gs pos="100000">
                <a:srgbClr val="CC00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39" name="AutoShape 3"/>
          <p:cNvSpPr>
            <a:spLocks noChangeArrowheads="1"/>
          </p:cNvSpPr>
          <p:nvPr/>
        </p:nvSpPr>
        <p:spPr bwMode="auto">
          <a:xfrm>
            <a:off x="198438" y="563563"/>
            <a:ext cx="4198937" cy="24923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99"/>
              </a:gs>
              <a:gs pos="50000">
                <a:schemeClr val="bg1"/>
              </a:gs>
              <a:gs pos="100000">
                <a:srgbClr val="CCFF99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0" name="AutoShape 4"/>
          <p:cNvSpPr>
            <a:spLocks noChangeArrowheads="1"/>
          </p:cNvSpPr>
          <p:nvPr/>
        </p:nvSpPr>
        <p:spPr bwMode="auto">
          <a:xfrm>
            <a:off x="4705350" y="558800"/>
            <a:ext cx="4202113" cy="25034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1" name="Text Box 5"/>
          <p:cNvSpPr txBox="1">
            <a:spLocks noChangeArrowheads="1"/>
          </p:cNvSpPr>
          <p:nvPr/>
        </p:nvSpPr>
        <p:spPr bwMode="auto">
          <a:xfrm>
            <a:off x="4872038" y="633413"/>
            <a:ext cx="386873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Nifer</a:t>
            </a:r>
            <a:r>
              <a:rPr lang="en-GB" sz="3500" b="1" dirty="0" smtClean="0">
                <a:solidFill>
                  <a:srgbClr val="0000FF"/>
                </a:solidFill>
                <a:latin typeface="Comic Sans MS" pitchFamily="66" charset="0"/>
              </a:rPr>
              <a:t> o </a:t>
            </a:r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ddiwrnodau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1142" name="Text Box 6"/>
          <p:cNvSpPr txBox="1">
            <a:spLocks noChangeArrowheads="1"/>
          </p:cNvSpPr>
          <p:nvPr/>
        </p:nvSpPr>
        <p:spPr bwMode="auto">
          <a:xfrm>
            <a:off x="363538" y="633413"/>
            <a:ext cx="3868737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Swm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pob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dydd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1143" name="AutoShape 7"/>
          <p:cNvSpPr>
            <a:spLocks noChangeArrowheads="1"/>
          </p:cNvSpPr>
          <p:nvPr/>
        </p:nvSpPr>
        <p:spPr bwMode="auto">
          <a:xfrm>
            <a:off x="1984375" y="3182938"/>
            <a:ext cx="5146675" cy="3194050"/>
          </a:xfrm>
          <a:prstGeom prst="can">
            <a:avLst>
              <a:gd name="adj" fmla="val 31509"/>
            </a:avLst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50000">
                <a:srgbClr val="66CCFF"/>
              </a:gs>
              <a:gs pos="100000">
                <a:srgbClr val="66CCFF">
                  <a:gamma/>
                  <a:shade val="46275"/>
                  <a:invGamma/>
                </a:srgbClr>
              </a:gs>
            </a:gsLst>
            <a:lin ang="2700000" scaled="1"/>
          </a:gra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4" name="Text Box 8"/>
          <p:cNvSpPr txBox="1">
            <a:spLocks noChangeArrowheads="1"/>
          </p:cNvSpPr>
          <p:nvPr/>
        </p:nvSpPr>
        <p:spPr bwMode="auto">
          <a:xfrm>
            <a:off x="2624138" y="3429000"/>
            <a:ext cx="38687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Cyfanswm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a </a:t>
            </a:r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arbedwyd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 </a:t>
            </a:r>
            <a:endParaRPr lang="en-US" sz="24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1145" name="Text Box 9"/>
          <p:cNvSpPr txBox="1">
            <a:spLocks noChangeArrowheads="1"/>
          </p:cNvSpPr>
          <p:nvPr/>
        </p:nvSpPr>
        <p:spPr bwMode="auto">
          <a:xfrm>
            <a:off x="2379663" y="4298950"/>
            <a:ext cx="43561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£60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1146" name="Text Box 10"/>
          <p:cNvSpPr txBox="1">
            <a:spLocks noChangeArrowheads="1"/>
          </p:cNvSpPr>
          <p:nvPr/>
        </p:nvSpPr>
        <p:spPr bwMode="auto">
          <a:xfrm>
            <a:off x="8937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008000"/>
                </a:solidFill>
                <a:latin typeface="Comic Sans MS" pitchFamily="66" charset="0"/>
              </a:rPr>
              <a:t>£15</a:t>
            </a:r>
            <a:endParaRPr lang="en-US" sz="100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91147" name="Text Box 11"/>
          <p:cNvSpPr txBox="1">
            <a:spLocks noChangeArrowheads="1"/>
          </p:cNvSpPr>
          <p:nvPr/>
        </p:nvSpPr>
        <p:spPr bwMode="auto">
          <a:xfrm>
            <a:off x="54022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FF"/>
                </a:solidFill>
                <a:latin typeface="Comic Sans MS" pitchFamily="66" charset="0"/>
              </a:rPr>
              <a:t>4</a:t>
            </a:r>
            <a:endParaRPr lang="en-US" sz="10000" b="1">
              <a:solidFill>
                <a:srgbClr val="66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1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100" name="AutoShape 1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99">
                  <a:gamma/>
                  <a:shade val="46275"/>
                  <a:invGamma/>
                </a:srgbClr>
              </a:gs>
              <a:gs pos="50000">
                <a:srgbClr val="CC0099"/>
              </a:gs>
              <a:gs pos="100000">
                <a:srgbClr val="CC00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1" name="AutoShape 3"/>
          <p:cNvSpPr>
            <a:spLocks noChangeArrowheads="1"/>
          </p:cNvSpPr>
          <p:nvPr/>
        </p:nvSpPr>
        <p:spPr bwMode="auto">
          <a:xfrm>
            <a:off x="198438" y="563563"/>
            <a:ext cx="4198937" cy="24923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99"/>
              </a:gs>
              <a:gs pos="50000">
                <a:schemeClr val="bg1"/>
              </a:gs>
              <a:gs pos="100000">
                <a:srgbClr val="CCFF99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2" name="AutoShape 4"/>
          <p:cNvSpPr>
            <a:spLocks noChangeArrowheads="1"/>
          </p:cNvSpPr>
          <p:nvPr/>
        </p:nvSpPr>
        <p:spPr bwMode="auto">
          <a:xfrm>
            <a:off x="4705350" y="558800"/>
            <a:ext cx="4202113" cy="25034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3" name="Text Box 5"/>
          <p:cNvSpPr txBox="1">
            <a:spLocks noChangeArrowheads="1"/>
          </p:cNvSpPr>
          <p:nvPr/>
        </p:nvSpPr>
        <p:spPr bwMode="auto">
          <a:xfrm>
            <a:off x="4872038" y="633413"/>
            <a:ext cx="386873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Nifer</a:t>
            </a:r>
            <a:r>
              <a:rPr lang="en-GB" sz="3500" b="1" dirty="0" smtClean="0">
                <a:solidFill>
                  <a:srgbClr val="0000FF"/>
                </a:solidFill>
                <a:latin typeface="Comic Sans MS" pitchFamily="66" charset="0"/>
              </a:rPr>
              <a:t> o </a:t>
            </a:r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ddiwrnodau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9094" name="Text Box 6"/>
          <p:cNvSpPr txBox="1">
            <a:spLocks noChangeArrowheads="1"/>
          </p:cNvSpPr>
          <p:nvPr/>
        </p:nvSpPr>
        <p:spPr bwMode="auto">
          <a:xfrm>
            <a:off x="363538" y="633413"/>
            <a:ext cx="3868737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Swm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pob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dydd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9095" name="AutoShape 7"/>
          <p:cNvSpPr>
            <a:spLocks noChangeArrowheads="1"/>
          </p:cNvSpPr>
          <p:nvPr/>
        </p:nvSpPr>
        <p:spPr bwMode="auto">
          <a:xfrm>
            <a:off x="1984375" y="3182938"/>
            <a:ext cx="5146675" cy="3194050"/>
          </a:xfrm>
          <a:prstGeom prst="can">
            <a:avLst>
              <a:gd name="adj" fmla="val 31509"/>
            </a:avLst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50000">
                <a:srgbClr val="66CCFF"/>
              </a:gs>
              <a:gs pos="100000">
                <a:srgbClr val="66CCFF">
                  <a:gamma/>
                  <a:shade val="46275"/>
                  <a:invGamma/>
                </a:srgbClr>
              </a:gs>
            </a:gsLst>
            <a:lin ang="2700000" scaled="1"/>
          </a:gra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6" name="Text Box 8"/>
          <p:cNvSpPr txBox="1">
            <a:spLocks noChangeArrowheads="1"/>
          </p:cNvSpPr>
          <p:nvPr/>
        </p:nvSpPr>
        <p:spPr bwMode="auto">
          <a:xfrm>
            <a:off x="2624138" y="3429000"/>
            <a:ext cx="38687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Cyfanswm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a </a:t>
            </a:r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arbedwyd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 </a:t>
            </a:r>
            <a:endParaRPr lang="en-US" sz="24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9097" name="Text Box 9"/>
          <p:cNvSpPr txBox="1">
            <a:spLocks noChangeArrowheads="1"/>
          </p:cNvSpPr>
          <p:nvPr/>
        </p:nvSpPr>
        <p:spPr bwMode="auto">
          <a:xfrm>
            <a:off x="2379663" y="4298950"/>
            <a:ext cx="43561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£30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89098" name="Text Box 10"/>
          <p:cNvSpPr txBox="1">
            <a:spLocks noChangeArrowheads="1"/>
          </p:cNvSpPr>
          <p:nvPr/>
        </p:nvSpPr>
        <p:spPr bwMode="auto">
          <a:xfrm>
            <a:off x="8937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008000"/>
                </a:solidFill>
                <a:latin typeface="Comic Sans MS" pitchFamily="66" charset="0"/>
              </a:rPr>
              <a:t>£15</a:t>
            </a:r>
            <a:endParaRPr lang="en-US" sz="100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89099" name="Text Box 11"/>
          <p:cNvSpPr txBox="1">
            <a:spLocks noChangeArrowheads="1"/>
          </p:cNvSpPr>
          <p:nvPr/>
        </p:nvSpPr>
        <p:spPr bwMode="auto">
          <a:xfrm>
            <a:off x="54022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FF"/>
                </a:solidFill>
                <a:latin typeface="Comic Sans MS" pitchFamily="66" charset="0"/>
              </a:rPr>
              <a:t>2</a:t>
            </a:r>
            <a:endParaRPr lang="en-US" sz="10000" b="1">
              <a:solidFill>
                <a:srgbClr val="66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9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88" name="AutoShape 1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99">
                  <a:gamma/>
                  <a:shade val="46275"/>
                  <a:invGamma/>
                </a:srgbClr>
              </a:gs>
              <a:gs pos="50000">
                <a:srgbClr val="CC0099"/>
              </a:gs>
              <a:gs pos="100000">
                <a:srgbClr val="CC00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79" name="AutoShape 3"/>
          <p:cNvSpPr>
            <a:spLocks noChangeArrowheads="1"/>
          </p:cNvSpPr>
          <p:nvPr/>
        </p:nvSpPr>
        <p:spPr bwMode="auto">
          <a:xfrm>
            <a:off x="198438" y="563563"/>
            <a:ext cx="4198937" cy="24923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99"/>
              </a:gs>
              <a:gs pos="50000">
                <a:schemeClr val="bg1"/>
              </a:gs>
              <a:gs pos="100000">
                <a:srgbClr val="CCFF99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0" name="AutoShape 4"/>
          <p:cNvSpPr>
            <a:spLocks noChangeArrowheads="1"/>
          </p:cNvSpPr>
          <p:nvPr/>
        </p:nvSpPr>
        <p:spPr bwMode="auto">
          <a:xfrm>
            <a:off x="4705350" y="558800"/>
            <a:ext cx="4202113" cy="25034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1" name="Text Box 5"/>
          <p:cNvSpPr txBox="1">
            <a:spLocks noChangeArrowheads="1"/>
          </p:cNvSpPr>
          <p:nvPr/>
        </p:nvSpPr>
        <p:spPr bwMode="auto">
          <a:xfrm>
            <a:off x="4872038" y="633413"/>
            <a:ext cx="386873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Nifer</a:t>
            </a:r>
            <a:r>
              <a:rPr lang="en-GB" sz="3500" b="1" dirty="0" smtClean="0">
                <a:solidFill>
                  <a:srgbClr val="0000FF"/>
                </a:solidFill>
                <a:latin typeface="Comic Sans MS" pitchFamily="66" charset="0"/>
              </a:rPr>
              <a:t> o </a:t>
            </a:r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ddiwrnodau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1382" name="Text Box 6"/>
          <p:cNvSpPr txBox="1">
            <a:spLocks noChangeArrowheads="1"/>
          </p:cNvSpPr>
          <p:nvPr/>
        </p:nvSpPr>
        <p:spPr bwMode="auto">
          <a:xfrm>
            <a:off x="363538" y="633413"/>
            <a:ext cx="3868737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Swm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pob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dydd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1383" name="AutoShape 7"/>
          <p:cNvSpPr>
            <a:spLocks noChangeArrowheads="1"/>
          </p:cNvSpPr>
          <p:nvPr/>
        </p:nvSpPr>
        <p:spPr bwMode="auto">
          <a:xfrm>
            <a:off x="1984375" y="3182938"/>
            <a:ext cx="5146675" cy="3194050"/>
          </a:xfrm>
          <a:prstGeom prst="can">
            <a:avLst>
              <a:gd name="adj" fmla="val 31509"/>
            </a:avLst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50000">
                <a:srgbClr val="66CCFF"/>
              </a:gs>
              <a:gs pos="100000">
                <a:srgbClr val="66CCFF">
                  <a:gamma/>
                  <a:shade val="46275"/>
                  <a:invGamma/>
                </a:srgbClr>
              </a:gs>
            </a:gsLst>
            <a:lin ang="2700000" scaled="1"/>
          </a:gra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4" name="Text Box 8"/>
          <p:cNvSpPr txBox="1">
            <a:spLocks noChangeArrowheads="1"/>
          </p:cNvSpPr>
          <p:nvPr/>
        </p:nvSpPr>
        <p:spPr bwMode="auto">
          <a:xfrm>
            <a:off x="2624138" y="3429000"/>
            <a:ext cx="38687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Cyfanswm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a </a:t>
            </a:r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arbedwyd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 </a:t>
            </a:r>
            <a:endParaRPr lang="en-US" sz="24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1385" name="Text Box 9"/>
          <p:cNvSpPr txBox="1">
            <a:spLocks noChangeArrowheads="1"/>
          </p:cNvSpPr>
          <p:nvPr/>
        </p:nvSpPr>
        <p:spPr bwMode="auto">
          <a:xfrm>
            <a:off x="2379663" y="4298950"/>
            <a:ext cx="43561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£76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101386" name="Text Box 10"/>
          <p:cNvSpPr txBox="1">
            <a:spLocks noChangeArrowheads="1"/>
          </p:cNvSpPr>
          <p:nvPr/>
        </p:nvSpPr>
        <p:spPr bwMode="auto">
          <a:xfrm>
            <a:off x="8937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008000"/>
                </a:solidFill>
                <a:latin typeface="Comic Sans MS" pitchFamily="66" charset="0"/>
              </a:rPr>
              <a:t>£19</a:t>
            </a:r>
            <a:endParaRPr lang="en-US" sz="100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101387" name="Text Box 11"/>
          <p:cNvSpPr txBox="1">
            <a:spLocks noChangeArrowheads="1"/>
          </p:cNvSpPr>
          <p:nvPr/>
        </p:nvSpPr>
        <p:spPr bwMode="auto">
          <a:xfrm>
            <a:off x="54022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FF"/>
                </a:solidFill>
                <a:latin typeface="Comic Sans MS" pitchFamily="66" charset="0"/>
              </a:rPr>
              <a:t>4</a:t>
            </a:r>
            <a:endParaRPr lang="en-US" sz="10000" b="1">
              <a:solidFill>
                <a:srgbClr val="66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1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52" name="AutoShape 1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99">
                  <a:gamma/>
                  <a:shade val="46275"/>
                  <a:invGamma/>
                </a:srgbClr>
              </a:gs>
              <a:gs pos="50000">
                <a:srgbClr val="CC0099"/>
              </a:gs>
              <a:gs pos="100000">
                <a:srgbClr val="CC00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3" name="AutoShape 3"/>
          <p:cNvSpPr>
            <a:spLocks noChangeArrowheads="1"/>
          </p:cNvSpPr>
          <p:nvPr/>
        </p:nvSpPr>
        <p:spPr bwMode="auto">
          <a:xfrm>
            <a:off x="198438" y="563563"/>
            <a:ext cx="4198937" cy="24923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99"/>
              </a:gs>
              <a:gs pos="50000">
                <a:schemeClr val="bg1"/>
              </a:gs>
              <a:gs pos="100000">
                <a:srgbClr val="CCFF99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4" name="AutoShape 4"/>
          <p:cNvSpPr>
            <a:spLocks noChangeArrowheads="1"/>
          </p:cNvSpPr>
          <p:nvPr/>
        </p:nvSpPr>
        <p:spPr bwMode="auto">
          <a:xfrm>
            <a:off x="4705350" y="558800"/>
            <a:ext cx="4202113" cy="25034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5" name="Text Box 5"/>
          <p:cNvSpPr txBox="1">
            <a:spLocks noChangeArrowheads="1"/>
          </p:cNvSpPr>
          <p:nvPr/>
        </p:nvSpPr>
        <p:spPr bwMode="auto">
          <a:xfrm>
            <a:off x="4872038" y="633413"/>
            <a:ext cx="386873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Nifer</a:t>
            </a:r>
            <a:r>
              <a:rPr lang="en-GB" sz="3500" b="1" dirty="0" smtClean="0">
                <a:solidFill>
                  <a:srgbClr val="0000FF"/>
                </a:solidFill>
                <a:latin typeface="Comic Sans MS" pitchFamily="66" charset="0"/>
              </a:rPr>
              <a:t> o </a:t>
            </a:r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ddiwrnodau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7046" name="Text Box 6"/>
          <p:cNvSpPr txBox="1">
            <a:spLocks noChangeArrowheads="1"/>
          </p:cNvSpPr>
          <p:nvPr/>
        </p:nvSpPr>
        <p:spPr bwMode="auto">
          <a:xfrm>
            <a:off x="363538" y="633413"/>
            <a:ext cx="3868737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Swm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pob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dydd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7047" name="AutoShape 7"/>
          <p:cNvSpPr>
            <a:spLocks noChangeArrowheads="1"/>
          </p:cNvSpPr>
          <p:nvPr/>
        </p:nvSpPr>
        <p:spPr bwMode="auto">
          <a:xfrm>
            <a:off x="1984375" y="3182938"/>
            <a:ext cx="5146675" cy="3194050"/>
          </a:xfrm>
          <a:prstGeom prst="can">
            <a:avLst>
              <a:gd name="adj" fmla="val 31509"/>
            </a:avLst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50000">
                <a:srgbClr val="66CCFF"/>
              </a:gs>
              <a:gs pos="100000">
                <a:srgbClr val="66CCFF">
                  <a:gamma/>
                  <a:shade val="46275"/>
                  <a:invGamma/>
                </a:srgbClr>
              </a:gs>
            </a:gsLst>
            <a:lin ang="2700000" scaled="1"/>
          </a:gra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8" name="Text Box 8"/>
          <p:cNvSpPr txBox="1">
            <a:spLocks noChangeArrowheads="1"/>
          </p:cNvSpPr>
          <p:nvPr/>
        </p:nvSpPr>
        <p:spPr bwMode="auto">
          <a:xfrm>
            <a:off x="2624138" y="3429000"/>
            <a:ext cx="38687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Cyfanswm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a </a:t>
            </a:r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arbedwyd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 </a:t>
            </a:r>
            <a:endParaRPr lang="en-US" sz="24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7049" name="Text Box 9"/>
          <p:cNvSpPr txBox="1">
            <a:spLocks noChangeArrowheads="1"/>
          </p:cNvSpPr>
          <p:nvPr/>
        </p:nvSpPr>
        <p:spPr bwMode="auto">
          <a:xfrm>
            <a:off x="2379663" y="4298950"/>
            <a:ext cx="43561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£42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87050" name="Text Box 10"/>
          <p:cNvSpPr txBox="1">
            <a:spLocks noChangeArrowheads="1"/>
          </p:cNvSpPr>
          <p:nvPr/>
        </p:nvSpPr>
        <p:spPr bwMode="auto">
          <a:xfrm>
            <a:off x="8937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008000"/>
                </a:solidFill>
                <a:latin typeface="Comic Sans MS" pitchFamily="66" charset="0"/>
              </a:rPr>
              <a:t>£14</a:t>
            </a:r>
            <a:endParaRPr lang="en-US" sz="100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87051" name="Text Box 11"/>
          <p:cNvSpPr txBox="1">
            <a:spLocks noChangeArrowheads="1"/>
          </p:cNvSpPr>
          <p:nvPr/>
        </p:nvSpPr>
        <p:spPr bwMode="auto">
          <a:xfrm>
            <a:off x="54022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FF"/>
                </a:solidFill>
                <a:latin typeface="Comic Sans MS" pitchFamily="66" charset="0"/>
              </a:rPr>
              <a:t>3</a:t>
            </a:r>
            <a:endParaRPr lang="en-US" sz="10000" b="1">
              <a:solidFill>
                <a:srgbClr val="66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7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03" name="AutoShape 15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99">
                  <a:gamma/>
                  <a:shade val="46275"/>
                  <a:invGamma/>
                </a:srgbClr>
              </a:gs>
              <a:gs pos="50000">
                <a:srgbClr val="CC0099"/>
              </a:gs>
              <a:gs pos="100000">
                <a:srgbClr val="CC00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198438" y="563563"/>
            <a:ext cx="4198937" cy="24923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99"/>
              </a:gs>
              <a:gs pos="50000">
                <a:schemeClr val="bg1"/>
              </a:gs>
              <a:gs pos="100000">
                <a:srgbClr val="CCFF99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4705350" y="558800"/>
            <a:ext cx="4202113" cy="25034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4872038" y="633413"/>
            <a:ext cx="386873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Nifer</a:t>
            </a:r>
            <a:r>
              <a:rPr lang="en-GB" sz="3500" b="1" dirty="0" smtClean="0">
                <a:solidFill>
                  <a:srgbClr val="0000FF"/>
                </a:solidFill>
                <a:latin typeface="Comic Sans MS" pitchFamily="66" charset="0"/>
              </a:rPr>
              <a:t> o </a:t>
            </a:r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ddiwrnodau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63497" name="Text Box 9"/>
          <p:cNvSpPr txBox="1">
            <a:spLocks noChangeArrowheads="1"/>
          </p:cNvSpPr>
          <p:nvPr/>
        </p:nvSpPr>
        <p:spPr bwMode="auto">
          <a:xfrm>
            <a:off x="363538" y="633413"/>
            <a:ext cx="3868737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Swm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pob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dydd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63498" name="AutoShape 10"/>
          <p:cNvSpPr>
            <a:spLocks noChangeArrowheads="1"/>
          </p:cNvSpPr>
          <p:nvPr/>
        </p:nvSpPr>
        <p:spPr bwMode="auto">
          <a:xfrm>
            <a:off x="1984375" y="3182938"/>
            <a:ext cx="5146675" cy="3194050"/>
          </a:xfrm>
          <a:prstGeom prst="can">
            <a:avLst>
              <a:gd name="adj" fmla="val 31509"/>
            </a:avLst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50000">
                <a:srgbClr val="66CCFF"/>
              </a:gs>
              <a:gs pos="100000">
                <a:srgbClr val="66CCFF">
                  <a:gamma/>
                  <a:shade val="46275"/>
                  <a:invGamma/>
                </a:srgbClr>
              </a:gs>
            </a:gsLst>
            <a:lin ang="2700000" scaled="1"/>
          </a:gra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9" name="Text Box 11"/>
          <p:cNvSpPr txBox="1">
            <a:spLocks noChangeArrowheads="1"/>
          </p:cNvSpPr>
          <p:nvPr/>
        </p:nvSpPr>
        <p:spPr bwMode="auto">
          <a:xfrm>
            <a:off x="2624138" y="3429000"/>
            <a:ext cx="38687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Cyfanswm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a </a:t>
            </a:r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arbedwyd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 </a:t>
            </a:r>
            <a:endParaRPr lang="en-US" sz="24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2367788" y="4275200"/>
            <a:ext cx="43561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£26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3500" name="Text Box 12"/>
          <p:cNvSpPr txBox="1">
            <a:spLocks noChangeArrowheads="1"/>
          </p:cNvSpPr>
          <p:nvPr/>
        </p:nvSpPr>
        <p:spPr bwMode="auto">
          <a:xfrm>
            <a:off x="8937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008000"/>
                </a:solidFill>
                <a:latin typeface="Comic Sans MS" pitchFamily="66" charset="0"/>
              </a:rPr>
              <a:t>£13</a:t>
            </a:r>
            <a:endParaRPr lang="en-US" sz="100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63501" name="Text Box 13"/>
          <p:cNvSpPr txBox="1">
            <a:spLocks noChangeArrowheads="1"/>
          </p:cNvSpPr>
          <p:nvPr/>
        </p:nvSpPr>
        <p:spPr bwMode="auto">
          <a:xfrm>
            <a:off x="54022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FF"/>
                </a:solidFill>
                <a:latin typeface="Comic Sans MS" pitchFamily="66" charset="0"/>
              </a:rPr>
              <a:t>2</a:t>
            </a:r>
            <a:endParaRPr lang="en-US" sz="10000" b="1">
              <a:solidFill>
                <a:srgbClr val="66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92" name="AutoShape 1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99">
                  <a:gamma/>
                  <a:shade val="46275"/>
                  <a:invGamma/>
                </a:srgbClr>
              </a:gs>
              <a:gs pos="50000">
                <a:srgbClr val="CC0099"/>
              </a:gs>
              <a:gs pos="100000">
                <a:srgbClr val="CC00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3" name="AutoShape 3"/>
          <p:cNvSpPr>
            <a:spLocks noChangeArrowheads="1"/>
          </p:cNvSpPr>
          <p:nvPr/>
        </p:nvSpPr>
        <p:spPr bwMode="auto">
          <a:xfrm>
            <a:off x="198438" y="563563"/>
            <a:ext cx="4198937" cy="24923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99"/>
              </a:gs>
              <a:gs pos="50000">
                <a:schemeClr val="bg1"/>
              </a:gs>
              <a:gs pos="100000">
                <a:srgbClr val="CCFF99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4" name="AutoShape 4"/>
          <p:cNvSpPr>
            <a:spLocks noChangeArrowheads="1"/>
          </p:cNvSpPr>
          <p:nvPr/>
        </p:nvSpPr>
        <p:spPr bwMode="auto">
          <a:xfrm>
            <a:off x="4705350" y="558800"/>
            <a:ext cx="4202113" cy="25034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5" name="Text Box 5"/>
          <p:cNvSpPr txBox="1">
            <a:spLocks noChangeArrowheads="1"/>
          </p:cNvSpPr>
          <p:nvPr/>
        </p:nvSpPr>
        <p:spPr bwMode="auto">
          <a:xfrm>
            <a:off x="4872038" y="633413"/>
            <a:ext cx="386873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Nifer</a:t>
            </a:r>
            <a:r>
              <a:rPr lang="en-GB" sz="3500" b="1" dirty="0" smtClean="0">
                <a:solidFill>
                  <a:srgbClr val="0000FF"/>
                </a:solidFill>
                <a:latin typeface="Comic Sans MS" pitchFamily="66" charset="0"/>
              </a:rPr>
              <a:t> o </a:t>
            </a:r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ddiwrnodau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7286" name="Text Box 6"/>
          <p:cNvSpPr txBox="1">
            <a:spLocks noChangeArrowheads="1"/>
          </p:cNvSpPr>
          <p:nvPr/>
        </p:nvSpPr>
        <p:spPr bwMode="auto">
          <a:xfrm>
            <a:off x="363538" y="633413"/>
            <a:ext cx="3868737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Swm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pob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dydd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7287" name="AutoShape 7"/>
          <p:cNvSpPr>
            <a:spLocks noChangeArrowheads="1"/>
          </p:cNvSpPr>
          <p:nvPr/>
        </p:nvSpPr>
        <p:spPr bwMode="auto">
          <a:xfrm>
            <a:off x="1984375" y="3182938"/>
            <a:ext cx="5146675" cy="3194050"/>
          </a:xfrm>
          <a:prstGeom prst="can">
            <a:avLst>
              <a:gd name="adj" fmla="val 31509"/>
            </a:avLst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50000">
                <a:srgbClr val="66CCFF"/>
              </a:gs>
              <a:gs pos="100000">
                <a:srgbClr val="66CCFF">
                  <a:gamma/>
                  <a:shade val="46275"/>
                  <a:invGamma/>
                </a:srgbClr>
              </a:gs>
            </a:gsLst>
            <a:lin ang="2700000" scaled="1"/>
          </a:gra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8" name="Text Box 8"/>
          <p:cNvSpPr txBox="1">
            <a:spLocks noChangeArrowheads="1"/>
          </p:cNvSpPr>
          <p:nvPr/>
        </p:nvSpPr>
        <p:spPr bwMode="auto">
          <a:xfrm>
            <a:off x="2624138" y="3429000"/>
            <a:ext cx="38687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Cyfanswm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a </a:t>
            </a:r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arbedwyd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 </a:t>
            </a:r>
            <a:endParaRPr lang="en-US" sz="24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7289" name="Text Box 9"/>
          <p:cNvSpPr txBox="1">
            <a:spLocks noChangeArrowheads="1"/>
          </p:cNvSpPr>
          <p:nvPr/>
        </p:nvSpPr>
        <p:spPr bwMode="auto">
          <a:xfrm>
            <a:off x="2379663" y="4298950"/>
            <a:ext cx="43561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£72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7290" name="Text Box 10"/>
          <p:cNvSpPr txBox="1">
            <a:spLocks noChangeArrowheads="1"/>
          </p:cNvSpPr>
          <p:nvPr/>
        </p:nvSpPr>
        <p:spPr bwMode="auto">
          <a:xfrm>
            <a:off x="8937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008000"/>
                </a:solidFill>
                <a:latin typeface="Comic Sans MS" pitchFamily="66" charset="0"/>
              </a:rPr>
              <a:t>£18</a:t>
            </a:r>
            <a:endParaRPr lang="en-US" sz="100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97291" name="Text Box 11"/>
          <p:cNvSpPr txBox="1">
            <a:spLocks noChangeArrowheads="1"/>
          </p:cNvSpPr>
          <p:nvPr/>
        </p:nvSpPr>
        <p:spPr bwMode="auto">
          <a:xfrm>
            <a:off x="54022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FF"/>
                </a:solidFill>
                <a:latin typeface="Comic Sans MS" pitchFamily="66" charset="0"/>
              </a:rPr>
              <a:t>4</a:t>
            </a:r>
            <a:endParaRPr lang="en-US" sz="10000" b="1">
              <a:solidFill>
                <a:srgbClr val="66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7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24" name="AutoShape 1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99">
                  <a:gamma/>
                  <a:shade val="46275"/>
                  <a:invGamma/>
                </a:srgbClr>
              </a:gs>
              <a:gs pos="50000">
                <a:srgbClr val="CC0099"/>
              </a:gs>
              <a:gs pos="100000">
                <a:srgbClr val="CC00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5" name="AutoShape 3"/>
          <p:cNvSpPr>
            <a:spLocks noChangeArrowheads="1"/>
          </p:cNvSpPr>
          <p:nvPr/>
        </p:nvSpPr>
        <p:spPr bwMode="auto">
          <a:xfrm>
            <a:off x="198438" y="563563"/>
            <a:ext cx="4198937" cy="24923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99"/>
              </a:gs>
              <a:gs pos="50000">
                <a:schemeClr val="bg1"/>
              </a:gs>
              <a:gs pos="100000">
                <a:srgbClr val="CCFF99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6" name="AutoShape 4"/>
          <p:cNvSpPr>
            <a:spLocks noChangeArrowheads="1"/>
          </p:cNvSpPr>
          <p:nvPr/>
        </p:nvSpPr>
        <p:spPr bwMode="auto">
          <a:xfrm>
            <a:off x="4705350" y="558800"/>
            <a:ext cx="4202113" cy="25034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7" name="Text Box 5"/>
          <p:cNvSpPr txBox="1">
            <a:spLocks noChangeArrowheads="1"/>
          </p:cNvSpPr>
          <p:nvPr/>
        </p:nvSpPr>
        <p:spPr bwMode="auto">
          <a:xfrm>
            <a:off x="4872038" y="633413"/>
            <a:ext cx="386873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Nifer</a:t>
            </a:r>
            <a:r>
              <a:rPr lang="en-GB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GB" sz="3500" b="1" dirty="0" smtClean="0">
                <a:solidFill>
                  <a:srgbClr val="0000FF"/>
                </a:solidFill>
                <a:latin typeface="Comic Sans MS" pitchFamily="66" charset="0"/>
              </a:rPr>
              <a:t>o </a:t>
            </a:r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ddiwrnodau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0118" name="Text Box 6"/>
          <p:cNvSpPr txBox="1">
            <a:spLocks noChangeArrowheads="1"/>
          </p:cNvSpPr>
          <p:nvPr/>
        </p:nvSpPr>
        <p:spPr bwMode="auto">
          <a:xfrm>
            <a:off x="363538" y="633413"/>
            <a:ext cx="3868737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Swm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pob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dydd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0119" name="AutoShape 7"/>
          <p:cNvSpPr>
            <a:spLocks noChangeArrowheads="1"/>
          </p:cNvSpPr>
          <p:nvPr/>
        </p:nvSpPr>
        <p:spPr bwMode="auto">
          <a:xfrm>
            <a:off x="1984375" y="3182938"/>
            <a:ext cx="5146675" cy="3194050"/>
          </a:xfrm>
          <a:prstGeom prst="can">
            <a:avLst>
              <a:gd name="adj" fmla="val 31509"/>
            </a:avLst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50000">
                <a:srgbClr val="66CCFF"/>
              </a:gs>
              <a:gs pos="100000">
                <a:srgbClr val="66CCFF">
                  <a:gamma/>
                  <a:shade val="46275"/>
                  <a:invGamma/>
                </a:srgbClr>
              </a:gs>
            </a:gsLst>
            <a:lin ang="2700000" scaled="1"/>
          </a:gra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20" name="Text Box 8"/>
          <p:cNvSpPr txBox="1">
            <a:spLocks noChangeArrowheads="1"/>
          </p:cNvSpPr>
          <p:nvPr/>
        </p:nvSpPr>
        <p:spPr bwMode="auto">
          <a:xfrm>
            <a:off x="2624138" y="3429000"/>
            <a:ext cx="38687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Cyfanswm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a </a:t>
            </a:r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arbedwyd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 </a:t>
            </a:r>
            <a:endParaRPr lang="en-US" sz="24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0121" name="Text Box 9"/>
          <p:cNvSpPr txBox="1">
            <a:spLocks noChangeArrowheads="1"/>
          </p:cNvSpPr>
          <p:nvPr/>
        </p:nvSpPr>
        <p:spPr bwMode="auto">
          <a:xfrm>
            <a:off x="2379663" y="4298950"/>
            <a:ext cx="43561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£45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0122" name="Text Box 10"/>
          <p:cNvSpPr txBox="1">
            <a:spLocks noChangeArrowheads="1"/>
          </p:cNvSpPr>
          <p:nvPr/>
        </p:nvSpPr>
        <p:spPr bwMode="auto">
          <a:xfrm>
            <a:off x="8937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008000"/>
                </a:solidFill>
                <a:latin typeface="Comic Sans MS" pitchFamily="66" charset="0"/>
              </a:rPr>
              <a:t>£15</a:t>
            </a:r>
            <a:endParaRPr lang="en-US" sz="100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90123" name="Text Box 11"/>
          <p:cNvSpPr txBox="1">
            <a:spLocks noChangeArrowheads="1"/>
          </p:cNvSpPr>
          <p:nvPr/>
        </p:nvSpPr>
        <p:spPr bwMode="auto">
          <a:xfrm>
            <a:off x="54022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FF"/>
                </a:solidFill>
                <a:latin typeface="Comic Sans MS" pitchFamily="66" charset="0"/>
              </a:rPr>
              <a:t>3</a:t>
            </a:r>
            <a:endParaRPr lang="en-US" sz="10000" b="1">
              <a:solidFill>
                <a:srgbClr val="66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0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2" name="AutoShape 1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99">
                  <a:gamma/>
                  <a:shade val="46275"/>
                  <a:invGamma/>
                </a:srgbClr>
              </a:gs>
              <a:gs pos="50000">
                <a:srgbClr val="CC0099"/>
              </a:gs>
              <a:gs pos="100000">
                <a:srgbClr val="CC00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3" name="AutoShape 3"/>
          <p:cNvSpPr>
            <a:spLocks noChangeArrowheads="1"/>
          </p:cNvSpPr>
          <p:nvPr/>
        </p:nvSpPr>
        <p:spPr bwMode="auto">
          <a:xfrm>
            <a:off x="198438" y="563563"/>
            <a:ext cx="4198937" cy="24923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99"/>
              </a:gs>
              <a:gs pos="50000">
                <a:schemeClr val="bg1"/>
              </a:gs>
              <a:gs pos="100000">
                <a:srgbClr val="CCFF99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4" name="AutoShape 4"/>
          <p:cNvSpPr>
            <a:spLocks noChangeArrowheads="1"/>
          </p:cNvSpPr>
          <p:nvPr/>
        </p:nvSpPr>
        <p:spPr bwMode="auto">
          <a:xfrm>
            <a:off x="4705350" y="558800"/>
            <a:ext cx="4202113" cy="25034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5" name="Text Box 5"/>
          <p:cNvSpPr txBox="1">
            <a:spLocks noChangeArrowheads="1"/>
          </p:cNvSpPr>
          <p:nvPr/>
        </p:nvSpPr>
        <p:spPr bwMode="auto">
          <a:xfrm>
            <a:off x="4872038" y="633413"/>
            <a:ext cx="386873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Nifer</a:t>
            </a:r>
            <a:r>
              <a:rPr lang="en-GB" sz="3500" b="1" dirty="0" smtClean="0">
                <a:solidFill>
                  <a:srgbClr val="0000FF"/>
                </a:solidFill>
                <a:latin typeface="Comic Sans MS" pitchFamily="66" charset="0"/>
              </a:rPr>
              <a:t> o </a:t>
            </a:r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ddiwrnodau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2166" name="Text Box 6"/>
          <p:cNvSpPr txBox="1">
            <a:spLocks noChangeArrowheads="1"/>
          </p:cNvSpPr>
          <p:nvPr/>
        </p:nvSpPr>
        <p:spPr bwMode="auto">
          <a:xfrm>
            <a:off x="363538" y="633413"/>
            <a:ext cx="3868737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Swm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pob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dydd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2167" name="AutoShape 7"/>
          <p:cNvSpPr>
            <a:spLocks noChangeArrowheads="1"/>
          </p:cNvSpPr>
          <p:nvPr/>
        </p:nvSpPr>
        <p:spPr bwMode="auto">
          <a:xfrm>
            <a:off x="1984375" y="3182938"/>
            <a:ext cx="5146675" cy="3194050"/>
          </a:xfrm>
          <a:prstGeom prst="can">
            <a:avLst>
              <a:gd name="adj" fmla="val 31509"/>
            </a:avLst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50000">
                <a:srgbClr val="66CCFF"/>
              </a:gs>
              <a:gs pos="100000">
                <a:srgbClr val="66CCFF">
                  <a:gamma/>
                  <a:shade val="46275"/>
                  <a:invGamma/>
                </a:srgbClr>
              </a:gs>
            </a:gsLst>
            <a:lin ang="2700000" scaled="1"/>
          </a:gra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8" name="Text Box 8"/>
          <p:cNvSpPr txBox="1">
            <a:spLocks noChangeArrowheads="1"/>
          </p:cNvSpPr>
          <p:nvPr/>
        </p:nvSpPr>
        <p:spPr bwMode="auto">
          <a:xfrm>
            <a:off x="2624138" y="3429000"/>
            <a:ext cx="38687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Cyfanswm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a </a:t>
            </a:r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arbedwyd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 </a:t>
            </a:r>
            <a:endParaRPr lang="en-US" sz="24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2169" name="Text Box 9"/>
          <p:cNvSpPr txBox="1">
            <a:spLocks noChangeArrowheads="1"/>
          </p:cNvSpPr>
          <p:nvPr/>
        </p:nvSpPr>
        <p:spPr bwMode="auto">
          <a:xfrm>
            <a:off x="2379663" y="4298950"/>
            <a:ext cx="43561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£32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2170" name="Text Box 10"/>
          <p:cNvSpPr txBox="1">
            <a:spLocks noChangeArrowheads="1"/>
          </p:cNvSpPr>
          <p:nvPr/>
        </p:nvSpPr>
        <p:spPr bwMode="auto">
          <a:xfrm>
            <a:off x="8937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008000"/>
                </a:solidFill>
                <a:latin typeface="Comic Sans MS" pitchFamily="66" charset="0"/>
              </a:rPr>
              <a:t>£16</a:t>
            </a:r>
            <a:endParaRPr lang="en-US" sz="100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92171" name="Text Box 11"/>
          <p:cNvSpPr txBox="1">
            <a:spLocks noChangeArrowheads="1"/>
          </p:cNvSpPr>
          <p:nvPr/>
        </p:nvSpPr>
        <p:spPr bwMode="auto">
          <a:xfrm>
            <a:off x="54022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FF"/>
                </a:solidFill>
                <a:latin typeface="Comic Sans MS" pitchFamily="66" charset="0"/>
              </a:rPr>
              <a:t>2</a:t>
            </a:r>
            <a:endParaRPr lang="en-US" sz="10000" b="1">
              <a:solidFill>
                <a:srgbClr val="66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2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004" name="AutoShape 1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99">
                  <a:gamma/>
                  <a:shade val="46275"/>
                  <a:invGamma/>
                </a:srgbClr>
              </a:gs>
              <a:gs pos="50000">
                <a:srgbClr val="CC0099"/>
              </a:gs>
              <a:gs pos="100000">
                <a:srgbClr val="CC00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5" name="AutoShape 3"/>
          <p:cNvSpPr>
            <a:spLocks noChangeArrowheads="1"/>
          </p:cNvSpPr>
          <p:nvPr/>
        </p:nvSpPr>
        <p:spPr bwMode="auto">
          <a:xfrm>
            <a:off x="162812" y="563563"/>
            <a:ext cx="4198937" cy="24923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99"/>
              </a:gs>
              <a:gs pos="50000">
                <a:schemeClr val="bg1"/>
              </a:gs>
              <a:gs pos="100000">
                <a:srgbClr val="CCFF99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6" name="AutoShape 4"/>
          <p:cNvSpPr>
            <a:spLocks noChangeArrowheads="1"/>
          </p:cNvSpPr>
          <p:nvPr/>
        </p:nvSpPr>
        <p:spPr bwMode="auto">
          <a:xfrm>
            <a:off x="4705350" y="558800"/>
            <a:ext cx="4202113" cy="25034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7" name="Text Box 5"/>
          <p:cNvSpPr txBox="1">
            <a:spLocks noChangeArrowheads="1"/>
          </p:cNvSpPr>
          <p:nvPr/>
        </p:nvSpPr>
        <p:spPr bwMode="auto">
          <a:xfrm>
            <a:off x="4872038" y="633413"/>
            <a:ext cx="386873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Nifer</a:t>
            </a:r>
            <a:r>
              <a:rPr lang="en-GB" sz="3500" b="1" dirty="0" smtClean="0">
                <a:solidFill>
                  <a:srgbClr val="0000FF"/>
                </a:solidFill>
                <a:latin typeface="Comic Sans MS" pitchFamily="66" charset="0"/>
              </a:rPr>
              <a:t> o </a:t>
            </a:r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ddiwrnodau</a:t>
            </a:r>
            <a:endParaRPr lang="en-US" sz="35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4998" name="Text Box 6"/>
          <p:cNvSpPr txBox="1">
            <a:spLocks noChangeArrowheads="1"/>
          </p:cNvSpPr>
          <p:nvPr/>
        </p:nvSpPr>
        <p:spPr bwMode="auto">
          <a:xfrm>
            <a:off x="363538" y="633413"/>
            <a:ext cx="3868737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Swm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pob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dydd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4999" name="AutoShape 7"/>
          <p:cNvSpPr>
            <a:spLocks noChangeArrowheads="1"/>
          </p:cNvSpPr>
          <p:nvPr/>
        </p:nvSpPr>
        <p:spPr bwMode="auto">
          <a:xfrm>
            <a:off x="1984375" y="3182938"/>
            <a:ext cx="5146675" cy="3194050"/>
          </a:xfrm>
          <a:prstGeom prst="can">
            <a:avLst>
              <a:gd name="adj" fmla="val 31509"/>
            </a:avLst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50000">
                <a:srgbClr val="66CCFF"/>
              </a:gs>
              <a:gs pos="100000">
                <a:srgbClr val="66CCFF">
                  <a:gamma/>
                  <a:shade val="46275"/>
                  <a:invGamma/>
                </a:srgbClr>
              </a:gs>
            </a:gsLst>
            <a:lin ang="2700000" scaled="1"/>
          </a:gra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5000" name="Text Box 8"/>
          <p:cNvSpPr txBox="1">
            <a:spLocks noChangeArrowheads="1"/>
          </p:cNvSpPr>
          <p:nvPr/>
        </p:nvSpPr>
        <p:spPr bwMode="auto">
          <a:xfrm>
            <a:off x="2624138" y="3429000"/>
            <a:ext cx="38687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Cyfanswm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a </a:t>
            </a:r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arbedwyd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 </a:t>
            </a:r>
            <a:endParaRPr lang="en-US" sz="24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5001" name="Text Box 9"/>
          <p:cNvSpPr txBox="1">
            <a:spLocks noChangeArrowheads="1"/>
          </p:cNvSpPr>
          <p:nvPr/>
        </p:nvSpPr>
        <p:spPr bwMode="auto">
          <a:xfrm>
            <a:off x="2379663" y="4298950"/>
            <a:ext cx="43561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£52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85002" name="Text Box 10"/>
          <p:cNvSpPr txBox="1">
            <a:spLocks noChangeArrowheads="1"/>
          </p:cNvSpPr>
          <p:nvPr/>
        </p:nvSpPr>
        <p:spPr bwMode="auto">
          <a:xfrm>
            <a:off x="8937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008000"/>
                </a:solidFill>
                <a:latin typeface="Comic Sans MS" pitchFamily="66" charset="0"/>
              </a:rPr>
              <a:t>£13</a:t>
            </a:r>
            <a:endParaRPr lang="en-US" sz="100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85003" name="Text Box 11"/>
          <p:cNvSpPr txBox="1">
            <a:spLocks noChangeArrowheads="1"/>
          </p:cNvSpPr>
          <p:nvPr/>
        </p:nvSpPr>
        <p:spPr bwMode="auto">
          <a:xfrm>
            <a:off x="54022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FF"/>
                </a:solidFill>
                <a:latin typeface="Comic Sans MS" pitchFamily="66" charset="0"/>
              </a:rPr>
              <a:t>4</a:t>
            </a:r>
            <a:endParaRPr lang="en-US" sz="10000" b="1">
              <a:solidFill>
                <a:srgbClr val="66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5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0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44" name="AutoShape 1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99">
                  <a:gamma/>
                  <a:shade val="46275"/>
                  <a:invGamma/>
                </a:srgbClr>
              </a:gs>
              <a:gs pos="50000">
                <a:srgbClr val="CC0099"/>
              </a:gs>
              <a:gs pos="100000">
                <a:srgbClr val="CC00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5" name="AutoShape 3"/>
          <p:cNvSpPr>
            <a:spLocks noChangeArrowheads="1"/>
          </p:cNvSpPr>
          <p:nvPr/>
        </p:nvSpPr>
        <p:spPr bwMode="auto">
          <a:xfrm>
            <a:off x="162812" y="516061"/>
            <a:ext cx="4198937" cy="24923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99"/>
              </a:gs>
              <a:gs pos="50000">
                <a:schemeClr val="bg1"/>
              </a:gs>
              <a:gs pos="100000">
                <a:srgbClr val="CCFF99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6" name="AutoShape 4"/>
          <p:cNvSpPr>
            <a:spLocks noChangeArrowheads="1"/>
          </p:cNvSpPr>
          <p:nvPr/>
        </p:nvSpPr>
        <p:spPr bwMode="auto">
          <a:xfrm>
            <a:off x="4705350" y="558800"/>
            <a:ext cx="4202113" cy="25034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7" name="Text Box 5"/>
          <p:cNvSpPr txBox="1">
            <a:spLocks noChangeArrowheads="1"/>
          </p:cNvSpPr>
          <p:nvPr/>
        </p:nvSpPr>
        <p:spPr bwMode="auto">
          <a:xfrm>
            <a:off x="4872038" y="633413"/>
            <a:ext cx="386873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Nifer</a:t>
            </a:r>
            <a:r>
              <a:rPr lang="en-GB" sz="3500" b="1" dirty="0" smtClean="0">
                <a:solidFill>
                  <a:srgbClr val="0000FF"/>
                </a:solidFill>
                <a:latin typeface="Comic Sans MS" pitchFamily="66" charset="0"/>
              </a:rPr>
              <a:t> o </a:t>
            </a:r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ddiwrnodau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5238" name="Text Box 6"/>
          <p:cNvSpPr txBox="1">
            <a:spLocks noChangeArrowheads="1"/>
          </p:cNvSpPr>
          <p:nvPr/>
        </p:nvSpPr>
        <p:spPr bwMode="auto">
          <a:xfrm>
            <a:off x="363538" y="633413"/>
            <a:ext cx="3868737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Swm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pob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dydd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5239" name="AutoShape 7"/>
          <p:cNvSpPr>
            <a:spLocks noChangeArrowheads="1"/>
          </p:cNvSpPr>
          <p:nvPr/>
        </p:nvSpPr>
        <p:spPr bwMode="auto">
          <a:xfrm>
            <a:off x="1984375" y="3182938"/>
            <a:ext cx="5146675" cy="3194050"/>
          </a:xfrm>
          <a:prstGeom prst="can">
            <a:avLst>
              <a:gd name="adj" fmla="val 31509"/>
            </a:avLst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50000">
                <a:srgbClr val="66CCFF"/>
              </a:gs>
              <a:gs pos="100000">
                <a:srgbClr val="66CCFF">
                  <a:gamma/>
                  <a:shade val="46275"/>
                  <a:invGamma/>
                </a:srgbClr>
              </a:gs>
            </a:gsLst>
            <a:lin ang="2700000" scaled="1"/>
          </a:gra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40" name="Text Box 8"/>
          <p:cNvSpPr txBox="1">
            <a:spLocks noChangeArrowheads="1"/>
          </p:cNvSpPr>
          <p:nvPr/>
        </p:nvSpPr>
        <p:spPr bwMode="auto">
          <a:xfrm>
            <a:off x="2624138" y="3429000"/>
            <a:ext cx="38687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Cyfanswm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a </a:t>
            </a:r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arbedwyd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 </a:t>
            </a:r>
            <a:endParaRPr lang="en-US" sz="24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5241" name="Text Box 9"/>
          <p:cNvSpPr txBox="1">
            <a:spLocks noChangeArrowheads="1"/>
          </p:cNvSpPr>
          <p:nvPr/>
        </p:nvSpPr>
        <p:spPr bwMode="auto">
          <a:xfrm>
            <a:off x="2379663" y="4298950"/>
            <a:ext cx="43561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£36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5242" name="Text Box 10"/>
          <p:cNvSpPr txBox="1">
            <a:spLocks noChangeArrowheads="1"/>
          </p:cNvSpPr>
          <p:nvPr/>
        </p:nvSpPr>
        <p:spPr bwMode="auto">
          <a:xfrm>
            <a:off x="8937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008000"/>
                </a:solidFill>
                <a:latin typeface="Comic Sans MS" pitchFamily="66" charset="0"/>
              </a:rPr>
              <a:t>£18</a:t>
            </a:r>
            <a:endParaRPr lang="en-US" sz="100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95243" name="Text Box 11"/>
          <p:cNvSpPr txBox="1">
            <a:spLocks noChangeArrowheads="1"/>
          </p:cNvSpPr>
          <p:nvPr/>
        </p:nvSpPr>
        <p:spPr bwMode="auto">
          <a:xfrm>
            <a:off x="54022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FF"/>
                </a:solidFill>
                <a:latin typeface="Comic Sans MS" pitchFamily="66" charset="0"/>
              </a:rPr>
              <a:t>2</a:t>
            </a:r>
            <a:endParaRPr lang="en-US" sz="10000" b="1">
              <a:solidFill>
                <a:srgbClr val="66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5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4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80" name="AutoShape 1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99">
                  <a:gamma/>
                  <a:shade val="46275"/>
                  <a:invGamma/>
                </a:srgbClr>
              </a:gs>
              <a:gs pos="50000">
                <a:srgbClr val="CC0099"/>
              </a:gs>
              <a:gs pos="100000">
                <a:srgbClr val="CC00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1" name="AutoShape 3"/>
          <p:cNvSpPr>
            <a:spLocks noChangeArrowheads="1"/>
          </p:cNvSpPr>
          <p:nvPr/>
        </p:nvSpPr>
        <p:spPr bwMode="auto">
          <a:xfrm>
            <a:off x="198438" y="563563"/>
            <a:ext cx="4198937" cy="24923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99"/>
              </a:gs>
              <a:gs pos="50000">
                <a:schemeClr val="bg1"/>
              </a:gs>
              <a:gs pos="100000">
                <a:srgbClr val="CCFF99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2" name="AutoShape 4"/>
          <p:cNvSpPr>
            <a:spLocks noChangeArrowheads="1"/>
          </p:cNvSpPr>
          <p:nvPr/>
        </p:nvSpPr>
        <p:spPr bwMode="auto">
          <a:xfrm>
            <a:off x="4705350" y="558800"/>
            <a:ext cx="4202113" cy="25034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4872038" y="633413"/>
            <a:ext cx="386873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Nifer</a:t>
            </a:r>
            <a:r>
              <a:rPr lang="en-GB" sz="3500" b="1" dirty="0" smtClean="0">
                <a:solidFill>
                  <a:srgbClr val="0000FF"/>
                </a:solidFill>
                <a:latin typeface="Comic Sans MS" pitchFamily="66" charset="0"/>
              </a:rPr>
              <a:t> o </a:t>
            </a:r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ddiwrnodau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363538" y="633413"/>
            <a:ext cx="3868737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Swm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pob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dydd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3975" name="AutoShape 7"/>
          <p:cNvSpPr>
            <a:spLocks noChangeArrowheads="1"/>
          </p:cNvSpPr>
          <p:nvPr/>
        </p:nvSpPr>
        <p:spPr bwMode="auto">
          <a:xfrm>
            <a:off x="1984375" y="3182938"/>
            <a:ext cx="5146675" cy="3194050"/>
          </a:xfrm>
          <a:prstGeom prst="can">
            <a:avLst>
              <a:gd name="adj" fmla="val 31509"/>
            </a:avLst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50000">
                <a:srgbClr val="66CCFF"/>
              </a:gs>
              <a:gs pos="100000">
                <a:srgbClr val="66CCFF">
                  <a:gamma/>
                  <a:shade val="46275"/>
                  <a:invGamma/>
                </a:srgbClr>
              </a:gs>
            </a:gsLst>
            <a:lin ang="2700000" scaled="1"/>
          </a:gra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6" name="Text Box 8"/>
          <p:cNvSpPr txBox="1">
            <a:spLocks noChangeArrowheads="1"/>
          </p:cNvSpPr>
          <p:nvPr/>
        </p:nvSpPr>
        <p:spPr bwMode="auto">
          <a:xfrm>
            <a:off x="2624138" y="3429000"/>
            <a:ext cx="38687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Cyfanswm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a </a:t>
            </a:r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arbedwyd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 </a:t>
            </a:r>
            <a:endParaRPr lang="en-US" sz="24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3977" name="Text Box 9"/>
          <p:cNvSpPr txBox="1">
            <a:spLocks noChangeArrowheads="1"/>
          </p:cNvSpPr>
          <p:nvPr/>
        </p:nvSpPr>
        <p:spPr bwMode="auto">
          <a:xfrm>
            <a:off x="2379663" y="4298950"/>
            <a:ext cx="43561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£39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83978" name="Text Box 10"/>
          <p:cNvSpPr txBox="1">
            <a:spLocks noChangeArrowheads="1"/>
          </p:cNvSpPr>
          <p:nvPr/>
        </p:nvSpPr>
        <p:spPr bwMode="auto">
          <a:xfrm>
            <a:off x="8937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008000"/>
                </a:solidFill>
                <a:latin typeface="Comic Sans MS" pitchFamily="66" charset="0"/>
              </a:rPr>
              <a:t>£13</a:t>
            </a:r>
            <a:endParaRPr lang="en-US" sz="100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83979" name="Text Box 11"/>
          <p:cNvSpPr txBox="1">
            <a:spLocks noChangeArrowheads="1"/>
          </p:cNvSpPr>
          <p:nvPr/>
        </p:nvSpPr>
        <p:spPr bwMode="auto">
          <a:xfrm>
            <a:off x="54022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FF"/>
                </a:solidFill>
                <a:latin typeface="Comic Sans MS" pitchFamily="66" charset="0"/>
              </a:rPr>
              <a:t>3</a:t>
            </a:r>
            <a:endParaRPr lang="en-US" sz="10000" b="1">
              <a:solidFill>
                <a:srgbClr val="66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3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16" name="AutoShape 1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99">
                  <a:gamma/>
                  <a:shade val="46275"/>
                  <a:invGamma/>
                </a:srgbClr>
              </a:gs>
              <a:gs pos="50000">
                <a:srgbClr val="CC0099"/>
              </a:gs>
              <a:gs pos="100000">
                <a:srgbClr val="CC00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07" name="AutoShape 3"/>
          <p:cNvSpPr>
            <a:spLocks noChangeArrowheads="1"/>
          </p:cNvSpPr>
          <p:nvPr/>
        </p:nvSpPr>
        <p:spPr bwMode="auto">
          <a:xfrm>
            <a:off x="198438" y="563563"/>
            <a:ext cx="4198937" cy="24923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99"/>
              </a:gs>
              <a:gs pos="50000">
                <a:schemeClr val="bg1"/>
              </a:gs>
              <a:gs pos="100000">
                <a:srgbClr val="CCFF99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08" name="AutoShape 4"/>
          <p:cNvSpPr>
            <a:spLocks noChangeArrowheads="1"/>
          </p:cNvSpPr>
          <p:nvPr/>
        </p:nvSpPr>
        <p:spPr bwMode="auto">
          <a:xfrm>
            <a:off x="4705350" y="558800"/>
            <a:ext cx="4202113" cy="25034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4872038" y="633413"/>
            <a:ext cx="386873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Nifer</a:t>
            </a:r>
            <a:r>
              <a:rPr lang="en-GB" sz="3500" b="1" dirty="0" smtClean="0">
                <a:solidFill>
                  <a:srgbClr val="0000FF"/>
                </a:solidFill>
                <a:latin typeface="Comic Sans MS" pitchFamily="66" charset="0"/>
              </a:rPr>
              <a:t> o </a:t>
            </a:r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ddiwrnodau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8310" name="Text Box 6"/>
          <p:cNvSpPr txBox="1">
            <a:spLocks noChangeArrowheads="1"/>
          </p:cNvSpPr>
          <p:nvPr/>
        </p:nvSpPr>
        <p:spPr bwMode="auto">
          <a:xfrm>
            <a:off x="363538" y="633413"/>
            <a:ext cx="3868737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Swm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pob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dydd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8311" name="AutoShape 7"/>
          <p:cNvSpPr>
            <a:spLocks noChangeArrowheads="1"/>
          </p:cNvSpPr>
          <p:nvPr/>
        </p:nvSpPr>
        <p:spPr bwMode="auto">
          <a:xfrm>
            <a:off x="1984375" y="3182938"/>
            <a:ext cx="5146675" cy="3194050"/>
          </a:xfrm>
          <a:prstGeom prst="can">
            <a:avLst>
              <a:gd name="adj" fmla="val 31509"/>
            </a:avLst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50000">
                <a:srgbClr val="66CCFF"/>
              </a:gs>
              <a:gs pos="100000">
                <a:srgbClr val="66CCFF">
                  <a:gamma/>
                  <a:shade val="46275"/>
                  <a:invGamma/>
                </a:srgbClr>
              </a:gs>
            </a:gsLst>
            <a:lin ang="2700000" scaled="1"/>
          </a:gra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12" name="Text Box 8"/>
          <p:cNvSpPr txBox="1">
            <a:spLocks noChangeArrowheads="1"/>
          </p:cNvSpPr>
          <p:nvPr/>
        </p:nvSpPr>
        <p:spPr bwMode="auto">
          <a:xfrm>
            <a:off x="2624138" y="3429000"/>
            <a:ext cx="38687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Cyfanswm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a </a:t>
            </a:r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arbedwyd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 </a:t>
            </a:r>
            <a:endParaRPr lang="en-US" sz="24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8313" name="Text Box 9"/>
          <p:cNvSpPr txBox="1">
            <a:spLocks noChangeArrowheads="1"/>
          </p:cNvSpPr>
          <p:nvPr/>
        </p:nvSpPr>
        <p:spPr bwMode="auto">
          <a:xfrm>
            <a:off x="2379663" y="4298950"/>
            <a:ext cx="43561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£90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8314" name="Text Box 10"/>
          <p:cNvSpPr txBox="1">
            <a:spLocks noChangeArrowheads="1"/>
          </p:cNvSpPr>
          <p:nvPr/>
        </p:nvSpPr>
        <p:spPr bwMode="auto">
          <a:xfrm>
            <a:off x="8937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008000"/>
                </a:solidFill>
                <a:latin typeface="Comic Sans MS" pitchFamily="66" charset="0"/>
              </a:rPr>
              <a:t>£18</a:t>
            </a:r>
            <a:endParaRPr lang="en-US" sz="100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98315" name="Text Box 11"/>
          <p:cNvSpPr txBox="1">
            <a:spLocks noChangeArrowheads="1"/>
          </p:cNvSpPr>
          <p:nvPr/>
        </p:nvSpPr>
        <p:spPr bwMode="auto">
          <a:xfrm>
            <a:off x="54022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FF"/>
                </a:solidFill>
                <a:latin typeface="Comic Sans MS" pitchFamily="66" charset="0"/>
              </a:rPr>
              <a:t>5</a:t>
            </a:r>
            <a:endParaRPr lang="en-US" sz="10000" b="1">
              <a:solidFill>
                <a:srgbClr val="66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8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68" name="AutoShape 1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99">
                  <a:gamma/>
                  <a:shade val="46275"/>
                  <a:invGamma/>
                </a:srgbClr>
              </a:gs>
              <a:gs pos="50000">
                <a:srgbClr val="CC0099"/>
              </a:gs>
              <a:gs pos="100000">
                <a:srgbClr val="CC00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59" name="AutoShape 3"/>
          <p:cNvSpPr>
            <a:spLocks noChangeArrowheads="1"/>
          </p:cNvSpPr>
          <p:nvPr/>
        </p:nvSpPr>
        <p:spPr bwMode="auto">
          <a:xfrm>
            <a:off x="198438" y="563563"/>
            <a:ext cx="4198937" cy="24923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99"/>
              </a:gs>
              <a:gs pos="50000">
                <a:schemeClr val="bg1"/>
              </a:gs>
              <a:gs pos="100000">
                <a:srgbClr val="CCFF99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60" name="AutoShape 4"/>
          <p:cNvSpPr>
            <a:spLocks noChangeArrowheads="1"/>
          </p:cNvSpPr>
          <p:nvPr/>
        </p:nvSpPr>
        <p:spPr bwMode="auto">
          <a:xfrm>
            <a:off x="4705350" y="558800"/>
            <a:ext cx="4202113" cy="25034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4872038" y="633413"/>
            <a:ext cx="386873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Nifer</a:t>
            </a:r>
            <a:r>
              <a:rPr lang="en-GB" sz="3500" b="1" dirty="0" smtClean="0">
                <a:solidFill>
                  <a:srgbClr val="0000FF"/>
                </a:solidFill>
                <a:latin typeface="Comic Sans MS" pitchFamily="66" charset="0"/>
              </a:rPr>
              <a:t> o </a:t>
            </a:r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ddiwrnodau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6262" name="Text Box 6"/>
          <p:cNvSpPr txBox="1">
            <a:spLocks noChangeArrowheads="1"/>
          </p:cNvSpPr>
          <p:nvPr/>
        </p:nvSpPr>
        <p:spPr bwMode="auto">
          <a:xfrm>
            <a:off x="363538" y="633413"/>
            <a:ext cx="3868737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Swm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pob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dydd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6263" name="AutoShape 7"/>
          <p:cNvSpPr>
            <a:spLocks noChangeArrowheads="1"/>
          </p:cNvSpPr>
          <p:nvPr/>
        </p:nvSpPr>
        <p:spPr bwMode="auto">
          <a:xfrm>
            <a:off x="1984375" y="3182938"/>
            <a:ext cx="5146675" cy="3194050"/>
          </a:xfrm>
          <a:prstGeom prst="can">
            <a:avLst>
              <a:gd name="adj" fmla="val 31509"/>
            </a:avLst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50000">
                <a:srgbClr val="66CCFF"/>
              </a:gs>
              <a:gs pos="100000">
                <a:srgbClr val="66CCFF">
                  <a:gamma/>
                  <a:shade val="46275"/>
                  <a:invGamma/>
                </a:srgbClr>
              </a:gs>
            </a:gsLst>
            <a:lin ang="2700000" scaled="1"/>
          </a:gra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64" name="Text Box 8"/>
          <p:cNvSpPr txBox="1">
            <a:spLocks noChangeArrowheads="1"/>
          </p:cNvSpPr>
          <p:nvPr/>
        </p:nvSpPr>
        <p:spPr bwMode="auto">
          <a:xfrm>
            <a:off x="2624138" y="3429000"/>
            <a:ext cx="38687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Cyfanswm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a </a:t>
            </a:r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arbedwyd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 </a:t>
            </a:r>
            <a:endParaRPr lang="en-US" sz="24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96265" name="Text Box 9"/>
          <p:cNvSpPr txBox="1">
            <a:spLocks noChangeArrowheads="1"/>
          </p:cNvSpPr>
          <p:nvPr/>
        </p:nvSpPr>
        <p:spPr bwMode="auto">
          <a:xfrm>
            <a:off x="2379663" y="4298950"/>
            <a:ext cx="43561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£54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6266" name="Text Box 10"/>
          <p:cNvSpPr txBox="1">
            <a:spLocks noChangeArrowheads="1"/>
          </p:cNvSpPr>
          <p:nvPr/>
        </p:nvSpPr>
        <p:spPr bwMode="auto">
          <a:xfrm>
            <a:off x="8937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008000"/>
                </a:solidFill>
                <a:latin typeface="Comic Sans MS" pitchFamily="66" charset="0"/>
              </a:rPr>
              <a:t>£18</a:t>
            </a:r>
            <a:endParaRPr lang="en-US" sz="100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96267" name="Text Box 11"/>
          <p:cNvSpPr txBox="1">
            <a:spLocks noChangeArrowheads="1"/>
          </p:cNvSpPr>
          <p:nvPr/>
        </p:nvSpPr>
        <p:spPr bwMode="auto">
          <a:xfrm>
            <a:off x="54022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FF"/>
                </a:solidFill>
                <a:latin typeface="Comic Sans MS" pitchFamily="66" charset="0"/>
              </a:rPr>
              <a:t>3</a:t>
            </a:r>
            <a:endParaRPr lang="en-US" sz="10000" b="1">
              <a:solidFill>
                <a:srgbClr val="66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6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8" name="AutoShape 1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CC0099">
                  <a:gamma/>
                  <a:shade val="46275"/>
                  <a:invGamma/>
                </a:srgbClr>
              </a:gs>
              <a:gs pos="50000">
                <a:srgbClr val="CC0099"/>
              </a:gs>
              <a:gs pos="100000">
                <a:srgbClr val="CC0099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19" name="AutoShape 3"/>
          <p:cNvSpPr>
            <a:spLocks noChangeArrowheads="1"/>
          </p:cNvSpPr>
          <p:nvPr/>
        </p:nvSpPr>
        <p:spPr bwMode="auto">
          <a:xfrm>
            <a:off x="198438" y="563563"/>
            <a:ext cx="4198937" cy="24923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99"/>
              </a:gs>
              <a:gs pos="50000">
                <a:schemeClr val="bg1"/>
              </a:gs>
              <a:gs pos="100000">
                <a:srgbClr val="CCFF99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20" name="AutoShape 4"/>
          <p:cNvSpPr>
            <a:spLocks noChangeArrowheads="1"/>
          </p:cNvSpPr>
          <p:nvPr/>
        </p:nvSpPr>
        <p:spPr bwMode="auto">
          <a:xfrm>
            <a:off x="4941887" y="582551"/>
            <a:ext cx="4202113" cy="25034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4872038" y="633413"/>
            <a:ext cx="386873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Nifer</a:t>
            </a:r>
            <a:r>
              <a:rPr lang="en-GB" sz="3500" b="1" dirty="0" smtClean="0">
                <a:solidFill>
                  <a:srgbClr val="0000FF"/>
                </a:solidFill>
                <a:latin typeface="Comic Sans MS" pitchFamily="66" charset="0"/>
              </a:rPr>
              <a:t> o </a:t>
            </a:r>
            <a:r>
              <a:rPr lang="en-GB" sz="3500" b="1" dirty="0" err="1" smtClean="0">
                <a:solidFill>
                  <a:srgbClr val="0000FF"/>
                </a:solidFill>
                <a:latin typeface="Comic Sans MS" pitchFamily="66" charset="0"/>
              </a:rPr>
              <a:t>ddiwrnodau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6022" name="Text Box 6"/>
          <p:cNvSpPr txBox="1">
            <a:spLocks noChangeArrowheads="1"/>
          </p:cNvSpPr>
          <p:nvPr/>
        </p:nvSpPr>
        <p:spPr bwMode="auto">
          <a:xfrm>
            <a:off x="363538" y="633413"/>
            <a:ext cx="3868737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Swm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pob</a:t>
            </a:r>
            <a:r>
              <a:rPr lang="en-US" sz="35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3500" b="1" dirty="0" err="1" smtClean="0">
                <a:solidFill>
                  <a:srgbClr val="0000FF"/>
                </a:solidFill>
                <a:latin typeface="Comic Sans MS" pitchFamily="66" charset="0"/>
              </a:rPr>
              <a:t>dydd</a:t>
            </a:r>
            <a:endParaRPr lang="en-US" sz="35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6023" name="AutoShape 7"/>
          <p:cNvSpPr>
            <a:spLocks noChangeArrowheads="1"/>
          </p:cNvSpPr>
          <p:nvPr/>
        </p:nvSpPr>
        <p:spPr bwMode="auto">
          <a:xfrm>
            <a:off x="1984375" y="3182938"/>
            <a:ext cx="5146675" cy="3194050"/>
          </a:xfrm>
          <a:prstGeom prst="can">
            <a:avLst>
              <a:gd name="adj" fmla="val 31509"/>
            </a:avLst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50000">
                <a:srgbClr val="66CCFF"/>
              </a:gs>
              <a:gs pos="100000">
                <a:srgbClr val="66CCFF">
                  <a:gamma/>
                  <a:shade val="46275"/>
                  <a:invGamma/>
                </a:srgbClr>
              </a:gs>
            </a:gsLst>
            <a:lin ang="2700000" scaled="1"/>
          </a:gra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24" name="Text Box 8"/>
          <p:cNvSpPr txBox="1">
            <a:spLocks noChangeArrowheads="1"/>
          </p:cNvSpPr>
          <p:nvPr/>
        </p:nvSpPr>
        <p:spPr bwMode="auto">
          <a:xfrm>
            <a:off x="2624138" y="3429000"/>
            <a:ext cx="38687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Cyfanswm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a </a:t>
            </a:r>
            <a:r>
              <a:rPr lang="en-GB" sz="2400" b="1" dirty="0" err="1" smtClean="0">
                <a:solidFill>
                  <a:srgbClr val="0000FF"/>
                </a:solidFill>
                <a:latin typeface="Comic Sans MS" pitchFamily="66" charset="0"/>
              </a:rPr>
              <a:t>arbedwyd</a:t>
            </a:r>
            <a:r>
              <a:rPr lang="en-GB" sz="2400" b="1" dirty="0" smtClean="0">
                <a:solidFill>
                  <a:srgbClr val="0000FF"/>
                </a:solidFill>
                <a:latin typeface="Comic Sans MS" pitchFamily="66" charset="0"/>
              </a:rPr>
              <a:t>  </a:t>
            </a:r>
            <a:endParaRPr lang="en-US" sz="2400" b="1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6025" name="Text Box 9"/>
          <p:cNvSpPr txBox="1">
            <a:spLocks noChangeArrowheads="1"/>
          </p:cNvSpPr>
          <p:nvPr/>
        </p:nvSpPr>
        <p:spPr bwMode="auto">
          <a:xfrm>
            <a:off x="2379663" y="4298950"/>
            <a:ext cx="43561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2000" b="1">
                <a:solidFill>
                  <a:srgbClr val="FF3300"/>
                </a:solidFill>
                <a:latin typeface="Comic Sans MS" pitchFamily="66" charset="0"/>
              </a:rPr>
              <a:t>£28</a:t>
            </a:r>
            <a:endParaRPr lang="en-US" sz="1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86026" name="Text Box 10"/>
          <p:cNvSpPr txBox="1">
            <a:spLocks noChangeArrowheads="1"/>
          </p:cNvSpPr>
          <p:nvPr/>
        </p:nvSpPr>
        <p:spPr bwMode="auto">
          <a:xfrm>
            <a:off x="8937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008000"/>
                </a:solidFill>
                <a:latin typeface="Comic Sans MS" pitchFamily="66" charset="0"/>
              </a:rPr>
              <a:t>£14</a:t>
            </a:r>
            <a:endParaRPr lang="en-US" sz="10000" b="1">
              <a:solidFill>
                <a:srgbClr val="008000"/>
              </a:solidFill>
              <a:latin typeface="Comic Sans MS" pitchFamily="66" charset="0"/>
            </a:endParaRPr>
          </a:p>
        </p:txBody>
      </p:sp>
      <p:sp>
        <p:nvSpPr>
          <p:cNvPr id="86027" name="Text Box 11"/>
          <p:cNvSpPr txBox="1">
            <a:spLocks noChangeArrowheads="1"/>
          </p:cNvSpPr>
          <p:nvPr/>
        </p:nvSpPr>
        <p:spPr bwMode="auto">
          <a:xfrm>
            <a:off x="5402263" y="1349375"/>
            <a:ext cx="2808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FF"/>
                </a:solidFill>
                <a:latin typeface="Comic Sans MS" pitchFamily="66" charset="0"/>
              </a:rPr>
              <a:t>2</a:t>
            </a:r>
            <a:endParaRPr lang="en-US" sz="10000" b="1">
              <a:solidFill>
                <a:srgbClr val="66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6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Text Box 2"/>
          <p:cNvSpPr txBox="1">
            <a:spLocks noChangeArrowheads="1"/>
          </p:cNvSpPr>
          <p:nvPr/>
        </p:nvSpPr>
        <p:spPr bwMode="auto">
          <a:xfrm>
            <a:off x="7064375" y="6089650"/>
            <a:ext cx="16557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6699FF"/>
                </a:solidFill>
                <a:latin typeface="Comic Sans MS" pitchFamily="66" charset="0"/>
              </a:rPr>
              <a:t>©  B. Taylor 2006</a:t>
            </a:r>
          </a:p>
        </p:txBody>
      </p:sp>
      <p:sp>
        <p:nvSpPr>
          <p:cNvPr id="103427" name="Rectangle 3"/>
          <p:cNvSpPr>
            <a:spLocks noChangeArrowheads="1"/>
          </p:cNvSpPr>
          <p:nvPr/>
        </p:nvSpPr>
        <p:spPr bwMode="auto"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302</Words>
  <Application>Microsoft Office PowerPoint</Application>
  <PresentationFormat>On-screen Show (4:3)</PresentationFormat>
  <Paragraphs>125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Taylor</dc:creator>
  <cp:lastModifiedBy>WeMJones</cp:lastModifiedBy>
  <cp:revision>56</cp:revision>
  <dcterms:created xsi:type="dcterms:W3CDTF">2006-03-03T16:34:11Z</dcterms:created>
  <dcterms:modified xsi:type="dcterms:W3CDTF">2014-08-20T14:58:54Z</dcterms:modified>
</cp:coreProperties>
</file>