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57" r:id="rId3"/>
    <p:sldId id="276" r:id="rId4"/>
    <p:sldId id="277" r:id="rId5"/>
    <p:sldId id="278" r:id="rId6"/>
    <p:sldId id="279" r:id="rId7"/>
    <p:sldId id="280" r:id="rId8"/>
    <p:sldId id="274" r:id="rId9"/>
    <p:sldId id="258" r:id="rId10"/>
    <p:sldId id="259" r:id="rId11"/>
    <p:sldId id="260" r:id="rId12"/>
    <p:sldId id="268" r:id="rId13"/>
    <p:sldId id="269" r:id="rId14"/>
    <p:sldId id="270" r:id="rId15"/>
    <p:sldId id="282" r:id="rId16"/>
    <p:sldId id="261" r:id="rId17"/>
    <p:sldId id="264" r:id="rId18"/>
    <p:sldId id="28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ED74C0-5E84-4049-BC5B-287992495A5C}" v="44" dt="2023-04-13T20:17:54.7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2" d="100"/>
          <a:sy n="92" d="100"/>
        </p:scale>
        <p:origin x="102" y="4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684203-5922-48CB-8C1F-BD4D534692EF}" type="datetimeFigureOut">
              <a:rPr lang="en-GB" smtClean="0"/>
              <a:t>07/09/2023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70FB2-A43F-47D7-A7E6-7C6BAB3C97D3}" type="slidenum">
              <a:rPr lang="en-GB" smtClean="0"/>
              <a:t>‹#›</a:t>
            </a:fld>
            <a:endParaRPr lang="en-GB"/>
          </a:p>
        </p:txBody>
      </p:sp>
    </p:spTree>
    <p:extLst>
      <p:ext uri="{BB962C8B-B14F-4D97-AF65-F5344CB8AC3E}">
        <p14:creationId xmlns:p14="http://schemas.microsoft.com/office/powerpoint/2010/main" val="16746643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6F3A91-A7A7-8889-DB64-94EC9CCF12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98D42F-6E79-4C3D-F198-69E4A4A3391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5D2B3C3-DA58-0CF5-1D1C-8B26269DBED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69DAFAE-4BAC-4B54-9774-F99051BCE6BC}"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74842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67404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01968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55995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95398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46299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846CE7D5-CF57-46EF-B807-FDD0502418D4}" type="datetimeFigureOut">
              <a:rPr lang="en-US" smtClean="0"/>
              <a:t>9/7/2023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9600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18541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77201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66744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718342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330EA680-D336-4FF7-8B7A-9848BB0A1C32}"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447620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70406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US" smtClean="0"/>
              <a:t>9/7/2023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956080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US" smtClean="0"/>
              <a:t>9/7/2023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258404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19514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846CE7D5-CF57-46EF-B807-FDD0502418D4}" type="datetimeFigureOut">
              <a:rPr lang="en-US" smtClean="0"/>
              <a:t>9/7/2023</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717118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46CE7D5-CF57-46EF-B807-FDD0502418D4}" type="datetimeFigureOut">
              <a:rPr lang="en-US" smtClean="0"/>
              <a:t>9/7/2023</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419557283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healthknowledge.org.uk/e-learning/epidemiology/practitioners/measures-disease-frequency-burde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hyperlink" Target="https://www.wikihow.com/Prevent-Chickenpox"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healthknowledge.org.uk/e-learning/epidemiology/practitioners/measures-disease-frequency-burden" TargetMode="External"/><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hyperlink" Target="https://www.wikihow.com/Prevent-Chickenpox"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784047" y="-1084489"/>
            <a:ext cx="5688993" cy="2635993"/>
          </a:xfrm>
        </p:spPr>
        <p:txBody>
          <a:bodyPr anchor="b">
            <a:normAutofit/>
          </a:bodyPr>
          <a:lstStyle/>
          <a:p>
            <a:pPr algn="l"/>
            <a:r>
              <a:rPr lang="en-US" sz="2000" dirty="0">
                <a:latin typeface="Aparajita" panose="020B0502040204020203" pitchFamily="18" charset="0"/>
                <a:ea typeface="+mj-lt"/>
                <a:cs typeface="Aparajita" panose="020B0502040204020203" pitchFamily="18" charset="0"/>
              </a:rPr>
              <a:t>A CASE STUDY OF MEASLES OUTBREAK IN UK </a:t>
            </a:r>
            <a:br>
              <a:rPr lang="en-US" sz="2000" dirty="0">
                <a:latin typeface="Aparajita" panose="020B0502040204020203" pitchFamily="18" charset="0"/>
                <a:ea typeface="+mj-lt"/>
                <a:cs typeface="Aparajita" panose="020B0502040204020203" pitchFamily="18" charset="0"/>
              </a:rPr>
            </a:br>
            <a:endParaRPr lang="en-US" sz="2000" dirty="0">
              <a:latin typeface="Aparajita" panose="020B0502040204020203" pitchFamily="18" charset="0"/>
              <a:ea typeface="+mj-lt"/>
              <a:cs typeface="Aparajita" panose="020B0502040204020203" pitchFamily="18" charset="0"/>
            </a:endParaRPr>
          </a:p>
          <a:p>
            <a:pPr algn="l"/>
            <a:r>
              <a:rPr lang="en-US" sz="2000" dirty="0">
                <a:latin typeface="Aparajita" panose="020B0502040204020203" pitchFamily="18" charset="0"/>
                <a:ea typeface="+mj-lt"/>
                <a:cs typeface="Aparajita" panose="020B0502040204020203" pitchFamily="18" charset="0"/>
              </a:rPr>
              <a:t>A CASE STUDY OF CHICKENPOX OUTBREAK IN UK </a:t>
            </a:r>
          </a:p>
          <a:p>
            <a:pPr algn="l"/>
            <a:endParaRPr lang="en-US" sz="2000" dirty="0">
              <a:latin typeface="Aparajita" panose="020B0502040204020203" pitchFamily="18" charset="0"/>
              <a:cs typeface="Aparajita" panose="020B0502040204020203" pitchFamily="18" charset="0"/>
            </a:endParaRPr>
          </a:p>
        </p:txBody>
      </p:sp>
      <p:sp>
        <p:nvSpPr>
          <p:cNvPr id="3" name="Subtitle 2"/>
          <p:cNvSpPr>
            <a:spLocks noGrp="1"/>
          </p:cNvSpPr>
          <p:nvPr>
            <p:ph type="subTitle" idx="1"/>
          </p:nvPr>
        </p:nvSpPr>
        <p:spPr>
          <a:xfrm>
            <a:off x="455071" y="4375194"/>
            <a:ext cx="5816255" cy="2482806"/>
          </a:xfrm>
        </p:spPr>
        <p:txBody>
          <a:bodyPr vert="horz" lIns="91440" tIns="45720" rIns="91440" bIns="45720" rtlCol="0" anchor="t">
            <a:normAutofit fontScale="77500" lnSpcReduction="20000"/>
          </a:bodyPr>
          <a:lstStyle/>
          <a:p>
            <a:pPr lvl="0" algn="l">
              <a:spcBef>
                <a:spcPts val="200"/>
              </a:spcBef>
              <a:spcAft>
                <a:spcPts val="800"/>
              </a:spcAft>
            </a:pPr>
            <a:r>
              <a:rPr lang="en-GB" b="1" dirty="0">
                <a:solidFill>
                  <a:srgbClr val="FFFFFF"/>
                </a:solidFill>
                <a:latin typeface="Arial" pitchFamily="34"/>
                <a:ea typeface="Calibri" pitchFamily="34"/>
                <a:cs typeface="Arial" pitchFamily="34"/>
              </a:rPr>
              <a:t>GROUP LEADER</a:t>
            </a:r>
            <a:r>
              <a:rPr lang="en-GB" dirty="0">
                <a:solidFill>
                  <a:srgbClr val="FFFFFF"/>
                </a:solidFill>
                <a:latin typeface="Arial" pitchFamily="34"/>
                <a:ea typeface="Calibri" pitchFamily="34"/>
                <a:cs typeface="Arial" pitchFamily="34"/>
              </a:rPr>
              <a:t>: SHAMSUL ALAM – 2212365</a:t>
            </a:r>
          </a:p>
          <a:p>
            <a:pPr lvl="0" algn="l">
              <a:spcBef>
                <a:spcPts val="200"/>
              </a:spcBef>
              <a:spcAft>
                <a:spcPts val="800"/>
              </a:spcAft>
            </a:pPr>
            <a:endParaRPr lang="en-GB" dirty="0">
              <a:solidFill>
                <a:srgbClr val="FFFFFF"/>
              </a:solidFill>
              <a:latin typeface="Arial" pitchFamily="34"/>
              <a:ea typeface="Calibri" pitchFamily="34"/>
              <a:cs typeface="Arial" pitchFamily="34"/>
            </a:endParaRPr>
          </a:p>
          <a:p>
            <a:pPr lvl="0" algn="l">
              <a:spcBef>
                <a:spcPts val="200"/>
              </a:spcBef>
              <a:spcAft>
                <a:spcPts val="800"/>
              </a:spcAft>
            </a:pPr>
            <a:r>
              <a:rPr lang="en-GB" b="1" dirty="0">
                <a:solidFill>
                  <a:srgbClr val="FFFFFF"/>
                </a:solidFill>
                <a:latin typeface="Arial" pitchFamily="34"/>
                <a:ea typeface="Calibri" pitchFamily="34"/>
                <a:cs typeface="Arial" pitchFamily="34"/>
              </a:rPr>
              <a:t>MEMBERS</a:t>
            </a:r>
            <a:r>
              <a:rPr lang="en-GB" dirty="0">
                <a:solidFill>
                  <a:srgbClr val="FFFFFF"/>
                </a:solidFill>
                <a:latin typeface="Arial" pitchFamily="34"/>
                <a:ea typeface="Calibri" pitchFamily="34"/>
                <a:cs typeface="Arial" pitchFamily="34"/>
              </a:rPr>
              <a:t>:</a:t>
            </a:r>
          </a:p>
          <a:p>
            <a:pPr lvl="0" algn="l">
              <a:spcBef>
                <a:spcPts val="200"/>
              </a:spcBef>
              <a:spcAft>
                <a:spcPts val="800"/>
              </a:spcAft>
            </a:pPr>
            <a:r>
              <a:rPr lang="en-GB" dirty="0">
                <a:solidFill>
                  <a:srgbClr val="FFFFFF"/>
                </a:solidFill>
                <a:latin typeface="Arial" pitchFamily="34"/>
                <a:ea typeface="Calibri" pitchFamily="34"/>
                <a:cs typeface="Arial" pitchFamily="34"/>
              </a:rPr>
              <a:t>AKIRA LAMONTAGNE – JAHBAL (2212116)</a:t>
            </a:r>
          </a:p>
          <a:p>
            <a:pPr lvl="0" algn="l">
              <a:spcBef>
                <a:spcPts val="200"/>
              </a:spcBef>
              <a:spcAft>
                <a:spcPts val="800"/>
              </a:spcAft>
            </a:pPr>
            <a:r>
              <a:rPr lang="en-GB" dirty="0">
                <a:solidFill>
                  <a:srgbClr val="FFFFFF"/>
                </a:solidFill>
                <a:latin typeface="Arial" pitchFamily="34"/>
                <a:ea typeface="Calibri" pitchFamily="34"/>
                <a:cs typeface="Arial" pitchFamily="34"/>
              </a:rPr>
              <a:t>“OUMOU KAIRATOU DIALIO (2133815)</a:t>
            </a:r>
          </a:p>
          <a:p>
            <a:pPr lvl="0" algn="l">
              <a:spcBef>
                <a:spcPts val="200"/>
              </a:spcBef>
              <a:spcAft>
                <a:spcPts val="800"/>
              </a:spcAft>
            </a:pPr>
            <a:r>
              <a:rPr lang="en-GB" dirty="0">
                <a:solidFill>
                  <a:srgbClr val="FFFFFF"/>
                </a:solidFill>
                <a:latin typeface="Arial" pitchFamily="34"/>
                <a:ea typeface="Calibri" pitchFamily="34"/>
                <a:cs typeface="Arial" pitchFamily="34"/>
              </a:rPr>
              <a:t>“RICHARD DIKIULA NTEDI (2133786)</a:t>
            </a:r>
          </a:p>
          <a:p>
            <a:pPr lvl="0" algn="l">
              <a:spcBef>
                <a:spcPts val="200"/>
              </a:spcBef>
              <a:spcAft>
                <a:spcPts val="800"/>
              </a:spcAft>
            </a:pPr>
            <a:r>
              <a:rPr lang="en-GB" dirty="0">
                <a:solidFill>
                  <a:srgbClr val="FFFFFF"/>
                </a:solidFill>
                <a:latin typeface="Arial" pitchFamily="34"/>
                <a:ea typeface="Calibri" pitchFamily="34"/>
                <a:cs typeface="Arial" pitchFamily="34"/>
              </a:rPr>
              <a:t>SHAMSUL ALAM (2212365)</a:t>
            </a:r>
          </a:p>
          <a:p>
            <a:pPr lvl="0" algn="l">
              <a:spcBef>
                <a:spcPts val="200"/>
              </a:spcBef>
              <a:spcAft>
                <a:spcPts val="800"/>
              </a:spcAft>
            </a:pPr>
            <a:r>
              <a:rPr lang="en-GB" dirty="0">
                <a:solidFill>
                  <a:srgbClr val="FFFFFF"/>
                </a:solidFill>
                <a:latin typeface="Arial" pitchFamily="34"/>
                <a:ea typeface="Calibri" pitchFamily="34"/>
                <a:cs typeface="Arial" pitchFamily="34"/>
              </a:rPr>
              <a:t>RAMONA MOREANU (2213248)</a:t>
            </a:r>
          </a:p>
          <a:p>
            <a:pPr lvl="0" algn="l">
              <a:spcBef>
                <a:spcPts val="200"/>
              </a:spcBef>
              <a:spcAft>
                <a:spcPts val="800"/>
              </a:spcAft>
            </a:pPr>
            <a:endParaRPr lang="en-GB" dirty="0">
              <a:solidFill>
                <a:srgbClr val="FFFFFF"/>
              </a:solidFill>
              <a:latin typeface="Arial" pitchFamily="34"/>
              <a:ea typeface="Calibri" pitchFamily="34"/>
              <a:cs typeface="Arial" pitchFamily="34"/>
            </a:endParaRPr>
          </a:p>
        </p:txBody>
      </p:sp>
      <p:pic>
        <p:nvPicPr>
          <p:cNvPr id="4" name="Picture 4" descr="A picture containing person, indoor, baby, little&#10;&#10;Description automatically generated">
            <a:extLst>
              <a:ext uri="{FF2B5EF4-FFF2-40B4-BE49-F238E27FC236}">
                <a16:creationId xmlns:a16="http://schemas.microsoft.com/office/drawing/2014/main" id="{1475DFDA-919D-9567-6AAF-928138133CEA}"/>
              </a:ext>
            </a:extLst>
          </p:cNvPr>
          <p:cNvPicPr>
            <a:picLocks noChangeAspect="1"/>
          </p:cNvPicPr>
          <p:nvPr/>
        </p:nvPicPr>
        <p:blipFill rotWithShape="1">
          <a:blip r:embed="rId2"/>
          <a:srcRect b="5063"/>
          <a:stretch/>
        </p:blipFill>
        <p:spPr>
          <a:xfrm>
            <a:off x="6573907" y="1787896"/>
            <a:ext cx="5163022" cy="2904208"/>
          </a:xfrm>
          <a:prstGeom prst="rect">
            <a:avLst/>
          </a:prstGeom>
        </p:spPr>
      </p:pic>
      <p:sp>
        <p:nvSpPr>
          <p:cNvPr id="6" name="TextBox 5">
            <a:extLst>
              <a:ext uri="{FF2B5EF4-FFF2-40B4-BE49-F238E27FC236}">
                <a16:creationId xmlns:a16="http://schemas.microsoft.com/office/drawing/2014/main" id="{6D4B4D71-24A4-0235-BC8E-3DBFCBDF820D}"/>
              </a:ext>
            </a:extLst>
          </p:cNvPr>
          <p:cNvSpPr txBox="1"/>
          <p:nvPr/>
        </p:nvSpPr>
        <p:spPr>
          <a:xfrm>
            <a:off x="455071" y="2735797"/>
            <a:ext cx="6124832" cy="1051570"/>
          </a:xfrm>
          <a:prstGeom prst="rect">
            <a:avLst/>
          </a:prstGeom>
          <a:noFill/>
        </p:spPr>
        <p:txBody>
          <a:bodyPr wrap="square">
            <a:spAutoFit/>
          </a:bodyPr>
          <a:lstStyle/>
          <a:p>
            <a:pPr lvl="0" algn="l">
              <a:spcBef>
                <a:spcPts val="200"/>
              </a:spcBef>
              <a:spcAft>
                <a:spcPts val="800"/>
              </a:spcAft>
            </a:pPr>
            <a:r>
              <a:rPr lang="en-GB" dirty="0">
                <a:effectLst>
                  <a:outerShdw dist="18750" dir="2700000">
                    <a:srgbClr val="000000"/>
                  </a:outerShdw>
                </a:effectLst>
                <a:latin typeface="Arial" pitchFamily="34"/>
                <a:cs typeface="Times New Roman" pitchFamily="18"/>
              </a:rPr>
              <a:t>MODULE: INTRODUCTION TO PUBLIC HEALTH (LCH4004_LON) </a:t>
            </a:r>
          </a:p>
          <a:p>
            <a:pPr lvl="0" algn="l">
              <a:spcBef>
                <a:spcPts val="200"/>
              </a:spcBef>
              <a:spcAft>
                <a:spcPts val="800"/>
              </a:spcAft>
            </a:pPr>
            <a:r>
              <a:rPr lang="ro-RO" dirty="0">
                <a:effectLst>
                  <a:outerShdw dist="18750" dir="2700000">
                    <a:srgbClr val="000000"/>
                  </a:outerShdw>
                </a:effectLst>
                <a:latin typeface="Arial" pitchFamily="34"/>
                <a:cs typeface="Arial" pitchFamily="34"/>
              </a:rPr>
              <a:t>LECTURES NAME: </a:t>
            </a:r>
            <a:r>
              <a:rPr lang="en-GB" dirty="0">
                <a:latin typeface="Arial" pitchFamily="34"/>
                <a:ea typeface="Calibri" pitchFamily="34"/>
                <a:cs typeface="Arial" pitchFamily="34"/>
              </a:rPr>
              <a:t>LAILA SURANI</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4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4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2000"/>
                                  </p:stCondLst>
                                  <p:iterate type="lt">
                                    <p:tmPct val="10000"/>
                                  </p:iterate>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400"/>
                                        <p:tgtEl>
                                          <p:spTgt spid="3">
                                            <p:txEl>
                                              <p:pRg st="7" end="7"/>
                                            </p:txEl>
                                          </p:spTgt>
                                        </p:tgtEl>
                                      </p:cBhvr>
                                    </p:animEffect>
                                  </p:childTnLst>
                                </p:cTn>
                              </p:par>
                              <p:par>
                                <p:cTn id="38" presetID="10" presetClass="entr" presetSubtype="0" fill="hold" grpId="0" nodeType="withEffect">
                                  <p:stCondLst>
                                    <p:cond delay="1000"/>
                                  </p:stCondLst>
                                  <p:iterate type="lt">
                                    <p:tmPct val="10000"/>
                                  </p:iterate>
                                  <p:childTnLst>
                                    <p:set>
                                      <p:cBhvr>
                                        <p:cTn id="39" dur="1" fill="hold">
                                          <p:stCondLst>
                                            <p:cond delay="0"/>
                                          </p:stCondLst>
                                        </p:cTn>
                                        <p:tgtEl>
                                          <p:spTgt spid="2"/>
                                        </p:tgtEl>
                                        <p:attrNameLst>
                                          <p:attrName>style.visibility</p:attrName>
                                        </p:attrNameLst>
                                      </p:cBhvr>
                                      <p:to>
                                        <p:strVal val="visible"/>
                                      </p:to>
                                    </p:set>
                                    <p:animEffect transition="in" filter="fade">
                                      <p:cBhvr>
                                        <p:cTn id="4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person, child, baby, little&#10;&#10;Description automatically generated">
            <a:extLst>
              <a:ext uri="{FF2B5EF4-FFF2-40B4-BE49-F238E27FC236}">
                <a16:creationId xmlns:a16="http://schemas.microsoft.com/office/drawing/2014/main" id="{2002B299-A66A-3448-5525-107C2B641702}"/>
              </a:ext>
            </a:extLst>
          </p:cNvPr>
          <p:cNvPicPr>
            <a:picLocks noChangeAspect="1"/>
          </p:cNvPicPr>
          <p:nvPr/>
        </p:nvPicPr>
        <p:blipFill rotWithShape="1">
          <a:blip r:embed="rId2">
            <a:alphaModFix amt="60000"/>
          </a:blip>
          <a:srcRect b="15094"/>
          <a:stretch/>
        </p:blipFill>
        <p:spPr>
          <a:xfrm>
            <a:off x="-1" y="10"/>
            <a:ext cx="12192001" cy="6857990"/>
          </a:xfrm>
          <a:prstGeom prst="rect">
            <a:avLst/>
          </a:prstGeom>
        </p:spPr>
      </p:pic>
      <p:sp>
        <p:nvSpPr>
          <p:cNvPr id="2" name="Title 1">
            <a:extLst>
              <a:ext uri="{FF2B5EF4-FFF2-40B4-BE49-F238E27FC236}">
                <a16:creationId xmlns:a16="http://schemas.microsoft.com/office/drawing/2014/main" id="{388D0C27-0DF7-439A-30F1-6A3A070BC367}"/>
              </a:ext>
            </a:extLst>
          </p:cNvPr>
          <p:cNvSpPr>
            <a:spLocks noGrp="1"/>
          </p:cNvSpPr>
          <p:nvPr>
            <p:ph type="title"/>
          </p:nvPr>
        </p:nvSpPr>
        <p:spPr>
          <a:xfrm>
            <a:off x="838199" y="1671570"/>
            <a:ext cx="5155261" cy="4072044"/>
          </a:xfrm>
        </p:spPr>
        <p:txBody>
          <a:bodyPr anchor="t">
            <a:normAutofit/>
          </a:bodyPr>
          <a:lstStyle/>
          <a:p>
            <a:r>
              <a:rPr lang="en-US">
                <a:solidFill>
                  <a:srgbClr val="FFFFFF"/>
                </a:solidFill>
                <a:cs typeface="Calibri Light"/>
              </a:rPr>
              <a:t>INTRODUCTION </a:t>
            </a:r>
            <a:endParaRPr lang="en-US">
              <a:solidFill>
                <a:srgbClr val="FFFFFF"/>
              </a:solidFill>
            </a:endParaRPr>
          </a:p>
        </p:txBody>
      </p:sp>
      <p:sp>
        <p:nvSpPr>
          <p:cNvPr id="3" name="Content Placeholder 2">
            <a:extLst>
              <a:ext uri="{FF2B5EF4-FFF2-40B4-BE49-F238E27FC236}">
                <a16:creationId xmlns:a16="http://schemas.microsoft.com/office/drawing/2014/main" id="{D4919873-073D-28AC-2596-7E23EDD6AB67}"/>
              </a:ext>
            </a:extLst>
          </p:cNvPr>
          <p:cNvSpPr>
            <a:spLocks noGrp="1"/>
          </p:cNvSpPr>
          <p:nvPr>
            <p:ph idx="1"/>
          </p:nvPr>
        </p:nvSpPr>
        <p:spPr>
          <a:xfrm>
            <a:off x="6185986" y="1671566"/>
            <a:ext cx="5170861" cy="4072043"/>
          </a:xfrm>
        </p:spPr>
        <p:txBody>
          <a:bodyPr vert="horz" lIns="91440" tIns="45720" rIns="91440" bIns="45720" rtlCol="0">
            <a:normAutofit lnSpcReduction="10000"/>
          </a:bodyPr>
          <a:lstStyle/>
          <a:p>
            <a:r>
              <a:rPr lang="en-GB" sz="1700">
                <a:solidFill>
                  <a:srgbClr val="FFFFFF"/>
                </a:solidFill>
                <a:ea typeface="+mn-lt"/>
                <a:cs typeface="+mn-lt"/>
              </a:rPr>
              <a:t>The varicella-zoster virus is the causative agent of the highly contagious illness known as chickenpox. </a:t>
            </a:r>
            <a:endParaRPr lang="en-US" sz="1700">
              <a:solidFill>
                <a:srgbClr val="FFFFFF"/>
              </a:solidFill>
              <a:ea typeface="+mn-lt"/>
              <a:cs typeface="+mn-lt"/>
            </a:endParaRPr>
          </a:p>
          <a:p>
            <a:r>
              <a:rPr lang="en-GB" sz="1700">
                <a:solidFill>
                  <a:srgbClr val="FFFFFF"/>
                </a:solidFill>
                <a:ea typeface="+mn-lt"/>
                <a:cs typeface="+mn-lt"/>
              </a:rPr>
              <a:t>A rash that is itchy and appears on the skin is the most common symptom of this condition, which primarily impacts children. </a:t>
            </a:r>
            <a:endParaRPr lang="en-US" sz="1700">
              <a:solidFill>
                <a:srgbClr val="FFFFFF"/>
              </a:solidFill>
              <a:ea typeface="+mn-lt"/>
              <a:cs typeface="+mn-lt"/>
            </a:endParaRPr>
          </a:p>
          <a:p>
            <a:r>
              <a:rPr lang="en-GB" sz="1700">
                <a:solidFill>
                  <a:srgbClr val="FFFFFF"/>
                </a:solidFill>
                <a:ea typeface="+mn-lt"/>
                <a:cs typeface="+mn-lt"/>
              </a:rPr>
              <a:t>The illness may be passed on through the air, through direct contact with an infected person, or by touching an object that has been contaminated. </a:t>
            </a:r>
            <a:endParaRPr lang="en-US" sz="1700">
              <a:solidFill>
                <a:srgbClr val="FFFFFF"/>
              </a:solidFill>
              <a:ea typeface="+mn-lt"/>
              <a:cs typeface="+mn-lt"/>
            </a:endParaRPr>
          </a:p>
          <a:p>
            <a:r>
              <a:rPr lang="en-GB" sz="1700">
                <a:solidFill>
                  <a:srgbClr val="FFFFFF"/>
                </a:solidFill>
                <a:ea typeface="+mn-lt"/>
                <a:cs typeface="+mn-lt"/>
              </a:rPr>
              <a:t>The incidence of chickenpox has been measured, monitored, and controlled through the implementation of a variety of techniques in the UK.</a:t>
            </a:r>
            <a:endParaRPr lang="en-US" sz="1700">
              <a:solidFill>
                <a:srgbClr val="FFFFFF"/>
              </a:solidFill>
              <a:ea typeface="+mn-lt"/>
              <a:cs typeface="+mn-lt"/>
            </a:endParaRPr>
          </a:p>
          <a:p>
            <a:r>
              <a:rPr lang="en-GB" sz="1700">
                <a:solidFill>
                  <a:srgbClr val="FFFFFF"/>
                </a:solidFill>
                <a:ea typeface="+mn-lt"/>
                <a:cs typeface="+mn-lt"/>
              </a:rPr>
              <a:t> The purpose of this report is to describe and assess these various techniques.</a:t>
            </a:r>
            <a:endParaRPr lang="en-US" sz="1700">
              <a:solidFill>
                <a:srgbClr val="FFFFFF"/>
              </a:solidFill>
              <a:cs typeface="Calibri"/>
            </a:endParaRPr>
          </a:p>
          <a:p>
            <a:endParaRPr lang="en-US" sz="1700">
              <a:solidFill>
                <a:srgbClr val="FFFFFF"/>
              </a:solidFill>
              <a:cs typeface="Calibri"/>
            </a:endParaRPr>
          </a:p>
        </p:txBody>
      </p:sp>
    </p:spTree>
    <p:extLst>
      <p:ext uri="{BB962C8B-B14F-4D97-AF65-F5344CB8AC3E}">
        <p14:creationId xmlns:p14="http://schemas.microsoft.com/office/powerpoint/2010/main" val="4132554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DEFD1-24F4-7783-6B23-8B4185E2AF89}"/>
              </a:ext>
            </a:extLst>
          </p:cNvPr>
          <p:cNvSpPr>
            <a:spLocks noGrp="1"/>
          </p:cNvSpPr>
          <p:nvPr>
            <p:ph type="title"/>
          </p:nvPr>
        </p:nvSpPr>
        <p:spPr>
          <a:xfrm>
            <a:off x="838200" y="914399"/>
            <a:ext cx="10515600" cy="911225"/>
          </a:xfrm>
        </p:spPr>
        <p:txBody>
          <a:bodyPr>
            <a:normAutofit fontScale="90000"/>
          </a:bodyPr>
          <a:lstStyle/>
          <a:p>
            <a:pPr algn="ctr"/>
            <a:r>
              <a:rPr lang="en-GB" dirty="0"/>
              <a:t>Definition of chicken pox - </a:t>
            </a:r>
            <a:r>
              <a:rPr lang="en-GB" b="0" i="0" dirty="0">
                <a:solidFill>
                  <a:srgbClr val="374151"/>
                </a:solidFill>
                <a:effectLst/>
                <a:latin typeface="Söhne"/>
              </a:rPr>
              <a:t>A Common Infectious Disease</a:t>
            </a:r>
            <a:br>
              <a:rPr lang="en-GB" b="0" i="0" dirty="0">
                <a:solidFill>
                  <a:srgbClr val="374151"/>
                </a:solidFill>
                <a:effectLst/>
                <a:latin typeface="Söhne"/>
              </a:rPr>
            </a:br>
            <a:endParaRPr lang="en-GB" dirty="0"/>
          </a:p>
        </p:txBody>
      </p:sp>
      <p:sp>
        <p:nvSpPr>
          <p:cNvPr id="3" name="Content Placeholder 2">
            <a:extLst>
              <a:ext uri="{FF2B5EF4-FFF2-40B4-BE49-F238E27FC236}">
                <a16:creationId xmlns:a16="http://schemas.microsoft.com/office/drawing/2014/main" id="{8E90C6EE-F138-8445-E72D-E020A7D9E028}"/>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sz="2800" dirty="0">
                <a:effectLst>
                  <a:outerShdw blurRad="38100" dist="38100" dir="2700000" algn="tl">
                    <a:srgbClr val="000000">
                      <a:alpha val="43137"/>
                    </a:srgbClr>
                  </a:outerShdw>
                </a:effectLst>
                <a:latin typeface="Söhne"/>
              </a:rPr>
              <a:t>Chicken pox is an acute infectious disease caused by the varicella-zoster virus (VZV) and is most commonly seen in children under the age of 10. </a:t>
            </a:r>
          </a:p>
          <a:p>
            <a:pPr algn="l">
              <a:buFont typeface="Arial" panose="020B0604020202020204" pitchFamily="34" charset="0"/>
              <a:buChar char="•"/>
            </a:pPr>
            <a:r>
              <a:rPr lang="en-GB" b="0" i="0" dirty="0">
                <a:effectLst>
                  <a:outerShdw blurRad="38100" dist="38100" dir="2700000" algn="tl">
                    <a:srgbClr val="000000">
                      <a:alpha val="43137"/>
                    </a:srgbClr>
                  </a:outerShdw>
                </a:effectLst>
                <a:latin typeface="Söhne"/>
              </a:rPr>
              <a:t>The virus is highly contagious and is spread through direct contact with an infected person, or through droplets in the air from coughing or sneezing.</a:t>
            </a:r>
          </a:p>
          <a:p>
            <a:pPr algn="l">
              <a:buFont typeface="Arial" panose="020B0604020202020204" pitchFamily="34" charset="0"/>
              <a:buChar char="•"/>
            </a:pPr>
            <a:r>
              <a:rPr lang="en-GB" b="0" i="0" dirty="0">
                <a:effectLst>
                  <a:outerShdw blurRad="38100" dist="38100" dir="2700000" algn="tl">
                    <a:srgbClr val="000000">
                      <a:alpha val="43137"/>
                    </a:srgbClr>
                  </a:outerShdw>
                </a:effectLst>
                <a:latin typeface="Söhne"/>
              </a:rPr>
              <a:t>The most common symptom of chickenpox is a rash of itchy, fluid-filled blisters that appear on the skin, which may also be accompanied by a fever, headache, and other flu-like symptoms.</a:t>
            </a:r>
          </a:p>
          <a:p>
            <a:pPr algn="l">
              <a:buFont typeface="Arial" panose="020B0604020202020204" pitchFamily="34" charset="0"/>
              <a:buChar char="•"/>
            </a:pPr>
            <a:r>
              <a:rPr lang="en-GB" b="0" i="0" dirty="0">
                <a:effectLst>
                  <a:outerShdw blurRad="38100" dist="38100" dir="2700000" algn="tl">
                    <a:srgbClr val="000000">
                      <a:alpha val="43137"/>
                    </a:srgbClr>
                  </a:outerShdw>
                </a:effectLst>
                <a:latin typeface="Söhne"/>
              </a:rPr>
              <a:t>The virus can be more severe in adults, and can also cause serious complications in people with weakened immune systems, such as pregnant women, new-borns, and those undergoing chemotherapy.</a:t>
            </a:r>
          </a:p>
          <a:p>
            <a:pPr algn="l">
              <a:buFont typeface="Arial" panose="020B0604020202020204" pitchFamily="34" charset="0"/>
              <a:buChar char="•"/>
            </a:pPr>
            <a:r>
              <a:rPr lang="en-GB" b="0" i="0" dirty="0">
                <a:effectLst>
                  <a:outerShdw blurRad="38100" dist="38100" dir="2700000" algn="tl">
                    <a:srgbClr val="000000">
                      <a:alpha val="43137"/>
                    </a:srgbClr>
                  </a:outerShdw>
                </a:effectLst>
                <a:latin typeface="Söhne"/>
              </a:rPr>
              <a:t>The best way to prevent chickenpox is through vaccination, which is recommended for all children and adults who have not had the disease before.</a:t>
            </a:r>
          </a:p>
          <a:p>
            <a:r>
              <a:rPr lang="en-GB" sz="2900" dirty="0">
                <a:effectLst>
                  <a:outerShdw blurRad="38100" dist="38100" dir="2700000" algn="tl">
                    <a:srgbClr val="000000">
                      <a:alpha val="43137"/>
                    </a:srgbClr>
                  </a:outerShdw>
                </a:effectLst>
                <a:latin typeface="Söhne"/>
              </a:rPr>
              <a:t>It can appear anywhere on the body. Chicken pox happens in 3 stages however new spots can show while others are becoming blisters or forming scabs. You might get high temperature aches, pains and generally feeling unwell, loss of appetite all before the rash appears. </a:t>
            </a:r>
          </a:p>
          <a:p>
            <a:pPr algn="l">
              <a:buFont typeface="Arial" panose="020B0604020202020204" pitchFamily="34" charset="0"/>
              <a:buChar char="•"/>
            </a:pPr>
            <a:endParaRPr lang="en-GB" b="0" i="0" dirty="0">
              <a:effectLst>
                <a:outerShdw blurRad="38100" dist="38100" dir="2700000" algn="tl">
                  <a:srgbClr val="000000">
                    <a:alpha val="43137"/>
                  </a:srgbClr>
                </a:outerShdw>
              </a:effectLst>
              <a:latin typeface="Söhne"/>
            </a:endParaRPr>
          </a:p>
          <a:p>
            <a:endParaRPr lang="en-GB" dirty="0"/>
          </a:p>
        </p:txBody>
      </p:sp>
    </p:spTree>
    <p:extLst>
      <p:ext uri="{BB962C8B-B14F-4D97-AF65-F5344CB8AC3E}">
        <p14:creationId xmlns:p14="http://schemas.microsoft.com/office/powerpoint/2010/main" val="1497668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ADF77-A2DE-2851-7CE3-63AF4D8E7B58}"/>
              </a:ext>
            </a:extLst>
          </p:cNvPr>
          <p:cNvSpPr>
            <a:spLocks noGrp="1"/>
          </p:cNvSpPr>
          <p:nvPr>
            <p:ph type="title"/>
          </p:nvPr>
        </p:nvSpPr>
        <p:spPr/>
        <p:txBody>
          <a:bodyPr/>
          <a:lstStyle/>
          <a:p>
            <a:r>
              <a:rPr lang="en-GB" b="0" i="0" dirty="0">
                <a:solidFill>
                  <a:schemeClr val="tx1"/>
                </a:solidFill>
                <a:effectLst/>
                <a:latin typeface="Söhne"/>
              </a:rPr>
              <a:t>Controlling Infectious Disease Outbreaks</a:t>
            </a:r>
            <a:endParaRPr lang="en-GB" dirty="0">
              <a:solidFill>
                <a:schemeClr val="tx1"/>
              </a:solidFill>
            </a:endParaRPr>
          </a:p>
        </p:txBody>
      </p:sp>
      <p:sp>
        <p:nvSpPr>
          <p:cNvPr id="3" name="Content Placeholder 2">
            <a:extLst>
              <a:ext uri="{FF2B5EF4-FFF2-40B4-BE49-F238E27FC236}">
                <a16:creationId xmlns:a16="http://schemas.microsoft.com/office/drawing/2014/main" id="{5CB4F7DE-4CF8-B8AE-0FA4-8724C675F230}"/>
              </a:ext>
            </a:extLst>
          </p:cNvPr>
          <p:cNvSpPr>
            <a:spLocks noGrp="1"/>
          </p:cNvSpPr>
          <p:nvPr>
            <p:ph idx="1"/>
          </p:nvPr>
        </p:nvSpPr>
        <p:spPr>
          <a:xfrm>
            <a:off x="372109" y="2152754"/>
            <a:ext cx="7730067" cy="4817005"/>
          </a:xfrm>
        </p:spPr>
        <p:txBody>
          <a:bodyPr>
            <a:normAutofit/>
          </a:bodyPr>
          <a:lstStyle/>
          <a:p>
            <a:pPr algn="l">
              <a:buFont typeface="Arial" panose="020B0604020202020204" pitchFamily="34" charset="0"/>
              <a:buChar char="•"/>
            </a:pPr>
            <a:r>
              <a:rPr lang="en-GB" b="0" i="0" dirty="0">
                <a:effectLst>
                  <a:outerShdw blurRad="38100" dist="38100" dir="2700000" algn="tl">
                    <a:srgbClr val="000000">
                      <a:alpha val="43137"/>
                    </a:srgbClr>
                  </a:outerShdw>
                </a:effectLst>
                <a:latin typeface="Söhne"/>
              </a:rPr>
              <a:t>Infectious illness outbreaks can have catastrophic repercussions on people and communities, making them a serious public health concern.</a:t>
            </a:r>
          </a:p>
          <a:p>
            <a:pPr algn="l">
              <a:buFont typeface="Arial" panose="020B0604020202020204" pitchFamily="34" charset="0"/>
              <a:buChar char="•"/>
            </a:pPr>
            <a:r>
              <a:rPr lang="en-GB" b="0" i="0" dirty="0">
                <a:effectLst>
                  <a:outerShdw blurRad="38100" dist="38100" dir="2700000" algn="tl">
                    <a:srgbClr val="000000">
                      <a:alpha val="43137"/>
                    </a:srgbClr>
                  </a:outerShdw>
                </a:effectLst>
                <a:latin typeface="Söhne"/>
              </a:rPr>
              <a:t>A variety of methods and techniques that can be customised for particular circumstances are needed to control epidemics.</a:t>
            </a:r>
          </a:p>
          <a:p>
            <a:pPr algn="l">
              <a:buFont typeface="Arial" panose="020B0604020202020204" pitchFamily="34" charset="0"/>
              <a:buChar char="•"/>
            </a:pPr>
            <a:r>
              <a:rPr lang="en-GB" b="0" i="0" dirty="0">
                <a:effectLst>
                  <a:outerShdw blurRad="38100" dist="38100" dir="2700000" algn="tl">
                    <a:srgbClr val="000000">
                      <a:alpha val="43137"/>
                    </a:srgbClr>
                  </a:outerShdw>
                </a:effectLst>
                <a:latin typeface="Söhne"/>
              </a:rPr>
              <a:t>In this talk, we'll go over some of the key methods and tactics for containing infectious disease epidemics.</a:t>
            </a:r>
          </a:p>
          <a:p>
            <a:pPr algn="l">
              <a:buFont typeface="Arial" panose="020B0604020202020204" pitchFamily="34" charset="0"/>
              <a:buChar char="•"/>
            </a:pPr>
            <a:r>
              <a:rPr lang="en-GB" b="0" i="0" dirty="0">
                <a:effectLst>
                  <a:outerShdw blurRad="38100" dist="38100" dir="2700000" algn="tl">
                    <a:srgbClr val="000000">
                      <a:alpha val="43137"/>
                    </a:srgbClr>
                  </a:outerShdw>
                </a:effectLst>
                <a:latin typeface="Söhne"/>
              </a:rPr>
              <a:t>You will have a better knowledge of how we may cooperate to stop and manage infectious disease outbreaks by the end of this presentation.</a:t>
            </a:r>
            <a:endParaRPr lang="en-GB" dirty="0">
              <a:effectLst>
                <a:outerShdw blurRad="38100" dist="38100" dir="2700000" algn="tl">
                  <a:srgbClr val="000000">
                    <a:alpha val="43137"/>
                  </a:srgbClr>
                </a:outerShdw>
              </a:effectLst>
            </a:endParaRPr>
          </a:p>
        </p:txBody>
      </p:sp>
      <p:pic>
        <p:nvPicPr>
          <p:cNvPr id="1026" name="Picture 2" descr="Chickenpox (Varicella Disease) | Granthealth.org">
            <a:extLst>
              <a:ext uri="{FF2B5EF4-FFF2-40B4-BE49-F238E27FC236}">
                <a16:creationId xmlns:a16="http://schemas.microsoft.com/office/drawing/2014/main" id="{252E0837-06C1-F64F-F0B4-E6063FE67E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5056" y="2152754"/>
            <a:ext cx="3763101"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9746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62B7B-0E11-A67D-5C84-49C8E661ED2B}"/>
              </a:ext>
            </a:extLst>
          </p:cNvPr>
          <p:cNvSpPr>
            <a:spLocks noGrp="1"/>
          </p:cNvSpPr>
          <p:nvPr>
            <p:ph type="title"/>
          </p:nvPr>
        </p:nvSpPr>
        <p:spPr/>
        <p:txBody>
          <a:bodyPr/>
          <a:lstStyle/>
          <a:p>
            <a:pPr algn="ctr"/>
            <a:r>
              <a:rPr lang="en-GB" b="0" i="0" dirty="0">
                <a:solidFill>
                  <a:schemeClr val="tx1"/>
                </a:solidFill>
                <a:effectLst/>
                <a:latin typeface="Söhne"/>
              </a:rPr>
              <a:t>Isolation and Quarantine - Limiting Disease Spread</a:t>
            </a:r>
            <a:endParaRPr lang="en-GB" dirty="0">
              <a:solidFill>
                <a:schemeClr val="tx1"/>
              </a:solidFill>
            </a:endParaRPr>
          </a:p>
        </p:txBody>
      </p:sp>
      <p:sp>
        <p:nvSpPr>
          <p:cNvPr id="3" name="Content Placeholder 2">
            <a:extLst>
              <a:ext uri="{FF2B5EF4-FFF2-40B4-BE49-F238E27FC236}">
                <a16:creationId xmlns:a16="http://schemas.microsoft.com/office/drawing/2014/main" id="{B577AEF5-1BFE-4348-DCDA-79728E2A641D}"/>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dirty="0">
                <a:effectLst/>
                <a:latin typeface="Söhne"/>
              </a:rPr>
              <a:t>Isolation and quarantine are two key strategies for limiting the spread of infectious diseases during an outbreak.</a:t>
            </a:r>
          </a:p>
          <a:p>
            <a:pPr algn="l">
              <a:buFont typeface="Arial" panose="020B0604020202020204" pitchFamily="34" charset="0"/>
              <a:buChar char="•"/>
            </a:pPr>
            <a:r>
              <a:rPr lang="en-GB" b="0" i="0" dirty="0">
                <a:effectLst/>
                <a:latin typeface="Söhne"/>
              </a:rPr>
              <a:t>Isolation is the separation of sick individuals with a contagious disease from those who are healthy, in order to prevent further transmission.</a:t>
            </a:r>
          </a:p>
          <a:p>
            <a:pPr algn="l">
              <a:buFont typeface="Arial" panose="020B0604020202020204" pitchFamily="34" charset="0"/>
              <a:buChar char="•"/>
            </a:pPr>
            <a:r>
              <a:rPr lang="en-GB" b="0" i="0" dirty="0">
                <a:effectLst/>
                <a:latin typeface="Söhne"/>
              </a:rPr>
              <a:t>Quarantine is the separation of individuals who have been exposed to a contagious disease, but who may not yet be sick, to prevent them from spreading the disease if they become infected.</a:t>
            </a:r>
          </a:p>
          <a:p>
            <a:pPr algn="l">
              <a:buFont typeface="Arial" panose="020B0604020202020204" pitchFamily="34" charset="0"/>
              <a:buChar char="•"/>
            </a:pPr>
            <a:r>
              <a:rPr lang="en-GB" b="0" i="0" dirty="0">
                <a:effectLst/>
                <a:latin typeface="Söhne"/>
              </a:rPr>
              <a:t>Isolation and quarantine may be voluntary or mandated by public health authorities, depending on the severity of the outbreak and the risk of transmission.</a:t>
            </a:r>
          </a:p>
          <a:p>
            <a:pPr algn="l">
              <a:buFont typeface="Arial" panose="020B0604020202020204" pitchFamily="34" charset="0"/>
              <a:buChar char="•"/>
            </a:pPr>
            <a:r>
              <a:rPr lang="en-GB" b="0" i="0" dirty="0">
                <a:effectLst/>
                <a:latin typeface="Söhne"/>
              </a:rPr>
              <a:t>During an outbreak, isolation and quarantine can help contain the disease and prevent it from spreading to others in the community.</a:t>
            </a:r>
          </a:p>
          <a:p>
            <a:endParaRPr lang="en-GB" dirty="0"/>
          </a:p>
        </p:txBody>
      </p:sp>
    </p:spTree>
    <p:extLst>
      <p:ext uri="{BB962C8B-B14F-4D97-AF65-F5344CB8AC3E}">
        <p14:creationId xmlns:p14="http://schemas.microsoft.com/office/powerpoint/2010/main" val="1833481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56742-0DD6-D308-4718-80CEEA283111}"/>
              </a:ext>
            </a:extLst>
          </p:cNvPr>
          <p:cNvSpPr>
            <a:spLocks noGrp="1"/>
          </p:cNvSpPr>
          <p:nvPr>
            <p:ph type="title"/>
          </p:nvPr>
        </p:nvSpPr>
        <p:spPr/>
        <p:txBody>
          <a:bodyPr>
            <a:normAutofit fontScale="90000"/>
          </a:bodyPr>
          <a:lstStyle/>
          <a:p>
            <a:pPr algn="ctr"/>
            <a:r>
              <a:rPr lang="en-GB" dirty="0">
                <a:solidFill>
                  <a:schemeClr val="tx1"/>
                </a:solidFill>
                <a:latin typeface="Aldhabi" panose="01000000000000000000" pitchFamily="2" charset="-78"/>
                <a:cs typeface="Aldhabi" panose="01000000000000000000" pitchFamily="2" charset="-78"/>
              </a:rPr>
              <a:t>Case Study: </a:t>
            </a:r>
            <a:r>
              <a:rPr lang="en-GB" b="0" i="0" dirty="0">
                <a:solidFill>
                  <a:schemeClr val="tx1"/>
                </a:solidFill>
                <a:effectLst/>
                <a:latin typeface="Aldhabi" panose="01000000000000000000" pitchFamily="2" charset="-78"/>
                <a:cs typeface="Aldhabi" panose="01000000000000000000" pitchFamily="2" charset="-78"/>
              </a:rPr>
              <a:t>Chickenpox Outbreak</a:t>
            </a:r>
            <a:br>
              <a:rPr lang="en-GB" dirty="0">
                <a:solidFill>
                  <a:schemeClr val="tx1"/>
                </a:solidFill>
                <a:latin typeface="Aldhabi" panose="01000000000000000000" pitchFamily="2" charset="-78"/>
                <a:cs typeface="Aldhabi" panose="01000000000000000000" pitchFamily="2" charset="-78"/>
              </a:rPr>
            </a:br>
            <a:r>
              <a:rPr lang="en-GB" b="0" i="0" dirty="0">
                <a:solidFill>
                  <a:schemeClr val="tx1"/>
                </a:solidFill>
                <a:effectLst/>
                <a:latin typeface="Aldhabi" panose="01000000000000000000" pitchFamily="2" charset="-78"/>
                <a:cs typeface="Aldhabi" panose="01000000000000000000" pitchFamily="2" charset="-78"/>
              </a:rPr>
              <a:t>Strategies for Control</a:t>
            </a:r>
            <a:br>
              <a:rPr lang="en-GB" b="0" i="0" dirty="0">
                <a:solidFill>
                  <a:schemeClr val="tx1"/>
                </a:solidFill>
                <a:effectLst/>
                <a:latin typeface="Aldhabi" panose="01000000000000000000" pitchFamily="2" charset="-78"/>
                <a:cs typeface="Aldhabi" panose="01000000000000000000" pitchFamily="2" charset="-78"/>
              </a:rPr>
            </a:br>
            <a:endParaRPr lang="en-GB" dirty="0">
              <a:solidFill>
                <a:schemeClr val="tx1"/>
              </a:solidFill>
              <a:latin typeface="Aldhabi" panose="01000000000000000000" pitchFamily="2" charset="-78"/>
              <a:cs typeface="Aldhabi" panose="01000000000000000000" pitchFamily="2" charset="-78"/>
            </a:endParaRPr>
          </a:p>
        </p:txBody>
      </p:sp>
      <p:sp>
        <p:nvSpPr>
          <p:cNvPr id="3" name="Content Placeholder 2">
            <a:extLst>
              <a:ext uri="{FF2B5EF4-FFF2-40B4-BE49-F238E27FC236}">
                <a16:creationId xmlns:a16="http://schemas.microsoft.com/office/drawing/2014/main" id="{344CB761-DEF6-5EC1-9D90-84DAA845874D}"/>
              </a:ext>
            </a:extLst>
          </p:cNvPr>
          <p:cNvSpPr>
            <a:spLocks noGrp="1"/>
          </p:cNvSpPr>
          <p:nvPr>
            <p:ph idx="1"/>
          </p:nvPr>
        </p:nvSpPr>
        <p:spPr>
          <a:xfrm>
            <a:off x="526627" y="2208318"/>
            <a:ext cx="6189133" cy="4351338"/>
          </a:xfrm>
        </p:spPr>
        <p:txBody>
          <a:bodyPr>
            <a:normAutofit fontScale="77500" lnSpcReduction="20000"/>
          </a:bodyPr>
          <a:lstStyle/>
          <a:p>
            <a:pPr algn="l">
              <a:buFont typeface="Arial" panose="020B0604020202020204" pitchFamily="34" charset="0"/>
              <a:buChar char="•"/>
            </a:pPr>
            <a:r>
              <a:rPr lang="en-GB" b="0" i="0" dirty="0">
                <a:effectLst/>
                <a:latin typeface="Söhne"/>
              </a:rPr>
              <a:t>In 2019, an outbreak of chickenpox occurred in a small community, affecting both children and adults.</a:t>
            </a:r>
          </a:p>
          <a:p>
            <a:pPr algn="l">
              <a:buFont typeface="Arial" panose="020B0604020202020204" pitchFamily="34" charset="0"/>
              <a:buChar char="•"/>
            </a:pPr>
            <a:r>
              <a:rPr lang="en-GB" b="0" i="0" dirty="0">
                <a:effectLst/>
                <a:latin typeface="Söhne"/>
              </a:rPr>
              <a:t>Public health authorities were notified and quickly implemented a range of strategies to control the outbreak.</a:t>
            </a:r>
          </a:p>
          <a:p>
            <a:pPr algn="l">
              <a:buFont typeface="Arial" panose="020B0604020202020204" pitchFamily="34" charset="0"/>
              <a:buChar char="•"/>
            </a:pPr>
            <a:r>
              <a:rPr lang="en-GB" b="0" i="0" dirty="0">
                <a:effectLst/>
                <a:latin typeface="Söhne"/>
              </a:rPr>
              <a:t>Isolation and quarantine measures were put in place for those who were sick or exposed to the virus, to prevent further transmission.</a:t>
            </a:r>
          </a:p>
          <a:p>
            <a:pPr algn="l">
              <a:buFont typeface="Arial" panose="020B0604020202020204" pitchFamily="34" charset="0"/>
              <a:buChar char="•"/>
            </a:pPr>
            <a:r>
              <a:rPr lang="en-GB" b="0" i="0" dirty="0">
                <a:effectLst/>
                <a:latin typeface="Söhne"/>
              </a:rPr>
              <a:t>Contact tracing was conducted to identify individuals who may have been exposed to the virus, and they were advised to take preventive measures such as getting vaccinated or monitoring for symptoms.</a:t>
            </a:r>
          </a:p>
          <a:p>
            <a:pPr algn="l">
              <a:buFont typeface="Arial" panose="020B0604020202020204" pitchFamily="34" charset="0"/>
              <a:buChar char="•"/>
            </a:pPr>
            <a:r>
              <a:rPr lang="en-GB" b="0" i="0" dirty="0">
                <a:effectLst/>
                <a:latin typeface="Söhne"/>
              </a:rPr>
              <a:t>Vaccination campaigns were also launched to increase immunity in the community and prevent future outbreaks.</a:t>
            </a:r>
          </a:p>
          <a:p>
            <a:pPr algn="l">
              <a:buFont typeface="Arial" panose="020B0604020202020204" pitchFamily="34" charset="0"/>
              <a:buChar char="•"/>
            </a:pPr>
            <a:r>
              <a:rPr lang="en-GB" b="0" i="0" dirty="0">
                <a:effectLst/>
                <a:latin typeface="Söhne"/>
              </a:rPr>
              <a:t>As a result of these strategies, the outbreak was successfully contained and there were no reported cases of chickenpox in the community for the remainder of the year.</a:t>
            </a:r>
          </a:p>
          <a:p>
            <a:endParaRPr lang="en-GB" dirty="0"/>
          </a:p>
        </p:txBody>
      </p:sp>
      <p:pic>
        <p:nvPicPr>
          <p:cNvPr id="2050" name="Picture 2" descr="Image result for Title: Case Study: Chickenpox Outbreak">
            <a:extLst>
              <a:ext uri="{FF2B5EF4-FFF2-40B4-BE49-F238E27FC236}">
                <a16:creationId xmlns:a16="http://schemas.microsoft.com/office/drawing/2014/main" id="{AEFC3A64-E238-98D3-5DD3-F5AC526F06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7627" y="2378709"/>
            <a:ext cx="4662546" cy="34395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819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9B29F-ACC9-FE25-1EFA-173A73502C16}"/>
              </a:ext>
            </a:extLst>
          </p:cNvPr>
          <p:cNvSpPr>
            <a:spLocks noGrp="1"/>
          </p:cNvSpPr>
          <p:nvPr>
            <p:ph type="title"/>
          </p:nvPr>
        </p:nvSpPr>
        <p:spPr/>
        <p:txBody>
          <a:bodyPr>
            <a:noAutofit/>
          </a:bodyPr>
          <a:lstStyle/>
          <a:p>
            <a:pPr algn="ctr"/>
            <a:r>
              <a:rPr lang="en-GB" sz="3200" b="0" i="0" dirty="0">
                <a:solidFill>
                  <a:schemeClr val="tx1"/>
                </a:solidFill>
                <a:effectLst/>
                <a:latin typeface="Söhne"/>
              </a:rPr>
              <a:t>Discussion Question</a:t>
            </a:r>
            <a:br>
              <a:rPr lang="en-GB" sz="3200" b="0" i="0" dirty="0">
                <a:solidFill>
                  <a:schemeClr val="tx1"/>
                </a:solidFill>
                <a:effectLst/>
                <a:latin typeface="Söhne"/>
              </a:rPr>
            </a:br>
            <a:r>
              <a:rPr lang="en-GB" sz="3200" b="0" i="0" dirty="0">
                <a:solidFill>
                  <a:schemeClr val="tx1"/>
                </a:solidFill>
                <a:effectLst/>
                <a:latin typeface="Söhne"/>
              </a:rPr>
              <a:t>Main Approaches and Strategies to Control Infectious Disease Outbreaks</a:t>
            </a:r>
            <a:endParaRPr lang="en-GB" sz="3200" dirty="0">
              <a:solidFill>
                <a:schemeClr val="tx1"/>
              </a:solidFill>
            </a:endParaRPr>
          </a:p>
        </p:txBody>
      </p:sp>
      <p:sp>
        <p:nvSpPr>
          <p:cNvPr id="3" name="Content Placeholder 2">
            <a:extLst>
              <a:ext uri="{FF2B5EF4-FFF2-40B4-BE49-F238E27FC236}">
                <a16:creationId xmlns:a16="http://schemas.microsoft.com/office/drawing/2014/main" id="{167981F0-0F3E-88D7-CAE2-A4AB6D57FC7D}"/>
              </a:ext>
            </a:extLst>
          </p:cNvPr>
          <p:cNvSpPr>
            <a:spLocks noGrp="1"/>
          </p:cNvSpPr>
          <p:nvPr>
            <p:ph idx="1"/>
          </p:nvPr>
        </p:nvSpPr>
        <p:spPr/>
        <p:txBody>
          <a:bodyPr>
            <a:normAutofit fontScale="85000" lnSpcReduction="20000"/>
          </a:bodyPr>
          <a:lstStyle/>
          <a:p>
            <a:pPr marL="0" indent="0" algn="ctr">
              <a:buNone/>
            </a:pPr>
            <a:r>
              <a:rPr lang="en-GB" b="0" i="0" dirty="0">
                <a:solidFill>
                  <a:srgbClr val="FF0000"/>
                </a:solidFill>
                <a:effectLst/>
                <a:latin typeface="Söhne"/>
              </a:rPr>
              <a:t>Q: </a:t>
            </a:r>
            <a:r>
              <a:rPr lang="en-GB" b="1" i="0" dirty="0">
                <a:solidFill>
                  <a:srgbClr val="FF0000"/>
                </a:solidFill>
                <a:effectLst/>
                <a:latin typeface="Söhne"/>
              </a:rPr>
              <a:t>What are the main approaches and strategies that could be used to control an infectious disease outbreak?</a:t>
            </a:r>
          </a:p>
          <a:p>
            <a:pPr marL="0" indent="0" algn="l">
              <a:buNone/>
            </a:pPr>
            <a:r>
              <a:rPr lang="en-GB" b="0" i="0" dirty="0">
                <a:effectLst/>
                <a:latin typeface="Söhne"/>
              </a:rPr>
              <a:t>Many methods and tactics can be used to contain infectious disease epidemics. </a:t>
            </a:r>
          </a:p>
          <a:p>
            <a:pPr marL="0" indent="0" algn="l">
              <a:buNone/>
            </a:pPr>
            <a:r>
              <a:rPr lang="en-GB" b="0" i="0" dirty="0">
                <a:effectLst/>
                <a:latin typeface="Söhne"/>
              </a:rPr>
              <a:t>Vaccination is one of the best tactics since it can stop the disease from spreading and boost community immunity. In particular for persons who are ill or exposed to the virus, isolation and quarantine measures can be utilised to stop the spread of the disease.</a:t>
            </a:r>
          </a:p>
          <a:p>
            <a:pPr marL="0" indent="0" algn="l">
              <a:buNone/>
            </a:pPr>
            <a:r>
              <a:rPr lang="en-GB" b="0" i="0" dirty="0">
                <a:effectLst/>
                <a:latin typeface="Söhne"/>
              </a:rPr>
              <a:t>Another crucial tactic is contact tracing, which entails finding people who may have been exposed to the virus and encouraging them to take precautions. Education and communication are crucial because they can help share knowledge about the illness and encourage behaviours like social seclusion and hand washing that can stop it from spreading. Finally, since they can help to stop the spread of the disease and lessen its effects on the population, early detection and fast intervention are essential in controlling infectious disease epidemics.</a:t>
            </a:r>
          </a:p>
          <a:p>
            <a:endParaRPr lang="en-GB" dirty="0"/>
          </a:p>
        </p:txBody>
      </p:sp>
    </p:spTree>
    <p:extLst>
      <p:ext uri="{BB962C8B-B14F-4D97-AF65-F5344CB8AC3E}">
        <p14:creationId xmlns:p14="http://schemas.microsoft.com/office/powerpoint/2010/main" val="405504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FD74-208F-6751-B5F8-D7F09CCE7F91}"/>
              </a:ext>
            </a:extLst>
          </p:cNvPr>
          <p:cNvSpPr txBox="1">
            <a:spLocks noGrp="1"/>
          </p:cNvSpPr>
          <p:nvPr>
            <p:ph type="title"/>
          </p:nvPr>
        </p:nvSpPr>
        <p:spPr/>
        <p:txBody>
          <a:bodyPr/>
          <a:lstStyle/>
          <a:p>
            <a:pPr lvl="0"/>
            <a:r>
              <a:rPr lang="en-GB" sz="1800"/>
              <a:t>What are the main approaches and strategies that could be used to measure an infectious disease outbreak?</a:t>
            </a:r>
          </a:p>
        </p:txBody>
      </p:sp>
      <p:sp>
        <p:nvSpPr>
          <p:cNvPr id="5" name="Content Placeholder 2">
            <a:extLst>
              <a:ext uri="{FF2B5EF4-FFF2-40B4-BE49-F238E27FC236}">
                <a16:creationId xmlns:a16="http://schemas.microsoft.com/office/drawing/2014/main" id="{94088146-B5D3-053A-728B-39F05D3DC378}"/>
              </a:ext>
            </a:extLst>
          </p:cNvPr>
          <p:cNvSpPr txBox="1">
            <a:spLocks noGrp="1"/>
          </p:cNvSpPr>
          <p:nvPr>
            <p:ph idx="1"/>
          </p:nvPr>
        </p:nvSpPr>
        <p:spPr/>
        <p:txBody>
          <a:bodyPr>
            <a:normAutofit fontScale="92500" lnSpcReduction="10000"/>
          </a:bodyPr>
          <a:lstStyle/>
          <a:p>
            <a:pPr marL="0" lvl="0" indent="0">
              <a:buNone/>
            </a:pPr>
            <a:r>
              <a:rPr lang="en-GB" sz="1600">
                <a:latin typeface="Arial" pitchFamily="34"/>
                <a:cs typeface="Arial" pitchFamily="34"/>
              </a:rPr>
              <a:t>Measures of disease frequency are used to describe how common an illness or a health event is with reference to the size of the infection is within the body and a measure of time. (</a:t>
            </a:r>
            <a:r>
              <a:rPr lang="en-US" sz="1050">
                <a:hlinkClick r:id="rId3"/>
              </a:rPr>
              <a:t>Measures of disease frequency and disease burden | Health Knowledge</a:t>
            </a:r>
            <a:r>
              <a:rPr lang="en-US" sz="1050"/>
              <a:t> )</a:t>
            </a:r>
            <a:endParaRPr lang="en-GB" sz="1600">
              <a:latin typeface="Arial" pitchFamily="34"/>
              <a:cs typeface="Arial" pitchFamily="34"/>
            </a:endParaRPr>
          </a:p>
          <a:p>
            <a:pPr marL="0" lvl="0" indent="0">
              <a:buNone/>
            </a:pPr>
            <a:r>
              <a:rPr lang="en-GB" sz="1600">
                <a:latin typeface="Arial" pitchFamily="34"/>
                <a:cs typeface="Arial" pitchFamily="34"/>
              </a:rPr>
              <a:t>The main approaches to avoiding getting chicken pox is getting a vaccination against chicken pox. The main things which can cause people/ children to get the viral infection is by the virus varicella-zoster, in most cases the way the viral infection is spread through contact with others , when this happens it will be better for the person to say within the comfort of their own house away from others and will be able to recover faster this way.</a:t>
            </a:r>
          </a:p>
          <a:p>
            <a:pPr marL="0" lvl="0" indent="0">
              <a:buNone/>
            </a:pPr>
            <a:r>
              <a:rPr lang="en-GB" sz="1600">
                <a:latin typeface="Arial" pitchFamily="34"/>
                <a:cs typeface="Arial" pitchFamily="34"/>
              </a:rPr>
              <a:t>Keeping your immune system strong, when the immune system is weak or lacking in vitamins, disease-causing microorganisms grow and spread virtually unchecked which allows different infections to attack the body, you can stop the infections from coming by having your vitamin D, C , Zinc , echinacea and olive leaf extract. Another thing that could help your immune system is getting more sleep. </a:t>
            </a:r>
          </a:p>
          <a:p>
            <a:pPr marL="0" lvl="0" indent="0">
              <a:buNone/>
            </a:pPr>
            <a:r>
              <a:rPr lang="en-GB" sz="1600">
                <a:latin typeface="Arial" pitchFamily="34"/>
                <a:cs typeface="Arial" pitchFamily="34"/>
              </a:rPr>
              <a:t>Disinfect you house and hands always because chicken pox is very contagious and can live outside the body for short periods of time, the main places you should disinfect regularly when member of the household has the infection should be the bathroom, countertops, tables, toys and other surfaces to stop it from spreading to others who maybe in the house who have yet to have the infection. (</a:t>
            </a:r>
            <a:r>
              <a:rPr lang="en-US" sz="1050">
                <a:hlinkClick r:id="rId4"/>
              </a:rPr>
              <a:t>How to Prevent Chickenpox: 6 Steps (with Pictures) – wikiHow</a:t>
            </a:r>
            <a:r>
              <a:rPr lang="en-US" sz="1050"/>
              <a:t>  Laura Marusinec , May 17 2022 )</a:t>
            </a:r>
            <a:endParaRPr lang="en-GB" sz="1600">
              <a:latin typeface="Arial" pitchFamily="34"/>
              <a:cs typeface="Arial" pitchFamily="34"/>
            </a:endParaRPr>
          </a:p>
        </p:txBody>
      </p:sp>
      <p:pic>
        <p:nvPicPr>
          <p:cNvPr id="3" name="Picture 2" descr="Chronic cough and lung cancer">
            <a:extLst>
              <a:ext uri="{FF2B5EF4-FFF2-40B4-BE49-F238E27FC236}">
                <a16:creationId xmlns:a16="http://schemas.microsoft.com/office/drawing/2014/main" id="{9F20BFF7-E83D-7621-4870-A9BCC22E61EA}"/>
              </a:ext>
            </a:extLst>
          </p:cNvPr>
          <p:cNvPicPr>
            <a:picLocks noChangeAspect="1"/>
          </p:cNvPicPr>
          <p:nvPr/>
        </p:nvPicPr>
        <p:blipFill>
          <a:blip r:embed="rId5"/>
          <a:srcRect l="14636" t="4318" r="18269" b="9320"/>
          <a:stretch>
            <a:fillRect/>
          </a:stretch>
        </p:blipFill>
        <p:spPr>
          <a:xfrm>
            <a:off x="10785662" y="5602545"/>
            <a:ext cx="1299121" cy="1255454"/>
          </a:xfrm>
          <a:prstGeom prst="rect">
            <a:avLst/>
          </a:prstGeom>
          <a:noFill/>
          <a:ln cap="flat">
            <a:noFill/>
          </a:ln>
        </p:spPr>
      </p:pic>
      <p:pic>
        <p:nvPicPr>
          <p:cNvPr id="4" name="Picture 4" descr="Chicken Pox/Measles Sick Smiley Face Decal by dagerdesigns">
            <a:extLst>
              <a:ext uri="{FF2B5EF4-FFF2-40B4-BE49-F238E27FC236}">
                <a16:creationId xmlns:a16="http://schemas.microsoft.com/office/drawing/2014/main" id="{1A8FF54B-91E4-5FDA-8314-0693500C40A5}"/>
              </a:ext>
            </a:extLst>
          </p:cNvPr>
          <p:cNvPicPr>
            <a:picLocks noChangeAspect="1"/>
          </p:cNvPicPr>
          <p:nvPr/>
        </p:nvPicPr>
        <p:blipFill>
          <a:blip r:embed="rId6"/>
          <a:srcRect l="25762" t="24989" r="25542" b="24990"/>
          <a:stretch>
            <a:fillRect/>
          </a:stretch>
        </p:blipFill>
        <p:spPr>
          <a:xfrm>
            <a:off x="188841" y="5598160"/>
            <a:ext cx="1211517" cy="1244486"/>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3" name="Rectangle 12">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5697596-D573-6C80-CE13-1399E0F4F787}"/>
              </a:ext>
            </a:extLst>
          </p:cNvPr>
          <p:cNvSpPr>
            <a:spLocks noGrp="1"/>
          </p:cNvSpPr>
          <p:nvPr>
            <p:ph type="title"/>
          </p:nvPr>
        </p:nvSpPr>
        <p:spPr>
          <a:xfrm>
            <a:off x="680321" y="753228"/>
            <a:ext cx="4136123" cy="1080938"/>
          </a:xfrm>
        </p:spPr>
        <p:txBody>
          <a:bodyPr>
            <a:normAutofit/>
          </a:bodyPr>
          <a:lstStyle/>
          <a:p>
            <a:r>
              <a:rPr lang="en-GB" sz="2400">
                <a:ea typeface="+mj-lt"/>
                <a:cs typeface="+mj-lt"/>
              </a:rPr>
              <a:t>Strategies used in the UK to measure the incidence of the disease </a:t>
            </a:r>
            <a:endParaRPr lang="en-US" sz="2400"/>
          </a:p>
        </p:txBody>
      </p:sp>
      <p:pic>
        <p:nvPicPr>
          <p:cNvPr id="17" name="Picture 16">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E2FE51CC-EEF8-F616-6F05-D3A1178BBBFA}"/>
              </a:ext>
            </a:extLst>
          </p:cNvPr>
          <p:cNvSpPr>
            <a:spLocks noGrp="1"/>
          </p:cNvSpPr>
          <p:nvPr>
            <p:ph idx="1"/>
          </p:nvPr>
        </p:nvSpPr>
        <p:spPr>
          <a:xfrm>
            <a:off x="680321" y="2336873"/>
            <a:ext cx="3656289" cy="3599316"/>
          </a:xfrm>
        </p:spPr>
        <p:txBody>
          <a:bodyPr vert="horz" lIns="91440" tIns="45720" rIns="91440" bIns="45720" rtlCol="0">
            <a:normAutofit/>
          </a:bodyPr>
          <a:lstStyle/>
          <a:p>
            <a:r>
              <a:rPr lang="en-GB" sz="900">
                <a:ea typeface="+mn-lt"/>
                <a:cs typeface="+mn-lt"/>
              </a:rPr>
              <a:t>In the UK, seroprevalence studies have been used to determine the percentage of the population that has been exposed to the varicella-zoster virus, according to a research by Jit et al. (2015).</a:t>
            </a:r>
            <a:endParaRPr lang="en-US" sz="900">
              <a:ea typeface="+mn-lt"/>
              <a:cs typeface="+mn-lt"/>
            </a:endParaRPr>
          </a:p>
          <a:p>
            <a:r>
              <a:rPr lang="en-GB" sz="900">
                <a:ea typeface="+mn-lt"/>
                <a:cs typeface="+mn-lt"/>
              </a:rPr>
              <a:t> According to the research, the overall seroprevalence of varicella-zoster virus in England and Wales was 90.9% in people over the age of 25 and was 74.2% in people ages 0 to 24. </a:t>
            </a:r>
            <a:endParaRPr lang="en-US" sz="900">
              <a:ea typeface="+mn-lt"/>
              <a:cs typeface="+mn-lt"/>
            </a:endParaRPr>
          </a:p>
          <a:p>
            <a:r>
              <a:rPr lang="en-GB" sz="900">
                <a:ea typeface="+mn-lt"/>
                <a:cs typeface="+mn-lt"/>
              </a:rPr>
              <a:t>Seroprevalence studies, according to a different study by Gershon (2013), may be able to influence vaccination policies, especially when determining the need for booster shots.</a:t>
            </a:r>
            <a:endParaRPr lang="en-US" sz="900">
              <a:cs typeface="Calibri" panose="020F0502020204030204"/>
            </a:endParaRPr>
          </a:p>
          <a:p>
            <a:r>
              <a:rPr lang="en-GB" sz="900">
                <a:ea typeface="+mn-lt"/>
                <a:cs typeface="+mn-lt"/>
              </a:rPr>
              <a:t>On the other hand, the prevalence of chickenpox has also been tracked in the UK using surveillance networks.</a:t>
            </a:r>
            <a:endParaRPr lang="en-US" sz="900">
              <a:ea typeface="+mn-lt"/>
              <a:cs typeface="+mn-lt"/>
            </a:endParaRPr>
          </a:p>
          <a:p>
            <a:r>
              <a:rPr lang="en-GB" sz="900">
                <a:ea typeface="+mn-lt"/>
                <a:cs typeface="+mn-lt"/>
              </a:rPr>
              <a:t> Data on reported instances of chickenpox, including the number of hospitalizations and fatalities brought on by the illness, is gathered by the HPA and ONS. </a:t>
            </a:r>
            <a:endParaRPr lang="en-US" sz="900">
              <a:ea typeface="+mn-lt"/>
              <a:cs typeface="+mn-lt"/>
            </a:endParaRPr>
          </a:p>
          <a:p>
            <a:r>
              <a:rPr lang="en-GB" sz="900">
                <a:ea typeface="+mn-lt"/>
                <a:cs typeface="+mn-lt"/>
              </a:rPr>
              <a:t>These systems might have limitations, though, as not all chickenpox cases are recorded. According to a study by van Lier et al. (2015), under-reporting of infectious diseases is a prevalent issue, especially for conditions that aren't reportable.</a:t>
            </a:r>
            <a:endParaRPr lang="en-US" sz="900">
              <a:cs typeface="Calibri"/>
            </a:endParaRPr>
          </a:p>
          <a:p>
            <a:endParaRPr lang="en-US" sz="900">
              <a:cs typeface="Calibri"/>
            </a:endParaRPr>
          </a:p>
        </p:txBody>
      </p:sp>
      <p:pic>
        <p:nvPicPr>
          <p:cNvPr id="4" name="Picture 4" descr="Diagram&#10;&#10;Description automatically generated">
            <a:extLst>
              <a:ext uri="{FF2B5EF4-FFF2-40B4-BE49-F238E27FC236}">
                <a16:creationId xmlns:a16="http://schemas.microsoft.com/office/drawing/2014/main" id="{5E553FB7-F7DC-B1CD-8ED2-D905491B7AB6}"/>
              </a:ext>
            </a:extLst>
          </p:cNvPr>
          <p:cNvPicPr>
            <a:picLocks noChangeAspect="1"/>
          </p:cNvPicPr>
          <p:nvPr/>
        </p:nvPicPr>
        <p:blipFill rotWithShape="1">
          <a:blip r:embed="rId4"/>
          <a:srcRect l="9996" r="26900" b="-1"/>
          <a:stretch/>
        </p:blipFill>
        <p:spPr>
          <a:xfrm>
            <a:off x="5276090" y="1255664"/>
            <a:ext cx="6269479" cy="4346672"/>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407276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F2781-D8F4-E3BE-1A01-466FAF7D0AF9}"/>
              </a:ext>
            </a:extLst>
          </p:cNvPr>
          <p:cNvSpPr>
            <a:spLocks noGrp="1"/>
          </p:cNvSpPr>
          <p:nvPr>
            <p:ph type="title"/>
          </p:nvPr>
        </p:nvSpPr>
        <p:spPr>
          <a:xfrm>
            <a:off x="680321" y="753228"/>
            <a:ext cx="9613861" cy="1080938"/>
          </a:xfrm>
        </p:spPr>
        <p:txBody>
          <a:bodyPr>
            <a:normAutofit/>
          </a:bodyPr>
          <a:lstStyle/>
          <a:p>
            <a:r>
              <a:rPr lang="en-GB">
                <a:ea typeface="+mj-lt"/>
                <a:cs typeface="+mj-lt"/>
              </a:rPr>
              <a:t>Strategies used in the UK to monitor the incidence of the disease </a:t>
            </a:r>
            <a:endParaRPr lang="en-US">
              <a:ea typeface="+mj-lt"/>
              <a:cs typeface="+mj-lt"/>
            </a:endParaRPr>
          </a:p>
        </p:txBody>
      </p:sp>
      <p:sp>
        <p:nvSpPr>
          <p:cNvPr id="3" name="Content Placeholder 2">
            <a:extLst>
              <a:ext uri="{FF2B5EF4-FFF2-40B4-BE49-F238E27FC236}">
                <a16:creationId xmlns:a16="http://schemas.microsoft.com/office/drawing/2014/main" id="{FE8A9F7A-7CB6-885C-680B-BE11E8966687}"/>
              </a:ext>
            </a:extLst>
          </p:cNvPr>
          <p:cNvSpPr>
            <a:spLocks noGrp="1"/>
          </p:cNvSpPr>
          <p:nvPr>
            <p:ph idx="1"/>
          </p:nvPr>
        </p:nvSpPr>
        <p:spPr>
          <a:xfrm>
            <a:off x="3777672" y="2336873"/>
            <a:ext cx="6516509" cy="3599316"/>
          </a:xfrm>
        </p:spPr>
        <p:txBody>
          <a:bodyPr vert="horz" lIns="91440" tIns="45720" rIns="91440" bIns="45720" rtlCol="0">
            <a:normAutofit/>
          </a:bodyPr>
          <a:lstStyle/>
          <a:p>
            <a:r>
              <a:rPr lang="en-GB" sz="1100">
                <a:ea typeface="+mn-lt"/>
                <a:cs typeface="+mn-lt"/>
              </a:rPr>
              <a:t>According to a study that was conducted by Nardone et al. (2017), regular immunization programs in the United Kingdom have been effective in lowering the number of people who contract chickenpox. </a:t>
            </a:r>
            <a:endParaRPr lang="en-US" sz="1100">
              <a:ea typeface="+mn-lt"/>
              <a:cs typeface="+mn-lt"/>
            </a:endParaRPr>
          </a:p>
          <a:p>
            <a:r>
              <a:rPr lang="en-GB" sz="1100">
                <a:ea typeface="+mn-lt"/>
                <a:cs typeface="+mn-lt"/>
              </a:rPr>
              <a:t>According to the findings of the authors of the study, the introduction of the varicella vaccine has resulted in a reduction in the number of reported instances of chickenpox, as well as hospitalizations and deaths caused by the disease. </a:t>
            </a:r>
            <a:endParaRPr lang="en-US" sz="1100">
              <a:ea typeface="+mn-lt"/>
              <a:cs typeface="+mn-lt"/>
            </a:endParaRPr>
          </a:p>
          <a:p>
            <a:r>
              <a:rPr lang="en-GB" sz="1100">
                <a:ea typeface="+mn-lt"/>
                <a:cs typeface="+mn-lt"/>
              </a:rPr>
              <a:t>However, the authors also note that vaccination coverage and uptake may be affected by a number of factors, including reluctance toward vaccines and a lack of knowledge among the general public.</a:t>
            </a:r>
            <a:endParaRPr lang="en-US" sz="1100">
              <a:cs typeface="Calibri" panose="020F0502020204030204"/>
            </a:endParaRPr>
          </a:p>
          <a:p>
            <a:r>
              <a:rPr lang="en-GB" sz="1100">
                <a:ea typeface="+mn-lt"/>
                <a:cs typeface="+mn-lt"/>
              </a:rPr>
              <a:t>In terms of investigations into outbreaks, a study that was conducted by Lenglet et al. (2016) emphasizes the significance of early identification and prompts control measures in preventing the spread of chickenpox outbreaks.</a:t>
            </a:r>
            <a:endParaRPr lang="en-US" sz="1100">
              <a:ea typeface="+mn-lt"/>
              <a:cs typeface="+mn-lt"/>
            </a:endParaRPr>
          </a:p>
          <a:p>
            <a:r>
              <a:rPr lang="en-GB" sz="1100">
                <a:ea typeface="+mn-lt"/>
                <a:cs typeface="+mn-lt"/>
              </a:rPr>
              <a:t> The authors describe a case of a chickenpox outbreak that occurred in a school and how the implementation of control measures, such as the isolation of cases and the vaccination of susceptible individuals, served to limit the spread of the disease. </a:t>
            </a:r>
            <a:endParaRPr lang="en-US" sz="1100">
              <a:ea typeface="+mn-lt"/>
              <a:cs typeface="+mn-lt"/>
            </a:endParaRPr>
          </a:p>
          <a:p>
            <a:r>
              <a:rPr lang="en-GB" sz="1100">
                <a:ea typeface="+mn-lt"/>
                <a:cs typeface="+mn-lt"/>
              </a:rPr>
              <a:t>However, the authors also observe that identifying asymptomatic carriers of the virus can be a challenging process, and it may require extensive testing of contacts</a:t>
            </a:r>
            <a:endParaRPr lang="en-US" sz="1100">
              <a:cs typeface="Calibri"/>
            </a:endParaRPr>
          </a:p>
        </p:txBody>
      </p:sp>
      <p:pic>
        <p:nvPicPr>
          <p:cNvPr id="4" name="Picture 4">
            <a:extLst>
              <a:ext uri="{FF2B5EF4-FFF2-40B4-BE49-F238E27FC236}">
                <a16:creationId xmlns:a16="http://schemas.microsoft.com/office/drawing/2014/main" id="{5EBD20CD-CCFF-47C1-D6A6-55FA85221488}"/>
              </a:ext>
            </a:extLst>
          </p:cNvPr>
          <p:cNvPicPr>
            <a:picLocks noChangeAspect="1"/>
          </p:cNvPicPr>
          <p:nvPr/>
        </p:nvPicPr>
        <p:blipFill>
          <a:blip r:embed="rId2"/>
          <a:stretch>
            <a:fillRect/>
          </a:stretch>
        </p:blipFill>
        <p:spPr>
          <a:xfrm>
            <a:off x="869467" y="2336872"/>
            <a:ext cx="2542622" cy="359878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41033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4" name="Picture 4" descr="A picture containing person&#10;&#10;Description automatically generated">
            <a:extLst>
              <a:ext uri="{FF2B5EF4-FFF2-40B4-BE49-F238E27FC236}">
                <a16:creationId xmlns:a16="http://schemas.microsoft.com/office/drawing/2014/main" id="{6473F0AB-F397-1CD2-4165-74C1FB8F3778}"/>
              </a:ext>
            </a:extLst>
          </p:cNvPr>
          <p:cNvPicPr>
            <a:picLocks noChangeAspect="1"/>
          </p:cNvPicPr>
          <p:nvPr/>
        </p:nvPicPr>
        <p:blipFill rotWithShape="1">
          <a:blip r:embed="rId3"/>
          <a:srcRect l="35895" r="18922"/>
          <a:stretch/>
        </p:blipFill>
        <p:spPr>
          <a:xfrm>
            <a:off x="7547810" y="10"/>
            <a:ext cx="4641013" cy="6856310"/>
          </a:xfrm>
          <a:prstGeom prst="rect">
            <a:avLst/>
          </a:prstGeom>
          <a:ln>
            <a:noFill/>
          </a:ln>
          <a:effectLst/>
        </p:spPr>
      </p:pic>
      <p:sp>
        <p:nvSpPr>
          <p:cNvPr id="13" name="Rectangle 12">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9440CD5-4C7E-6B4D-20EA-399A1547F615}"/>
              </a:ext>
            </a:extLst>
          </p:cNvPr>
          <p:cNvSpPr>
            <a:spLocks noGrp="1"/>
          </p:cNvSpPr>
          <p:nvPr>
            <p:ph type="title"/>
          </p:nvPr>
        </p:nvSpPr>
        <p:spPr>
          <a:xfrm>
            <a:off x="680321" y="753228"/>
            <a:ext cx="7087552" cy="1080938"/>
          </a:xfrm>
        </p:spPr>
        <p:txBody>
          <a:bodyPr>
            <a:normAutofit/>
          </a:bodyPr>
          <a:lstStyle/>
          <a:p>
            <a:r>
              <a:rPr lang="en-GB" sz="3300">
                <a:ea typeface="+mj-lt"/>
                <a:cs typeface="+mj-lt"/>
              </a:rPr>
              <a:t>Strategies used in the UK to control the incidence of the disease </a:t>
            </a:r>
            <a:endParaRPr lang="en-US" sz="3300"/>
          </a:p>
        </p:txBody>
      </p:sp>
      <p:pic>
        <p:nvPicPr>
          <p:cNvPr id="15" name="Picture 14">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F69C352A-C9A9-8869-DD28-99772EB89A85}"/>
              </a:ext>
            </a:extLst>
          </p:cNvPr>
          <p:cNvSpPr>
            <a:spLocks noGrp="1"/>
          </p:cNvSpPr>
          <p:nvPr>
            <p:ph idx="1"/>
          </p:nvPr>
        </p:nvSpPr>
        <p:spPr>
          <a:xfrm>
            <a:off x="680321" y="2336873"/>
            <a:ext cx="6423211" cy="3599316"/>
          </a:xfrm>
        </p:spPr>
        <p:txBody>
          <a:bodyPr vert="horz" lIns="91440" tIns="45720" rIns="91440" bIns="45720" rtlCol="0">
            <a:normAutofit/>
          </a:bodyPr>
          <a:lstStyle/>
          <a:p>
            <a:r>
              <a:rPr lang="en-GB" sz="1300">
                <a:ea typeface="+mn-lt"/>
                <a:cs typeface="+mn-lt"/>
              </a:rPr>
              <a:t>According to a study by Brouard et al., isolation and exclusion of infected people are crucial steps in preventing the spread of chickenpox. (2019). </a:t>
            </a:r>
            <a:endParaRPr lang="en-US" sz="1300">
              <a:ea typeface="+mn-lt"/>
              <a:cs typeface="+mn-lt"/>
            </a:endParaRPr>
          </a:p>
          <a:p>
            <a:r>
              <a:rPr lang="en-GB" sz="1300">
                <a:ea typeface="+mn-lt"/>
                <a:cs typeface="+mn-lt"/>
              </a:rPr>
              <a:t>In order to stop further spread of the virus, the authors report an instance of a chickenpox outbreak in a healthcare facility where stringent isolation and exclusion measures were put in place. </a:t>
            </a:r>
            <a:endParaRPr lang="en-US" sz="1300">
              <a:ea typeface="+mn-lt"/>
              <a:cs typeface="+mn-lt"/>
            </a:endParaRPr>
          </a:p>
          <a:p>
            <a:r>
              <a:rPr lang="en-GB" sz="1300">
                <a:ea typeface="+mn-lt"/>
                <a:cs typeface="+mn-lt"/>
              </a:rPr>
              <a:t>These actions successfully stopped the illness from spreading, according to the authors.</a:t>
            </a:r>
            <a:endParaRPr lang="en-US" sz="1300">
              <a:cs typeface="Calibri" panose="020F0502020204030204"/>
            </a:endParaRPr>
          </a:p>
          <a:p>
            <a:r>
              <a:rPr lang="en-GB" sz="1300">
                <a:ea typeface="+mn-lt"/>
                <a:cs typeface="+mn-lt"/>
              </a:rPr>
              <a:t>Another crucial method of preventing the spread of chickenpox is vaccination of those who are vulnerable. </a:t>
            </a:r>
            <a:endParaRPr lang="en-US" sz="1300">
              <a:ea typeface="+mn-lt"/>
              <a:cs typeface="+mn-lt"/>
            </a:endParaRPr>
          </a:p>
          <a:p>
            <a:r>
              <a:rPr lang="en-GB" sz="1300">
                <a:ea typeface="+mn-lt"/>
                <a:cs typeface="+mn-lt"/>
              </a:rPr>
              <a:t>According to a research by Vyse et al. (2017), the varicella vaccination program has been successful in lowering the incidence of chickenpox in the UK. </a:t>
            </a:r>
            <a:endParaRPr lang="en-US" sz="1300">
              <a:ea typeface="+mn-lt"/>
              <a:cs typeface="+mn-lt"/>
            </a:endParaRPr>
          </a:p>
          <a:p>
            <a:r>
              <a:rPr lang="en-GB" sz="1300">
                <a:ea typeface="+mn-lt"/>
                <a:cs typeface="+mn-lt"/>
              </a:rPr>
              <a:t>The number of cases and hospitalizations for chickenpox has significantly decreased since the vaccine's debut, according to the authors. </a:t>
            </a:r>
            <a:endParaRPr lang="en-US" sz="1300">
              <a:ea typeface="+mn-lt"/>
              <a:cs typeface="+mn-lt"/>
            </a:endParaRPr>
          </a:p>
          <a:p>
            <a:r>
              <a:rPr lang="en-GB" sz="1300">
                <a:ea typeface="+mn-lt"/>
                <a:cs typeface="+mn-lt"/>
              </a:rPr>
              <a:t>The authors do point out that elements like vaccination coverage and uptake may have an impact on how successful the vaccine is.</a:t>
            </a:r>
            <a:endParaRPr lang="en-US" sz="1300">
              <a:cs typeface="Calibri"/>
            </a:endParaRPr>
          </a:p>
          <a:p>
            <a:endParaRPr lang="en-US" sz="1300">
              <a:cs typeface="Calibri"/>
            </a:endParaRPr>
          </a:p>
        </p:txBody>
      </p:sp>
    </p:spTree>
    <p:extLst>
      <p:ext uri="{BB962C8B-B14F-4D97-AF65-F5344CB8AC3E}">
        <p14:creationId xmlns:p14="http://schemas.microsoft.com/office/powerpoint/2010/main" val="3245813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8C92DC2D-F0AA-1E45-2CF3-46F6413E00AB}"/>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pic>
        <p:nvPicPr>
          <p:cNvPr id="3" name="Picture 4" descr="Solution dispensed using electronic pipette">
            <a:extLst>
              <a:ext uri="{FF2B5EF4-FFF2-40B4-BE49-F238E27FC236}">
                <a16:creationId xmlns:a16="http://schemas.microsoft.com/office/drawing/2014/main" id="{F3D291D3-E215-4D83-EB44-143FD574DA35}"/>
              </a:ext>
            </a:extLst>
          </p:cNvPr>
          <p:cNvPicPr>
            <a:picLocks noChangeAspect="1"/>
          </p:cNvPicPr>
          <p:nvPr/>
        </p:nvPicPr>
        <p:blipFill>
          <a:blip r:embed="rId2">
            <a:alphaModFix amt="50000"/>
            <a:grayscl/>
          </a:blip>
          <a:srcRect r="-1" b="15728"/>
          <a:stretch>
            <a:fillRect/>
          </a:stretch>
        </p:blipFill>
        <p:spPr>
          <a:xfrm>
            <a:off x="301" y="9"/>
            <a:ext cx="12191695" cy="6857990"/>
          </a:xfrm>
          <a:prstGeom prst="rect">
            <a:avLst/>
          </a:prstGeom>
          <a:noFill/>
          <a:ln cap="flat">
            <a:noFill/>
          </a:ln>
        </p:spPr>
      </p:pic>
      <p:sp>
        <p:nvSpPr>
          <p:cNvPr id="4" name="Slide Number Placeholder 7">
            <a:extLst>
              <a:ext uri="{FF2B5EF4-FFF2-40B4-BE49-F238E27FC236}">
                <a16:creationId xmlns:a16="http://schemas.microsoft.com/office/drawing/2014/main" id="{8D24B711-948E-E924-4AC6-D18180435094}"/>
              </a:ext>
            </a:extLst>
          </p:cNvPr>
          <p:cNvSpPr txBox="1">
            <a:spLocks noMove="1" noResize="1"/>
          </p:cNvSpPr>
          <p:nvPr/>
        </p:nvSpPr>
        <p:spPr>
          <a:xfrm>
            <a:off x="3512301" y="443730"/>
            <a:ext cx="811017" cy="503578"/>
          </a:xfrm>
          <a:prstGeom prst="rect">
            <a:avLst/>
          </a:prstGeom>
          <a:noFill/>
          <a:ln cap="flat">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a:solidFill>
                <a:srgbClr val="B71E42"/>
              </a:solidFill>
              <a:uFillTx/>
              <a:latin typeface="Gill Sans MT"/>
            </a:endParaRPr>
          </a:p>
        </p:txBody>
      </p:sp>
      <p:sp>
        <p:nvSpPr>
          <p:cNvPr id="5" name="Footer Placeholder 6">
            <a:extLst>
              <a:ext uri="{FF2B5EF4-FFF2-40B4-BE49-F238E27FC236}">
                <a16:creationId xmlns:a16="http://schemas.microsoft.com/office/drawing/2014/main" id="{FF5BDFF3-7379-8F66-FF2D-8FF445C2A923}"/>
              </a:ext>
            </a:extLst>
          </p:cNvPr>
          <p:cNvSpPr txBox="1">
            <a:spLocks noMove="1" noResize="1"/>
          </p:cNvSpPr>
          <p:nvPr/>
        </p:nvSpPr>
        <p:spPr>
          <a:xfrm>
            <a:off x="4976640" y="540922"/>
            <a:ext cx="4973915" cy="309204"/>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FFFFFF"/>
              </a:solidFill>
              <a:uFillTx/>
              <a:latin typeface="Gill Sans MT"/>
            </a:endParaRPr>
          </a:p>
        </p:txBody>
      </p:sp>
      <p:sp>
        <p:nvSpPr>
          <p:cNvPr id="6" name="Rectangle 14">
            <a:extLst>
              <a:ext uri="{FF2B5EF4-FFF2-40B4-BE49-F238E27FC236}">
                <a16:creationId xmlns:a16="http://schemas.microsoft.com/office/drawing/2014/main" id="{615789D5-D7A9-B37E-EA8E-B14C89097E39}"/>
              </a:ext>
            </a:extLst>
          </p:cNvPr>
          <p:cNvSpPr>
            <a:spLocks noMove="1" noResize="1"/>
          </p:cNvSpPr>
          <p:nvPr/>
        </p:nvSpPr>
        <p:spPr>
          <a:xfrm>
            <a:off x="0" y="1193804"/>
            <a:ext cx="12191996" cy="5664195"/>
          </a:xfrm>
          <a:prstGeom prst="rect">
            <a:avLst/>
          </a:prstGeom>
          <a:gradFill>
            <a:gsLst>
              <a:gs pos="0">
                <a:srgbClr val="3C3C3C">
                  <a:alpha val="4000"/>
                </a:srgbClr>
              </a:gs>
              <a:gs pos="100000">
                <a:srgbClr val="4E4E4E"/>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7" name="Title 1">
            <a:extLst>
              <a:ext uri="{FF2B5EF4-FFF2-40B4-BE49-F238E27FC236}">
                <a16:creationId xmlns:a16="http://schemas.microsoft.com/office/drawing/2014/main" id="{AEA09807-09B4-6CA1-0752-CF259565180C}"/>
              </a:ext>
            </a:extLst>
          </p:cNvPr>
          <p:cNvSpPr txBox="1">
            <a:spLocks noGrp="1"/>
          </p:cNvSpPr>
          <p:nvPr>
            <p:ph type="title"/>
          </p:nvPr>
        </p:nvSpPr>
        <p:spPr>
          <a:xfrm>
            <a:off x="1130271" y="1193804"/>
            <a:ext cx="3193048" cy="4699001"/>
          </a:xfrm>
        </p:spPr>
        <p:txBody>
          <a:bodyPr anchor="ctr">
            <a:normAutofit/>
          </a:bodyPr>
          <a:lstStyle/>
          <a:p>
            <a:pPr lvl="0"/>
            <a:r>
              <a:rPr lang="en-GB">
                <a:solidFill>
                  <a:srgbClr val="FFFFFF"/>
                </a:solidFill>
                <a:latin typeface="Arial" pitchFamily="34"/>
                <a:ea typeface="Calibri" pitchFamily="34"/>
              </a:rPr>
              <a:t>Strategies used in the UK to measure the incidence of the disease in the case study and critical evaluation</a:t>
            </a:r>
            <a:endParaRPr lang="en-GB">
              <a:solidFill>
                <a:srgbClr val="FFFFFF"/>
              </a:solidFill>
            </a:endParaRPr>
          </a:p>
        </p:txBody>
      </p:sp>
      <p:sp>
        <p:nvSpPr>
          <p:cNvPr id="9" name="Content Placeholder 2">
            <a:extLst>
              <a:ext uri="{FF2B5EF4-FFF2-40B4-BE49-F238E27FC236}">
                <a16:creationId xmlns:a16="http://schemas.microsoft.com/office/drawing/2014/main" id="{37F298E5-7ABB-8D88-B38E-23CD00CC3A5D}"/>
              </a:ext>
            </a:extLst>
          </p:cNvPr>
          <p:cNvSpPr txBox="1">
            <a:spLocks noGrp="1"/>
          </p:cNvSpPr>
          <p:nvPr>
            <p:ph idx="1"/>
          </p:nvPr>
        </p:nvSpPr>
        <p:spPr>
          <a:xfrm>
            <a:off x="4976640" y="1193804"/>
            <a:ext cx="6085094" cy="4699001"/>
          </a:xfrm>
        </p:spPr>
        <p:txBody>
          <a:bodyPr anchor="ctr"/>
          <a:lstStyle/>
          <a:p>
            <a:pPr lvl="0">
              <a:lnSpc>
                <a:spcPct val="110000"/>
              </a:lnSpc>
            </a:pPr>
            <a:r>
              <a:rPr lang="en-GB" sz="1100">
                <a:solidFill>
                  <a:srgbClr val="FFFFFF"/>
                </a:solidFill>
                <a:latin typeface="Arial" pitchFamily="34"/>
                <a:ea typeface="Calibri" pitchFamily="34"/>
                <a:cs typeface="Arial" pitchFamily="34"/>
              </a:rPr>
              <a:t>Chickenpox is one of the major diseases that is found in the UK. A higher number of people in Northern Ireland facing the problem of chickenpox. In the case study, Roma is one of the victims of the following disease. In the United Kingdom, some major approaches are followed to determine or diagnose chicken pox. One of the methods that are followed in the UK is the PCR method. The PCR method is known as a sensitive method for confirming a diagnosis of varicella. The PCR method is known as polymerase change reaction (Birkenmaier, 2018). In the present time, it is known as the best method for sampling the skin of a person.</a:t>
            </a:r>
          </a:p>
          <a:p>
            <a:pPr lvl="0">
              <a:lnSpc>
                <a:spcPct val="110000"/>
              </a:lnSpc>
            </a:pPr>
            <a:r>
              <a:rPr lang="en-GB" sz="1100">
                <a:solidFill>
                  <a:srgbClr val="FFFFFF"/>
                </a:solidFill>
                <a:latin typeface="Arial" pitchFamily="34"/>
                <a:ea typeface="Calibri" pitchFamily="34"/>
                <a:cs typeface="Arial" pitchFamily="34"/>
              </a:rPr>
              <a:t>In the following case study, Roma has been attacked by the virus of chickenpox. As chicken pox is mainly identified under the age of 10. So, identifying Roma as a patient was much easier for the class teacher. By suspecting with the spots in hand the teacher identifies that Roma was facing a chicken pox problem (Kruger and Mertens, 2018). Also, the points like itchiness and not feeling well was one of the major concerns that help the teacher identify the problem in the case study.</a:t>
            </a:r>
          </a:p>
          <a:p>
            <a:pPr lvl="0">
              <a:lnSpc>
                <a:spcPct val="110000"/>
              </a:lnSpc>
            </a:pPr>
            <a:r>
              <a:rPr lang="en-GB" sz="1100">
                <a:solidFill>
                  <a:srgbClr val="FFFFFF"/>
                </a:solidFill>
                <a:latin typeface="Arial" pitchFamily="34"/>
                <a:ea typeface="Calibri" pitchFamily="34"/>
                <a:cs typeface="Arial" pitchFamily="34"/>
              </a:rPr>
              <a:t>All of the above symptoms are determined as the major symptoms of chickenpox in the UK. Though the method of PCR is also maintained by the physicians to properly understand the problem and become assured about the issue.</a:t>
            </a:r>
          </a:p>
          <a:p>
            <a:pPr lvl="0">
              <a:lnSpc>
                <a:spcPct val="110000"/>
              </a:lnSpc>
            </a:pPr>
            <a:endParaRPr lang="en-GB" sz="1100">
              <a:solidFill>
                <a:srgbClr val="FFFFFF"/>
              </a:solidFill>
            </a:endParaRPr>
          </a:p>
        </p:txBody>
      </p:sp>
      <p:cxnSp>
        <p:nvCxnSpPr>
          <p:cNvPr id="8" name="Straight Connector 16">
            <a:extLst>
              <a:ext uri="{FF2B5EF4-FFF2-40B4-BE49-F238E27FC236}">
                <a16:creationId xmlns:a16="http://schemas.microsoft.com/office/drawing/2014/main" id="{0C62AABF-5FAE-C620-AF3E-DE609BCE9E8C}"/>
              </a:ext>
            </a:extLst>
          </p:cNvPr>
          <p:cNvCxnSpPr>
            <a:cxnSpLocks noMove="1" noResize="1"/>
          </p:cNvCxnSpPr>
          <p:nvPr/>
        </p:nvCxnSpPr>
        <p:spPr>
          <a:xfrm>
            <a:off x="4654296" y="1600200"/>
            <a:ext cx="0" cy="3657600"/>
          </a:xfrm>
          <a:prstGeom prst="straightConnector1">
            <a:avLst/>
          </a:prstGeom>
          <a:noFill/>
          <a:ln w="31747" cap="flat">
            <a:solidFill>
              <a:srgbClr val="FFFFFF">
                <a:alpha val="80000"/>
              </a:srgbClr>
            </a:solidFill>
            <a:prstDash val="solid"/>
          </a:ln>
        </p:spPr>
      </p:cxnSp>
      <p:sp>
        <p:nvSpPr>
          <p:cNvPr id="10" name="Date Placeholder 1">
            <a:extLst>
              <a:ext uri="{FF2B5EF4-FFF2-40B4-BE49-F238E27FC236}">
                <a16:creationId xmlns:a16="http://schemas.microsoft.com/office/drawing/2014/main" id="{957E2CEE-5603-8D22-5DD8-887D34F2161F}"/>
              </a:ext>
            </a:extLst>
          </p:cNvPr>
          <p:cNvSpPr txBox="1">
            <a:spLocks noMove="1" noResize="1"/>
          </p:cNvSpPr>
          <p:nvPr/>
        </p:nvSpPr>
        <p:spPr>
          <a:xfrm>
            <a:off x="7723232" y="6007882"/>
            <a:ext cx="3500716" cy="309204"/>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FFFFFF"/>
              </a:solidFill>
              <a:uFillTx/>
              <a:latin typeface="Gill Sans M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FB10DE2-C92B-B979-C653-73E95BC43603}"/>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pic>
        <p:nvPicPr>
          <p:cNvPr id="3" name="Picture 4" descr="Close-up unopened pill packets">
            <a:extLst>
              <a:ext uri="{FF2B5EF4-FFF2-40B4-BE49-F238E27FC236}">
                <a16:creationId xmlns:a16="http://schemas.microsoft.com/office/drawing/2014/main" id="{015F155A-33E3-CA0A-510F-98DA1C94F745}"/>
              </a:ext>
            </a:extLst>
          </p:cNvPr>
          <p:cNvPicPr>
            <a:picLocks noChangeAspect="1"/>
          </p:cNvPicPr>
          <p:nvPr/>
        </p:nvPicPr>
        <p:blipFill>
          <a:blip r:embed="rId2">
            <a:alphaModFix amt="50000"/>
            <a:grayscl/>
          </a:blip>
          <a:srcRect t="3259" r="-1" b="11187"/>
          <a:stretch>
            <a:fillRect/>
          </a:stretch>
        </p:blipFill>
        <p:spPr>
          <a:xfrm>
            <a:off x="301" y="9"/>
            <a:ext cx="12191695" cy="6857990"/>
          </a:xfrm>
          <a:prstGeom prst="rect">
            <a:avLst/>
          </a:prstGeom>
          <a:noFill/>
          <a:ln cap="flat">
            <a:noFill/>
          </a:ln>
        </p:spPr>
      </p:pic>
      <p:sp>
        <p:nvSpPr>
          <p:cNvPr id="4" name="Slide Number Placeholder 7">
            <a:extLst>
              <a:ext uri="{FF2B5EF4-FFF2-40B4-BE49-F238E27FC236}">
                <a16:creationId xmlns:a16="http://schemas.microsoft.com/office/drawing/2014/main" id="{B4D5DBD7-89AF-CDAD-3551-9CBADF921DB4}"/>
              </a:ext>
            </a:extLst>
          </p:cNvPr>
          <p:cNvSpPr txBox="1">
            <a:spLocks noMove="1" noResize="1"/>
          </p:cNvSpPr>
          <p:nvPr/>
        </p:nvSpPr>
        <p:spPr>
          <a:xfrm>
            <a:off x="3512301" y="443730"/>
            <a:ext cx="811017" cy="503578"/>
          </a:xfrm>
          <a:prstGeom prst="rect">
            <a:avLst/>
          </a:prstGeom>
          <a:noFill/>
          <a:ln cap="flat">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a:solidFill>
                <a:srgbClr val="B71E42"/>
              </a:solidFill>
              <a:uFillTx/>
              <a:latin typeface="Gill Sans MT"/>
            </a:endParaRPr>
          </a:p>
        </p:txBody>
      </p:sp>
      <p:sp>
        <p:nvSpPr>
          <p:cNvPr id="5" name="Footer Placeholder 6">
            <a:extLst>
              <a:ext uri="{FF2B5EF4-FFF2-40B4-BE49-F238E27FC236}">
                <a16:creationId xmlns:a16="http://schemas.microsoft.com/office/drawing/2014/main" id="{466F45F1-B02C-06CE-4CA0-5A1684460D3B}"/>
              </a:ext>
            </a:extLst>
          </p:cNvPr>
          <p:cNvSpPr txBox="1">
            <a:spLocks noMove="1" noResize="1"/>
          </p:cNvSpPr>
          <p:nvPr/>
        </p:nvSpPr>
        <p:spPr>
          <a:xfrm>
            <a:off x="4976640" y="540922"/>
            <a:ext cx="4973915" cy="309204"/>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FFFFFF"/>
              </a:solidFill>
              <a:uFillTx/>
              <a:latin typeface="Gill Sans MT"/>
            </a:endParaRPr>
          </a:p>
        </p:txBody>
      </p:sp>
      <p:sp>
        <p:nvSpPr>
          <p:cNvPr id="6" name="Rectangle 14">
            <a:extLst>
              <a:ext uri="{FF2B5EF4-FFF2-40B4-BE49-F238E27FC236}">
                <a16:creationId xmlns:a16="http://schemas.microsoft.com/office/drawing/2014/main" id="{D09F051A-0CAA-A9DD-D727-4A18D3795D2C}"/>
              </a:ext>
            </a:extLst>
          </p:cNvPr>
          <p:cNvSpPr>
            <a:spLocks noMove="1" noResize="1"/>
          </p:cNvSpPr>
          <p:nvPr/>
        </p:nvSpPr>
        <p:spPr>
          <a:xfrm>
            <a:off x="0" y="1193804"/>
            <a:ext cx="12191996" cy="5664195"/>
          </a:xfrm>
          <a:prstGeom prst="rect">
            <a:avLst/>
          </a:prstGeom>
          <a:gradFill>
            <a:gsLst>
              <a:gs pos="0">
                <a:srgbClr val="3C3C3C">
                  <a:alpha val="4000"/>
                </a:srgbClr>
              </a:gs>
              <a:gs pos="100000">
                <a:srgbClr val="4E4E4E"/>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7" name="Title 1">
            <a:extLst>
              <a:ext uri="{FF2B5EF4-FFF2-40B4-BE49-F238E27FC236}">
                <a16:creationId xmlns:a16="http://schemas.microsoft.com/office/drawing/2014/main" id="{1476C641-E50E-0271-D45E-F42E5A1C982F}"/>
              </a:ext>
            </a:extLst>
          </p:cNvPr>
          <p:cNvSpPr txBox="1">
            <a:spLocks noGrp="1"/>
          </p:cNvSpPr>
          <p:nvPr>
            <p:ph type="title"/>
          </p:nvPr>
        </p:nvSpPr>
        <p:spPr>
          <a:xfrm>
            <a:off x="1130271" y="1193804"/>
            <a:ext cx="3193048" cy="4699001"/>
          </a:xfrm>
        </p:spPr>
        <p:txBody>
          <a:bodyPr anchor="ctr"/>
          <a:lstStyle/>
          <a:p>
            <a:pPr lvl="0"/>
            <a:r>
              <a:rPr lang="en-GB" sz="3000" b="1">
                <a:solidFill>
                  <a:srgbClr val="FFFFFF"/>
                </a:solidFill>
                <a:latin typeface="Arial" pitchFamily="34"/>
                <a:cs typeface="Times New Roman" pitchFamily="18"/>
              </a:rPr>
              <a:t>Strategies used in the UK to monitor the incidence of the disease in the case study and critical evaluation</a:t>
            </a:r>
            <a:br>
              <a:rPr lang="en-GB" sz="3000" b="1">
                <a:solidFill>
                  <a:srgbClr val="FFFFFF"/>
                </a:solidFill>
                <a:latin typeface="Arial" pitchFamily="34"/>
                <a:cs typeface="Times New Roman" pitchFamily="18"/>
              </a:rPr>
            </a:br>
            <a:endParaRPr lang="en-GB" sz="3000">
              <a:solidFill>
                <a:srgbClr val="FFFFFF"/>
              </a:solidFill>
            </a:endParaRPr>
          </a:p>
        </p:txBody>
      </p:sp>
      <p:sp>
        <p:nvSpPr>
          <p:cNvPr id="9" name="Content Placeholder 2">
            <a:extLst>
              <a:ext uri="{FF2B5EF4-FFF2-40B4-BE49-F238E27FC236}">
                <a16:creationId xmlns:a16="http://schemas.microsoft.com/office/drawing/2014/main" id="{5AA55AD7-C7C1-7E65-FD81-BFBE9A9607FA}"/>
              </a:ext>
            </a:extLst>
          </p:cNvPr>
          <p:cNvSpPr txBox="1">
            <a:spLocks noGrp="1"/>
          </p:cNvSpPr>
          <p:nvPr>
            <p:ph idx="1"/>
          </p:nvPr>
        </p:nvSpPr>
        <p:spPr>
          <a:xfrm>
            <a:off x="4976640" y="1193804"/>
            <a:ext cx="6085094" cy="4699001"/>
          </a:xfrm>
        </p:spPr>
        <p:txBody>
          <a:bodyPr anchor="ctr"/>
          <a:lstStyle/>
          <a:p>
            <a:pPr lvl="0">
              <a:lnSpc>
                <a:spcPct val="110000"/>
              </a:lnSpc>
            </a:pPr>
            <a:r>
              <a:rPr lang="en-GB" sz="1100">
                <a:solidFill>
                  <a:srgbClr val="FFFFFF"/>
                </a:solidFill>
                <a:latin typeface="Arial" pitchFamily="34"/>
                <a:ea typeface="Calibri" pitchFamily="34"/>
                <a:cs typeface="Arial" pitchFamily="34"/>
              </a:rPr>
              <a:t>In the United Kingdom, a lot of people face the problem of the chickenpox virus. It is seen Chickenpox is one of the key viruses that mainly common among advantaged families. In the area of the southeast and Southwest of England, the problem is mainly seen. For monitoring the following case a lot of approaches are maintained by the people in the UK. Some are critically evaluated below.</a:t>
            </a:r>
          </a:p>
          <a:p>
            <a:pPr lvl="0">
              <a:lnSpc>
                <a:spcPct val="110000"/>
              </a:lnSpc>
            </a:pPr>
            <a:r>
              <a:rPr lang="en-GB" sz="1100">
                <a:solidFill>
                  <a:srgbClr val="FFFFFF"/>
                </a:solidFill>
                <a:latin typeface="Arial" pitchFamily="34"/>
                <a:ea typeface="Calibri" pitchFamily="34"/>
                <a:cs typeface="Arial" pitchFamily="34"/>
              </a:rPr>
              <a:t>As people face chicken pox problems by seeing the rashes and spots on their bodies. So, taking a rest and reducing the meeting properties from crowded areas is one of the major approaches (Fouracre, 2021). For monitoring that the physicians in the UK prescribed the patients to stay at their homes and drink a lot of water. The monitoring allows the patient and the close family person to see the change in these spots or the rashes of the person in their body. So, it is one of the major monitoring points that allow the person to work on developing the condition of chickenpox.</a:t>
            </a:r>
          </a:p>
          <a:p>
            <a:pPr lvl="0">
              <a:lnSpc>
                <a:spcPct val="110000"/>
              </a:lnSpc>
            </a:pPr>
            <a:r>
              <a:rPr lang="en-GB" sz="1100">
                <a:solidFill>
                  <a:srgbClr val="FFFFFF"/>
                </a:solidFill>
                <a:latin typeface="Arial" pitchFamily="34"/>
                <a:ea typeface="Calibri" pitchFamily="34"/>
                <a:cs typeface="Arial" pitchFamily="34"/>
              </a:rPr>
              <a:t>While monitoring the patient the physicians in the UK prescribe the patients to take paracetamol in terms of relieving fever. Also maintaining the place of living as a cooler place is suggested. Naturally, it has been identified that most of the children required two weeks for solving the case of chickenpox and removing the spots and rashes (Duncanson, 2019). So, between these two weeks, the patient is properly monitored and maintained the treatment.</a:t>
            </a:r>
          </a:p>
          <a:p>
            <a:pPr lvl="0">
              <a:lnSpc>
                <a:spcPct val="110000"/>
              </a:lnSpc>
            </a:pPr>
            <a:endParaRPr lang="en-GB" sz="1100">
              <a:solidFill>
                <a:srgbClr val="FFFFFF"/>
              </a:solidFill>
            </a:endParaRPr>
          </a:p>
        </p:txBody>
      </p:sp>
      <p:cxnSp>
        <p:nvCxnSpPr>
          <p:cNvPr id="8" name="Straight Connector 16">
            <a:extLst>
              <a:ext uri="{FF2B5EF4-FFF2-40B4-BE49-F238E27FC236}">
                <a16:creationId xmlns:a16="http://schemas.microsoft.com/office/drawing/2014/main" id="{0990C1DB-569C-F315-C1A3-F4429A4086FF}"/>
              </a:ext>
            </a:extLst>
          </p:cNvPr>
          <p:cNvCxnSpPr>
            <a:cxnSpLocks noMove="1" noResize="1"/>
          </p:cNvCxnSpPr>
          <p:nvPr/>
        </p:nvCxnSpPr>
        <p:spPr>
          <a:xfrm>
            <a:off x="4654296" y="1600200"/>
            <a:ext cx="0" cy="3657600"/>
          </a:xfrm>
          <a:prstGeom prst="straightConnector1">
            <a:avLst/>
          </a:prstGeom>
          <a:noFill/>
          <a:ln w="31747" cap="flat">
            <a:solidFill>
              <a:srgbClr val="FFFFFF">
                <a:alpha val="80000"/>
              </a:srgbClr>
            </a:solidFill>
            <a:prstDash val="solid"/>
          </a:ln>
        </p:spPr>
      </p:cxnSp>
      <p:sp>
        <p:nvSpPr>
          <p:cNvPr id="10" name="Date Placeholder 1">
            <a:extLst>
              <a:ext uri="{FF2B5EF4-FFF2-40B4-BE49-F238E27FC236}">
                <a16:creationId xmlns:a16="http://schemas.microsoft.com/office/drawing/2014/main" id="{C0D9A7EE-CDB2-BFBB-DE65-A65A6F05B559}"/>
              </a:ext>
            </a:extLst>
          </p:cNvPr>
          <p:cNvSpPr txBox="1">
            <a:spLocks noMove="1" noResize="1"/>
          </p:cNvSpPr>
          <p:nvPr/>
        </p:nvSpPr>
        <p:spPr>
          <a:xfrm>
            <a:off x="7723232" y="6007882"/>
            <a:ext cx="3500716" cy="309204"/>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FFFFFF"/>
              </a:solidFill>
              <a:uFillTx/>
              <a:latin typeface="Gill Sans M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DDDCFC9-9E73-402B-A860-EDCE4985C9FF}"/>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pic>
        <p:nvPicPr>
          <p:cNvPr id="3" name="Picture 4" descr="Researcher examining growth in a petrie dish">
            <a:extLst>
              <a:ext uri="{FF2B5EF4-FFF2-40B4-BE49-F238E27FC236}">
                <a16:creationId xmlns:a16="http://schemas.microsoft.com/office/drawing/2014/main" id="{70EC513D-751A-8560-E3A0-1A0229EDE42D}"/>
              </a:ext>
            </a:extLst>
          </p:cNvPr>
          <p:cNvPicPr>
            <a:picLocks noChangeAspect="1"/>
          </p:cNvPicPr>
          <p:nvPr/>
        </p:nvPicPr>
        <p:blipFill>
          <a:blip r:embed="rId2">
            <a:alphaModFix amt="50000"/>
          </a:blip>
          <a:srcRect t="6407" r="-1" b="9321"/>
          <a:stretch>
            <a:fillRect/>
          </a:stretch>
        </p:blipFill>
        <p:spPr>
          <a:xfrm>
            <a:off x="301" y="9"/>
            <a:ext cx="12191695" cy="6857990"/>
          </a:xfrm>
          <a:prstGeom prst="rect">
            <a:avLst/>
          </a:prstGeom>
          <a:noFill/>
          <a:ln cap="flat">
            <a:noFill/>
          </a:ln>
        </p:spPr>
      </p:pic>
      <p:sp>
        <p:nvSpPr>
          <p:cNvPr id="4" name="Slide Number Placeholder 7">
            <a:extLst>
              <a:ext uri="{FF2B5EF4-FFF2-40B4-BE49-F238E27FC236}">
                <a16:creationId xmlns:a16="http://schemas.microsoft.com/office/drawing/2014/main" id="{1F7F5768-9225-5B6D-185B-A99BBFA210FB}"/>
              </a:ext>
            </a:extLst>
          </p:cNvPr>
          <p:cNvSpPr txBox="1">
            <a:spLocks noMove="1" noResize="1"/>
          </p:cNvSpPr>
          <p:nvPr/>
        </p:nvSpPr>
        <p:spPr>
          <a:xfrm>
            <a:off x="3512301" y="443730"/>
            <a:ext cx="811017" cy="503578"/>
          </a:xfrm>
          <a:prstGeom prst="rect">
            <a:avLst/>
          </a:prstGeom>
          <a:noFill/>
          <a:ln cap="flat">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800" b="0" i="0" u="none" strike="noStrike" kern="1200" cap="none" spc="0" baseline="0">
              <a:solidFill>
                <a:srgbClr val="B71E42"/>
              </a:solidFill>
              <a:uFillTx/>
              <a:latin typeface="Gill Sans MT"/>
            </a:endParaRPr>
          </a:p>
        </p:txBody>
      </p:sp>
      <p:sp>
        <p:nvSpPr>
          <p:cNvPr id="5" name="Footer Placeholder 6">
            <a:extLst>
              <a:ext uri="{FF2B5EF4-FFF2-40B4-BE49-F238E27FC236}">
                <a16:creationId xmlns:a16="http://schemas.microsoft.com/office/drawing/2014/main" id="{BECB3454-3164-196A-B18F-0F5F917E2DCE}"/>
              </a:ext>
            </a:extLst>
          </p:cNvPr>
          <p:cNvSpPr txBox="1">
            <a:spLocks noMove="1" noResize="1"/>
          </p:cNvSpPr>
          <p:nvPr/>
        </p:nvSpPr>
        <p:spPr>
          <a:xfrm>
            <a:off x="4976640" y="540922"/>
            <a:ext cx="4973915" cy="309204"/>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FFFFFF"/>
              </a:solidFill>
              <a:uFillTx/>
              <a:latin typeface="Gill Sans MT"/>
            </a:endParaRPr>
          </a:p>
        </p:txBody>
      </p:sp>
      <p:sp>
        <p:nvSpPr>
          <p:cNvPr id="6" name="Rectangle 14">
            <a:extLst>
              <a:ext uri="{FF2B5EF4-FFF2-40B4-BE49-F238E27FC236}">
                <a16:creationId xmlns:a16="http://schemas.microsoft.com/office/drawing/2014/main" id="{244A6FF8-73E1-6B5C-5BE3-5CE1E0E4DB5E}"/>
              </a:ext>
            </a:extLst>
          </p:cNvPr>
          <p:cNvSpPr>
            <a:spLocks noMove="1" noResize="1"/>
          </p:cNvSpPr>
          <p:nvPr/>
        </p:nvSpPr>
        <p:spPr>
          <a:xfrm>
            <a:off x="0" y="1193804"/>
            <a:ext cx="12191996" cy="5664195"/>
          </a:xfrm>
          <a:prstGeom prst="rect">
            <a:avLst/>
          </a:prstGeom>
          <a:gradFill>
            <a:gsLst>
              <a:gs pos="0">
                <a:srgbClr val="3C3C3C">
                  <a:alpha val="4000"/>
                </a:srgbClr>
              </a:gs>
              <a:gs pos="100000">
                <a:srgbClr val="4E4E4E"/>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7" name="Title 1">
            <a:extLst>
              <a:ext uri="{FF2B5EF4-FFF2-40B4-BE49-F238E27FC236}">
                <a16:creationId xmlns:a16="http://schemas.microsoft.com/office/drawing/2014/main" id="{34746E26-A7F5-533B-427A-D5910969C20B}"/>
              </a:ext>
            </a:extLst>
          </p:cNvPr>
          <p:cNvSpPr txBox="1">
            <a:spLocks noGrp="1"/>
          </p:cNvSpPr>
          <p:nvPr>
            <p:ph type="title"/>
          </p:nvPr>
        </p:nvSpPr>
        <p:spPr>
          <a:xfrm>
            <a:off x="1130271" y="1193804"/>
            <a:ext cx="3193048" cy="4699001"/>
          </a:xfrm>
        </p:spPr>
        <p:txBody>
          <a:bodyPr anchor="ctr"/>
          <a:lstStyle/>
          <a:p>
            <a:pPr lvl="0"/>
            <a:r>
              <a:rPr lang="en-GB" sz="3000" b="1">
                <a:solidFill>
                  <a:srgbClr val="FFFFFF"/>
                </a:solidFill>
                <a:latin typeface="Arial" pitchFamily="34"/>
                <a:cs typeface="Times New Roman" pitchFamily="18"/>
              </a:rPr>
              <a:t>Strategies used in the UK to control the incidence of the disease in the case study and critical evaluation</a:t>
            </a:r>
            <a:br>
              <a:rPr lang="en-GB" sz="3000" b="1">
                <a:solidFill>
                  <a:srgbClr val="FFFFFF"/>
                </a:solidFill>
                <a:latin typeface="Arial" pitchFamily="34"/>
                <a:cs typeface="Times New Roman" pitchFamily="18"/>
              </a:rPr>
            </a:br>
            <a:endParaRPr lang="en-GB" sz="3000">
              <a:solidFill>
                <a:srgbClr val="FFFFFF"/>
              </a:solidFill>
            </a:endParaRPr>
          </a:p>
        </p:txBody>
      </p:sp>
      <p:sp>
        <p:nvSpPr>
          <p:cNvPr id="9" name="Content Placeholder 2">
            <a:extLst>
              <a:ext uri="{FF2B5EF4-FFF2-40B4-BE49-F238E27FC236}">
                <a16:creationId xmlns:a16="http://schemas.microsoft.com/office/drawing/2014/main" id="{FC8AB3D3-C183-D5A2-EFA0-60D363C9B124}"/>
              </a:ext>
            </a:extLst>
          </p:cNvPr>
          <p:cNvSpPr txBox="1">
            <a:spLocks noGrp="1"/>
          </p:cNvSpPr>
          <p:nvPr>
            <p:ph idx="1"/>
          </p:nvPr>
        </p:nvSpPr>
        <p:spPr>
          <a:xfrm>
            <a:off x="4976640" y="1193804"/>
            <a:ext cx="6085094" cy="4699001"/>
          </a:xfrm>
        </p:spPr>
        <p:txBody>
          <a:bodyPr anchor="ctr"/>
          <a:lstStyle/>
          <a:p>
            <a:pPr lvl="0">
              <a:lnSpc>
                <a:spcPct val="110000"/>
              </a:lnSpc>
            </a:pPr>
            <a:r>
              <a:rPr lang="en-GB" sz="1100">
                <a:solidFill>
                  <a:srgbClr val="FFFFFF"/>
                </a:solidFill>
                <a:latin typeface="Arial" pitchFamily="34"/>
                <a:ea typeface="Calibri" pitchFamily="34"/>
                <a:cs typeface="Arial" pitchFamily="34"/>
              </a:rPr>
              <a:t>For controlling the issue of chickenpox, the person needs to maintain some of the major steps that are provided by the government and in the country. As the following case study determined the main issue is the chicken pox issue (Young, 2018). So, the major way in which the incidents can be controlled in the country is discussed below. </a:t>
            </a:r>
          </a:p>
          <a:p>
            <a:pPr lvl="0">
              <a:lnSpc>
                <a:spcPct val="110000"/>
              </a:lnSpc>
            </a:pPr>
            <a:r>
              <a:rPr lang="en-GB" sz="1100">
                <a:solidFill>
                  <a:srgbClr val="FFFFFF"/>
                </a:solidFill>
                <a:latin typeface="Arial" pitchFamily="34"/>
                <a:ea typeface="Calibri" pitchFamily="34"/>
                <a:cs typeface="Arial" pitchFamily="34"/>
              </a:rPr>
              <a:t>In the United Kingdom, the government always works on delivering the vaccine to the people in the country. The vaccination process helps the person to develop a proper immune system to deal with some of the major diseases. In the area of preventing chicken pox the government and the country provide chicken pox vaccine to everyone. That vaccine is provided to children, adolescents, and adults. For getting properly vaccinated the person developed a proper immune system based on which the condition of chickenpox in the country can be easily controlled. </a:t>
            </a:r>
          </a:p>
          <a:p>
            <a:pPr lvl="0">
              <a:lnSpc>
                <a:spcPct val="110000"/>
              </a:lnSpc>
            </a:pPr>
            <a:r>
              <a:rPr lang="en-GB" sz="1100">
                <a:solidFill>
                  <a:srgbClr val="FFFFFF"/>
                </a:solidFill>
                <a:latin typeface="Arial" pitchFamily="34"/>
                <a:ea typeface="Calibri" pitchFamily="34"/>
                <a:cs typeface="Arial" pitchFamily="34"/>
              </a:rPr>
              <a:t>One report showed that in the USA maintaining the process of chickenpox vaccination allow the country to get the support of reducing 97% of case of chickenpox wireless in the country (Ash, 2018). For that very reason maintaining the vaccination has been identified as the major process which can easily control the situation. Also, some other processes have controlled the situation of chickenpox. For example, one of the students in the class has been identified with the chickenpox virus. So, the teacher needs to reduce the crowdy state of the classroom. That point can help in controlling the situation of chickenpox in the classroom and help the other students to not get impacted by the virus. As it is identified that people in crowdy places can easily be attacked by the virus. So, it is one of the processes that can help the UK to have better control over the process of chickenpox spread case.</a:t>
            </a:r>
          </a:p>
          <a:p>
            <a:pPr lvl="0">
              <a:lnSpc>
                <a:spcPct val="110000"/>
              </a:lnSpc>
            </a:pPr>
            <a:endParaRPr lang="en-GB" sz="1100">
              <a:solidFill>
                <a:srgbClr val="FFFFFF"/>
              </a:solidFill>
            </a:endParaRPr>
          </a:p>
        </p:txBody>
      </p:sp>
      <p:cxnSp>
        <p:nvCxnSpPr>
          <p:cNvPr id="8" name="Straight Connector 16">
            <a:extLst>
              <a:ext uri="{FF2B5EF4-FFF2-40B4-BE49-F238E27FC236}">
                <a16:creationId xmlns:a16="http://schemas.microsoft.com/office/drawing/2014/main" id="{A6820253-D30C-13E4-E997-3DED69389CC5}"/>
              </a:ext>
            </a:extLst>
          </p:cNvPr>
          <p:cNvCxnSpPr>
            <a:cxnSpLocks noMove="1" noResize="1"/>
          </p:cNvCxnSpPr>
          <p:nvPr/>
        </p:nvCxnSpPr>
        <p:spPr>
          <a:xfrm>
            <a:off x="4654296" y="1600200"/>
            <a:ext cx="0" cy="3657600"/>
          </a:xfrm>
          <a:prstGeom prst="straightConnector1">
            <a:avLst/>
          </a:prstGeom>
          <a:noFill/>
          <a:ln w="31747" cap="flat">
            <a:solidFill>
              <a:srgbClr val="FFFFFF">
                <a:alpha val="80000"/>
              </a:srgbClr>
            </a:solidFill>
            <a:prstDash val="solid"/>
          </a:ln>
        </p:spPr>
      </p:cxnSp>
      <p:sp>
        <p:nvSpPr>
          <p:cNvPr id="10" name="Date Placeholder 1">
            <a:extLst>
              <a:ext uri="{FF2B5EF4-FFF2-40B4-BE49-F238E27FC236}">
                <a16:creationId xmlns:a16="http://schemas.microsoft.com/office/drawing/2014/main" id="{F7B61A45-C58A-E8C6-F254-7FC17E7E12A6}"/>
              </a:ext>
            </a:extLst>
          </p:cNvPr>
          <p:cNvSpPr txBox="1">
            <a:spLocks noMove="1" noResize="1"/>
          </p:cNvSpPr>
          <p:nvPr/>
        </p:nvSpPr>
        <p:spPr>
          <a:xfrm>
            <a:off x="7723232" y="6007882"/>
            <a:ext cx="3500716" cy="309204"/>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FFFFFF"/>
              </a:solidFill>
              <a:uFillTx/>
              <a:latin typeface="Gill Sans M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A photo of a female nurse giving the thumbs up gesture as a female physician finishes giving her a vaccination.">
            <a:extLst>
              <a:ext uri="{FF2B5EF4-FFF2-40B4-BE49-F238E27FC236}">
                <a16:creationId xmlns:a16="http://schemas.microsoft.com/office/drawing/2014/main" id="{F587F70B-013F-4617-4F84-A97EA1CC8A3C}"/>
              </a:ext>
            </a:extLst>
          </p:cNvPr>
          <p:cNvPicPr>
            <a:picLocks noChangeAspect="1" noChangeArrowheads="1"/>
          </p:cNvPicPr>
          <p:nvPr/>
        </p:nvPicPr>
        <p:blipFill>
          <a:blip r:embed="rId2">
            <a:alphaModFix amt="54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A079901-7E8D-05A8-AD5A-6BE189702FE2}"/>
              </a:ext>
            </a:extLst>
          </p:cNvPr>
          <p:cNvSpPr>
            <a:spLocks noGrp="1"/>
          </p:cNvSpPr>
          <p:nvPr>
            <p:ph type="title"/>
          </p:nvPr>
        </p:nvSpPr>
        <p:spPr>
          <a:xfrm>
            <a:off x="490850" y="921811"/>
            <a:ext cx="9613861" cy="1080938"/>
          </a:xfrm>
        </p:spPr>
        <p:txBody>
          <a:bodyPr>
            <a:normAutofit fontScale="90000"/>
          </a:bodyPr>
          <a:lstStyle/>
          <a:p>
            <a:r>
              <a:rPr lang="en-US" b="0" i="0" dirty="0">
                <a:effectLst/>
                <a:latin typeface="Times New Roman" panose="02020603050405020304" pitchFamily="18" charset="0"/>
              </a:rPr>
              <a:t>Have Government public health policies aided or challenged agencies and local communities when dealing with an infectious outbreak?</a:t>
            </a:r>
            <a:br>
              <a:rPr lang="en-US" b="0" i="0" dirty="0">
                <a:effectLst/>
                <a:latin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1EA3FFF-77AA-A7E9-449C-789C9CD38F73}"/>
              </a:ext>
            </a:extLst>
          </p:cNvPr>
          <p:cNvSpPr>
            <a:spLocks noGrp="1"/>
          </p:cNvSpPr>
          <p:nvPr>
            <p:ph idx="1"/>
          </p:nvPr>
        </p:nvSpPr>
        <p:spPr>
          <a:xfrm>
            <a:off x="680321" y="2336872"/>
            <a:ext cx="9613861" cy="4368727"/>
          </a:xfrm>
        </p:spPr>
        <p:txBody>
          <a:bodyPr>
            <a:normAutofit fontScale="92500" lnSpcReduction="20000"/>
          </a:bodyPr>
          <a:lstStyle/>
          <a:p>
            <a:pPr algn="l"/>
            <a:r>
              <a:rPr lang="en-US" sz="1400" b="0" i="0" dirty="0">
                <a:solidFill>
                  <a:srgbClr val="000000"/>
                </a:solidFill>
                <a:effectLst/>
                <a:latin typeface="Times New Roman" panose="02020603050405020304" pitchFamily="18" charset="0"/>
              </a:rPr>
              <a:t>Chickenpox is an infectious disease that mostly attacks children under age 10. Each year in the UK 100 children get affected by this result and due to this disease, twenty children die per year. Compared to adults’ children’s immune system is a little bit weaker and they suffer much also (Wagner et al., 2014). However, it is a serious public health issue that cannot be ignored and overlooked as it is highly infectious.</a:t>
            </a:r>
          </a:p>
          <a:p>
            <a:pPr algn="l"/>
            <a:r>
              <a:rPr lang="en-US" sz="1400" b="0" i="0" dirty="0">
                <a:solidFill>
                  <a:srgbClr val="000000"/>
                </a:solidFill>
                <a:effectLst/>
                <a:latin typeface="Times New Roman" panose="02020603050405020304" pitchFamily="18" charset="0"/>
              </a:rPr>
              <a:t>The UK government public health policies aided agencies and local communities when dealing with an infectious outbreak. The government of the UK believes that highly infectious diseases can be managed if prevention and control guidelines are reinforced properly. It is encouraged in public health that any people who are not feeling away need to stay away from others and stop attending any social gatherings. It is also mentioned in the public health policies that the place where the sick people will stay will have to be well-ventilated so that fresh air can come and a request has also been made to parents, students, or caregivers that they diagnosis the infectious disease (Gov.UK, 2023). The public health policy also aids the local community and agencies to raise awareness among the people and tell them what support they can provide to the sick people who have been affected by an infectious virus. Public Health England (PHE) outlines the strategy for the UK government to work together with infectious disease and for that, 5 years plan for 2020-2025 has been made (England Public Health, 2019). This strategy is formulated to give focus on agencies, local communities, and </a:t>
            </a:r>
            <a:r>
              <a:rPr lang="en-US" sz="1400" b="0" i="0" dirty="0" err="1">
                <a:solidFill>
                  <a:srgbClr val="000000"/>
                </a:solidFill>
                <a:effectLst/>
                <a:latin typeface="Times New Roman" panose="02020603050405020304" pitchFamily="18" charset="0"/>
              </a:rPr>
              <a:t>organisation</a:t>
            </a:r>
            <a:r>
              <a:rPr lang="en-US" sz="1400" b="0" i="0" dirty="0">
                <a:solidFill>
                  <a:srgbClr val="000000"/>
                </a:solidFill>
                <a:effectLst/>
                <a:latin typeface="Times New Roman" panose="02020603050405020304" pitchFamily="18" charset="0"/>
              </a:rPr>
              <a:t> that deal with local and public health issues to make them aware of the framework of the strategy and enhance the disease-handling capacity.</a:t>
            </a:r>
          </a:p>
          <a:p>
            <a:pPr algn="l"/>
            <a:r>
              <a:rPr lang="en-US" sz="1400" b="0" i="0" dirty="0">
                <a:solidFill>
                  <a:srgbClr val="000000"/>
                </a:solidFill>
                <a:effectLst/>
                <a:latin typeface="Times New Roman" panose="02020603050405020304" pitchFamily="18" charset="0"/>
              </a:rPr>
              <a:t>The UK government public health policy aids the local communities to deal with infectious diseases. To support people with chickenpox post-exposure prophylaxis is offered to individuals who are at high risk of getting chickenpox. Immunosuppressed young babies, individuals, and pregnant women fall under this offer. The local health security agency is advised to contact the government health protection team when a sudden increase in infectious disease is seen or individuals are getting admitted to hospitals, or more than one infection is spreading among the same group of people (UK Health Security Agency, 2023). There are local </a:t>
            </a:r>
            <a:r>
              <a:rPr lang="en-US" sz="1400" b="0" i="0" dirty="0" err="1">
                <a:solidFill>
                  <a:srgbClr val="000000"/>
                </a:solidFill>
                <a:effectLst/>
                <a:latin typeface="Times New Roman" panose="02020603050405020304" pitchFamily="18" charset="0"/>
              </a:rPr>
              <a:t>organisations</a:t>
            </a:r>
            <a:r>
              <a:rPr lang="en-US" sz="1400" b="0" i="0" dirty="0">
                <a:solidFill>
                  <a:srgbClr val="000000"/>
                </a:solidFill>
                <a:effectLst/>
                <a:latin typeface="Times New Roman" panose="02020603050405020304" pitchFamily="18" charset="0"/>
              </a:rPr>
              <a:t> and agencies like the Department of Health and Social Care that support people to lead healthier lives and work for funding to support the people with care and treatment. The government public health policies are aiding the agencies and local communities by formulating new policies to support the people who get affected by infectious diseases. The government made the guidelines and through the help of other government health services and teams, those guidelines are delivered to local agencies. Local agencies and communities strictly follow the given guidelines and make sure that all the policies and plans are been followed properly (Gov.UK, 2023). Furthermore government health protection team is always there to provide help if agencies and local communities</a:t>
            </a:r>
          </a:p>
          <a:p>
            <a:pPr algn="l"/>
            <a:r>
              <a:rPr lang="en-US" sz="1400" b="0" i="0" dirty="0">
                <a:solidFill>
                  <a:srgbClr val="000000"/>
                </a:solidFill>
                <a:effectLst/>
                <a:latin typeface="Times New Roman" panose="02020603050405020304" pitchFamily="18" charset="0"/>
              </a:rPr>
              <a:t>face any kind of health issues that are related to infectious diseases. Additionally, government runs health campaigns, and media briefings, and provides guidelines from the field level to increase awareness among the people for infectious disease.</a:t>
            </a:r>
          </a:p>
          <a:p>
            <a:endParaRPr lang="en-GB" sz="1400" dirty="0"/>
          </a:p>
        </p:txBody>
      </p:sp>
    </p:spTree>
    <p:extLst>
      <p:ext uri="{BB962C8B-B14F-4D97-AF65-F5344CB8AC3E}">
        <p14:creationId xmlns:p14="http://schemas.microsoft.com/office/powerpoint/2010/main" val="2145958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person, person, indoor, striped&#10;&#10;Description automatically generated">
            <a:extLst>
              <a:ext uri="{FF2B5EF4-FFF2-40B4-BE49-F238E27FC236}">
                <a16:creationId xmlns:a16="http://schemas.microsoft.com/office/drawing/2014/main" id="{80612FC2-455E-470C-2300-F8FC4A580533}"/>
              </a:ext>
            </a:extLst>
          </p:cNvPr>
          <p:cNvPicPr>
            <a:picLocks noChangeAspect="1"/>
          </p:cNvPicPr>
          <p:nvPr/>
        </p:nvPicPr>
        <p:blipFill rotWithShape="1">
          <a:blip r:embed="rId2">
            <a:alphaModFix amt="60000"/>
          </a:blip>
          <a:srcRect t="10000"/>
          <a:stretch/>
        </p:blipFill>
        <p:spPr>
          <a:xfrm>
            <a:off x="-1" y="10"/>
            <a:ext cx="12192001" cy="6857990"/>
          </a:xfrm>
          <a:prstGeom prst="rect">
            <a:avLst/>
          </a:prstGeom>
        </p:spPr>
      </p:pic>
      <p:sp>
        <p:nvSpPr>
          <p:cNvPr id="2" name="Title 1">
            <a:extLst>
              <a:ext uri="{FF2B5EF4-FFF2-40B4-BE49-F238E27FC236}">
                <a16:creationId xmlns:a16="http://schemas.microsoft.com/office/drawing/2014/main" id="{0D67ADB7-6EA3-F969-F93D-65CC3459FDDC}"/>
              </a:ext>
            </a:extLst>
          </p:cNvPr>
          <p:cNvSpPr>
            <a:spLocks noGrp="1"/>
          </p:cNvSpPr>
          <p:nvPr>
            <p:ph type="title"/>
          </p:nvPr>
        </p:nvSpPr>
        <p:spPr>
          <a:xfrm>
            <a:off x="1198181" y="728906"/>
            <a:ext cx="9792471" cy="2057037"/>
          </a:xfrm>
        </p:spPr>
        <p:txBody>
          <a:bodyPr>
            <a:normAutofit/>
          </a:bodyPr>
          <a:lstStyle/>
          <a:p>
            <a:r>
              <a:rPr lang="en-US">
                <a:solidFill>
                  <a:srgbClr val="FFFFFF"/>
                </a:solidFill>
                <a:cs typeface="Calibri Light"/>
              </a:rPr>
              <a:t>CONCLUSION </a:t>
            </a:r>
            <a:endParaRPr lang="en-US">
              <a:solidFill>
                <a:srgbClr val="FFFFFF"/>
              </a:solidFill>
            </a:endParaRPr>
          </a:p>
        </p:txBody>
      </p:sp>
      <p:sp>
        <p:nvSpPr>
          <p:cNvPr id="3" name="Content Placeholder 2">
            <a:extLst>
              <a:ext uri="{FF2B5EF4-FFF2-40B4-BE49-F238E27FC236}">
                <a16:creationId xmlns:a16="http://schemas.microsoft.com/office/drawing/2014/main" id="{FB560EC7-F8A1-3158-C524-5947CD0B74F2}"/>
              </a:ext>
            </a:extLst>
          </p:cNvPr>
          <p:cNvSpPr>
            <a:spLocks noGrp="1"/>
          </p:cNvSpPr>
          <p:nvPr>
            <p:ph idx="1"/>
          </p:nvPr>
        </p:nvSpPr>
        <p:spPr>
          <a:xfrm>
            <a:off x="1198181" y="2957665"/>
            <a:ext cx="9792471" cy="3171423"/>
          </a:xfrm>
        </p:spPr>
        <p:txBody>
          <a:bodyPr vert="horz" lIns="91440" tIns="45720" rIns="91440" bIns="45720" rtlCol="0">
            <a:normAutofit fontScale="85000" lnSpcReduction="10000"/>
          </a:bodyPr>
          <a:lstStyle/>
          <a:p>
            <a:r>
              <a:rPr lang="en-GB" sz="1900" dirty="0">
                <a:solidFill>
                  <a:srgbClr val="FFFFFF"/>
                </a:solidFill>
                <a:ea typeface="+mn-lt"/>
                <a:cs typeface="+mn-lt"/>
              </a:rPr>
              <a:t>In conclusion, numerous strategies have been put into place in the United Kingdom (UK) in order to measure, monitor, and regulate the incidence of chickenpox. </a:t>
            </a:r>
            <a:endParaRPr lang="en-US" sz="1900" dirty="0">
              <a:solidFill>
                <a:srgbClr val="FFFFFF"/>
              </a:solidFill>
              <a:ea typeface="+mn-lt"/>
              <a:cs typeface="+mn-lt"/>
            </a:endParaRPr>
          </a:p>
          <a:p>
            <a:r>
              <a:rPr lang="en-GB" sz="1900" dirty="0">
                <a:solidFill>
                  <a:srgbClr val="FFFFFF"/>
                </a:solidFill>
                <a:ea typeface="+mn-lt"/>
                <a:cs typeface="+mn-lt"/>
              </a:rPr>
              <a:t>Surveillance, seroprevalence studies, immunization programs, outbreak investigations, and control measures are all included in these techniques. </a:t>
            </a:r>
            <a:endParaRPr lang="en-US" sz="1900" dirty="0">
              <a:solidFill>
                <a:srgbClr val="FFFFFF"/>
              </a:solidFill>
              <a:ea typeface="+mn-lt"/>
              <a:cs typeface="+mn-lt"/>
            </a:endParaRPr>
          </a:p>
          <a:p>
            <a:r>
              <a:rPr lang="en-GB" sz="1900" dirty="0">
                <a:solidFill>
                  <a:srgbClr val="FFFFFF"/>
                </a:solidFill>
                <a:ea typeface="+mn-lt"/>
                <a:cs typeface="+mn-lt"/>
              </a:rPr>
              <a:t>On the other hand, the under-reporting of cases, the high transmissibility of the virus, and the difficulty in identifying asymptomatic carriers may restrict the effectiveness of these strategies. </a:t>
            </a:r>
            <a:endParaRPr lang="en-US" sz="1900" dirty="0">
              <a:solidFill>
                <a:srgbClr val="FFFFFF"/>
              </a:solidFill>
              <a:ea typeface="+mn-lt"/>
              <a:cs typeface="+mn-lt"/>
            </a:endParaRPr>
          </a:p>
          <a:p>
            <a:r>
              <a:rPr lang="en-GB" sz="1900" dirty="0">
                <a:solidFill>
                  <a:srgbClr val="FFFFFF"/>
                </a:solidFill>
                <a:ea typeface="+mn-lt"/>
                <a:cs typeface="+mn-lt"/>
              </a:rPr>
              <a:t>As a result, continuing research and development of these preventative measures are required in order to meet the goal of lowering the rate at which chickenpox and its repercussions occur</a:t>
            </a:r>
          </a:p>
          <a:p>
            <a:r>
              <a:rPr lang="en-GB" sz="1900" dirty="0">
                <a:solidFill>
                  <a:srgbClr val="FFFFFF"/>
                </a:solidFill>
                <a:ea typeface="+mn-lt"/>
                <a:cs typeface="+mn-lt"/>
              </a:rPr>
              <a:t>All the people in the UK and the government need to control the case of the chickenpox virus. For working on that the report has shown strategies like using the PCR approach to determine the case of chickenpox. Also, strategies for monitoring the incidence like taking paracetamol and many more are discussed. Working on the controlling area taking vaccination and reducing the crowd are determined in the report.</a:t>
            </a:r>
          </a:p>
          <a:p>
            <a:endParaRPr lang="en-US" sz="1900" dirty="0">
              <a:solidFill>
                <a:srgbClr val="FFFFFF"/>
              </a:solidFill>
              <a:cs typeface="Calibri"/>
            </a:endParaRPr>
          </a:p>
        </p:txBody>
      </p:sp>
    </p:spTree>
    <p:extLst>
      <p:ext uri="{BB962C8B-B14F-4D97-AF65-F5344CB8AC3E}">
        <p14:creationId xmlns:p14="http://schemas.microsoft.com/office/powerpoint/2010/main" val="39460835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ow of samples for medical testing">
            <a:extLst>
              <a:ext uri="{FF2B5EF4-FFF2-40B4-BE49-F238E27FC236}">
                <a16:creationId xmlns:a16="http://schemas.microsoft.com/office/drawing/2014/main" id="{A8998556-0E6A-EEC5-9635-9199D8133267}"/>
              </a:ext>
            </a:extLst>
          </p:cNvPr>
          <p:cNvPicPr>
            <a:picLocks noChangeAspect="1"/>
          </p:cNvPicPr>
          <p:nvPr/>
        </p:nvPicPr>
        <p:blipFill rotWithShape="1">
          <a:blip r:embed="rId2">
            <a:alphaModFix amt="60000"/>
          </a:blip>
          <a:srcRect r="-2" b="24999"/>
          <a:stretch/>
        </p:blipFill>
        <p:spPr>
          <a:xfrm>
            <a:off x="-1" y="10"/>
            <a:ext cx="12192001" cy="6857990"/>
          </a:xfrm>
          <a:prstGeom prst="rect">
            <a:avLst/>
          </a:prstGeom>
        </p:spPr>
      </p:pic>
      <p:sp>
        <p:nvSpPr>
          <p:cNvPr id="2" name="Title 1">
            <a:extLst>
              <a:ext uri="{FF2B5EF4-FFF2-40B4-BE49-F238E27FC236}">
                <a16:creationId xmlns:a16="http://schemas.microsoft.com/office/drawing/2014/main" id="{7A577AD3-9717-8789-27F9-0FF307F0EC79}"/>
              </a:ext>
            </a:extLst>
          </p:cNvPr>
          <p:cNvSpPr txBox="1">
            <a:spLocks noGrp="1"/>
          </p:cNvSpPr>
          <p:nvPr>
            <p:ph type="title"/>
          </p:nvPr>
        </p:nvSpPr>
        <p:spPr/>
        <p:txBody>
          <a:bodyPr/>
          <a:lstStyle/>
          <a:p>
            <a:pPr lvl="0"/>
            <a:r>
              <a:rPr lang="en-GB" dirty="0"/>
              <a:t>Refence list </a:t>
            </a:r>
          </a:p>
        </p:txBody>
      </p:sp>
      <p:sp>
        <p:nvSpPr>
          <p:cNvPr id="3" name="Content Placeholder 2">
            <a:extLst>
              <a:ext uri="{FF2B5EF4-FFF2-40B4-BE49-F238E27FC236}">
                <a16:creationId xmlns:a16="http://schemas.microsoft.com/office/drawing/2014/main" id="{C5763F3A-E344-CF3F-919F-DCDCB013B863}"/>
              </a:ext>
            </a:extLst>
          </p:cNvPr>
          <p:cNvSpPr txBox="1">
            <a:spLocks noGrp="1"/>
          </p:cNvSpPr>
          <p:nvPr>
            <p:ph idx="1"/>
          </p:nvPr>
        </p:nvSpPr>
        <p:spPr/>
        <p:txBody>
          <a:bodyPr>
            <a:normAutofit fontScale="55000" lnSpcReduction="20000"/>
          </a:bodyPr>
          <a:lstStyle/>
          <a:p>
            <a:pPr lvl="0"/>
            <a:r>
              <a:rPr lang="en-US" sz="1800" dirty="0">
                <a:hlinkClick r:id="rId3"/>
              </a:rPr>
              <a:t>Measures of disease frequency and disease burden | Health Knowledge</a:t>
            </a:r>
            <a:endParaRPr lang="en-US" sz="1800" dirty="0"/>
          </a:p>
          <a:p>
            <a:pPr lvl="0"/>
            <a:r>
              <a:rPr lang="en-US" sz="1800" dirty="0">
                <a:hlinkClick r:id="rId4"/>
              </a:rPr>
              <a:t>How to Prevent Chickenpox: 6 Steps (with Pictures) – </a:t>
            </a:r>
            <a:r>
              <a:rPr lang="en-US" sz="1800" dirty="0" err="1">
                <a:hlinkClick r:id="rId4"/>
              </a:rPr>
              <a:t>wikiHow</a:t>
            </a:r>
            <a:r>
              <a:rPr lang="en-US" sz="1800" dirty="0"/>
              <a:t>  Laura </a:t>
            </a:r>
            <a:r>
              <a:rPr lang="en-US" sz="1800" dirty="0" err="1"/>
              <a:t>Marusinec</a:t>
            </a:r>
            <a:r>
              <a:rPr lang="en-US" sz="1800" dirty="0"/>
              <a:t> , May 17 2022</a:t>
            </a:r>
          </a:p>
          <a:p>
            <a:pPr marL="457200" lvl="0" indent="-457200">
              <a:lnSpc>
                <a:spcPct val="100000"/>
              </a:lnSpc>
            </a:pPr>
            <a:r>
              <a:rPr lang="en-GB" sz="1800" dirty="0">
                <a:latin typeface="Arial" pitchFamily="34"/>
                <a:ea typeface="Calibri" pitchFamily="34"/>
                <a:cs typeface="Arial" pitchFamily="34"/>
              </a:rPr>
              <a:t>Ash, E.B. (2018). THE DIFFERENTIAL DIAGNOSIS OF SMALL-POX AND CHICKEN-POX. </a:t>
            </a:r>
            <a:r>
              <a:rPr lang="en-GB" sz="1800" i="1" dirty="0">
                <a:latin typeface="Arial" pitchFamily="34"/>
                <a:ea typeface="Calibri" pitchFamily="34"/>
                <a:cs typeface="Arial" pitchFamily="34"/>
              </a:rPr>
              <a:t>BMJ</a:t>
            </a:r>
            <a:r>
              <a:rPr lang="en-GB" sz="1800" dirty="0">
                <a:latin typeface="Arial" pitchFamily="34"/>
                <a:ea typeface="Calibri" pitchFamily="34"/>
                <a:cs typeface="Arial" pitchFamily="34"/>
              </a:rPr>
              <a:t>, 2(3266), pp.208–208.</a:t>
            </a:r>
          </a:p>
          <a:p>
            <a:pPr marL="457200" lvl="0" indent="-457200">
              <a:lnSpc>
                <a:spcPct val="100000"/>
              </a:lnSpc>
            </a:pPr>
            <a:r>
              <a:rPr lang="en-GB" sz="1800" dirty="0" err="1">
                <a:latin typeface="Arial" pitchFamily="34"/>
                <a:ea typeface="Calibri" pitchFamily="34"/>
                <a:cs typeface="Arial" pitchFamily="34"/>
              </a:rPr>
              <a:t>Birkenmaier</a:t>
            </a:r>
            <a:r>
              <a:rPr lang="en-GB" sz="1800" dirty="0">
                <a:latin typeface="Arial" pitchFamily="34"/>
                <a:ea typeface="Calibri" pitchFamily="34"/>
                <a:cs typeface="Arial" pitchFamily="34"/>
              </a:rPr>
              <a:t>, C. (2018). Polymerase Chain Reaction. </a:t>
            </a:r>
            <a:r>
              <a:rPr lang="en-GB" sz="1800" i="1" dirty="0" err="1">
                <a:latin typeface="Arial" pitchFamily="34"/>
                <a:ea typeface="Calibri" pitchFamily="34"/>
                <a:cs typeface="Arial" pitchFamily="34"/>
              </a:rPr>
              <a:t>Deutsches</a:t>
            </a:r>
            <a:r>
              <a:rPr lang="en-GB" sz="1800" i="1" dirty="0">
                <a:latin typeface="Arial" pitchFamily="34"/>
                <a:ea typeface="Calibri" pitchFamily="34"/>
                <a:cs typeface="Arial" pitchFamily="34"/>
              </a:rPr>
              <a:t> </a:t>
            </a:r>
            <a:r>
              <a:rPr lang="en-GB" sz="1800" i="1" dirty="0" err="1">
                <a:latin typeface="Arial" pitchFamily="34"/>
                <a:ea typeface="Calibri" pitchFamily="34"/>
                <a:cs typeface="Arial" pitchFamily="34"/>
              </a:rPr>
              <a:t>Aerzteblatt</a:t>
            </a:r>
            <a:r>
              <a:rPr lang="en-GB" sz="1800" i="1" dirty="0">
                <a:latin typeface="Arial" pitchFamily="34"/>
                <a:ea typeface="Calibri" pitchFamily="34"/>
                <a:cs typeface="Arial" pitchFamily="34"/>
              </a:rPr>
              <a:t> Online</a:t>
            </a:r>
            <a:r>
              <a:rPr lang="en-GB" sz="1800" dirty="0">
                <a:latin typeface="Arial" pitchFamily="34"/>
                <a:ea typeface="Calibri" pitchFamily="34"/>
                <a:cs typeface="Arial" pitchFamily="34"/>
              </a:rPr>
              <a:t>, 01(01).</a:t>
            </a:r>
          </a:p>
          <a:p>
            <a:pPr marL="457200" lvl="0" indent="-457200">
              <a:lnSpc>
                <a:spcPct val="100000"/>
              </a:lnSpc>
            </a:pPr>
            <a:r>
              <a:rPr lang="en-GB" sz="1800" dirty="0">
                <a:latin typeface="Arial" pitchFamily="34"/>
                <a:ea typeface="Calibri" pitchFamily="34"/>
                <a:cs typeface="Arial" pitchFamily="34"/>
              </a:rPr>
              <a:t>Duncanson, J.G. (2019). CHICKEN-POX AND SMALL-POX. </a:t>
            </a:r>
            <a:r>
              <a:rPr lang="en-GB" sz="1800" i="1" dirty="0">
                <a:latin typeface="Arial" pitchFamily="34"/>
                <a:ea typeface="Calibri" pitchFamily="34"/>
                <a:cs typeface="Arial" pitchFamily="34"/>
              </a:rPr>
              <a:t>BMJ</a:t>
            </a:r>
            <a:r>
              <a:rPr lang="en-GB" sz="1800" dirty="0">
                <a:latin typeface="Arial" pitchFamily="34"/>
                <a:ea typeface="Calibri" pitchFamily="34"/>
                <a:cs typeface="Arial" pitchFamily="34"/>
              </a:rPr>
              <a:t>, 1(2147), pp.484–484.</a:t>
            </a:r>
          </a:p>
          <a:p>
            <a:pPr marL="457200" lvl="0" indent="-457200">
              <a:lnSpc>
                <a:spcPct val="100000"/>
              </a:lnSpc>
            </a:pPr>
            <a:r>
              <a:rPr lang="en-GB" sz="1800" dirty="0" err="1">
                <a:latin typeface="Arial" pitchFamily="34"/>
                <a:ea typeface="Calibri" pitchFamily="34"/>
                <a:cs typeface="Arial" pitchFamily="34"/>
              </a:rPr>
              <a:t>Fouracre</a:t>
            </a:r>
            <a:r>
              <a:rPr lang="en-GB" sz="1800" dirty="0">
                <a:latin typeface="Arial" pitchFamily="34"/>
                <a:ea typeface="Calibri" pitchFamily="34"/>
                <a:cs typeface="Arial" pitchFamily="34"/>
              </a:rPr>
              <a:t>, </a:t>
            </a:r>
            <a:r>
              <a:rPr lang="en-GB" sz="1800" dirty="0" err="1">
                <a:latin typeface="Arial" pitchFamily="34"/>
                <a:ea typeface="Calibri" pitchFamily="34"/>
                <a:cs typeface="Arial" pitchFamily="34"/>
              </a:rPr>
              <a:t>SidneyF</a:t>
            </a:r>
            <a:r>
              <a:rPr lang="en-GB" sz="1800" dirty="0">
                <a:latin typeface="Arial" pitchFamily="34"/>
                <a:ea typeface="Calibri" pitchFamily="34"/>
                <a:cs typeface="Arial" pitchFamily="34"/>
              </a:rPr>
              <a:t>. (2021). THE DIFFERENTIAL DIAGNOSIS OF SMALL-POX AND CHICKEN-POX. </a:t>
            </a:r>
            <a:r>
              <a:rPr lang="en-GB" sz="1800" i="1" dirty="0">
                <a:latin typeface="Arial" pitchFamily="34"/>
                <a:ea typeface="Calibri" pitchFamily="34"/>
                <a:cs typeface="Arial" pitchFamily="34"/>
              </a:rPr>
              <a:t>The Lancet</a:t>
            </a:r>
            <a:r>
              <a:rPr lang="en-GB" sz="1800" dirty="0">
                <a:latin typeface="Arial" pitchFamily="34"/>
                <a:ea typeface="Calibri" pitchFamily="34"/>
                <a:cs typeface="Arial" pitchFamily="34"/>
              </a:rPr>
              <a:t>, 200(5175), p.984.</a:t>
            </a:r>
          </a:p>
          <a:p>
            <a:pPr marL="457200" lvl="0" indent="-457200">
              <a:lnSpc>
                <a:spcPct val="100000"/>
              </a:lnSpc>
            </a:pPr>
            <a:r>
              <a:rPr lang="en-GB" sz="1800" dirty="0">
                <a:latin typeface="Arial" pitchFamily="34"/>
                <a:ea typeface="Calibri" pitchFamily="34"/>
                <a:cs typeface="Arial" pitchFamily="34"/>
              </a:rPr>
              <a:t>Kruger, D.H. and Mertens, T. (2018). Classic paper: Are the chickenpox virus and the zoster virus identical? </a:t>
            </a:r>
            <a:r>
              <a:rPr lang="en-GB" sz="1800" i="1" dirty="0">
                <a:latin typeface="Arial" pitchFamily="34"/>
                <a:ea typeface="Calibri" pitchFamily="34"/>
                <a:cs typeface="Arial" pitchFamily="34"/>
              </a:rPr>
              <a:t>Reviews in Medical Virology</a:t>
            </a:r>
            <a:r>
              <a:rPr lang="en-GB" sz="1800" dirty="0">
                <a:latin typeface="Arial" pitchFamily="34"/>
                <a:ea typeface="Calibri" pitchFamily="34"/>
                <a:cs typeface="Arial" pitchFamily="34"/>
              </a:rPr>
              <a:t>, 28(3), p.e1975.</a:t>
            </a:r>
          </a:p>
          <a:p>
            <a:pPr marL="457200" lvl="0" indent="-457200">
              <a:lnSpc>
                <a:spcPct val="100000"/>
              </a:lnSpc>
            </a:pPr>
            <a:r>
              <a:rPr lang="en-GB" sz="1800" dirty="0">
                <a:latin typeface="Arial" pitchFamily="34"/>
                <a:ea typeface="Calibri" pitchFamily="34"/>
                <a:cs typeface="Arial" pitchFamily="34"/>
              </a:rPr>
              <a:t>Perkins, G. (2021). DIFFERENTIAL DIAGNOSIS BETWEEN SMALL-POX AND CHICKEN-POX. </a:t>
            </a:r>
            <a:r>
              <a:rPr lang="en-GB" sz="1800" i="1" dirty="0">
                <a:latin typeface="Arial" pitchFamily="34"/>
                <a:ea typeface="Calibri" pitchFamily="34"/>
                <a:cs typeface="Arial" pitchFamily="34"/>
              </a:rPr>
              <a:t>The Lancet</a:t>
            </a:r>
            <a:r>
              <a:rPr lang="en-GB" sz="1800" dirty="0">
                <a:latin typeface="Arial" pitchFamily="34"/>
                <a:ea typeface="Calibri" pitchFamily="34"/>
                <a:cs typeface="Arial" pitchFamily="34"/>
              </a:rPr>
              <a:t>, 158(4076), p.1007.</a:t>
            </a:r>
          </a:p>
          <a:p>
            <a:pPr marL="457200" lvl="0" indent="-457200">
              <a:lnSpc>
                <a:spcPct val="100000"/>
              </a:lnSpc>
            </a:pPr>
            <a:r>
              <a:rPr lang="en-GB" sz="1800" dirty="0" err="1">
                <a:latin typeface="Arial" pitchFamily="34"/>
                <a:ea typeface="Calibri" pitchFamily="34"/>
                <a:cs typeface="Arial" pitchFamily="34"/>
              </a:rPr>
              <a:t>Poynder</a:t>
            </a:r>
            <a:r>
              <a:rPr lang="en-GB" sz="1800" dirty="0">
                <a:latin typeface="Arial" pitchFamily="34"/>
                <a:ea typeface="Calibri" pitchFamily="34"/>
                <a:cs typeface="Arial" pitchFamily="34"/>
              </a:rPr>
              <a:t>, F.C. (2019). A CASE OF CHICKEN-POX SIMULATING SMALL-POX. </a:t>
            </a:r>
            <a:r>
              <a:rPr lang="en-GB" sz="1800" i="1" dirty="0">
                <a:latin typeface="Arial" pitchFamily="34"/>
                <a:ea typeface="Calibri" pitchFamily="34"/>
                <a:cs typeface="Arial" pitchFamily="34"/>
              </a:rPr>
              <a:t>The Lancet</a:t>
            </a:r>
            <a:r>
              <a:rPr lang="en-GB" sz="1800" dirty="0">
                <a:latin typeface="Arial" pitchFamily="34"/>
                <a:ea typeface="Calibri" pitchFamily="34"/>
                <a:cs typeface="Arial" pitchFamily="34"/>
              </a:rPr>
              <a:t>, 190(4906), p.388.</a:t>
            </a:r>
          </a:p>
          <a:p>
            <a:pPr marL="457200" lvl="0" indent="-457200">
              <a:lnSpc>
                <a:spcPct val="100000"/>
              </a:lnSpc>
            </a:pPr>
            <a:r>
              <a:rPr lang="en-GB" sz="1800" dirty="0">
                <a:latin typeface="Arial" pitchFamily="34"/>
                <a:ea typeface="Calibri" pitchFamily="34"/>
                <a:cs typeface="Arial" pitchFamily="34"/>
              </a:rPr>
              <a:t>Sim, F. and Mackie, P. (2018). Politics, policies and public health. </a:t>
            </a:r>
            <a:r>
              <a:rPr lang="en-GB" sz="1800" i="1" dirty="0">
                <a:latin typeface="Arial" pitchFamily="34"/>
                <a:ea typeface="Calibri" pitchFamily="34"/>
                <a:cs typeface="Arial" pitchFamily="34"/>
              </a:rPr>
              <a:t>Public Health</a:t>
            </a:r>
            <a:r>
              <a:rPr lang="en-GB" sz="1800" dirty="0">
                <a:latin typeface="Arial" pitchFamily="34"/>
                <a:ea typeface="Calibri" pitchFamily="34"/>
                <a:cs typeface="Arial" pitchFamily="34"/>
              </a:rPr>
              <a:t>, 129(4), pp.291–292.</a:t>
            </a:r>
          </a:p>
          <a:p>
            <a:pPr marL="457200" lvl="0" indent="-457200">
              <a:lnSpc>
                <a:spcPct val="100000"/>
              </a:lnSpc>
            </a:pPr>
            <a:r>
              <a:rPr lang="en-GB" sz="1800" dirty="0" err="1">
                <a:latin typeface="Arial" pitchFamily="34"/>
                <a:ea typeface="Calibri" pitchFamily="34"/>
                <a:cs typeface="Arial" pitchFamily="34"/>
              </a:rPr>
              <a:t>Stunkard</a:t>
            </a:r>
            <a:r>
              <a:rPr lang="en-GB" sz="1800" dirty="0">
                <a:latin typeface="Arial" pitchFamily="34"/>
                <a:ea typeface="Calibri" pitchFamily="34"/>
                <a:cs typeface="Arial" pitchFamily="34"/>
              </a:rPr>
              <a:t>, A.J. (2018). </a:t>
            </a:r>
            <a:r>
              <a:rPr lang="en-GB" sz="1800" dirty="0" err="1">
                <a:latin typeface="Arial" pitchFamily="34"/>
                <a:ea typeface="Calibri" pitchFamily="34"/>
                <a:cs typeface="Arial" pitchFamily="34"/>
              </a:rPr>
              <a:t>Behavior</a:t>
            </a:r>
            <a:r>
              <a:rPr lang="en-GB" sz="1800" dirty="0">
                <a:latin typeface="Arial" pitchFamily="34"/>
                <a:ea typeface="Calibri" pitchFamily="34"/>
                <a:cs typeface="Arial" pitchFamily="34"/>
              </a:rPr>
              <a:t> Modification in the Treatment of Obesity. </a:t>
            </a:r>
            <a:r>
              <a:rPr lang="en-GB" sz="1800" i="1" dirty="0">
                <a:latin typeface="Arial" pitchFamily="34"/>
                <a:ea typeface="Calibri" pitchFamily="34"/>
                <a:cs typeface="Arial" pitchFamily="34"/>
              </a:rPr>
              <a:t>Archives of General Psychiatry</a:t>
            </a:r>
            <a:r>
              <a:rPr lang="en-GB" sz="1800" dirty="0">
                <a:latin typeface="Arial" pitchFamily="34"/>
                <a:ea typeface="Calibri" pitchFamily="34"/>
                <a:cs typeface="Arial" pitchFamily="34"/>
              </a:rPr>
              <a:t>, 36(7), p.801.</a:t>
            </a:r>
          </a:p>
          <a:p>
            <a:pPr marL="457200" lvl="0" indent="-457200">
              <a:lnSpc>
                <a:spcPct val="100000"/>
              </a:lnSpc>
            </a:pPr>
            <a:r>
              <a:rPr lang="en-GB" sz="1800" dirty="0">
                <a:latin typeface="Arial" pitchFamily="34"/>
                <a:ea typeface="Calibri" pitchFamily="34"/>
                <a:cs typeface="Arial" pitchFamily="34"/>
              </a:rPr>
              <a:t>Tomb, J.W. (2020). DIFFERENTIAL DIAGNOSIS OF SMALL-POX AND CHICKEN-POX. </a:t>
            </a:r>
            <a:r>
              <a:rPr lang="en-GB" sz="1800" i="1" dirty="0">
                <a:latin typeface="Arial" pitchFamily="34"/>
                <a:ea typeface="Calibri" pitchFamily="34"/>
                <a:cs typeface="Arial" pitchFamily="34"/>
              </a:rPr>
              <a:t>The Lancet</a:t>
            </a:r>
            <a:r>
              <a:rPr lang="en-GB" sz="1800" dirty="0">
                <a:latin typeface="Arial" pitchFamily="34"/>
                <a:ea typeface="Calibri" pitchFamily="34"/>
                <a:cs typeface="Arial" pitchFamily="34"/>
              </a:rPr>
              <a:t>, 202(5218), p.485.</a:t>
            </a:r>
          </a:p>
          <a:p>
            <a:pPr marL="457200" lvl="0" indent="-457200">
              <a:lnSpc>
                <a:spcPct val="100000"/>
              </a:lnSpc>
            </a:pPr>
            <a:r>
              <a:rPr lang="en-GB" sz="1800" dirty="0" err="1">
                <a:latin typeface="Arial" pitchFamily="34"/>
                <a:ea typeface="Calibri" pitchFamily="34"/>
                <a:cs typeface="Arial" pitchFamily="34"/>
              </a:rPr>
              <a:t>Welsby</a:t>
            </a:r>
            <a:r>
              <a:rPr lang="en-GB" sz="1800" dirty="0">
                <a:latin typeface="Arial" pitchFamily="34"/>
                <a:ea typeface="Calibri" pitchFamily="34"/>
                <a:cs typeface="Arial" pitchFamily="34"/>
              </a:rPr>
              <a:t>, P.D. (2017). Chickenpox, chickenpox vaccination, and shingles. </a:t>
            </a:r>
            <a:r>
              <a:rPr lang="en-GB" sz="1800" i="1" dirty="0">
                <a:latin typeface="Arial" pitchFamily="34"/>
                <a:ea typeface="Calibri" pitchFamily="34"/>
                <a:cs typeface="Arial" pitchFamily="34"/>
              </a:rPr>
              <a:t>Postgraduate Medical Journal</a:t>
            </a:r>
            <a:r>
              <a:rPr lang="en-GB" sz="1800" dirty="0">
                <a:latin typeface="Arial" pitchFamily="34"/>
                <a:ea typeface="Calibri" pitchFamily="34"/>
                <a:cs typeface="Arial" pitchFamily="34"/>
              </a:rPr>
              <a:t>, 82(967), pp.351–352.</a:t>
            </a:r>
          </a:p>
          <a:p>
            <a:pPr marL="457200" lvl="0" indent="-457200">
              <a:lnSpc>
                <a:spcPct val="100000"/>
              </a:lnSpc>
            </a:pPr>
            <a:r>
              <a:rPr lang="en-GB" sz="1800" dirty="0">
                <a:latin typeface="Arial" pitchFamily="34"/>
                <a:ea typeface="Calibri" pitchFamily="34"/>
                <a:cs typeface="Arial" pitchFamily="34"/>
              </a:rPr>
              <a:t>Young, W.M. (2018). DIFFICULTIES IN DIAGNOSIS: CHICKEN-POX OR SMALL-POX? </a:t>
            </a:r>
            <a:r>
              <a:rPr lang="en-GB" sz="1800" i="1" dirty="0">
                <a:latin typeface="Arial" pitchFamily="34"/>
                <a:ea typeface="Calibri" pitchFamily="34"/>
                <a:cs typeface="Arial" pitchFamily="34"/>
              </a:rPr>
              <a:t>The Lancet</a:t>
            </a:r>
            <a:r>
              <a:rPr lang="en-GB" sz="1800" dirty="0">
                <a:latin typeface="Arial" pitchFamily="34"/>
                <a:ea typeface="Calibri" pitchFamily="34"/>
                <a:cs typeface="Arial" pitchFamily="34"/>
              </a:rPr>
              <a:t>, 159(4110), pp.1598–1599.</a:t>
            </a:r>
          </a:p>
          <a:p>
            <a:pPr lvl="0"/>
            <a:endParaRPr lang="en-US" sz="1800" dirty="0"/>
          </a:p>
          <a:p>
            <a:pPr lvl="0"/>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ow of samples for medical testing">
            <a:extLst>
              <a:ext uri="{FF2B5EF4-FFF2-40B4-BE49-F238E27FC236}">
                <a16:creationId xmlns:a16="http://schemas.microsoft.com/office/drawing/2014/main" id="{11BC75DB-DD86-7C95-C975-C00AC22FACC6}"/>
              </a:ext>
            </a:extLst>
          </p:cNvPr>
          <p:cNvPicPr>
            <a:picLocks noChangeAspect="1"/>
          </p:cNvPicPr>
          <p:nvPr/>
        </p:nvPicPr>
        <p:blipFill rotWithShape="1">
          <a:blip r:embed="rId2">
            <a:alphaModFix amt="60000"/>
          </a:blip>
          <a:srcRect r="-2" b="24999"/>
          <a:stretch/>
        </p:blipFill>
        <p:spPr>
          <a:xfrm>
            <a:off x="-1" y="10"/>
            <a:ext cx="12192001" cy="6857990"/>
          </a:xfrm>
          <a:prstGeom prst="rect">
            <a:avLst/>
          </a:prstGeom>
        </p:spPr>
      </p:pic>
      <p:sp>
        <p:nvSpPr>
          <p:cNvPr id="2" name="Title 1">
            <a:extLst>
              <a:ext uri="{FF2B5EF4-FFF2-40B4-BE49-F238E27FC236}">
                <a16:creationId xmlns:a16="http://schemas.microsoft.com/office/drawing/2014/main" id="{FCE60475-714F-2A9B-B225-7B7CF5B96338}"/>
              </a:ext>
            </a:extLst>
          </p:cNvPr>
          <p:cNvSpPr>
            <a:spLocks noGrp="1"/>
          </p:cNvSpPr>
          <p:nvPr>
            <p:ph type="title"/>
          </p:nvPr>
        </p:nvSpPr>
        <p:spPr>
          <a:xfrm>
            <a:off x="1198181" y="728906"/>
            <a:ext cx="9792471" cy="2057037"/>
          </a:xfrm>
        </p:spPr>
        <p:txBody>
          <a:bodyPr>
            <a:normAutofit/>
          </a:bodyPr>
          <a:lstStyle/>
          <a:p>
            <a:r>
              <a:rPr lang="en-US" dirty="0">
                <a:solidFill>
                  <a:srgbClr val="FFFFFF"/>
                </a:solidFill>
                <a:cs typeface="Calibri Light"/>
              </a:rPr>
              <a:t> </a:t>
            </a:r>
            <a:endParaRPr lang="en-US" dirty="0">
              <a:solidFill>
                <a:srgbClr val="FFFFFF"/>
              </a:solidFill>
            </a:endParaRPr>
          </a:p>
        </p:txBody>
      </p:sp>
      <p:sp>
        <p:nvSpPr>
          <p:cNvPr id="3" name="Content Placeholder 2">
            <a:extLst>
              <a:ext uri="{FF2B5EF4-FFF2-40B4-BE49-F238E27FC236}">
                <a16:creationId xmlns:a16="http://schemas.microsoft.com/office/drawing/2014/main" id="{CA13A9EF-5C21-DC83-9856-9EAE9C86F96B}"/>
              </a:ext>
            </a:extLst>
          </p:cNvPr>
          <p:cNvSpPr>
            <a:spLocks noGrp="1"/>
          </p:cNvSpPr>
          <p:nvPr>
            <p:ph idx="1"/>
          </p:nvPr>
        </p:nvSpPr>
        <p:spPr>
          <a:xfrm>
            <a:off x="951047" y="1515978"/>
            <a:ext cx="9792471" cy="3171423"/>
          </a:xfrm>
        </p:spPr>
        <p:txBody>
          <a:bodyPr vert="horz" lIns="91440" tIns="45720" rIns="91440" bIns="45720" rtlCol="0">
            <a:normAutofit fontScale="92500" lnSpcReduction="10000"/>
          </a:bodyPr>
          <a:lstStyle/>
          <a:p>
            <a:pPr marL="457200" indent="-457200">
              <a:lnSpc>
                <a:spcPct val="80000"/>
              </a:lnSpc>
            </a:pPr>
            <a:r>
              <a:rPr lang="en-GB" sz="1300" dirty="0">
                <a:latin typeface="Arial" pitchFamily="34"/>
                <a:ea typeface="Calibri" pitchFamily="34"/>
                <a:cs typeface="Arial" pitchFamily="34"/>
              </a:rPr>
              <a:t>Asano, Y., </a:t>
            </a:r>
            <a:r>
              <a:rPr lang="en-GB" sz="1300" dirty="0" err="1">
                <a:latin typeface="Arial" pitchFamily="34"/>
                <a:ea typeface="Calibri" pitchFamily="34"/>
                <a:cs typeface="Arial" pitchFamily="34"/>
              </a:rPr>
              <a:t>Itakura</a:t>
            </a:r>
            <a:r>
              <a:rPr lang="en-GB" sz="1300" dirty="0">
                <a:latin typeface="Arial" pitchFamily="34"/>
                <a:ea typeface="Calibri" pitchFamily="34"/>
                <a:cs typeface="Arial" pitchFamily="34"/>
              </a:rPr>
              <a:t>, O., Kurosawa, T., Yoshikawa, T., &amp; Yazaki, T. (2018). Severe chickenpox in an immunocompromised patient successfully treated with acyclovir: A case report. Journal of Medical Case Reports, 12(1), 301. </a:t>
            </a:r>
            <a:r>
              <a:rPr lang="en-GB" sz="1300" dirty="0" err="1">
                <a:latin typeface="Arial" pitchFamily="34"/>
                <a:ea typeface="Calibri" pitchFamily="34"/>
                <a:cs typeface="Arial" pitchFamily="34"/>
              </a:rPr>
              <a:t>doi</a:t>
            </a:r>
            <a:r>
              <a:rPr lang="en-GB" sz="1300" dirty="0">
                <a:latin typeface="Arial" pitchFamily="34"/>
                <a:ea typeface="Calibri" pitchFamily="34"/>
                <a:cs typeface="Arial" pitchFamily="34"/>
              </a:rPr>
              <a:t>: 10.1186/s13256-018-1806-9</a:t>
            </a:r>
            <a:endParaRPr lang="en-US" sz="1300" dirty="0">
              <a:latin typeface="Arial" pitchFamily="34"/>
              <a:ea typeface="Calibri" pitchFamily="34"/>
              <a:cs typeface="Arial" pitchFamily="34"/>
            </a:endParaRPr>
          </a:p>
          <a:p>
            <a:pPr marL="457200" indent="-457200">
              <a:lnSpc>
                <a:spcPct val="80000"/>
              </a:lnSpc>
            </a:pPr>
            <a:r>
              <a:rPr lang="en-GB" sz="1300" dirty="0" err="1">
                <a:latin typeface="Arial" pitchFamily="34"/>
                <a:ea typeface="Calibri" pitchFamily="34"/>
                <a:cs typeface="Arial" pitchFamily="34"/>
              </a:rPr>
              <a:t>Brouard</a:t>
            </a:r>
            <a:r>
              <a:rPr lang="en-GB" sz="1300" dirty="0">
                <a:latin typeface="Arial" pitchFamily="34"/>
                <a:ea typeface="Calibri" pitchFamily="34"/>
                <a:cs typeface="Arial" pitchFamily="34"/>
              </a:rPr>
              <a:t>, C., </a:t>
            </a:r>
            <a:r>
              <a:rPr lang="en-GB" sz="1300" dirty="0" err="1">
                <a:latin typeface="Arial" pitchFamily="34"/>
                <a:ea typeface="Calibri" pitchFamily="34"/>
                <a:cs typeface="Arial" pitchFamily="34"/>
              </a:rPr>
              <a:t>Freymuth</a:t>
            </a:r>
            <a:r>
              <a:rPr lang="en-GB" sz="1300" dirty="0">
                <a:latin typeface="Arial" pitchFamily="34"/>
                <a:ea typeface="Calibri" pitchFamily="34"/>
                <a:cs typeface="Arial" pitchFamily="34"/>
              </a:rPr>
              <a:t>, F., </a:t>
            </a:r>
            <a:r>
              <a:rPr lang="en-GB" sz="1300" dirty="0" err="1">
                <a:latin typeface="Arial" pitchFamily="34"/>
                <a:ea typeface="Calibri" pitchFamily="34"/>
                <a:cs typeface="Arial" pitchFamily="34"/>
              </a:rPr>
              <a:t>Champsaur</a:t>
            </a:r>
            <a:r>
              <a:rPr lang="en-GB" sz="1300" dirty="0">
                <a:latin typeface="Arial" pitchFamily="34"/>
                <a:ea typeface="Calibri" pitchFamily="34"/>
                <a:cs typeface="Arial" pitchFamily="34"/>
              </a:rPr>
              <a:t>, H., Bes, M., &amp; </a:t>
            </a:r>
            <a:r>
              <a:rPr lang="en-GB" sz="1300" dirty="0" err="1">
                <a:latin typeface="Arial" pitchFamily="34"/>
                <a:ea typeface="Calibri" pitchFamily="34"/>
                <a:cs typeface="Arial" pitchFamily="34"/>
              </a:rPr>
              <a:t>Boutoille</a:t>
            </a:r>
            <a:r>
              <a:rPr lang="en-GB" sz="1300" dirty="0">
                <a:latin typeface="Arial" pitchFamily="34"/>
                <a:ea typeface="Calibri" pitchFamily="34"/>
                <a:cs typeface="Arial" pitchFamily="34"/>
              </a:rPr>
              <a:t>, D. (2019). Management of a varicella outbreak in a healthcare facility: Lessons learned. Journal of Hospital Infection, 101(4), 426-431. </a:t>
            </a:r>
            <a:r>
              <a:rPr lang="en-GB" sz="1300" dirty="0" err="1">
                <a:latin typeface="Arial" pitchFamily="34"/>
                <a:ea typeface="Calibri" pitchFamily="34"/>
                <a:cs typeface="Arial" pitchFamily="34"/>
              </a:rPr>
              <a:t>doi</a:t>
            </a:r>
            <a:r>
              <a:rPr lang="en-GB" sz="1300" dirty="0">
                <a:latin typeface="Arial" pitchFamily="34"/>
                <a:ea typeface="Calibri" pitchFamily="34"/>
                <a:cs typeface="Arial" pitchFamily="34"/>
              </a:rPr>
              <a:t>: 10.1016/j.jhin.2018.10.017</a:t>
            </a:r>
            <a:endParaRPr lang="en-US" sz="1300" dirty="0">
              <a:latin typeface="Arial" pitchFamily="34"/>
              <a:ea typeface="Calibri" pitchFamily="34"/>
              <a:cs typeface="Arial" pitchFamily="34"/>
            </a:endParaRPr>
          </a:p>
          <a:p>
            <a:pPr marL="457200" indent="-457200">
              <a:lnSpc>
                <a:spcPct val="80000"/>
              </a:lnSpc>
            </a:pPr>
            <a:r>
              <a:rPr lang="en-GB" sz="1300" dirty="0">
                <a:latin typeface="Arial" pitchFamily="34"/>
                <a:ea typeface="Calibri" pitchFamily="34"/>
                <a:cs typeface="Arial" pitchFamily="34"/>
              </a:rPr>
              <a:t>Gershon, A. A. (2013). Vaccination against varicella-zoster virus: the UK experience. Expert review of vaccines, 12(2), 171-177.</a:t>
            </a:r>
            <a:endParaRPr lang="en-US" sz="1300" dirty="0">
              <a:latin typeface="Arial" pitchFamily="34"/>
              <a:ea typeface="Calibri" pitchFamily="34"/>
              <a:cs typeface="Arial" pitchFamily="34"/>
            </a:endParaRPr>
          </a:p>
          <a:p>
            <a:pPr marL="457200" indent="-457200">
              <a:lnSpc>
                <a:spcPct val="80000"/>
              </a:lnSpc>
            </a:pPr>
            <a:r>
              <a:rPr lang="en-GB" sz="1300" dirty="0">
                <a:latin typeface="Arial" pitchFamily="34"/>
                <a:ea typeface="Calibri" pitchFamily="34"/>
                <a:cs typeface="Arial" pitchFamily="34"/>
              </a:rPr>
              <a:t>Jit, M., Gay, N., Soldan, K., &amp; Miller, E. (2015). Measuring the burden of varicella and herpes zoster disease in the UK. Epidemiology &amp; Infection, 143(2), 318-332.</a:t>
            </a:r>
            <a:endParaRPr lang="en-US" sz="1300" dirty="0">
              <a:latin typeface="Arial" pitchFamily="34"/>
              <a:ea typeface="Calibri" pitchFamily="34"/>
              <a:cs typeface="Arial" pitchFamily="34"/>
            </a:endParaRPr>
          </a:p>
          <a:p>
            <a:pPr marL="457200" indent="-457200">
              <a:lnSpc>
                <a:spcPct val="80000"/>
              </a:lnSpc>
            </a:pPr>
            <a:r>
              <a:rPr lang="en-GB" sz="1300" dirty="0" err="1">
                <a:latin typeface="Arial" pitchFamily="34"/>
                <a:ea typeface="Calibri" pitchFamily="34"/>
                <a:cs typeface="Arial" pitchFamily="34"/>
              </a:rPr>
              <a:t>Lenglet</a:t>
            </a:r>
            <a:r>
              <a:rPr lang="en-GB" sz="1300" dirty="0">
                <a:latin typeface="Arial" pitchFamily="34"/>
                <a:ea typeface="Calibri" pitchFamily="34"/>
                <a:cs typeface="Arial" pitchFamily="34"/>
              </a:rPr>
              <a:t>, A., Winter, A., &amp; De </a:t>
            </a:r>
            <a:r>
              <a:rPr lang="en-GB" sz="1300" dirty="0" err="1">
                <a:latin typeface="Arial" pitchFamily="34"/>
                <a:ea typeface="Calibri" pitchFamily="34"/>
                <a:cs typeface="Arial" pitchFamily="34"/>
              </a:rPr>
              <a:t>Serres</a:t>
            </a:r>
            <a:r>
              <a:rPr lang="en-GB" sz="1300" dirty="0">
                <a:latin typeface="Arial" pitchFamily="34"/>
                <a:ea typeface="Calibri" pitchFamily="34"/>
                <a:cs typeface="Arial" pitchFamily="34"/>
              </a:rPr>
              <a:t>, G. (2016). Chickenpox in schools: Experiences from industrialised countries. Vaccine, 34(48), 5769–5772. </a:t>
            </a:r>
            <a:r>
              <a:rPr lang="en-GB" sz="1300" dirty="0" err="1">
                <a:latin typeface="Arial" pitchFamily="34"/>
                <a:ea typeface="Calibri" pitchFamily="34"/>
                <a:cs typeface="Arial" pitchFamily="34"/>
              </a:rPr>
              <a:t>doi</a:t>
            </a:r>
            <a:r>
              <a:rPr lang="en-GB" sz="1300" dirty="0">
                <a:latin typeface="Arial" pitchFamily="34"/>
                <a:ea typeface="Calibri" pitchFamily="34"/>
                <a:cs typeface="Arial" pitchFamily="34"/>
              </a:rPr>
              <a:t>: 10.1016/j.vaccine.2016.08.025</a:t>
            </a:r>
            <a:endParaRPr lang="en-US" sz="1300" dirty="0">
              <a:latin typeface="Arial" pitchFamily="34"/>
              <a:ea typeface="Calibri" pitchFamily="34"/>
              <a:cs typeface="Arial" pitchFamily="34"/>
            </a:endParaRPr>
          </a:p>
          <a:p>
            <a:pPr marL="457200" indent="-457200">
              <a:lnSpc>
                <a:spcPct val="80000"/>
              </a:lnSpc>
            </a:pPr>
            <a:r>
              <a:rPr lang="en-GB" sz="1300" dirty="0">
                <a:latin typeface="Arial" pitchFamily="34"/>
                <a:ea typeface="Calibri" pitchFamily="34"/>
                <a:cs typeface="Arial" pitchFamily="34"/>
              </a:rPr>
              <a:t>Nardone, A., de </a:t>
            </a:r>
            <a:r>
              <a:rPr lang="en-GB" sz="1300" dirty="0" err="1">
                <a:latin typeface="Arial" pitchFamily="34"/>
                <a:ea typeface="Calibri" pitchFamily="34"/>
                <a:cs typeface="Arial" pitchFamily="34"/>
              </a:rPr>
              <a:t>Ory</a:t>
            </a:r>
            <a:r>
              <a:rPr lang="en-GB" sz="1300" dirty="0">
                <a:latin typeface="Arial" pitchFamily="34"/>
                <a:ea typeface="Calibri" pitchFamily="34"/>
                <a:cs typeface="Arial" pitchFamily="34"/>
              </a:rPr>
              <a:t>, F., Carton, M., Cohen, D., van Damme, P., </a:t>
            </a:r>
            <a:r>
              <a:rPr lang="en-GB" sz="1300" dirty="0" err="1">
                <a:latin typeface="Arial" pitchFamily="34"/>
                <a:ea typeface="Calibri" pitchFamily="34"/>
                <a:cs typeface="Arial" pitchFamily="34"/>
              </a:rPr>
              <a:t>Davidkin</a:t>
            </a:r>
            <a:r>
              <a:rPr lang="en-GB" sz="1300" dirty="0">
                <a:latin typeface="Arial" pitchFamily="34"/>
                <a:ea typeface="Calibri" pitchFamily="34"/>
                <a:cs typeface="Arial" pitchFamily="34"/>
              </a:rPr>
              <a:t>, I., … the VENICE project gatekeepers group. (2017). The comparative </a:t>
            </a:r>
            <a:r>
              <a:rPr lang="en-GB" sz="1300" dirty="0" err="1">
                <a:latin typeface="Arial" pitchFamily="34"/>
                <a:ea typeface="Calibri" pitchFamily="34"/>
                <a:cs typeface="Arial" pitchFamily="34"/>
              </a:rPr>
              <a:t>sero</a:t>
            </a:r>
            <a:r>
              <a:rPr lang="en-GB" sz="1300" dirty="0">
                <a:latin typeface="Arial" pitchFamily="34"/>
                <a:ea typeface="Calibri" pitchFamily="34"/>
                <a:cs typeface="Arial" pitchFamily="34"/>
              </a:rPr>
              <a:t>-epidemiology of varicella zoster virus in 11 countries in the European region. Vaccine, 35(47), 6404–6411. </a:t>
            </a:r>
            <a:r>
              <a:rPr lang="en-GB" sz="1300" dirty="0" err="1">
                <a:latin typeface="Arial" pitchFamily="34"/>
                <a:ea typeface="Calibri" pitchFamily="34"/>
                <a:cs typeface="Arial" pitchFamily="34"/>
              </a:rPr>
              <a:t>doi</a:t>
            </a:r>
            <a:r>
              <a:rPr lang="en-GB" sz="1300" dirty="0">
                <a:latin typeface="Arial" pitchFamily="34"/>
                <a:ea typeface="Calibri" pitchFamily="34"/>
                <a:cs typeface="Arial" pitchFamily="34"/>
              </a:rPr>
              <a:t>: 10.1016/j.vaccine.2017.09.089</a:t>
            </a:r>
            <a:endParaRPr lang="en-US" sz="1300" dirty="0">
              <a:latin typeface="Arial" pitchFamily="34"/>
              <a:ea typeface="Calibri" pitchFamily="34"/>
              <a:cs typeface="Arial" pitchFamily="34"/>
            </a:endParaRPr>
          </a:p>
          <a:p>
            <a:pPr marL="457200" indent="-457200">
              <a:lnSpc>
                <a:spcPct val="80000"/>
              </a:lnSpc>
            </a:pPr>
            <a:r>
              <a:rPr lang="en-GB" sz="1300" dirty="0">
                <a:latin typeface="Arial" pitchFamily="34"/>
                <a:ea typeface="Calibri" pitchFamily="34"/>
                <a:cs typeface="Arial" pitchFamily="34"/>
              </a:rPr>
              <a:t>van Lier, A., McDonald, S. A., </a:t>
            </a:r>
            <a:r>
              <a:rPr lang="en-GB" sz="1300" dirty="0" err="1">
                <a:latin typeface="Arial" pitchFamily="34"/>
                <a:ea typeface="Calibri" pitchFamily="34"/>
                <a:cs typeface="Arial" pitchFamily="34"/>
              </a:rPr>
              <a:t>Bouwknegt</a:t>
            </a:r>
            <a:r>
              <a:rPr lang="en-GB" sz="1300" dirty="0">
                <a:latin typeface="Arial" pitchFamily="34"/>
                <a:ea typeface="Calibri" pitchFamily="34"/>
                <a:cs typeface="Arial" pitchFamily="34"/>
              </a:rPr>
              <a:t>, M., </a:t>
            </a:r>
            <a:r>
              <a:rPr lang="en-GB" sz="1300" dirty="0" err="1">
                <a:latin typeface="Arial" pitchFamily="34"/>
                <a:ea typeface="Calibri" pitchFamily="34"/>
                <a:cs typeface="Arial" pitchFamily="34"/>
              </a:rPr>
              <a:t>Friesema</a:t>
            </a:r>
            <a:r>
              <a:rPr lang="en-GB" sz="1300" dirty="0">
                <a:latin typeface="Arial" pitchFamily="34"/>
                <a:ea typeface="Calibri" pitchFamily="34"/>
                <a:cs typeface="Arial" pitchFamily="34"/>
              </a:rPr>
              <a:t>, I. H., </a:t>
            </a:r>
            <a:r>
              <a:rPr lang="en-GB" sz="1300" dirty="0" err="1">
                <a:latin typeface="Arial" pitchFamily="34"/>
                <a:ea typeface="Calibri" pitchFamily="34"/>
                <a:cs typeface="Arial" pitchFamily="34"/>
              </a:rPr>
              <a:t>Roelfsema</a:t>
            </a:r>
            <a:r>
              <a:rPr lang="en-GB" sz="1300" dirty="0">
                <a:latin typeface="Arial" pitchFamily="34"/>
                <a:ea typeface="Calibri" pitchFamily="34"/>
                <a:cs typeface="Arial" pitchFamily="34"/>
              </a:rPr>
              <a:t>, J., </a:t>
            </a:r>
            <a:r>
              <a:rPr lang="en-GB" sz="1300" dirty="0" err="1">
                <a:latin typeface="Arial" pitchFamily="34"/>
                <a:ea typeface="Calibri" pitchFamily="34"/>
                <a:cs typeface="Arial" pitchFamily="34"/>
              </a:rPr>
              <a:t>Kortbeek</a:t>
            </a:r>
            <a:r>
              <a:rPr lang="en-GB" sz="1300" dirty="0">
                <a:latin typeface="Arial" pitchFamily="34"/>
                <a:ea typeface="Calibri" pitchFamily="34"/>
                <a:cs typeface="Arial" pitchFamily="34"/>
              </a:rPr>
              <a:t>, L. M., ... &amp; </a:t>
            </a:r>
            <a:r>
              <a:rPr lang="en-GB" sz="1300" dirty="0" err="1">
                <a:latin typeface="Arial" pitchFamily="34"/>
                <a:ea typeface="Calibri" pitchFamily="34"/>
                <a:cs typeface="Arial" pitchFamily="34"/>
              </a:rPr>
              <a:t>Mangen</a:t>
            </a:r>
            <a:r>
              <a:rPr lang="en-GB" sz="1300" dirty="0">
                <a:latin typeface="Arial" pitchFamily="34"/>
                <a:ea typeface="Calibri" pitchFamily="34"/>
                <a:cs typeface="Arial" pitchFamily="34"/>
              </a:rPr>
              <a:t>, M. J. (2015). Disease burden of foodborne pathogens in the Netherlands, 2009. International journal of food microbiology, 196, 84-93.</a:t>
            </a:r>
            <a:endParaRPr lang="en-US" sz="1300" dirty="0">
              <a:latin typeface="Arial" pitchFamily="34"/>
              <a:ea typeface="Calibri" pitchFamily="34"/>
              <a:cs typeface="Arial" pitchFamily="34"/>
            </a:endParaRPr>
          </a:p>
          <a:p>
            <a:pPr marL="457200" indent="-457200">
              <a:lnSpc>
                <a:spcPct val="80000"/>
              </a:lnSpc>
            </a:pPr>
            <a:r>
              <a:rPr lang="en-GB" sz="1300" dirty="0" err="1">
                <a:latin typeface="Arial" pitchFamily="34"/>
                <a:ea typeface="Calibri" pitchFamily="34"/>
                <a:cs typeface="Arial" pitchFamily="34"/>
              </a:rPr>
              <a:t>Vyse</a:t>
            </a:r>
            <a:r>
              <a:rPr lang="en-GB" sz="1300" dirty="0">
                <a:latin typeface="Arial" pitchFamily="34"/>
                <a:ea typeface="Calibri" pitchFamily="34"/>
                <a:cs typeface="Arial" pitchFamily="34"/>
              </a:rPr>
              <a:t>, A. J., Gay, N. J., White, J. M., Ramsay, M. E., Brown, K. E., &amp; Cohen, B. J. (2017). Evolution of surveillance of chickenpox in England and Wales in relation to the national varicella immunization programme, 1995-2012. Epidemiology and Infection, 145(2), 266-276. </a:t>
            </a:r>
            <a:r>
              <a:rPr lang="en-GB" sz="1300" dirty="0" err="1">
                <a:latin typeface="Arial" pitchFamily="34"/>
                <a:ea typeface="Calibri" pitchFamily="34"/>
                <a:cs typeface="Arial" pitchFamily="34"/>
              </a:rPr>
              <a:t>doi</a:t>
            </a:r>
            <a:r>
              <a:rPr lang="en-GB" sz="1300" dirty="0">
                <a:latin typeface="Arial" pitchFamily="34"/>
                <a:ea typeface="Calibri" pitchFamily="34"/>
                <a:cs typeface="Arial" pitchFamily="34"/>
              </a:rPr>
              <a:t>: 10.1017/S0950268816002034</a:t>
            </a:r>
            <a:endParaRPr lang="en-US" sz="1300" dirty="0">
              <a:latin typeface="Arial" pitchFamily="34"/>
              <a:ea typeface="Calibri" pitchFamily="34"/>
              <a:cs typeface="Arial" pitchFamily="34"/>
            </a:endParaRPr>
          </a:p>
          <a:p>
            <a:endParaRPr lang="en-US" sz="1100" dirty="0">
              <a:cs typeface="Calibri"/>
            </a:endParaRPr>
          </a:p>
        </p:txBody>
      </p:sp>
    </p:spTree>
    <p:extLst>
      <p:ext uri="{BB962C8B-B14F-4D97-AF65-F5344CB8AC3E}">
        <p14:creationId xmlns:p14="http://schemas.microsoft.com/office/powerpoint/2010/main" val="173518467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48</TotalTime>
  <Words>4364</Words>
  <Application>Microsoft Office PowerPoint</Application>
  <PresentationFormat>Widescreen</PresentationFormat>
  <Paragraphs>123</Paragraphs>
  <Slides>18</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Söhne</vt:lpstr>
      <vt:lpstr>Aldhabi</vt:lpstr>
      <vt:lpstr>Aparajita</vt:lpstr>
      <vt:lpstr>Arial</vt:lpstr>
      <vt:lpstr>Calibri</vt:lpstr>
      <vt:lpstr>Gill Sans MT</vt:lpstr>
      <vt:lpstr>Times New Roman</vt:lpstr>
      <vt:lpstr>Trebuchet MS</vt:lpstr>
      <vt:lpstr>Berlin</vt:lpstr>
      <vt:lpstr>A CASE STUDY OF MEASLES OUTBREAK IN UK   A CASE STUDY OF CHICKENPOX OUTBREAK IN UK  </vt:lpstr>
      <vt:lpstr>INTRODUCTION </vt:lpstr>
      <vt:lpstr>Definition of chicken pox - A Common Infectious Disease </vt:lpstr>
      <vt:lpstr>Controlling Infectious Disease Outbreaks</vt:lpstr>
      <vt:lpstr>Isolation and Quarantine - Limiting Disease Spread</vt:lpstr>
      <vt:lpstr>Case Study: Chickenpox Outbreak Strategies for Control </vt:lpstr>
      <vt:lpstr>Discussion Question Main Approaches and Strategies to Control Infectious Disease Outbreaks</vt:lpstr>
      <vt:lpstr>What are the main approaches and strategies that could be used to measure an infectious disease outbreak?</vt:lpstr>
      <vt:lpstr>Strategies used in the UK to measure the incidence of the disease </vt:lpstr>
      <vt:lpstr>Strategies used in the UK to monitor the incidence of the disease </vt:lpstr>
      <vt:lpstr>Strategies used in the UK to control the incidence of the disease </vt:lpstr>
      <vt:lpstr>Strategies used in the UK to measure the incidence of the disease in the case study and critical evaluation</vt:lpstr>
      <vt:lpstr>Strategies used in the UK to monitor the incidence of the disease in the case study and critical evaluation </vt:lpstr>
      <vt:lpstr>Strategies used in the UK to control the incidence of the disease in the case study and critical evaluation </vt:lpstr>
      <vt:lpstr>Have Government public health policies aided or challenged agencies and local communities when dealing with an infectious outbreak? </vt:lpstr>
      <vt:lpstr>CONCLUSION </vt:lpstr>
      <vt:lpstr>Refence list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Roshan V L</dc:creator>
  <cp:lastModifiedBy>Eliane Mukeba (Institute of Inner City Learning)</cp:lastModifiedBy>
  <cp:revision>57</cp:revision>
  <dcterms:created xsi:type="dcterms:W3CDTF">2013-07-15T20:26:40Z</dcterms:created>
  <dcterms:modified xsi:type="dcterms:W3CDTF">2023-09-07T10:44:29Z</dcterms:modified>
</cp:coreProperties>
</file>