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22F804-F2C4-487C-A527-C8320F35ED53}" v="364" dt="2026-03-30T15:42:53.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83" d="100"/>
          <a:sy n="83" d="100"/>
        </p:scale>
        <p:origin x="618" y="10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CCE7A-D786-4826-975D-728C32217628}" type="datetimeFigureOut">
              <a:t>22-Apr-26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DDBF7-99A8-40F0-A749-9CC2015D691A}" type="slidenum">
              <a:t>‹#›</a:t>
            </a:fld>
            <a:endParaRPr lang="en-US"/>
          </a:p>
        </p:txBody>
      </p:sp>
    </p:spTree>
    <p:extLst>
      <p:ext uri="{BB962C8B-B14F-4D97-AF65-F5344CB8AC3E}">
        <p14:creationId xmlns:p14="http://schemas.microsoft.com/office/powerpoint/2010/main" val="557325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today I will be presenting my sustainable business idea, </a:t>
            </a:r>
            <a:r>
              <a:rPr lang="en-US" dirty="0" err="1"/>
              <a:t>EcoFit</a:t>
            </a:r>
            <a:r>
              <a:rPr lang="en-US" dirty="0"/>
              <a:t> Gym. This is an environmentally friendly fitness </a:t>
            </a:r>
            <a:r>
              <a:rPr lang="en-US" dirty="0" err="1"/>
              <a:t>centre</a:t>
            </a:r>
            <a:r>
              <a:rPr lang="en-US" dirty="0"/>
              <a:t> designed to combine health, sustainability, and long-term business viability.</a:t>
            </a:r>
          </a:p>
        </p:txBody>
      </p:sp>
      <p:sp>
        <p:nvSpPr>
          <p:cNvPr id="4" name="Slide Number Placeholder 3"/>
          <p:cNvSpPr>
            <a:spLocks noGrp="1"/>
          </p:cNvSpPr>
          <p:nvPr>
            <p:ph type="sldNum" sz="quarter" idx="5"/>
          </p:nvPr>
        </p:nvSpPr>
        <p:spPr/>
        <p:txBody>
          <a:bodyPr/>
          <a:lstStyle/>
          <a:p>
            <a:fld id="{68ADDBF7-99A8-40F0-A749-9CC2015D691A}" type="slidenum">
              <a:t>1</a:t>
            </a:fld>
            <a:endParaRPr lang="en-US"/>
          </a:p>
        </p:txBody>
      </p:sp>
    </p:spTree>
    <p:extLst>
      <p:ext uri="{BB962C8B-B14F-4D97-AF65-F5344CB8AC3E}">
        <p14:creationId xmlns:p14="http://schemas.microsoft.com/office/powerpoint/2010/main" val="1730933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EcoFit</a:t>
            </a:r>
            <a:r>
              <a:rPr lang="en-US" dirty="0"/>
              <a:t> Gym is a fitness </a:t>
            </a:r>
            <a:r>
              <a:rPr lang="en-US" dirty="0" err="1"/>
              <a:t>centre</a:t>
            </a:r>
            <a:r>
              <a:rPr lang="en-US" dirty="0"/>
              <a:t> that cares about the environment and works to lessen its impact. It has machines that make electricity, so members' workouts help make power. The target market is people who care about the environment and value both fitness and sustainability.</a:t>
            </a:r>
          </a:p>
        </p:txBody>
      </p:sp>
      <p:sp>
        <p:nvSpPr>
          <p:cNvPr id="4" name="Slide Number Placeholder 3"/>
          <p:cNvSpPr>
            <a:spLocks noGrp="1"/>
          </p:cNvSpPr>
          <p:nvPr>
            <p:ph type="sldNum" sz="quarter" idx="5"/>
          </p:nvPr>
        </p:nvSpPr>
        <p:spPr/>
        <p:txBody>
          <a:bodyPr/>
          <a:lstStyle/>
          <a:p>
            <a:fld id="{68ADDBF7-99A8-40F0-A749-9CC2015D691A}" type="slidenum">
              <a:t>2</a:t>
            </a:fld>
            <a:endParaRPr lang="en-US"/>
          </a:p>
        </p:txBody>
      </p:sp>
    </p:spTree>
    <p:extLst>
      <p:ext uri="{BB962C8B-B14F-4D97-AF65-F5344CB8AC3E}">
        <p14:creationId xmlns:p14="http://schemas.microsoft.com/office/powerpoint/2010/main" val="3739778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business helps the environment in three ways. Machines that make energy use less electricity, which is good for the environment. It encourages healthier living and well-being in society. It lowers long-term energy costs, which makes businesses more efficient.</a:t>
            </a:r>
          </a:p>
        </p:txBody>
      </p:sp>
      <p:sp>
        <p:nvSpPr>
          <p:cNvPr id="4" name="Slide Number Placeholder 3"/>
          <p:cNvSpPr>
            <a:spLocks noGrp="1"/>
          </p:cNvSpPr>
          <p:nvPr>
            <p:ph type="sldNum" sz="quarter" idx="5"/>
          </p:nvPr>
        </p:nvSpPr>
        <p:spPr/>
        <p:txBody>
          <a:bodyPr/>
          <a:lstStyle/>
          <a:p>
            <a:fld id="{68ADDBF7-99A8-40F0-A749-9CC2015D691A}" type="slidenum">
              <a:t>3</a:t>
            </a:fld>
            <a:endParaRPr lang="en-US"/>
          </a:p>
        </p:txBody>
      </p:sp>
    </p:spTree>
    <p:extLst>
      <p:ext uri="{BB962C8B-B14F-4D97-AF65-F5344CB8AC3E}">
        <p14:creationId xmlns:p14="http://schemas.microsoft.com/office/powerpoint/2010/main" val="638340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goal for the next six months is to get 100 members. The goal of the business is to make enough money to cover its costs in the first year. The goal is to grow to multiple locations over the next three years.</a:t>
            </a:r>
          </a:p>
        </p:txBody>
      </p:sp>
      <p:sp>
        <p:nvSpPr>
          <p:cNvPr id="4" name="Slide Number Placeholder 3"/>
          <p:cNvSpPr>
            <a:spLocks noGrp="1"/>
          </p:cNvSpPr>
          <p:nvPr>
            <p:ph type="sldNum" sz="quarter" idx="5"/>
          </p:nvPr>
        </p:nvSpPr>
        <p:spPr/>
        <p:txBody>
          <a:bodyPr/>
          <a:lstStyle/>
          <a:p>
            <a:fld id="{68ADDBF7-99A8-40F0-A749-9CC2015D691A}" type="slidenum">
              <a:t>4</a:t>
            </a:fld>
            <a:endParaRPr lang="en-US"/>
          </a:p>
        </p:txBody>
      </p:sp>
    </p:spTree>
    <p:extLst>
      <p:ext uri="{BB962C8B-B14F-4D97-AF65-F5344CB8AC3E}">
        <p14:creationId xmlns:p14="http://schemas.microsoft.com/office/powerpoint/2010/main" val="2737073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business needs physical things like gym space and special tools. Human resources include people who are trained and support staff. It is thought that £50,000 is needed to pay for setup and the first few months of operations.</a:t>
            </a:r>
          </a:p>
        </p:txBody>
      </p:sp>
      <p:sp>
        <p:nvSpPr>
          <p:cNvPr id="4" name="Slide Number Placeholder 3"/>
          <p:cNvSpPr>
            <a:spLocks noGrp="1"/>
          </p:cNvSpPr>
          <p:nvPr>
            <p:ph type="sldNum" sz="quarter" idx="5"/>
          </p:nvPr>
        </p:nvSpPr>
        <p:spPr/>
        <p:txBody>
          <a:bodyPr/>
          <a:lstStyle/>
          <a:p>
            <a:fld id="{68ADDBF7-99A8-40F0-A749-9CC2015D691A}" type="slidenum">
              <a:t>5</a:t>
            </a:fld>
            <a:endParaRPr lang="en-US"/>
          </a:p>
        </p:txBody>
      </p:sp>
    </p:spTree>
    <p:extLst>
      <p:ext uri="{BB962C8B-B14F-4D97-AF65-F5344CB8AC3E}">
        <p14:creationId xmlns:p14="http://schemas.microsoft.com/office/powerpoint/2010/main" val="314031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media will be the main focus of marketing because it is cheap and reaches a lot of people. Working with influencers will help you get more trust and attention. Branding that is good for the environment will set the business apart from regular gyms.</a:t>
            </a:r>
          </a:p>
        </p:txBody>
      </p:sp>
      <p:sp>
        <p:nvSpPr>
          <p:cNvPr id="4" name="Slide Number Placeholder 3"/>
          <p:cNvSpPr>
            <a:spLocks noGrp="1"/>
          </p:cNvSpPr>
          <p:nvPr>
            <p:ph type="sldNum" sz="quarter" idx="5"/>
          </p:nvPr>
        </p:nvSpPr>
        <p:spPr/>
        <p:txBody>
          <a:bodyPr/>
          <a:lstStyle/>
          <a:p>
            <a:fld id="{68ADDBF7-99A8-40F0-A749-9CC2015D691A}" type="slidenum">
              <a:t>6</a:t>
            </a:fld>
            <a:endParaRPr lang="en-US"/>
          </a:p>
        </p:txBody>
      </p:sp>
    </p:spTree>
    <p:extLst>
      <p:ext uri="{BB962C8B-B14F-4D97-AF65-F5344CB8AC3E}">
        <p14:creationId xmlns:p14="http://schemas.microsoft.com/office/powerpoint/2010/main" val="3580315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outside factors that affect the business. You have to follow the rules set by the government and the health department. The state of the economy has an effect on how much people spend. Social trends show that more and more people want to get fit. Technology makes it possible to come up with new ideas for equipment. It is important to follow the law, and being aware of the environment makes people want to work for businesses that are good for the environment.</a:t>
            </a:r>
          </a:p>
        </p:txBody>
      </p:sp>
      <p:sp>
        <p:nvSpPr>
          <p:cNvPr id="4" name="Slide Number Placeholder 3"/>
          <p:cNvSpPr>
            <a:spLocks noGrp="1"/>
          </p:cNvSpPr>
          <p:nvPr>
            <p:ph type="sldNum" sz="quarter" idx="5"/>
          </p:nvPr>
        </p:nvSpPr>
        <p:spPr/>
        <p:txBody>
          <a:bodyPr/>
          <a:lstStyle/>
          <a:p>
            <a:fld id="{68ADDBF7-99A8-40F0-A749-9CC2015D691A}" type="slidenum">
              <a:t>7</a:t>
            </a:fld>
            <a:endParaRPr lang="en-US"/>
          </a:p>
        </p:txBody>
      </p:sp>
    </p:spTree>
    <p:extLst>
      <p:ext uri="{BB962C8B-B14F-4D97-AF65-F5344CB8AC3E}">
        <p14:creationId xmlns:p14="http://schemas.microsoft.com/office/powerpoint/2010/main" val="3760659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1F243C"/>
                </a:solidFill>
              </a:rPr>
              <a:t>The main strength is the unique eco-friendly concept. A key weakness is the high startup cost. However, there is a strong opportunity because of the growing demand for sustainable businesses. The main threat comes from competition in the fitness industry.</a:t>
            </a:r>
            <a:endParaRPr lang="en-US"/>
          </a:p>
        </p:txBody>
      </p:sp>
      <p:sp>
        <p:nvSpPr>
          <p:cNvPr id="4" name="Slide Number Placeholder 3"/>
          <p:cNvSpPr>
            <a:spLocks noGrp="1"/>
          </p:cNvSpPr>
          <p:nvPr>
            <p:ph type="sldNum" sz="quarter" idx="5"/>
          </p:nvPr>
        </p:nvSpPr>
        <p:spPr/>
        <p:txBody>
          <a:bodyPr/>
          <a:lstStyle/>
          <a:p>
            <a:fld id="{68ADDBF7-99A8-40F0-A749-9CC2015D691A}" type="slidenum">
              <a:t>8</a:t>
            </a:fld>
            <a:endParaRPr lang="en-US"/>
          </a:p>
        </p:txBody>
      </p:sp>
    </p:spTree>
    <p:extLst>
      <p:ext uri="{BB962C8B-B14F-4D97-AF65-F5344CB8AC3E}">
        <p14:creationId xmlns:p14="http://schemas.microsoft.com/office/powerpoint/2010/main" val="4228025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1F243C"/>
                </a:solidFill>
              </a:rPr>
              <a:t>The estimated startup cost is £50,000. Monthly operating costs are about £5,000, covering rent and staff wages. The expected monthly revenue is £8,000. This should help the business become profitable over time.</a:t>
            </a:r>
            <a:endParaRPr lang="en-US"/>
          </a:p>
          <a:p>
            <a:br>
              <a:rPr lang="en-US" dirty="0"/>
            </a:br>
            <a:endParaRPr lang="en-US">
              <a:ea typeface="Calibri"/>
              <a:cs typeface="Calibri"/>
            </a:endParaRPr>
          </a:p>
        </p:txBody>
      </p:sp>
      <p:sp>
        <p:nvSpPr>
          <p:cNvPr id="4" name="Slide Number Placeholder 3"/>
          <p:cNvSpPr>
            <a:spLocks noGrp="1"/>
          </p:cNvSpPr>
          <p:nvPr>
            <p:ph type="sldNum" sz="quarter" idx="5"/>
          </p:nvPr>
        </p:nvSpPr>
        <p:spPr/>
        <p:txBody>
          <a:bodyPr/>
          <a:lstStyle/>
          <a:p>
            <a:fld id="{68ADDBF7-99A8-40F0-A749-9CC2015D691A}" type="slidenum">
              <a:t>9</a:t>
            </a:fld>
            <a:endParaRPr lang="en-US"/>
          </a:p>
        </p:txBody>
      </p:sp>
    </p:spTree>
    <p:extLst>
      <p:ext uri="{BB962C8B-B14F-4D97-AF65-F5344CB8AC3E}">
        <p14:creationId xmlns:p14="http://schemas.microsoft.com/office/powerpoint/2010/main" val="1284255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1F243C"/>
                </a:solidFill>
              </a:rPr>
              <a:t>This business is likely to succeed because of the rising demand for sustainable solutions. Its unique model sets it apart from competitors. It focuses on a clear and expanding market segment.</a:t>
            </a:r>
            <a:endParaRPr lang="en-US"/>
          </a:p>
        </p:txBody>
      </p:sp>
      <p:sp>
        <p:nvSpPr>
          <p:cNvPr id="4" name="Slide Number Placeholder 3"/>
          <p:cNvSpPr>
            <a:spLocks noGrp="1"/>
          </p:cNvSpPr>
          <p:nvPr>
            <p:ph type="sldNum" sz="quarter" idx="5"/>
          </p:nvPr>
        </p:nvSpPr>
        <p:spPr/>
        <p:txBody>
          <a:bodyPr/>
          <a:lstStyle/>
          <a:p>
            <a:fld id="{68ADDBF7-99A8-40F0-A749-9CC2015D691A}" type="slidenum">
              <a:t>10</a:t>
            </a:fld>
            <a:endParaRPr lang="en-US"/>
          </a:p>
        </p:txBody>
      </p:sp>
    </p:spTree>
    <p:extLst>
      <p:ext uri="{BB962C8B-B14F-4D97-AF65-F5344CB8AC3E}">
        <p14:creationId xmlns:p14="http://schemas.microsoft.com/office/powerpoint/2010/main" val="3586386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22-Apr-26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png"/><Relationship Id="rId5" Type="http://schemas.openxmlformats.org/officeDocument/2006/relationships/image" Target="../media/image3.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7.mp4"/><Relationship Id="rId7" Type="http://schemas.openxmlformats.org/officeDocument/2006/relationships/image" Target="../media/image3.jpeg"/><Relationship Id="rId2" Type="http://schemas.openxmlformats.org/officeDocument/2006/relationships/audio" Target="../media/media6.mp4"/><Relationship Id="rId1" Type="http://schemas.microsoft.com/office/2007/relationships/media" Target="../media/media6.mp4"/><Relationship Id="rId6" Type="http://schemas.openxmlformats.org/officeDocument/2006/relationships/notesSlide" Target="../notesSlides/notesSlide6.xml"/><Relationship Id="rId5" Type="http://schemas.openxmlformats.org/officeDocument/2006/relationships/slideLayout" Target="../slideLayouts/slideLayout2.xml"/><Relationship Id="rId4" Type="http://schemas.openxmlformats.org/officeDocument/2006/relationships/video" Target="../media/media7.mp4"/><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0.png"/><Relationship Id="rId5" Type="http://schemas.openxmlformats.org/officeDocument/2006/relationships/image" Target="../media/image3.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1.png"/><Relationship Id="rId5" Type="http://schemas.openxmlformats.org/officeDocument/2006/relationships/image" Target="../media/image3.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microsoft.com/office/2007/relationships/media" Target="../media/media11.mp4"/><Relationship Id="rId7" Type="http://schemas.openxmlformats.org/officeDocument/2006/relationships/image" Target="../media/image3.jpeg"/><Relationship Id="rId2" Type="http://schemas.openxmlformats.org/officeDocument/2006/relationships/audio" Target="../media/media10.mp4"/><Relationship Id="rId1" Type="http://schemas.microsoft.com/office/2007/relationships/media" Target="../media/media10.mp4"/><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video" Target="../media/media11.mp4"/><Relationship Id="rId9"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4.png"/><Relationship Id="rId5" Type="http://schemas.openxmlformats.org/officeDocument/2006/relationships/image" Target="../media/image3.jpe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AB6D7AF-734C-43E5-AE74-E8EC5D46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762001" y="762001"/>
            <a:ext cx="5333999" cy="1475116"/>
          </a:xfrm>
        </p:spPr>
        <p:txBody>
          <a:bodyPr anchor="t">
            <a:normAutofit/>
          </a:bodyPr>
          <a:lstStyle/>
          <a:p>
            <a:pPr algn="l"/>
            <a:r>
              <a:rPr lang="en-US" sz="3100"/>
              <a:t>EcoFit Gym </a:t>
            </a:r>
            <a:br>
              <a:rPr lang="en-US" sz="3100"/>
            </a:br>
            <a:r>
              <a:rPr lang="en-US" sz="3100"/>
              <a:t>A sustainable Fitness Solution</a:t>
            </a:r>
            <a:br>
              <a:rPr lang="en-US" sz="3100"/>
            </a:br>
            <a:r>
              <a:rPr lang="en-US" sz="3100"/>
              <a:t>Module: Sustainable Enterprise</a:t>
            </a:r>
          </a:p>
        </p:txBody>
      </p:sp>
      <p:sp useBgFill="1">
        <p:nvSpPr>
          <p:cNvPr id="16" name="Rectangle 15">
            <a:extLst>
              <a:ext uri="{FF2B5EF4-FFF2-40B4-BE49-F238E27FC236}">
                <a16:creationId xmlns:a16="http://schemas.microsoft.com/office/drawing/2014/main" id="{36830A5B-65B2-40C0-80F8-67EFC8A6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Fitness Background for PowerPoint And Google Slides">
            <a:extLst>
              <a:ext uri="{FF2B5EF4-FFF2-40B4-BE49-F238E27FC236}">
                <a16:creationId xmlns:a16="http://schemas.microsoft.com/office/drawing/2014/main" id="{1ADF1872-2E69-4317-9A8C-BAFA11E7CA2B}"/>
              </a:ext>
            </a:extLst>
          </p:cNvPr>
          <p:cNvPicPr>
            <a:picLocks noChangeAspect="1"/>
          </p:cNvPicPr>
          <p:nvPr/>
        </p:nvPicPr>
        <p:blipFill>
          <a:blip r:embed="rId5"/>
          <a:stretch>
            <a:fillRect/>
          </a:stretch>
        </p:blipFill>
        <p:spPr>
          <a:xfrm>
            <a:off x="830219" y="2948974"/>
            <a:ext cx="5226961" cy="2940165"/>
          </a:xfrm>
          <a:prstGeom prst="rect">
            <a:avLst/>
          </a:prstGeom>
        </p:spPr>
      </p:pic>
      <p:pic>
        <p:nvPicPr>
          <p:cNvPr id="22" name="Video 21">
            <a:hlinkClick r:id="" action="ppaction://media"/>
            <a:extLst>
              <a:ext uri="{FF2B5EF4-FFF2-40B4-BE49-F238E27FC236}">
                <a16:creationId xmlns:a16="http://schemas.microsoft.com/office/drawing/2014/main" id="{3557B506-3FF3-98A3-4A0B-3D2ECAD985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828906" y="2708448"/>
            <a:ext cx="3421218" cy="3421218"/>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9536"/>
    </mc:Choice>
    <mc:Fallback>
      <p:transition spd="slow" advTm="19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4A226E12-1A4F-40A9-FF3A-9BFAAEA1CAEB}"/>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49" name="Rectangle 4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1E073-63E9-13DB-895F-A2968A2CC47C}"/>
              </a:ext>
            </a:extLst>
          </p:cNvPr>
          <p:cNvSpPr>
            <a:spLocks noGrp="1"/>
          </p:cNvSpPr>
          <p:nvPr>
            <p:ph type="title"/>
          </p:nvPr>
        </p:nvSpPr>
        <p:spPr>
          <a:xfrm>
            <a:off x="6115317" y="405685"/>
            <a:ext cx="5464968" cy="1559301"/>
          </a:xfrm>
        </p:spPr>
        <p:txBody>
          <a:bodyPr>
            <a:normAutofit/>
          </a:bodyPr>
          <a:lstStyle/>
          <a:p>
            <a:r>
              <a:rPr lang="en-US" sz="4000"/>
              <a:t>Business Idea</a:t>
            </a:r>
          </a:p>
        </p:txBody>
      </p:sp>
      <p:sp>
        <p:nvSpPr>
          <p:cNvPr id="3" name="Content Placeholder 2">
            <a:extLst>
              <a:ext uri="{FF2B5EF4-FFF2-40B4-BE49-F238E27FC236}">
                <a16:creationId xmlns:a16="http://schemas.microsoft.com/office/drawing/2014/main" id="{78CF0FDD-0B59-1174-DE2F-EC6D8CD16F79}"/>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t>Eco-friendly gym</a:t>
            </a:r>
          </a:p>
          <a:p>
            <a:r>
              <a:rPr lang="en-US" sz="2000"/>
              <a:t>Energy-generating equipment</a:t>
            </a:r>
          </a:p>
          <a:p>
            <a:r>
              <a:rPr lang="en-US" sz="2000"/>
              <a:t>Target: environmentally conscious consumers</a:t>
            </a:r>
          </a:p>
          <a:p>
            <a:endParaRPr lang="en-US" sz="2000"/>
          </a:p>
        </p:txBody>
      </p:sp>
      <p:pic>
        <p:nvPicPr>
          <p:cNvPr id="16" name="Video 15">
            <a:hlinkClick r:id="" action="ppaction://media"/>
            <a:extLst>
              <a:ext uri="{FF2B5EF4-FFF2-40B4-BE49-F238E27FC236}">
                <a16:creationId xmlns:a16="http://schemas.microsoft.com/office/drawing/2014/main" id="{55542401-69A4-1807-442C-DB2FA1A2FEC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972862"/>
      </p:ext>
    </p:extLst>
  </p:cSld>
  <p:clrMapOvr>
    <a:masterClrMapping/>
  </p:clrMapOvr>
  <mc:AlternateContent xmlns:mc="http://schemas.openxmlformats.org/markup-compatibility/2006">
    <mc:Choice xmlns:p14="http://schemas.microsoft.com/office/powerpoint/2010/main" Requires="p14">
      <p:transition spd="slow" p14:dur="2000" advTm="23404"/>
    </mc:Choice>
    <mc:Fallback>
      <p:transition spd="slow" advTm="23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F0C3F27D-2ED4-73FA-E0CA-B15E430F2FC0}"/>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A2205-53DA-38FC-4DCB-A28DCF549E76}"/>
              </a:ext>
            </a:extLst>
          </p:cNvPr>
          <p:cNvSpPr>
            <a:spLocks noGrp="1"/>
          </p:cNvSpPr>
          <p:nvPr>
            <p:ph type="title"/>
          </p:nvPr>
        </p:nvSpPr>
        <p:spPr>
          <a:xfrm>
            <a:off x="6115317" y="405685"/>
            <a:ext cx="5464968" cy="1559301"/>
          </a:xfrm>
        </p:spPr>
        <p:txBody>
          <a:bodyPr>
            <a:normAutofit/>
          </a:bodyPr>
          <a:lstStyle/>
          <a:p>
            <a:r>
              <a:rPr lang="en-US" sz="4000"/>
              <a:t>Sustainability</a:t>
            </a:r>
          </a:p>
        </p:txBody>
      </p:sp>
      <p:sp>
        <p:nvSpPr>
          <p:cNvPr id="3" name="Content Placeholder 2">
            <a:extLst>
              <a:ext uri="{FF2B5EF4-FFF2-40B4-BE49-F238E27FC236}">
                <a16:creationId xmlns:a16="http://schemas.microsoft.com/office/drawing/2014/main" id="{386723DE-C03C-47CD-28D8-DC4A1ACE763C}"/>
              </a:ext>
            </a:extLst>
          </p:cNvPr>
          <p:cNvSpPr>
            <a:spLocks noGrp="1"/>
          </p:cNvSpPr>
          <p:nvPr>
            <p:ph idx="1"/>
          </p:nvPr>
        </p:nvSpPr>
        <p:spPr>
          <a:xfrm>
            <a:off x="6115317" y="2743200"/>
            <a:ext cx="5247340" cy="3496878"/>
          </a:xfrm>
        </p:spPr>
        <p:txBody>
          <a:bodyPr vert="horz" lIns="91440" tIns="45720" rIns="91440" bIns="45720" rtlCol="0" anchor="ctr">
            <a:normAutofit/>
          </a:bodyPr>
          <a:lstStyle/>
          <a:p>
            <a:pPr>
              <a:buFont typeface="Arial"/>
              <a:buChar char="•"/>
            </a:pPr>
            <a:r>
              <a:rPr lang="en-US" sz="2000">
                <a:ea typeface="+mn-lt"/>
                <a:cs typeface="+mn-lt"/>
              </a:rPr>
              <a:t>Environmental: energy-generating machines</a:t>
            </a:r>
            <a:endParaRPr lang="en-US" sz="2000"/>
          </a:p>
          <a:p>
            <a:pPr>
              <a:buFont typeface="Arial"/>
              <a:buChar char="•"/>
            </a:pPr>
            <a:r>
              <a:rPr lang="en-US" sz="2000">
                <a:ea typeface="+mn-lt"/>
                <a:cs typeface="+mn-lt"/>
              </a:rPr>
              <a:t>Social: promotes healthy lifestyle</a:t>
            </a:r>
            <a:endParaRPr lang="en-US" sz="2000"/>
          </a:p>
          <a:p>
            <a:pPr>
              <a:buFont typeface="Arial"/>
              <a:buChar char="•"/>
            </a:pPr>
            <a:r>
              <a:rPr lang="en-US" sz="2000">
                <a:ea typeface="+mn-lt"/>
                <a:cs typeface="+mn-lt"/>
              </a:rPr>
              <a:t>Economic: long-term cost efficiency</a:t>
            </a:r>
            <a:endParaRPr lang="en-US" sz="2000"/>
          </a:p>
          <a:p>
            <a:pPr marL="0" indent="0">
              <a:buNone/>
            </a:pPr>
            <a:endParaRPr lang="en-US" sz="2000"/>
          </a:p>
        </p:txBody>
      </p:sp>
      <p:pic>
        <p:nvPicPr>
          <p:cNvPr id="12" name="Video 11">
            <a:hlinkClick r:id="" action="ppaction://media"/>
            <a:extLst>
              <a:ext uri="{FF2B5EF4-FFF2-40B4-BE49-F238E27FC236}">
                <a16:creationId xmlns:a16="http://schemas.microsoft.com/office/drawing/2014/main" id="{D0D181B0-9E3A-04C0-12DE-FB0FA3A114A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8238581"/>
      </p:ext>
    </p:extLst>
  </p:cSld>
  <p:clrMapOvr>
    <a:masterClrMapping/>
  </p:clrMapOvr>
  <mc:AlternateContent xmlns:mc="http://schemas.openxmlformats.org/markup-compatibility/2006">
    <mc:Choice xmlns:p14="http://schemas.microsoft.com/office/powerpoint/2010/main" Requires="p14">
      <p:transition spd="slow" p14:dur="2000" advTm="21649"/>
    </mc:Choice>
    <mc:Fallback>
      <p:transition spd="slow" advTm="21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D69EBC58-A9A5-54D1-2CD2-3C5AC3167EC6}"/>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0828E-40A0-D2C7-2190-15E5D00EAB47}"/>
              </a:ext>
            </a:extLst>
          </p:cNvPr>
          <p:cNvSpPr>
            <a:spLocks noGrp="1"/>
          </p:cNvSpPr>
          <p:nvPr>
            <p:ph type="title"/>
          </p:nvPr>
        </p:nvSpPr>
        <p:spPr>
          <a:xfrm>
            <a:off x="6115317" y="405685"/>
            <a:ext cx="5464968" cy="1559301"/>
          </a:xfrm>
        </p:spPr>
        <p:txBody>
          <a:bodyPr>
            <a:normAutofit/>
          </a:bodyPr>
          <a:lstStyle/>
          <a:p>
            <a:r>
              <a:rPr lang="en-US" sz="4000"/>
              <a:t>Goals &amp; Objectives</a:t>
            </a:r>
          </a:p>
        </p:txBody>
      </p:sp>
      <p:sp>
        <p:nvSpPr>
          <p:cNvPr id="3" name="Content Placeholder 2">
            <a:extLst>
              <a:ext uri="{FF2B5EF4-FFF2-40B4-BE49-F238E27FC236}">
                <a16:creationId xmlns:a16="http://schemas.microsoft.com/office/drawing/2014/main" id="{4BE5971C-2F55-88C7-02AB-85D730D2E729}"/>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t>100 members in 6 months</a:t>
            </a:r>
          </a:p>
          <a:p>
            <a:r>
              <a:rPr lang="en-US" sz="2000"/>
              <a:t>Break-even within 1 year</a:t>
            </a:r>
          </a:p>
          <a:p>
            <a:r>
              <a:rPr lang="en-US" sz="2000"/>
              <a:t>Expand to 2 locations in 3 years</a:t>
            </a:r>
          </a:p>
        </p:txBody>
      </p:sp>
      <p:pic>
        <p:nvPicPr>
          <p:cNvPr id="11" name="Video 10">
            <a:hlinkClick r:id="" action="ppaction://media"/>
            <a:extLst>
              <a:ext uri="{FF2B5EF4-FFF2-40B4-BE49-F238E27FC236}">
                <a16:creationId xmlns:a16="http://schemas.microsoft.com/office/drawing/2014/main" id="{ED87932A-F4BC-745C-0250-18CAB07F9A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1979772"/>
      </p:ext>
    </p:extLst>
  </p:cSld>
  <p:clrMapOvr>
    <a:masterClrMapping/>
  </p:clrMapOvr>
  <mc:AlternateContent xmlns:mc="http://schemas.openxmlformats.org/markup-compatibility/2006">
    <mc:Choice xmlns:p14="http://schemas.microsoft.com/office/powerpoint/2010/main" Requires="p14">
      <p:transition spd="slow" p14:dur="2000" advTm="17659"/>
    </mc:Choice>
    <mc:Fallback>
      <p:transition spd="slow" advTm="17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E4272796-657B-08C9-5F7E-EF3A559F249C}"/>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82C7F-9EEC-800A-F6E3-840798A1CDAC}"/>
              </a:ext>
            </a:extLst>
          </p:cNvPr>
          <p:cNvSpPr>
            <a:spLocks noGrp="1"/>
          </p:cNvSpPr>
          <p:nvPr>
            <p:ph type="title"/>
          </p:nvPr>
        </p:nvSpPr>
        <p:spPr>
          <a:xfrm>
            <a:off x="6115317" y="405685"/>
            <a:ext cx="5464968" cy="1559301"/>
          </a:xfrm>
        </p:spPr>
        <p:txBody>
          <a:bodyPr>
            <a:normAutofit/>
          </a:bodyPr>
          <a:lstStyle/>
          <a:p>
            <a:r>
              <a:rPr lang="en-US" sz="4000"/>
              <a:t>Resources</a:t>
            </a:r>
          </a:p>
        </p:txBody>
      </p:sp>
      <p:sp>
        <p:nvSpPr>
          <p:cNvPr id="3" name="Content Placeholder 2">
            <a:extLst>
              <a:ext uri="{FF2B5EF4-FFF2-40B4-BE49-F238E27FC236}">
                <a16:creationId xmlns:a16="http://schemas.microsoft.com/office/drawing/2014/main" id="{56BA3962-4866-B2E2-3595-F66EA6484E2A}"/>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rPr>
              <a:t>Physical: gym space, equipment</a:t>
            </a:r>
            <a:endParaRPr lang="en-US" sz="2000"/>
          </a:p>
          <a:p>
            <a:r>
              <a:rPr lang="en-US" sz="2000">
                <a:ea typeface="+mn-lt"/>
                <a:cs typeface="+mn-lt"/>
              </a:rPr>
              <a:t>Human: trainers, staff </a:t>
            </a:r>
            <a:endParaRPr lang="en-US" sz="2000"/>
          </a:p>
          <a:p>
            <a:r>
              <a:rPr lang="en-US" sz="2000">
                <a:ea typeface="+mn-lt"/>
                <a:cs typeface="+mn-lt"/>
              </a:rPr>
              <a:t>Financial: £50,000 startup</a:t>
            </a:r>
            <a:endParaRPr lang="en-US" sz="2000"/>
          </a:p>
          <a:p>
            <a:endParaRPr lang="en-US" sz="2000"/>
          </a:p>
        </p:txBody>
      </p:sp>
      <p:pic>
        <p:nvPicPr>
          <p:cNvPr id="10" name="Video 9">
            <a:hlinkClick r:id="" action="ppaction://media"/>
            <a:extLst>
              <a:ext uri="{FF2B5EF4-FFF2-40B4-BE49-F238E27FC236}">
                <a16:creationId xmlns:a16="http://schemas.microsoft.com/office/drawing/2014/main" id="{962D9C25-DDCB-E13C-F11D-CF3ACA7AA0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9647252"/>
      </p:ext>
    </p:extLst>
  </p:cSld>
  <p:clrMapOvr>
    <a:masterClrMapping/>
  </p:clrMapOvr>
  <mc:AlternateContent xmlns:mc="http://schemas.openxmlformats.org/markup-compatibility/2006">
    <mc:Choice xmlns:p14="http://schemas.microsoft.com/office/powerpoint/2010/main" Requires="p14">
      <p:transition spd="slow" p14:dur="2000" advTm="27135"/>
    </mc:Choice>
    <mc:Fallback>
      <p:transition spd="slow" advTm="27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0A15DFB6-69F5-8DF7-3DDD-933A16356735}"/>
              </a:ext>
            </a:extLst>
          </p:cNvPr>
          <p:cNvPicPr>
            <a:picLocks noChangeAspect="1"/>
          </p:cNvPicPr>
          <p:nvPr/>
        </p:nvPicPr>
        <p:blipFill>
          <a:blip r:embed="rId7"/>
          <a:srcRect l="27094" r="13739"/>
          <a:stretch>
            <a:fillRect/>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0261E-9838-340F-A62D-353C9CD4E8AA}"/>
              </a:ext>
            </a:extLst>
          </p:cNvPr>
          <p:cNvSpPr>
            <a:spLocks noGrp="1"/>
          </p:cNvSpPr>
          <p:nvPr>
            <p:ph type="title"/>
          </p:nvPr>
        </p:nvSpPr>
        <p:spPr>
          <a:xfrm>
            <a:off x="6115317" y="405685"/>
            <a:ext cx="5464968" cy="1559301"/>
          </a:xfrm>
        </p:spPr>
        <p:txBody>
          <a:bodyPr>
            <a:normAutofit/>
          </a:bodyPr>
          <a:lstStyle/>
          <a:p>
            <a:r>
              <a:rPr lang="en-US" sz="4000"/>
              <a:t>Marketing Strategy</a:t>
            </a:r>
          </a:p>
        </p:txBody>
      </p:sp>
      <p:sp>
        <p:nvSpPr>
          <p:cNvPr id="3" name="Content Placeholder 2">
            <a:extLst>
              <a:ext uri="{FF2B5EF4-FFF2-40B4-BE49-F238E27FC236}">
                <a16:creationId xmlns:a16="http://schemas.microsoft.com/office/drawing/2014/main" id="{0E57B441-A3D1-54ED-2AA2-6FD12321F575}"/>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rPr>
              <a:t>Social media marketing</a:t>
            </a:r>
            <a:endParaRPr lang="en-US" sz="2000"/>
          </a:p>
          <a:p>
            <a:r>
              <a:rPr lang="en-US" sz="2000">
                <a:ea typeface="+mn-lt"/>
                <a:cs typeface="+mn-lt"/>
              </a:rPr>
              <a:t>Influencer partnerships</a:t>
            </a:r>
          </a:p>
          <a:p>
            <a:r>
              <a:rPr lang="en-US" sz="2000">
                <a:ea typeface="+mn-lt"/>
                <a:cs typeface="+mn-lt"/>
              </a:rPr>
              <a:t>Eco-friendly branding</a:t>
            </a:r>
            <a:endParaRPr lang="en-US" sz="2000"/>
          </a:p>
          <a:p>
            <a:endParaRPr lang="en-US" sz="2000"/>
          </a:p>
        </p:txBody>
      </p:sp>
      <p:pic>
        <p:nvPicPr>
          <p:cNvPr id="7" name="Picture 6">
            <a:hlinkClick r:id="" action="ppaction://media"/>
            <a:extLst>
              <a:ext uri="{FF2B5EF4-FFF2-40B4-BE49-F238E27FC236}">
                <a16:creationId xmlns:a16="http://schemas.microsoft.com/office/drawing/2014/main" id="{B708F9C0-C667-9CB5-9C50-87A70536534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144000" y="5143500"/>
            <a:ext cx="3048000" cy="1714500"/>
          </a:xfrm>
          <a:prstGeom prst="rect">
            <a:avLst/>
          </a:prstGeom>
        </p:spPr>
      </p:pic>
      <p:pic>
        <p:nvPicPr>
          <p:cNvPr id="9" name="Video 8">
            <a:hlinkClick r:id="" action="ppaction://media"/>
            <a:extLst>
              <a:ext uri="{FF2B5EF4-FFF2-40B4-BE49-F238E27FC236}">
                <a16:creationId xmlns:a16="http://schemas.microsoft.com/office/drawing/2014/main" id="{38EFD363-A141-9C25-2FF3-BE7438C4031B}"/>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1656616"/>
      </p:ext>
    </p:extLst>
  </p:cSld>
  <p:clrMapOvr>
    <a:masterClrMapping/>
  </p:clrMapOvr>
  <mc:AlternateContent xmlns:mc="http://schemas.openxmlformats.org/markup-compatibility/2006">
    <mc:Choice xmlns:p14="http://schemas.microsoft.com/office/powerpoint/2010/main" Requires="p14">
      <p:transition spd="slow" p14:dur="2000" advTm="24629"/>
    </mc:Choice>
    <mc:Fallback>
      <p:transition spd="slow" advTm="24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EBC23871-E3E0-4800-DBF5-B3FCC7279B6F}"/>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5288D-3B5F-C803-343B-43E51933CA0E}"/>
              </a:ext>
            </a:extLst>
          </p:cNvPr>
          <p:cNvSpPr>
            <a:spLocks noGrp="1"/>
          </p:cNvSpPr>
          <p:nvPr>
            <p:ph type="title"/>
          </p:nvPr>
        </p:nvSpPr>
        <p:spPr>
          <a:xfrm>
            <a:off x="6115317" y="405685"/>
            <a:ext cx="5464968" cy="1559301"/>
          </a:xfrm>
        </p:spPr>
        <p:txBody>
          <a:bodyPr>
            <a:normAutofit/>
          </a:bodyPr>
          <a:lstStyle/>
          <a:p>
            <a:r>
              <a:rPr lang="en-US" sz="4000"/>
              <a:t>PESTLE Analysis</a:t>
            </a:r>
          </a:p>
        </p:txBody>
      </p:sp>
      <p:sp>
        <p:nvSpPr>
          <p:cNvPr id="3" name="Content Placeholder 2">
            <a:extLst>
              <a:ext uri="{FF2B5EF4-FFF2-40B4-BE49-F238E27FC236}">
                <a16:creationId xmlns:a16="http://schemas.microsoft.com/office/drawing/2014/main" id="{EF6DD2C9-D360-FBF2-5D6A-03EF6181739F}"/>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rPr>
              <a:t>Political: regulations </a:t>
            </a:r>
            <a:endParaRPr lang="en-US" sz="2000"/>
          </a:p>
          <a:p>
            <a:r>
              <a:rPr lang="en-US" sz="2000">
                <a:ea typeface="+mn-lt"/>
                <a:cs typeface="+mn-lt"/>
              </a:rPr>
              <a:t>Economic: cost of living </a:t>
            </a:r>
            <a:endParaRPr lang="en-US" sz="2000"/>
          </a:p>
          <a:p>
            <a:r>
              <a:rPr lang="en-US" sz="2000">
                <a:ea typeface="+mn-lt"/>
                <a:cs typeface="+mn-lt"/>
              </a:rPr>
              <a:t>Social: fitness trends </a:t>
            </a:r>
            <a:endParaRPr lang="en-US" sz="2000"/>
          </a:p>
          <a:p>
            <a:r>
              <a:rPr lang="en-US" sz="2000">
                <a:ea typeface="+mn-lt"/>
                <a:cs typeface="+mn-lt"/>
              </a:rPr>
              <a:t>Technological: new equipment </a:t>
            </a:r>
            <a:endParaRPr lang="en-US" sz="2000"/>
          </a:p>
          <a:p>
            <a:r>
              <a:rPr lang="en-US" sz="2000">
                <a:ea typeface="+mn-lt"/>
                <a:cs typeface="+mn-lt"/>
              </a:rPr>
              <a:t>Legal: health &amp; safety </a:t>
            </a:r>
            <a:endParaRPr lang="en-US" sz="2000"/>
          </a:p>
          <a:p>
            <a:r>
              <a:rPr lang="en-US" sz="2000">
                <a:ea typeface="+mn-lt"/>
                <a:cs typeface="+mn-lt"/>
              </a:rPr>
              <a:t>Environmental: sustainability demand</a:t>
            </a:r>
            <a:endParaRPr lang="en-US" sz="2000"/>
          </a:p>
          <a:p>
            <a:endParaRPr lang="en-US" sz="2000"/>
          </a:p>
        </p:txBody>
      </p:sp>
      <p:pic>
        <p:nvPicPr>
          <p:cNvPr id="8" name="Video 7">
            <a:hlinkClick r:id="" action="ppaction://media"/>
            <a:extLst>
              <a:ext uri="{FF2B5EF4-FFF2-40B4-BE49-F238E27FC236}">
                <a16:creationId xmlns:a16="http://schemas.microsoft.com/office/drawing/2014/main" id="{C9CB38E6-2DCD-27FE-C8FA-DE59C6BCD1F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0042505"/>
      </p:ext>
    </p:extLst>
  </p:cSld>
  <p:clrMapOvr>
    <a:masterClrMapping/>
  </p:clrMapOvr>
  <mc:AlternateContent xmlns:mc="http://schemas.openxmlformats.org/markup-compatibility/2006">
    <mc:Choice xmlns:p14="http://schemas.microsoft.com/office/powerpoint/2010/main" Requires="p14">
      <p:transition spd="slow" p14:dur="2000" advTm="47448"/>
    </mc:Choice>
    <mc:Fallback>
      <p:transition spd="slow" advTm="47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232311D8-539C-6DDF-8AC9-081F50D46E5F}"/>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36" name="Rectangle 3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17FB-4DA3-D609-2A9F-4401201172B6}"/>
              </a:ext>
            </a:extLst>
          </p:cNvPr>
          <p:cNvSpPr>
            <a:spLocks noGrp="1"/>
          </p:cNvSpPr>
          <p:nvPr>
            <p:ph type="title"/>
          </p:nvPr>
        </p:nvSpPr>
        <p:spPr>
          <a:xfrm>
            <a:off x="6115317" y="405685"/>
            <a:ext cx="5464968" cy="1559301"/>
          </a:xfrm>
        </p:spPr>
        <p:txBody>
          <a:bodyPr>
            <a:normAutofit/>
          </a:bodyPr>
          <a:lstStyle/>
          <a:p>
            <a:r>
              <a:rPr lang="en-US" sz="4000"/>
              <a:t>SWOT Analysis</a:t>
            </a:r>
          </a:p>
        </p:txBody>
      </p:sp>
      <p:sp>
        <p:nvSpPr>
          <p:cNvPr id="3" name="Content Placeholder 2">
            <a:extLst>
              <a:ext uri="{FF2B5EF4-FFF2-40B4-BE49-F238E27FC236}">
                <a16:creationId xmlns:a16="http://schemas.microsoft.com/office/drawing/2014/main" id="{9E41E041-1393-86E1-A05E-1F40CD88804D}"/>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rPr>
              <a:t>Strength: unique concept </a:t>
            </a:r>
            <a:endParaRPr lang="en-US" sz="2000"/>
          </a:p>
          <a:p>
            <a:r>
              <a:rPr lang="en-US" sz="2000">
                <a:ea typeface="+mn-lt"/>
                <a:cs typeface="+mn-lt"/>
              </a:rPr>
              <a:t>Weakness: high startup cost </a:t>
            </a:r>
            <a:endParaRPr lang="en-US" sz="2000"/>
          </a:p>
          <a:p>
            <a:r>
              <a:rPr lang="en-US" sz="2000">
                <a:ea typeface="+mn-lt"/>
                <a:cs typeface="+mn-lt"/>
              </a:rPr>
              <a:t>Opportunity: growing eco market </a:t>
            </a:r>
            <a:endParaRPr lang="en-US" sz="2000"/>
          </a:p>
          <a:p>
            <a:r>
              <a:rPr lang="en-US" sz="2000">
                <a:ea typeface="+mn-lt"/>
                <a:cs typeface="+mn-lt"/>
              </a:rPr>
              <a:t>Threat: competition</a:t>
            </a:r>
            <a:endParaRPr lang="en-US" sz="2000"/>
          </a:p>
          <a:p>
            <a:endParaRPr lang="en-US" sz="2000"/>
          </a:p>
        </p:txBody>
      </p:sp>
      <p:pic>
        <p:nvPicPr>
          <p:cNvPr id="8" name="Video 7">
            <a:hlinkClick r:id="" action="ppaction://media"/>
            <a:extLst>
              <a:ext uri="{FF2B5EF4-FFF2-40B4-BE49-F238E27FC236}">
                <a16:creationId xmlns:a16="http://schemas.microsoft.com/office/drawing/2014/main" id="{076FC39D-2C56-AC8C-6FC6-22EB8B4AE8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7764825"/>
      </p:ext>
    </p:extLst>
  </p:cSld>
  <p:clrMapOvr>
    <a:masterClrMapping/>
  </p:clrMapOvr>
  <mc:AlternateContent xmlns:mc="http://schemas.openxmlformats.org/markup-compatibility/2006">
    <mc:Choice xmlns:p14="http://schemas.microsoft.com/office/powerpoint/2010/main" Requires="p14">
      <p:transition spd="slow" p14:dur="2000" advTm="26984"/>
    </mc:Choice>
    <mc:Fallback>
      <p:transition spd="slow" advTm="26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144635F5-5E68-FD26-2D1D-2F3B3339A216}"/>
              </a:ext>
            </a:extLst>
          </p:cNvPr>
          <p:cNvPicPr>
            <a:picLocks noChangeAspect="1"/>
          </p:cNvPicPr>
          <p:nvPr/>
        </p:nvPicPr>
        <p:blipFill>
          <a:blip r:embed="rId7"/>
          <a:srcRect l="27094" r="13739"/>
          <a:stretch>
            <a:fillRect/>
          </a:stretch>
        </p:blipFill>
        <p:spPr>
          <a:xfrm>
            <a:off x="-1" y="-2"/>
            <a:ext cx="5410198" cy="6858002"/>
          </a:xfrm>
          <a:prstGeom prst="rect">
            <a:avLst/>
          </a:prstGeom>
        </p:spPr>
      </p:pic>
      <p:sp useBgFill="1">
        <p:nvSpPr>
          <p:cNvPr id="29" name="Rectangle 2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094631-57B4-9BCC-19CF-E9F24230F0C6}"/>
              </a:ext>
            </a:extLst>
          </p:cNvPr>
          <p:cNvSpPr>
            <a:spLocks noGrp="1"/>
          </p:cNvSpPr>
          <p:nvPr>
            <p:ph type="title"/>
          </p:nvPr>
        </p:nvSpPr>
        <p:spPr>
          <a:xfrm>
            <a:off x="6115317" y="405685"/>
            <a:ext cx="5464968" cy="1559301"/>
          </a:xfrm>
        </p:spPr>
        <p:txBody>
          <a:bodyPr>
            <a:normAutofit/>
          </a:bodyPr>
          <a:lstStyle/>
          <a:p>
            <a:r>
              <a:rPr lang="en-US" sz="4000"/>
              <a:t>Financial Overview</a:t>
            </a:r>
          </a:p>
        </p:txBody>
      </p:sp>
      <p:sp>
        <p:nvSpPr>
          <p:cNvPr id="3" name="Content Placeholder 2">
            <a:extLst>
              <a:ext uri="{FF2B5EF4-FFF2-40B4-BE49-F238E27FC236}">
                <a16:creationId xmlns:a16="http://schemas.microsoft.com/office/drawing/2014/main" id="{AD63350D-41F5-2085-A609-345B3250ED5C}"/>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rPr>
              <a:t>Startup cost: £50,000 </a:t>
            </a:r>
            <a:endParaRPr lang="en-US" sz="2000"/>
          </a:p>
          <a:p>
            <a:r>
              <a:rPr lang="en-US" sz="2000">
                <a:ea typeface="+mn-lt"/>
                <a:cs typeface="+mn-lt"/>
              </a:rPr>
              <a:t>Monthly costs: £5,000 </a:t>
            </a:r>
            <a:endParaRPr lang="en-US" sz="2000"/>
          </a:p>
          <a:p>
            <a:r>
              <a:rPr lang="en-US" sz="2000">
                <a:ea typeface="+mn-lt"/>
                <a:cs typeface="+mn-lt"/>
              </a:rPr>
              <a:t>Expected revenue: £8,000</a:t>
            </a:r>
            <a:endParaRPr lang="en-US" sz="2000"/>
          </a:p>
          <a:p>
            <a:endParaRPr lang="en-US" sz="2000"/>
          </a:p>
        </p:txBody>
      </p:sp>
      <p:pic>
        <p:nvPicPr>
          <p:cNvPr id="7" name="Picture 6">
            <a:hlinkClick r:id="" action="ppaction://media"/>
            <a:extLst>
              <a:ext uri="{FF2B5EF4-FFF2-40B4-BE49-F238E27FC236}">
                <a16:creationId xmlns:a16="http://schemas.microsoft.com/office/drawing/2014/main" id="{9EEC5D14-8811-7745-687D-C12E5F16E78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144000" y="5143500"/>
            <a:ext cx="3048000" cy="1714500"/>
          </a:xfrm>
          <a:prstGeom prst="rect">
            <a:avLst/>
          </a:prstGeom>
        </p:spPr>
      </p:pic>
      <p:pic>
        <p:nvPicPr>
          <p:cNvPr id="9" name="Video 8">
            <a:hlinkClick r:id="" action="ppaction://media"/>
            <a:extLst>
              <a:ext uri="{FF2B5EF4-FFF2-40B4-BE49-F238E27FC236}">
                <a16:creationId xmlns:a16="http://schemas.microsoft.com/office/drawing/2014/main" id="{511C0220-DA88-85F8-4558-30FA5D41FB27}"/>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900129"/>
      </p:ext>
    </p:extLst>
  </p:cSld>
  <p:clrMapOvr>
    <a:masterClrMapping/>
  </p:clrMapOvr>
  <mc:AlternateContent xmlns:mc="http://schemas.openxmlformats.org/markup-compatibility/2006">
    <mc:Choice xmlns:p14="http://schemas.microsoft.com/office/powerpoint/2010/main" Requires="p14">
      <p:transition spd="slow" p14:dur="2000" advTm="24547"/>
    </mc:Choice>
    <mc:Fallback>
      <p:transition spd="slow" advTm="24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co Gym: sustainable fitness - Thegreensideofpink">
            <a:extLst>
              <a:ext uri="{FF2B5EF4-FFF2-40B4-BE49-F238E27FC236}">
                <a16:creationId xmlns:a16="http://schemas.microsoft.com/office/drawing/2014/main" id="{F001C011-79AC-8A08-AD5A-EE871F32C7C9}"/>
              </a:ext>
            </a:extLst>
          </p:cNvPr>
          <p:cNvPicPr>
            <a:picLocks noChangeAspect="1"/>
          </p:cNvPicPr>
          <p:nvPr/>
        </p:nvPicPr>
        <p:blipFill>
          <a:blip r:embed="rId5"/>
          <a:srcRect l="27094" r="13739"/>
          <a:stretch>
            <a:fillRect/>
          </a:stretch>
        </p:blipFill>
        <p:spPr>
          <a:xfrm>
            <a:off x="-1" y="-2"/>
            <a:ext cx="5410198" cy="6858002"/>
          </a:xfrm>
          <a:prstGeom prst="rect">
            <a:avLst/>
          </a:prstGeom>
        </p:spPr>
      </p:pic>
      <p:sp useBgFill="1">
        <p:nvSpPr>
          <p:cNvPr id="29" name="Rectangle 2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C5B2A-9FA8-66B5-8A96-74A1EE030F8B}"/>
              </a:ext>
            </a:extLst>
          </p:cNvPr>
          <p:cNvSpPr>
            <a:spLocks noGrp="1"/>
          </p:cNvSpPr>
          <p:nvPr>
            <p:ph type="title"/>
          </p:nvPr>
        </p:nvSpPr>
        <p:spPr>
          <a:xfrm>
            <a:off x="6115317" y="405685"/>
            <a:ext cx="5464968" cy="1559301"/>
          </a:xfrm>
        </p:spPr>
        <p:txBody>
          <a:bodyPr>
            <a:normAutofit/>
          </a:bodyPr>
          <a:lstStyle/>
          <a:p>
            <a:r>
              <a:rPr lang="en-US" sz="4000"/>
              <a:t>Why It Will Succeed</a:t>
            </a:r>
          </a:p>
        </p:txBody>
      </p:sp>
      <p:sp>
        <p:nvSpPr>
          <p:cNvPr id="3" name="Content Placeholder 2">
            <a:extLst>
              <a:ext uri="{FF2B5EF4-FFF2-40B4-BE49-F238E27FC236}">
                <a16:creationId xmlns:a16="http://schemas.microsoft.com/office/drawing/2014/main" id="{8CE8D594-5F33-C345-09AF-2A32E13A8700}"/>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rPr>
              <a:t>Growing demand for sustainability </a:t>
            </a:r>
            <a:endParaRPr lang="en-US" sz="2000"/>
          </a:p>
          <a:p>
            <a:r>
              <a:rPr lang="en-US" sz="2000">
                <a:ea typeface="+mn-lt"/>
                <a:cs typeface="+mn-lt"/>
              </a:rPr>
              <a:t>Unique business model </a:t>
            </a:r>
            <a:endParaRPr lang="en-US" sz="2000"/>
          </a:p>
          <a:p>
            <a:r>
              <a:rPr lang="en-US" sz="2000">
                <a:ea typeface="+mn-lt"/>
                <a:cs typeface="+mn-lt"/>
              </a:rPr>
              <a:t>Strong target market</a:t>
            </a:r>
            <a:endParaRPr lang="en-US" sz="2000"/>
          </a:p>
          <a:p>
            <a:endParaRPr lang="en-US" sz="2000"/>
          </a:p>
        </p:txBody>
      </p:sp>
      <p:pic>
        <p:nvPicPr>
          <p:cNvPr id="7" name="Video 6">
            <a:hlinkClick r:id="" action="ppaction://media"/>
            <a:extLst>
              <a:ext uri="{FF2B5EF4-FFF2-40B4-BE49-F238E27FC236}">
                <a16:creationId xmlns:a16="http://schemas.microsoft.com/office/drawing/2014/main" id="{425FE3F0-ABFE-DC92-E084-BE18F0329F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6554330"/>
      </p:ext>
    </p:extLst>
  </p:cSld>
  <p:clrMapOvr>
    <a:masterClrMapping/>
  </p:clrMapOvr>
  <mc:AlternateContent xmlns:mc="http://schemas.openxmlformats.org/markup-compatibility/2006">
    <mc:Choice xmlns:p14="http://schemas.microsoft.com/office/powerpoint/2010/main" Requires="p14">
      <p:transition spd="slow" p14:dur="2000" advTm="18816"/>
    </mc:Choice>
    <mc:Fallback>
      <p:transition spd="slow" advTm="18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651</Words>
  <Application>Microsoft Office PowerPoint</Application>
  <PresentationFormat>Widescreen</PresentationFormat>
  <Paragraphs>62</Paragraphs>
  <Slides>10</Slides>
  <Notes>10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EcoFit Gym  A sustainable Fitness Solution Module: Sustainable Enterprise</vt:lpstr>
      <vt:lpstr>Business Idea</vt:lpstr>
      <vt:lpstr>Sustainability</vt:lpstr>
      <vt:lpstr>Goals &amp; Objectives</vt:lpstr>
      <vt:lpstr>Resources</vt:lpstr>
      <vt:lpstr>Marketing Strategy</vt:lpstr>
      <vt:lpstr>PESTLE Analysis</vt:lpstr>
      <vt:lpstr>SWOT Analysis</vt:lpstr>
      <vt:lpstr>Financial Overview</vt:lpstr>
      <vt:lpstr>Why It Will Succeed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Lilian Catanoi (1705361)</cp:lastModifiedBy>
  <cp:revision>152</cp:revision>
  <dcterms:created xsi:type="dcterms:W3CDTF">2026-03-30T15:08:11Z</dcterms:created>
  <dcterms:modified xsi:type="dcterms:W3CDTF">2026-04-22T10:39:17Z</dcterms:modified>
</cp:coreProperties>
</file>