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43" r:id="rId2"/>
    <p:sldId id="344" r:id="rId3"/>
    <p:sldId id="345" r:id="rId4"/>
    <p:sldId id="346" r:id="rId5"/>
    <p:sldId id="357" r:id="rId6"/>
    <p:sldId id="347" r:id="rId7"/>
    <p:sldId id="348" r:id="rId8"/>
    <p:sldId id="354" r:id="rId9"/>
    <p:sldId id="355" r:id="rId10"/>
    <p:sldId id="349" r:id="rId11"/>
    <p:sldId id="358" r:id="rId12"/>
    <p:sldId id="350" r:id="rId13"/>
    <p:sldId id="351" r:id="rId14"/>
    <p:sldId id="352" r:id="rId15"/>
    <p:sldId id="353" r:id="rId16"/>
    <p:sldId id="356" r:id="rId17"/>
    <p:sldId id="360" r:id="rId18"/>
    <p:sldId id="35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2431D-021E-4565-8DFB-892B70F503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4CDFB-DFBD-47D0-8F53-0589840AAA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1A8C6-C78B-4D48-8B88-13519BB32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326E7-2D24-4513-B17B-CEC21D4DA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8A809-7335-4132-A047-953892436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20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E2D8F-B584-4027-8C5C-857F6D11E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C335E-54DA-4F67-B939-CA39116F5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DDAA9-17D4-45E0-ACAF-0E5459DF9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5F54B-DB86-445D-9486-7FC203E98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37A78-BE3D-4E26-A200-6B6A3FE27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78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DCB8A-AEFF-4389-BE45-C357DBAFF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643AF-A45E-431A-904E-66567B848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8EFAC-EF6D-4071-92CC-11BDDBA46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EC764-B60C-4E46-9243-19A575AB3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F26A1-2BBF-4393-8F9F-2B4C1F061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9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727F6-EC64-4423-9293-DD644816D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D7865-CDF9-4C32-A818-85B5561213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FB1838-1FE5-476B-9E1B-C296291504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C82142-F6D2-437D-8076-5E0B2C8EF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4A8E7-5948-4B86-94CE-C64AB02F1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795EC-3FA5-4137-B6AC-A87867A53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23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659EC-0E29-454D-ABAB-4946A2EDF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A301D-98DF-4F18-94A7-0F95BDCAD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F6FC05-5682-4914-BC98-268810641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FAF21-2768-4076-BCA0-E65C34A4A4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450584-3D21-49F2-9F30-79AF4CE37B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1F0514-5E2D-4091-95C2-A5A87A82B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ACB0F0-2BFA-4D73-86BC-BD7AF4B51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9DA179-A97A-44E9-9911-B9135CE04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693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99C91-638D-46D7-A530-39AE7398A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486475-E584-4967-B10E-05208F10B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E8FDCA-8621-48F2-87A1-3083E970E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375FA-DC7C-4E19-90B5-2FEB4A8BF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165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83B5D4-C7FF-43C6-BEA1-8AD273FD1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36BA5A-C0FF-4D92-88DB-A20770CAC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E368C-177D-4ACB-B5C2-CEE4FAEB8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415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3FF44-EFD6-4A52-A30A-8BF0418F7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5C662-5CE4-414F-9C68-D3FB795AC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46D0BD-FA2B-4C5B-8C7A-718890B83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3465B-9FB8-4F78-93A2-B9C165DB0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7F018-23B6-4E97-846A-675D702F7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E95D1C-0801-4F62-A953-0FA968F4D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83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2A07-83F0-4EE6-A68A-0D691AE8E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9A01C4-8BD8-45B9-BD14-DC4DE42F7C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08816-8404-44A4-868C-930BE41FC4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AC918A-E159-4652-A6E2-AB22DCB24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6A4200-7C39-42E9-B154-55101E6D3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06423D-1231-4620-8EBB-431FAE946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63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D943E-39D2-4462-AFFE-D8CA19C9A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16DE1D-2EAF-4FBE-B568-3BAA040806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AA9C2-0833-46C9-A25D-166DFDF3B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ED48B-5085-4951-B0A3-FBE22C379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76E1C-3BE9-454E-9FCF-7835FAF5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086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6F5D55-8C23-49A1-B2A3-0651436656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ABD28A-D36A-42A7-A5AE-FB118C6566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170AC-FC13-4F56-A741-CA2B032B3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8FE82-0532-4B4B-83B7-AA0D60327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5CB702-CC98-45D7-8817-361CE192D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67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BB0FF7-7E2C-41E4-AC06-5BC99786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A11C5-8E09-41B7-9A05-84F0C9687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5D801-7C6E-40BD-A248-EBA6C08CBB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5D477-922D-4D6E-99E6-5E3427EB045A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C70EF-660F-41F6-9661-45DF0838BD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80466-720F-439F-BDF8-980672AD51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C9E5C-BA3C-4E3C-98AE-03AE30FE7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799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Box 1"/>
          <p:cNvSpPr txBox="1">
            <a:spLocks noChangeArrowheads="1"/>
          </p:cNvSpPr>
          <p:nvPr/>
        </p:nvSpPr>
        <p:spPr bwMode="auto">
          <a:xfrm>
            <a:off x="1844675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altLang="en-US" sz="2800" dirty="0">
                <a:solidFill>
                  <a:schemeClr val="bg1"/>
                </a:solidFill>
              </a:rPr>
              <a:t>Acute wounds proceed through the processes involved in wound healing in an orderly and timely manner</a:t>
            </a:r>
          </a:p>
        </p:txBody>
      </p:sp>
      <p:sp>
        <p:nvSpPr>
          <p:cNvPr id="5123" name="TextBox 10" descr="Box with &quot;correct&quot; in it" title="Box with &quot;corretct&quot;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5124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512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512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512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512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512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513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513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5133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844675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altLang="en-US" sz="2800" dirty="0">
                <a:solidFill>
                  <a:schemeClr val="bg1"/>
                </a:solidFill>
              </a:rPr>
              <a:t>Viability of tissues does not determine the course and quality of healing</a:t>
            </a:r>
          </a:p>
        </p:txBody>
      </p:sp>
      <p:sp>
        <p:nvSpPr>
          <p:cNvPr id="6147" name="TextBox 10" descr="Box with &quot;correct&quot; in it" title="Box with &quot;correct&quot;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6148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614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615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615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615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615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615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615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6157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Name two wound healing models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7171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7172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717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717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717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717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717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717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717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7181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 eaLnBrk="1" hangingPunct="1"/>
            <a:r>
              <a:rPr lang="en-US" altLang="en-US" sz="2800" dirty="0">
                <a:solidFill>
                  <a:schemeClr val="bg1"/>
                </a:solidFill>
              </a:rPr>
              <a:t>What are the two most common reasons for leaving a surgical wound open to heal by secondary intention?</a:t>
            </a:r>
          </a:p>
          <a:p>
            <a:pPr algn="ctr" eaLnBrk="1" hangingPunct="1"/>
            <a:endParaRPr lang="en-US" altLang="en-US" sz="2800" dirty="0">
              <a:solidFill>
                <a:schemeClr val="bg1"/>
              </a:solidFill>
            </a:endParaRPr>
          </a:p>
          <a:p>
            <a:pPr marL="514350" indent="-51435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To allow for the wound to drain</a:t>
            </a:r>
          </a:p>
          <a:p>
            <a:pPr marL="514350" indent="-51435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To allow for the treatment of bacterial burden</a:t>
            </a:r>
          </a:p>
          <a:p>
            <a:pPr marL="514350" indent="-51435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To reduce the chance of scar tissue formation</a:t>
            </a:r>
          </a:p>
          <a:p>
            <a:pPr marL="514350" indent="-51435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A + C</a:t>
            </a:r>
          </a:p>
          <a:p>
            <a:pPr marL="514350" indent="-51435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A + B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819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819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819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819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819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820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820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820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820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820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r>
              <a:rPr lang="en-US" altLang="en-US" sz="2800" dirty="0">
                <a:solidFill>
                  <a:schemeClr val="bg1"/>
                </a:solidFill>
              </a:rPr>
              <a:t>Chronic wounds are those which have failed to proceed though an orderly and timely process to produce anatomic and functional integrity</a:t>
            </a: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819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819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819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819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819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820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820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820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820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820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  <p:extLst>
      <p:ext uri="{BB962C8B-B14F-4D97-AF65-F5344CB8AC3E}">
        <p14:creationId xmlns:p14="http://schemas.microsoft.com/office/powerpoint/2010/main" val="3196013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Name the three (or four) phases of wound healing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9219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9220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922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922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922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922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922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922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922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9229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The inflammatory phase typically lasts two weeks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0243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0244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024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024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024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024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024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025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025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0253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What are the typical signs/symptoms of the inflammatory phase?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Redness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Heat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Swelling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Pain 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Loss of function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All of the above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None of the above, these signs 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absolutely mean the wound is infected </a:t>
            </a:r>
          </a:p>
          <a:p>
            <a:r>
              <a:rPr lang="en-US" sz="2800" b="1" dirty="0">
                <a:solidFill>
                  <a:schemeClr val="bg1"/>
                </a:solidFill>
              </a:rPr>
              <a:t>in this stage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1267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1268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126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127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127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127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127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127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127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1277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Which of the following are goals of the proliferative phase of wound healing (choose four)?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marL="744728" lvl="1" indent="-34290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US" sz="2800" dirty="0">
                <a:solidFill>
                  <a:schemeClr val="bg1"/>
                </a:solidFill>
              </a:rPr>
              <a:t>Formation of granulation tissue</a:t>
            </a:r>
          </a:p>
          <a:p>
            <a:pPr marL="744728" lvl="1" indent="-34290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US" sz="2800" dirty="0">
                <a:solidFill>
                  <a:schemeClr val="bg1"/>
                </a:solidFill>
              </a:rPr>
              <a:t>Angiogenesis</a:t>
            </a:r>
          </a:p>
          <a:p>
            <a:pPr marL="744728" lvl="1" indent="-34290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US" sz="2800" dirty="0">
                <a:solidFill>
                  <a:schemeClr val="bg1"/>
                </a:solidFill>
              </a:rPr>
              <a:t>Contraction </a:t>
            </a:r>
          </a:p>
          <a:p>
            <a:pPr marL="744728" lvl="1" indent="-34290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US" sz="2800" dirty="0">
                <a:solidFill>
                  <a:schemeClr val="bg1"/>
                </a:solidFill>
              </a:rPr>
              <a:t>Epithelialization</a:t>
            </a:r>
          </a:p>
          <a:p>
            <a:pPr marL="744728" lvl="1" indent="-34290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US" sz="2800" dirty="0">
                <a:solidFill>
                  <a:schemeClr val="bg1"/>
                </a:solidFill>
              </a:rPr>
              <a:t>Hemostasis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2291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2292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229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229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229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229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229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229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229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2301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At maximum potential, the tensile strength of a healed wound will not exceed ___% of the original tissue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331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331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331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331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331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332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332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332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332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332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1700213" y="296411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r>
              <a:rPr lang="en-US" sz="2800" b="1" dirty="0">
                <a:solidFill>
                  <a:schemeClr val="bg1"/>
                </a:solidFill>
              </a:rPr>
              <a:t>The maturation phase starts by three weeks after injury and continues until the wound is closed at the surface</a:t>
            </a: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819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819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819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819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819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820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820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820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820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820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  <p:extLst>
      <p:ext uri="{BB962C8B-B14F-4D97-AF65-F5344CB8AC3E}">
        <p14:creationId xmlns:p14="http://schemas.microsoft.com/office/powerpoint/2010/main" val="2030949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Other than extrinsic factors, what are the other two categories of factors that can impede wound healing?</a:t>
            </a:r>
          </a:p>
        </p:txBody>
      </p:sp>
      <p:sp>
        <p:nvSpPr>
          <p:cNvPr id="14339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4340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434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434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434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434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434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434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434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4349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Iatrogenic factors impairing wound healing are factors associated with: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The underlying etiology of the wound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Environmental influences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Inappropriate wound management</a:t>
            </a:r>
          </a:p>
        </p:txBody>
      </p:sp>
      <p:sp>
        <p:nvSpPr>
          <p:cNvPr id="15363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5364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536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536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536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536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536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537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537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5373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True or False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>
              <a:defRPr/>
            </a:pPr>
            <a:r>
              <a:rPr lang="en-US" altLang="en-US" sz="2800" dirty="0">
                <a:solidFill>
                  <a:schemeClr val="bg1"/>
                </a:solidFill>
                <a:ea typeface="ＭＳ Ｐゴシック" pitchFamily="34" charset="-128"/>
              </a:rPr>
              <a:t>As the skin ages elastin fibers increase which makes the skin more elastic</a:t>
            </a:r>
          </a:p>
        </p:txBody>
      </p:sp>
      <p:sp>
        <p:nvSpPr>
          <p:cNvPr id="16387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6388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638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639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639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639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639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639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639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6397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People with diabetes are at higher risk of slower wound healing because of: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marL="800100" lvl="1" indent="-34290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Hyperglycemia </a:t>
            </a:r>
          </a:p>
          <a:p>
            <a:pPr marL="800100" lvl="1" indent="-34290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Microvascular/neuropathic components</a:t>
            </a:r>
          </a:p>
          <a:p>
            <a:pPr marL="800100" lvl="1" indent="-342900">
              <a:buAutoNum type="alphaLcPeriod"/>
            </a:pPr>
            <a:r>
              <a:rPr lang="en-US" altLang="en-US" sz="2800" dirty="0">
                <a:solidFill>
                  <a:schemeClr val="bg1"/>
                </a:solidFill>
              </a:rPr>
              <a:t>All of the above</a:t>
            </a:r>
          </a:p>
          <a:p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7411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7412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741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7414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7415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7416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741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741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741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7421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Choose the three factors that are considered extrinsic in nature: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Medications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Traumatic dressing removal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Bioburden</a:t>
            </a:r>
          </a:p>
          <a:p>
            <a:pPr marL="514350" indent="-514350">
              <a:buAutoNum type="alphaLcPeriod"/>
            </a:pPr>
            <a:r>
              <a:rPr lang="en-US" sz="2800" b="1" dirty="0">
                <a:solidFill>
                  <a:schemeClr val="bg1"/>
                </a:solidFill>
              </a:rPr>
              <a:t>Stress</a:t>
            </a:r>
          </a:p>
          <a:p>
            <a:pPr marL="514350" indent="-514350">
              <a:buAutoNum type="alphaLcPeriod"/>
            </a:pPr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843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843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843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843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843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844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844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844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844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844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marL="514350" indent="-514350">
              <a:buAutoNum type="alphaLcPeriod"/>
            </a:pPr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True of False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The longer a wound is around and the bigger a wound is, the longer it will take the wound to heal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843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843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843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843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843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844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844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844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844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844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  <p:extLst>
      <p:ext uri="{BB962C8B-B14F-4D97-AF65-F5344CB8AC3E}">
        <p14:creationId xmlns:p14="http://schemas.microsoft.com/office/powerpoint/2010/main" val="1820861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1752600" y="304800"/>
            <a:ext cx="8502650" cy="5486400"/>
          </a:xfrm>
          <a:prstGeom prst="rect">
            <a:avLst/>
          </a:prstGeom>
          <a:solidFill>
            <a:srgbClr val="00206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List three examples of inappropriate wound care, that could delay or prevent wound healing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8435" name="TextBox 10" descr="Box with “correct” in it" title="Box with “correct” in it">
            <a:hlinkClick r:id="" action="ppaction://macro?name=questionRight"/>
          </p:cNvPr>
          <p:cNvSpPr txBox="1">
            <a:spLocks noChangeArrowheads="1"/>
          </p:cNvSpPr>
          <p:nvPr/>
        </p:nvSpPr>
        <p:spPr bwMode="auto">
          <a:xfrm>
            <a:off x="4305300" y="6096000"/>
            <a:ext cx="1646238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Correct</a:t>
            </a:r>
          </a:p>
        </p:txBody>
      </p:sp>
      <p:sp>
        <p:nvSpPr>
          <p:cNvPr id="18436" name="TextBox 10" descr="Box with &quot;wrong&quot; in it" title="Box with &quot;wrong&quot; in it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6210300" y="6096000"/>
            <a:ext cx="1646238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Wrong</a:t>
            </a:r>
          </a:p>
        </p:txBody>
      </p:sp>
      <p:sp>
        <p:nvSpPr>
          <p:cNvPr id="18437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1701800" y="6096000"/>
            <a:ext cx="914400" cy="369888"/>
          </a:xfrm>
          <a:prstGeom prst="rect">
            <a:avLst/>
          </a:prstGeom>
          <a:solidFill>
            <a:srgbClr val="FF00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1</a:t>
            </a:r>
          </a:p>
        </p:txBody>
      </p:sp>
      <p:sp>
        <p:nvSpPr>
          <p:cNvPr id="18438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2692400" y="6096000"/>
            <a:ext cx="914400" cy="369888"/>
          </a:xfrm>
          <a:prstGeom prst="rect">
            <a:avLst/>
          </a:prstGeom>
          <a:solidFill>
            <a:srgbClr val="00FFFF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2</a:t>
            </a:r>
          </a:p>
        </p:txBody>
      </p:sp>
      <p:sp>
        <p:nvSpPr>
          <p:cNvPr id="18439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3678238" y="6096000"/>
            <a:ext cx="914400" cy="369888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3</a:t>
            </a:r>
          </a:p>
        </p:txBody>
      </p:sp>
      <p:sp>
        <p:nvSpPr>
          <p:cNvPr id="18440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4656138" y="6096000"/>
            <a:ext cx="914400" cy="3698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4</a:t>
            </a:r>
          </a:p>
        </p:txBody>
      </p:sp>
      <p:sp>
        <p:nvSpPr>
          <p:cNvPr id="18441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5635625" y="6096000"/>
            <a:ext cx="914400" cy="369888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5</a:t>
            </a:r>
          </a:p>
        </p:txBody>
      </p:sp>
      <p:sp>
        <p:nvSpPr>
          <p:cNvPr id="1844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6623050" y="6096000"/>
            <a:ext cx="914400" cy="369888"/>
          </a:xfrm>
          <a:prstGeom prst="rect">
            <a:avLst/>
          </a:prstGeom>
          <a:solidFill>
            <a:srgbClr val="00FF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6</a:t>
            </a:r>
          </a:p>
        </p:txBody>
      </p:sp>
      <p:sp>
        <p:nvSpPr>
          <p:cNvPr id="18443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7610475" y="6096000"/>
            <a:ext cx="914400" cy="369888"/>
          </a:xfrm>
          <a:prstGeom prst="rect">
            <a:avLst/>
          </a:prstGeom>
          <a:solidFill>
            <a:srgbClr val="FF616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latin typeface="Calibri" pitchFamily="34" charset="0"/>
              </a:rPr>
              <a:t>Team 7</a:t>
            </a:r>
          </a:p>
        </p:txBody>
      </p:sp>
      <p:sp>
        <p:nvSpPr>
          <p:cNvPr id="12" name="TextBox 10" hidden="1">
            <a:hlinkClick r:id="" action="ppaction://macro?name=whichTeamRight"/>
          </p:cNvPr>
          <p:cNvSpPr txBox="1">
            <a:spLocks noChangeArrowheads="1"/>
          </p:cNvSpPr>
          <p:nvPr/>
        </p:nvSpPr>
        <p:spPr bwMode="auto">
          <a:xfrm>
            <a:off x="8588375" y="6096000"/>
            <a:ext cx="914400" cy="3698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US" b="1" dirty="0">
                <a:latin typeface="Calibri" pitchFamily="34" charset="0"/>
              </a:rPr>
              <a:t>Team 8</a:t>
            </a:r>
          </a:p>
        </p:txBody>
      </p:sp>
      <p:sp>
        <p:nvSpPr>
          <p:cNvPr id="18445" name="TextBox 10" hidden="1">
            <a:hlinkClick r:id="" action="ppaction://macro?name=questionWrong"/>
          </p:cNvPr>
          <p:cNvSpPr txBox="1">
            <a:spLocks noChangeArrowheads="1"/>
          </p:cNvSpPr>
          <p:nvPr/>
        </p:nvSpPr>
        <p:spPr bwMode="auto">
          <a:xfrm>
            <a:off x="9575800" y="6096000"/>
            <a:ext cx="914400" cy="369888"/>
          </a:xfrm>
          <a:prstGeom prst="rect">
            <a:avLst/>
          </a:prstGeom>
          <a:solidFill>
            <a:srgbClr val="007400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</a:rPr>
              <a:t>None</a:t>
            </a:r>
          </a:p>
        </p:txBody>
      </p:sp>
    </p:spTree>
    <p:extLst>
      <p:ext uri="{BB962C8B-B14F-4D97-AF65-F5344CB8AC3E}">
        <p14:creationId xmlns:p14="http://schemas.microsoft.com/office/powerpoint/2010/main" val="2974548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715</Words>
  <Application>Microsoft Office PowerPoint</Application>
  <PresentationFormat>Widescreen</PresentationFormat>
  <Paragraphs>269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Felicity Page</cp:lastModifiedBy>
  <cp:revision>1</cp:revision>
  <dcterms:created xsi:type="dcterms:W3CDTF">2020-03-09T09:37:50Z</dcterms:created>
  <dcterms:modified xsi:type="dcterms:W3CDTF">2020-03-09T09:39:40Z</dcterms:modified>
</cp:coreProperties>
</file>