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2.xml" ContentType="application/vnd.openxmlformats-officedocument.presentationml.notesSlide+xml"/>
  <Override PartName="/ppt/ink/ink1.xml" ContentType="application/inkml+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4" r:id="rId4"/>
  </p:sldMasterIdLst>
  <p:notesMasterIdLst>
    <p:notesMasterId r:id="rId35"/>
  </p:notesMasterIdLst>
  <p:sldIdLst>
    <p:sldId id="256" r:id="rId5"/>
    <p:sldId id="257" r:id="rId6"/>
    <p:sldId id="308" r:id="rId7"/>
    <p:sldId id="357" r:id="rId8"/>
    <p:sldId id="376" r:id="rId9"/>
    <p:sldId id="358" r:id="rId10"/>
    <p:sldId id="359" r:id="rId11"/>
    <p:sldId id="360" r:id="rId12"/>
    <p:sldId id="361" r:id="rId13"/>
    <p:sldId id="377" r:id="rId14"/>
    <p:sldId id="378" r:id="rId15"/>
    <p:sldId id="379" r:id="rId16"/>
    <p:sldId id="380" r:id="rId17"/>
    <p:sldId id="362" r:id="rId18"/>
    <p:sldId id="363" r:id="rId19"/>
    <p:sldId id="365" r:id="rId20"/>
    <p:sldId id="366" r:id="rId21"/>
    <p:sldId id="368" r:id="rId22"/>
    <p:sldId id="369" r:id="rId23"/>
    <p:sldId id="370" r:id="rId24"/>
    <p:sldId id="371" r:id="rId25"/>
    <p:sldId id="372" r:id="rId26"/>
    <p:sldId id="381" r:id="rId27"/>
    <p:sldId id="382" r:id="rId28"/>
    <p:sldId id="383" r:id="rId29"/>
    <p:sldId id="384" r:id="rId30"/>
    <p:sldId id="385" r:id="rId31"/>
    <p:sldId id="386" r:id="rId32"/>
    <p:sldId id="387" r:id="rId33"/>
    <p:sldId id="388" r:id="rId34"/>
  </p:sldIdLst>
  <p:sldSz cx="12192000" cy="6858000"/>
  <p:notesSz cx="6669088" cy="97536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65754D2-FD40-4F8A-99B6-24B64AC05AD6}" v="4" dt="2024-04-04T14:41:58.34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0000" autoAdjust="0"/>
    <p:restoredTop sz="72857" autoAdjust="0"/>
  </p:normalViewPr>
  <p:slideViewPr>
    <p:cSldViewPr snapToGrid="0">
      <p:cViewPr>
        <p:scale>
          <a:sx n="73" d="100"/>
          <a:sy n="73" d="100"/>
        </p:scale>
        <p:origin x="54" y="54"/>
      </p:cViewPr>
      <p:guideLst/>
    </p:cSldViewPr>
  </p:slideViewPr>
  <p:notesTextViewPr>
    <p:cViewPr>
      <p:scale>
        <a:sx n="1" d="1"/>
        <a:sy n="1" d="1"/>
      </p:scale>
      <p:origin x="0" y="0"/>
    </p:cViewPr>
  </p:notesTextViewPr>
  <p:notesViewPr>
    <p:cSldViewPr snapToGrid="0">
      <p:cViewPr varScale="1">
        <p:scale>
          <a:sx n="70" d="100"/>
          <a:sy n="70" d="100"/>
        </p:scale>
        <p:origin x="2088" y="29"/>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tableStyles" Target="tableStyles.xml"/><Relationship Id="rId21" Type="http://schemas.openxmlformats.org/officeDocument/2006/relationships/slide" Target="slides/slide17.xml"/><Relationship Id="rId34" Type="http://schemas.openxmlformats.org/officeDocument/2006/relationships/slide" Target="slides/slide30.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viewProps" Target="viewProps.xml"/><Relationship Id="rId40" Type="http://schemas.microsoft.com/office/2015/10/relationships/revisionInfo" Target="revisionInfo.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presProps" Target="presProp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notesMaster" Target="notesMasters/notesMaster1.xml"/><Relationship Id="rId8" Type="http://schemas.openxmlformats.org/officeDocument/2006/relationships/slide" Target="slides/slide4.xml"/><Relationship Id="rId3" Type="http://schemas.openxmlformats.org/officeDocument/2006/relationships/customXml" Target="../customXml/item3.xml"/></Relationships>
</file>

<file path=ppt/diagrams/_rels/data1.xml.rels><?xml version="1.0" encoding="UTF-8" standalone="yes"?>
<Relationships xmlns="http://schemas.openxmlformats.org/package/2006/relationships"><Relationship Id="rId8" Type="http://schemas.openxmlformats.org/officeDocument/2006/relationships/image" Target="../media/image10.svg"/><Relationship Id="rId3" Type="http://schemas.openxmlformats.org/officeDocument/2006/relationships/image" Target="../media/image5.png"/><Relationship Id="rId7" Type="http://schemas.openxmlformats.org/officeDocument/2006/relationships/image" Target="../media/image9.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6.svg"/></Relationships>
</file>

<file path=ppt/diagrams/_rels/data4.xml.rels><?xml version="1.0" encoding="UTF-8" standalone="yes"?>
<Relationships xmlns="http://schemas.openxmlformats.org/package/2006/relationships"><Relationship Id="rId8" Type="http://schemas.openxmlformats.org/officeDocument/2006/relationships/image" Target="../media/image23.svg"/><Relationship Id="rId3" Type="http://schemas.openxmlformats.org/officeDocument/2006/relationships/image" Target="../media/image18.png"/><Relationship Id="rId7" Type="http://schemas.openxmlformats.org/officeDocument/2006/relationships/image" Target="../media/image22.png"/><Relationship Id="rId2" Type="http://schemas.openxmlformats.org/officeDocument/2006/relationships/image" Target="../media/image17.svg"/><Relationship Id="rId1" Type="http://schemas.openxmlformats.org/officeDocument/2006/relationships/image" Target="../media/image16.png"/><Relationship Id="rId6" Type="http://schemas.openxmlformats.org/officeDocument/2006/relationships/image" Target="../media/image21.svg"/><Relationship Id="rId5" Type="http://schemas.openxmlformats.org/officeDocument/2006/relationships/image" Target="../media/image20.png"/><Relationship Id="rId4" Type="http://schemas.openxmlformats.org/officeDocument/2006/relationships/image" Target="../media/image19.svg"/></Relationships>
</file>

<file path=ppt/diagrams/_rels/data5.xml.rels><?xml version="1.0" encoding="UTF-8" standalone="yes"?>
<Relationships xmlns="http://schemas.openxmlformats.org/package/2006/relationships"><Relationship Id="rId8" Type="http://schemas.openxmlformats.org/officeDocument/2006/relationships/image" Target="../media/image33.svg"/><Relationship Id="rId3" Type="http://schemas.openxmlformats.org/officeDocument/2006/relationships/image" Target="../media/image28.png"/><Relationship Id="rId7" Type="http://schemas.openxmlformats.org/officeDocument/2006/relationships/image" Target="../media/image32.png"/><Relationship Id="rId12" Type="http://schemas.openxmlformats.org/officeDocument/2006/relationships/image" Target="../media/image37.svg"/><Relationship Id="rId2" Type="http://schemas.openxmlformats.org/officeDocument/2006/relationships/image" Target="../media/image27.svg"/><Relationship Id="rId1" Type="http://schemas.openxmlformats.org/officeDocument/2006/relationships/image" Target="../media/image26.png"/><Relationship Id="rId6" Type="http://schemas.openxmlformats.org/officeDocument/2006/relationships/image" Target="../media/image31.svg"/><Relationship Id="rId11" Type="http://schemas.openxmlformats.org/officeDocument/2006/relationships/image" Target="../media/image36.png"/><Relationship Id="rId5" Type="http://schemas.openxmlformats.org/officeDocument/2006/relationships/image" Target="../media/image30.png"/><Relationship Id="rId10" Type="http://schemas.openxmlformats.org/officeDocument/2006/relationships/image" Target="../media/image35.svg"/><Relationship Id="rId4" Type="http://schemas.openxmlformats.org/officeDocument/2006/relationships/image" Target="../media/image29.svg"/><Relationship Id="rId9" Type="http://schemas.openxmlformats.org/officeDocument/2006/relationships/image" Target="../media/image34.png"/></Relationships>
</file>

<file path=ppt/diagrams/_rels/drawing1.xml.rels><?xml version="1.0" encoding="UTF-8" standalone="yes"?>
<Relationships xmlns="http://schemas.openxmlformats.org/package/2006/relationships"><Relationship Id="rId8" Type="http://schemas.openxmlformats.org/officeDocument/2006/relationships/image" Target="../media/image10.svg"/><Relationship Id="rId3" Type="http://schemas.openxmlformats.org/officeDocument/2006/relationships/image" Target="../media/image5.png"/><Relationship Id="rId7" Type="http://schemas.openxmlformats.org/officeDocument/2006/relationships/image" Target="../media/image9.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6.svg"/></Relationships>
</file>

<file path=ppt/diagrams/_rels/drawing4.xml.rels><?xml version="1.0" encoding="UTF-8" standalone="yes"?>
<Relationships xmlns="http://schemas.openxmlformats.org/package/2006/relationships"><Relationship Id="rId8" Type="http://schemas.openxmlformats.org/officeDocument/2006/relationships/image" Target="../media/image23.svg"/><Relationship Id="rId3" Type="http://schemas.openxmlformats.org/officeDocument/2006/relationships/image" Target="../media/image18.png"/><Relationship Id="rId7" Type="http://schemas.openxmlformats.org/officeDocument/2006/relationships/image" Target="../media/image22.png"/><Relationship Id="rId2" Type="http://schemas.openxmlformats.org/officeDocument/2006/relationships/image" Target="../media/image17.svg"/><Relationship Id="rId1" Type="http://schemas.openxmlformats.org/officeDocument/2006/relationships/image" Target="../media/image16.png"/><Relationship Id="rId6" Type="http://schemas.openxmlformats.org/officeDocument/2006/relationships/image" Target="../media/image21.svg"/><Relationship Id="rId5" Type="http://schemas.openxmlformats.org/officeDocument/2006/relationships/image" Target="../media/image20.png"/><Relationship Id="rId4" Type="http://schemas.openxmlformats.org/officeDocument/2006/relationships/image" Target="../media/image19.svg"/></Relationships>
</file>

<file path=ppt/diagrams/_rels/drawing5.xml.rels><?xml version="1.0" encoding="UTF-8" standalone="yes"?>
<Relationships xmlns="http://schemas.openxmlformats.org/package/2006/relationships"><Relationship Id="rId8" Type="http://schemas.openxmlformats.org/officeDocument/2006/relationships/image" Target="../media/image33.svg"/><Relationship Id="rId3" Type="http://schemas.openxmlformats.org/officeDocument/2006/relationships/image" Target="../media/image28.png"/><Relationship Id="rId7" Type="http://schemas.openxmlformats.org/officeDocument/2006/relationships/image" Target="../media/image32.png"/><Relationship Id="rId12" Type="http://schemas.openxmlformats.org/officeDocument/2006/relationships/image" Target="../media/image37.svg"/><Relationship Id="rId2" Type="http://schemas.openxmlformats.org/officeDocument/2006/relationships/image" Target="../media/image27.svg"/><Relationship Id="rId1" Type="http://schemas.openxmlformats.org/officeDocument/2006/relationships/image" Target="../media/image26.png"/><Relationship Id="rId6" Type="http://schemas.openxmlformats.org/officeDocument/2006/relationships/image" Target="../media/image31.svg"/><Relationship Id="rId11" Type="http://schemas.openxmlformats.org/officeDocument/2006/relationships/image" Target="../media/image36.png"/><Relationship Id="rId5" Type="http://schemas.openxmlformats.org/officeDocument/2006/relationships/image" Target="../media/image30.png"/><Relationship Id="rId10" Type="http://schemas.openxmlformats.org/officeDocument/2006/relationships/image" Target="../media/image35.svg"/><Relationship Id="rId4" Type="http://schemas.openxmlformats.org/officeDocument/2006/relationships/image" Target="../media/image29.svg"/><Relationship Id="rId9" Type="http://schemas.openxmlformats.org/officeDocument/2006/relationships/image" Target="../media/image34.png"/></Relationships>
</file>

<file path=ppt/diagrams/colors1.xml><?xml version="1.0" encoding="utf-8"?>
<dgm:colorsDef xmlns:dgm="http://schemas.openxmlformats.org/drawingml/2006/diagram" xmlns:a="http://schemas.openxmlformats.org/drawingml/2006/main" uniqueId="urn:microsoft.com/office/officeart/2018/5/colors/Iconchunking_neutralbg_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a:alpha val="0"/>
      </a:schemeClr>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50758B8-ECF5-4BDB-AAF8-3BBFC5A29D0E}" type="doc">
      <dgm:prSet loTypeId="urn:microsoft.com/office/officeart/2018/5/layout/IconLeafLabelList" loCatId="icon" qsTypeId="urn:microsoft.com/office/officeart/2005/8/quickstyle/simple1" qsCatId="simple" csTypeId="urn:microsoft.com/office/officeart/2018/5/colors/Iconchunking_neutralbg_accent1_2" csCatId="accent1" phldr="1"/>
      <dgm:spPr/>
      <dgm:t>
        <a:bodyPr/>
        <a:lstStyle/>
        <a:p>
          <a:endParaRPr lang="en-US"/>
        </a:p>
      </dgm:t>
    </dgm:pt>
    <dgm:pt modelId="{A377B9C5-25B2-4DB6-9FB4-83FF9B60405B}">
      <dgm:prSet/>
      <dgm:spPr/>
      <dgm:t>
        <a:bodyPr/>
        <a:lstStyle/>
        <a:p>
          <a:pPr>
            <a:defRPr cap="all"/>
          </a:pPr>
          <a:r>
            <a:rPr lang="en-GB"/>
            <a:t>How title is proved in registered land transactions</a:t>
          </a:r>
          <a:endParaRPr lang="en-US"/>
        </a:p>
      </dgm:t>
    </dgm:pt>
    <dgm:pt modelId="{1B8F9256-392A-45F6-8008-E5790A251954}" type="parTrans" cxnId="{E52580F1-E773-4B21-9ECB-87C8DD5C9D3E}">
      <dgm:prSet/>
      <dgm:spPr/>
      <dgm:t>
        <a:bodyPr/>
        <a:lstStyle/>
        <a:p>
          <a:endParaRPr lang="en-US"/>
        </a:p>
      </dgm:t>
    </dgm:pt>
    <dgm:pt modelId="{AB33DE61-457D-4C76-A57C-58A4CB196C98}" type="sibTrans" cxnId="{E52580F1-E773-4B21-9ECB-87C8DD5C9D3E}">
      <dgm:prSet/>
      <dgm:spPr/>
      <dgm:t>
        <a:bodyPr/>
        <a:lstStyle/>
        <a:p>
          <a:endParaRPr lang="en-US"/>
        </a:p>
      </dgm:t>
    </dgm:pt>
    <dgm:pt modelId="{668D05A2-F288-427D-896B-FEBE30450270}">
      <dgm:prSet/>
      <dgm:spPr/>
      <dgm:t>
        <a:bodyPr/>
        <a:lstStyle/>
        <a:p>
          <a:pPr>
            <a:defRPr cap="all"/>
          </a:pPr>
          <a:r>
            <a:rPr lang="en-GB"/>
            <a:t>How title is investigated</a:t>
          </a:r>
          <a:endParaRPr lang="en-US"/>
        </a:p>
      </dgm:t>
    </dgm:pt>
    <dgm:pt modelId="{B2B402BC-802B-40C5-8EDC-EE9DB3A6C405}" type="parTrans" cxnId="{B5066AC5-A393-45E7-8C96-952AFBAC6E6E}">
      <dgm:prSet/>
      <dgm:spPr/>
      <dgm:t>
        <a:bodyPr/>
        <a:lstStyle/>
        <a:p>
          <a:endParaRPr lang="en-US"/>
        </a:p>
      </dgm:t>
    </dgm:pt>
    <dgm:pt modelId="{F6479C89-412B-43BC-BA9F-E02562E60925}" type="sibTrans" cxnId="{B5066AC5-A393-45E7-8C96-952AFBAC6E6E}">
      <dgm:prSet/>
      <dgm:spPr/>
      <dgm:t>
        <a:bodyPr/>
        <a:lstStyle/>
        <a:p>
          <a:endParaRPr lang="en-US"/>
        </a:p>
      </dgm:t>
    </dgm:pt>
    <dgm:pt modelId="{44DEDE59-9C66-4A1A-BAF6-A949B835D2F9}">
      <dgm:prSet/>
      <dgm:spPr/>
      <dgm:t>
        <a:bodyPr/>
        <a:lstStyle/>
        <a:p>
          <a:pPr>
            <a:defRPr cap="all"/>
          </a:pPr>
          <a:r>
            <a:rPr lang="en-GB"/>
            <a:t>Relevant issues that may arise</a:t>
          </a:r>
          <a:endParaRPr lang="en-US"/>
        </a:p>
      </dgm:t>
    </dgm:pt>
    <dgm:pt modelId="{DBBF3A14-1F5D-4D4D-B3D1-7530D998163D}" type="parTrans" cxnId="{C938321A-8228-4624-B164-646A93151AC4}">
      <dgm:prSet/>
      <dgm:spPr/>
      <dgm:t>
        <a:bodyPr/>
        <a:lstStyle/>
        <a:p>
          <a:endParaRPr lang="en-US"/>
        </a:p>
      </dgm:t>
    </dgm:pt>
    <dgm:pt modelId="{213FC897-A11C-44F5-AE2C-D003B28A9B06}" type="sibTrans" cxnId="{C938321A-8228-4624-B164-646A93151AC4}">
      <dgm:prSet/>
      <dgm:spPr/>
      <dgm:t>
        <a:bodyPr/>
        <a:lstStyle/>
        <a:p>
          <a:endParaRPr lang="en-US"/>
        </a:p>
      </dgm:t>
    </dgm:pt>
    <dgm:pt modelId="{CD5C83EC-1A03-438E-A6E3-E4636D41910D}">
      <dgm:prSet/>
      <dgm:spPr/>
      <dgm:t>
        <a:bodyPr/>
        <a:lstStyle/>
        <a:p>
          <a:pPr>
            <a:defRPr cap="all"/>
          </a:pPr>
          <a:r>
            <a:rPr lang="en-GB"/>
            <a:t>Advising a buyer client on title issues</a:t>
          </a:r>
          <a:endParaRPr lang="en-US"/>
        </a:p>
      </dgm:t>
    </dgm:pt>
    <dgm:pt modelId="{F3C338E3-6514-4F15-ADB4-5E63CB0B781C}" type="parTrans" cxnId="{CB81EB3E-BD34-4223-83AE-25599B66E08A}">
      <dgm:prSet/>
      <dgm:spPr/>
      <dgm:t>
        <a:bodyPr/>
        <a:lstStyle/>
        <a:p>
          <a:endParaRPr lang="en-US"/>
        </a:p>
      </dgm:t>
    </dgm:pt>
    <dgm:pt modelId="{73D2FCA6-548F-4DF6-B040-6F55386F9999}" type="sibTrans" cxnId="{CB81EB3E-BD34-4223-83AE-25599B66E08A}">
      <dgm:prSet/>
      <dgm:spPr/>
      <dgm:t>
        <a:bodyPr/>
        <a:lstStyle/>
        <a:p>
          <a:endParaRPr lang="en-US"/>
        </a:p>
      </dgm:t>
    </dgm:pt>
    <dgm:pt modelId="{1B5C388A-E6B9-4FDB-BBEC-A400529FEA78}" type="pres">
      <dgm:prSet presAssocID="{A50758B8-ECF5-4BDB-AAF8-3BBFC5A29D0E}" presName="root" presStyleCnt="0">
        <dgm:presLayoutVars>
          <dgm:dir/>
          <dgm:resizeHandles val="exact"/>
        </dgm:presLayoutVars>
      </dgm:prSet>
      <dgm:spPr/>
    </dgm:pt>
    <dgm:pt modelId="{5C86B434-EBAC-4C4F-ACB9-19F660023E15}" type="pres">
      <dgm:prSet presAssocID="{A377B9C5-25B2-4DB6-9FB4-83FF9B60405B}" presName="compNode" presStyleCnt="0"/>
      <dgm:spPr/>
    </dgm:pt>
    <dgm:pt modelId="{D8D660D6-CB8C-4734-9260-422596AFFCFB}" type="pres">
      <dgm:prSet presAssocID="{A377B9C5-25B2-4DB6-9FB4-83FF9B60405B}" presName="iconBgRect" presStyleLbl="bgShp" presStyleIdx="0" presStyleCnt="4"/>
      <dgm:spPr>
        <a:prstGeom prst="round2DiagRect">
          <a:avLst>
            <a:gd name="adj1" fmla="val 29727"/>
            <a:gd name="adj2" fmla="val 0"/>
          </a:avLst>
        </a:prstGeom>
      </dgm:spPr>
    </dgm:pt>
    <dgm:pt modelId="{23673C0D-3542-437F-99FF-D075706A2468}" type="pres">
      <dgm:prSet presAssocID="{A377B9C5-25B2-4DB6-9FB4-83FF9B60405B}"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heckmark"/>
        </a:ext>
      </dgm:extLst>
    </dgm:pt>
    <dgm:pt modelId="{698ADCAE-110F-4977-962E-480B90B5DABD}" type="pres">
      <dgm:prSet presAssocID="{A377B9C5-25B2-4DB6-9FB4-83FF9B60405B}" presName="spaceRect" presStyleCnt="0"/>
      <dgm:spPr/>
    </dgm:pt>
    <dgm:pt modelId="{6ABCFA88-CB78-4041-AAF3-EBAF2AA12A67}" type="pres">
      <dgm:prSet presAssocID="{A377B9C5-25B2-4DB6-9FB4-83FF9B60405B}" presName="textRect" presStyleLbl="revTx" presStyleIdx="0" presStyleCnt="4">
        <dgm:presLayoutVars>
          <dgm:chMax val="1"/>
          <dgm:chPref val="1"/>
        </dgm:presLayoutVars>
      </dgm:prSet>
      <dgm:spPr/>
    </dgm:pt>
    <dgm:pt modelId="{626F127B-AE81-4646-9389-3444076CB7AC}" type="pres">
      <dgm:prSet presAssocID="{AB33DE61-457D-4C76-A57C-58A4CB196C98}" presName="sibTrans" presStyleCnt="0"/>
      <dgm:spPr/>
    </dgm:pt>
    <dgm:pt modelId="{BF2DF65A-3087-42C2-AC75-DE207DC8E4C9}" type="pres">
      <dgm:prSet presAssocID="{668D05A2-F288-427D-896B-FEBE30450270}" presName="compNode" presStyleCnt="0"/>
      <dgm:spPr/>
    </dgm:pt>
    <dgm:pt modelId="{2F7FCA18-0B11-40AB-B60C-E6776B6B4525}" type="pres">
      <dgm:prSet presAssocID="{668D05A2-F288-427D-896B-FEBE30450270}" presName="iconBgRect" presStyleLbl="bgShp" presStyleIdx="1" presStyleCnt="4"/>
      <dgm:spPr>
        <a:prstGeom prst="round2DiagRect">
          <a:avLst>
            <a:gd name="adj1" fmla="val 29727"/>
            <a:gd name="adj2" fmla="val 0"/>
          </a:avLst>
        </a:prstGeom>
      </dgm:spPr>
    </dgm:pt>
    <dgm:pt modelId="{5FAC8E03-0EA6-4E81-AC2C-5533651D95B7}" type="pres">
      <dgm:prSet presAssocID="{668D05A2-F288-427D-896B-FEBE30450270}"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Magnifying glass"/>
        </a:ext>
      </dgm:extLst>
    </dgm:pt>
    <dgm:pt modelId="{CED819BE-9689-4D04-A02C-98BA8FF3CF4A}" type="pres">
      <dgm:prSet presAssocID="{668D05A2-F288-427D-896B-FEBE30450270}" presName="spaceRect" presStyleCnt="0"/>
      <dgm:spPr/>
    </dgm:pt>
    <dgm:pt modelId="{A6862B64-6818-4D55-903C-0F7E45D65571}" type="pres">
      <dgm:prSet presAssocID="{668D05A2-F288-427D-896B-FEBE30450270}" presName="textRect" presStyleLbl="revTx" presStyleIdx="1" presStyleCnt="4">
        <dgm:presLayoutVars>
          <dgm:chMax val="1"/>
          <dgm:chPref val="1"/>
        </dgm:presLayoutVars>
      </dgm:prSet>
      <dgm:spPr/>
    </dgm:pt>
    <dgm:pt modelId="{504E1EB9-714B-4C27-A648-2D5062E6ABD9}" type="pres">
      <dgm:prSet presAssocID="{F6479C89-412B-43BC-BA9F-E02562E60925}" presName="sibTrans" presStyleCnt="0"/>
      <dgm:spPr/>
    </dgm:pt>
    <dgm:pt modelId="{5492CDAE-F858-4BE9-9A95-774D22987036}" type="pres">
      <dgm:prSet presAssocID="{44DEDE59-9C66-4A1A-BAF6-A949B835D2F9}" presName="compNode" presStyleCnt="0"/>
      <dgm:spPr/>
    </dgm:pt>
    <dgm:pt modelId="{59BBC128-1942-4A05-BB41-3137E5732CA0}" type="pres">
      <dgm:prSet presAssocID="{44DEDE59-9C66-4A1A-BAF6-A949B835D2F9}" presName="iconBgRect" presStyleLbl="bgShp" presStyleIdx="2" presStyleCnt="4"/>
      <dgm:spPr>
        <a:prstGeom prst="round2DiagRect">
          <a:avLst>
            <a:gd name="adj1" fmla="val 29727"/>
            <a:gd name="adj2" fmla="val 0"/>
          </a:avLst>
        </a:prstGeom>
      </dgm:spPr>
    </dgm:pt>
    <dgm:pt modelId="{50F8366E-1BB4-4785-AB28-ED7C8B5AD976}" type="pres">
      <dgm:prSet presAssocID="{44DEDE59-9C66-4A1A-BAF6-A949B835D2F9}"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Warning"/>
        </a:ext>
      </dgm:extLst>
    </dgm:pt>
    <dgm:pt modelId="{FE94DE50-41E1-4350-AE7C-A2DBCD77AAA6}" type="pres">
      <dgm:prSet presAssocID="{44DEDE59-9C66-4A1A-BAF6-A949B835D2F9}" presName="spaceRect" presStyleCnt="0"/>
      <dgm:spPr/>
    </dgm:pt>
    <dgm:pt modelId="{4BD64C57-417A-4053-B77D-09178CE03D67}" type="pres">
      <dgm:prSet presAssocID="{44DEDE59-9C66-4A1A-BAF6-A949B835D2F9}" presName="textRect" presStyleLbl="revTx" presStyleIdx="2" presStyleCnt="4">
        <dgm:presLayoutVars>
          <dgm:chMax val="1"/>
          <dgm:chPref val="1"/>
        </dgm:presLayoutVars>
      </dgm:prSet>
      <dgm:spPr/>
    </dgm:pt>
    <dgm:pt modelId="{D3862D2F-8C6B-494F-8857-D3C3C46B2398}" type="pres">
      <dgm:prSet presAssocID="{213FC897-A11C-44F5-AE2C-D003B28A9B06}" presName="sibTrans" presStyleCnt="0"/>
      <dgm:spPr/>
    </dgm:pt>
    <dgm:pt modelId="{A716673B-F63E-4AB5-9D91-9700BAAE550F}" type="pres">
      <dgm:prSet presAssocID="{CD5C83EC-1A03-438E-A6E3-E4636D41910D}" presName="compNode" presStyleCnt="0"/>
      <dgm:spPr/>
    </dgm:pt>
    <dgm:pt modelId="{07124554-719F-486C-AE21-36EDC0BDE886}" type="pres">
      <dgm:prSet presAssocID="{CD5C83EC-1A03-438E-A6E3-E4636D41910D}" presName="iconBgRect" presStyleLbl="bgShp" presStyleIdx="3" presStyleCnt="4"/>
      <dgm:spPr>
        <a:prstGeom prst="round2DiagRect">
          <a:avLst>
            <a:gd name="adj1" fmla="val 29727"/>
            <a:gd name="adj2" fmla="val 0"/>
          </a:avLst>
        </a:prstGeom>
      </dgm:spPr>
    </dgm:pt>
    <dgm:pt modelId="{28A288CE-0F9F-4E6B-A68D-1087103BADF9}" type="pres">
      <dgm:prSet presAssocID="{CD5C83EC-1A03-438E-A6E3-E4636D41910D}"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User"/>
        </a:ext>
      </dgm:extLst>
    </dgm:pt>
    <dgm:pt modelId="{229924FC-FBCE-41F6-B460-9357A083432C}" type="pres">
      <dgm:prSet presAssocID="{CD5C83EC-1A03-438E-A6E3-E4636D41910D}" presName="spaceRect" presStyleCnt="0"/>
      <dgm:spPr/>
    </dgm:pt>
    <dgm:pt modelId="{EE3117EE-7DBF-4E53-A4CA-994E4CC4B107}" type="pres">
      <dgm:prSet presAssocID="{CD5C83EC-1A03-438E-A6E3-E4636D41910D}" presName="textRect" presStyleLbl="revTx" presStyleIdx="3" presStyleCnt="4">
        <dgm:presLayoutVars>
          <dgm:chMax val="1"/>
          <dgm:chPref val="1"/>
        </dgm:presLayoutVars>
      </dgm:prSet>
      <dgm:spPr/>
    </dgm:pt>
  </dgm:ptLst>
  <dgm:cxnLst>
    <dgm:cxn modelId="{C938321A-8228-4624-B164-646A93151AC4}" srcId="{A50758B8-ECF5-4BDB-AAF8-3BBFC5A29D0E}" destId="{44DEDE59-9C66-4A1A-BAF6-A949B835D2F9}" srcOrd="2" destOrd="0" parTransId="{DBBF3A14-1F5D-4D4D-B3D1-7530D998163D}" sibTransId="{213FC897-A11C-44F5-AE2C-D003B28A9B06}"/>
    <dgm:cxn modelId="{3E6E282E-E684-45C3-A7ED-C2BBAF6C95AD}" type="presOf" srcId="{668D05A2-F288-427D-896B-FEBE30450270}" destId="{A6862B64-6818-4D55-903C-0F7E45D65571}" srcOrd="0" destOrd="0" presId="urn:microsoft.com/office/officeart/2018/5/layout/IconLeafLabelList"/>
    <dgm:cxn modelId="{CB81EB3E-BD34-4223-83AE-25599B66E08A}" srcId="{A50758B8-ECF5-4BDB-AAF8-3BBFC5A29D0E}" destId="{CD5C83EC-1A03-438E-A6E3-E4636D41910D}" srcOrd="3" destOrd="0" parTransId="{F3C338E3-6514-4F15-ADB4-5E63CB0B781C}" sibTransId="{73D2FCA6-548F-4DF6-B040-6F55386F9999}"/>
    <dgm:cxn modelId="{4E025F69-ED1C-45D8-A727-2E8246B68FE4}" type="presOf" srcId="{A50758B8-ECF5-4BDB-AAF8-3BBFC5A29D0E}" destId="{1B5C388A-E6B9-4FDB-BBEC-A400529FEA78}" srcOrd="0" destOrd="0" presId="urn:microsoft.com/office/officeart/2018/5/layout/IconLeafLabelList"/>
    <dgm:cxn modelId="{977B884E-CAC1-4FA2-8816-B3F41356CD4B}" type="presOf" srcId="{44DEDE59-9C66-4A1A-BAF6-A949B835D2F9}" destId="{4BD64C57-417A-4053-B77D-09178CE03D67}" srcOrd="0" destOrd="0" presId="urn:microsoft.com/office/officeart/2018/5/layout/IconLeafLabelList"/>
    <dgm:cxn modelId="{85960693-00B3-4FD7-9488-74212CDCF455}" type="presOf" srcId="{A377B9C5-25B2-4DB6-9FB4-83FF9B60405B}" destId="{6ABCFA88-CB78-4041-AAF3-EBAF2AA12A67}" srcOrd="0" destOrd="0" presId="urn:microsoft.com/office/officeart/2018/5/layout/IconLeafLabelList"/>
    <dgm:cxn modelId="{B5066AC5-A393-45E7-8C96-952AFBAC6E6E}" srcId="{A50758B8-ECF5-4BDB-AAF8-3BBFC5A29D0E}" destId="{668D05A2-F288-427D-896B-FEBE30450270}" srcOrd="1" destOrd="0" parTransId="{B2B402BC-802B-40C5-8EDC-EE9DB3A6C405}" sibTransId="{F6479C89-412B-43BC-BA9F-E02562E60925}"/>
    <dgm:cxn modelId="{4B327AD3-1D72-4825-820B-D2B779FA5ED5}" type="presOf" srcId="{CD5C83EC-1A03-438E-A6E3-E4636D41910D}" destId="{EE3117EE-7DBF-4E53-A4CA-994E4CC4B107}" srcOrd="0" destOrd="0" presId="urn:microsoft.com/office/officeart/2018/5/layout/IconLeafLabelList"/>
    <dgm:cxn modelId="{E52580F1-E773-4B21-9ECB-87C8DD5C9D3E}" srcId="{A50758B8-ECF5-4BDB-AAF8-3BBFC5A29D0E}" destId="{A377B9C5-25B2-4DB6-9FB4-83FF9B60405B}" srcOrd="0" destOrd="0" parTransId="{1B8F9256-392A-45F6-8008-E5790A251954}" sibTransId="{AB33DE61-457D-4C76-A57C-58A4CB196C98}"/>
    <dgm:cxn modelId="{9B70AA09-F0EC-469E-B545-A417D3036B77}" type="presParOf" srcId="{1B5C388A-E6B9-4FDB-BBEC-A400529FEA78}" destId="{5C86B434-EBAC-4C4F-ACB9-19F660023E15}" srcOrd="0" destOrd="0" presId="urn:microsoft.com/office/officeart/2018/5/layout/IconLeafLabelList"/>
    <dgm:cxn modelId="{892694EA-22BD-4138-91E9-7F08C9ACB1C1}" type="presParOf" srcId="{5C86B434-EBAC-4C4F-ACB9-19F660023E15}" destId="{D8D660D6-CB8C-4734-9260-422596AFFCFB}" srcOrd="0" destOrd="0" presId="urn:microsoft.com/office/officeart/2018/5/layout/IconLeafLabelList"/>
    <dgm:cxn modelId="{EA2899AB-F086-4389-B0E5-50E2931306E5}" type="presParOf" srcId="{5C86B434-EBAC-4C4F-ACB9-19F660023E15}" destId="{23673C0D-3542-437F-99FF-D075706A2468}" srcOrd="1" destOrd="0" presId="urn:microsoft.com/office/officeart/2018/5/layout/IconLeafLabelList"/>
    <dgm:cxn modelId="{0C55A7E3-4109-49DA-B22F-AA2CBEC85170}" type="presParOf" srcId="{5C86B434-EBAC-4C4F-ACB9-19F660023E15}" destId="{698ADCAE-110F-4977-962E-480B90B5DABD}" srcOrd="2" destOrd="0" presId="urn:microsoft.com/office/officeart/2018/5/layout/IconLeafLabelList"/>
    <dgm:cxn modelId="{98248787-A030-4C7B-9EA8-A050E35398E5}" type="presParOf" srcId="{5C86B434-EBAC-4C4F-ACB9-19F660023E15}" destId="{6ABCFA88-CB78-4041-AAF3-EBAF2AA12A67}" srcOrd="3" destOrd="0" presId="urn:microsoft.com/office/officeart/2018/5/layout/IconLeafLabelList"/>
    <dgm:cxn modelId="{C5457031-1A05-463F-8B8F-F6B73217AC0C}" type="presParOf" srcId="{1B5C388A-E6B9-4FDB-BBEC-A400529FEA78}" destId="{626F127B-AE81-4646-9389-3444076CB7AC}" srcOrd="1" destOrd="0" presId="urn:microsoft.com/office/officeart/2018/5/layout/IconLeafLabelList"/>
    <dgm:cxn modelId="{0E839D4B-FA7D-4961-9191-84D3A934BF89}" type="presParOf" srcId="{1B5C388A-E6B9-4FDB-BBEC-A400529FEA78}" destId="{BF2DF65A-3087-42C2-AC75-DE207DC8E4C9}" srcOrd="2" destOrd="0" presId="urn:microsoft.com/office/officeart/2018/5/layout/IconLeafLabelList"/>
    <dgm:cxn modelId="{18AE692D-9E27-479E-B9DE-C056E7FD2C21}" type="presParOf" srcId="{BF2DF65A-3087-42C2-AC75-DE207DC8E4C9}" destId="{2F7FCA18-0B11-40AB-B60C-E6776B6B4525}" srcOrd="0" destOrd="0" presId="urn:microsoft.com/office/officeart/2018/5/layout/IconLeafLabelList"/>
    <dgm:cxn modelId="{5B01D37C-76AA-4599-9424-4AF394BBAB6D}" type="presParOf" srcId="{BF2DF65A-3087-42C2-AC75-DE207DC8E4C9}" destId="{5FAC8E03-0EA6-4E81-AC2C-5533651D95B7}" srcOrd="1" destOrd="0" presId="urn:microsoft.com/office/officeart/2018/5/layout/IconLeafLabelList"/>
    <dgm:cxn modelId="{6C32F171-0468-4E30-B81A-74D398B4C852}" type="presParOf" srcId="{BF2DF65A-3087-42C2-AC75-DE207DC8E4C9}" destId="{CED819BE-9689-4D04-A02C-98BA8FF3CF4A}" srcOrd="2" destOrd="0" presId="urn:microsoft.com/office/officeart/2018/5/layout/IconLeafLabelList"/>
    <dgm:cxn modelId="{66739AE1-6586-4657-8309-DA555D1CDB35}" type="presParOf" srcId="{BF2DF65A-3087-42C2-AC75-DE207DC8E4C9}" destId="{A6862B64-6818-4D55-903C-0F7E45D65571}" srcOrd="3" destOrd="0" presId="urn:microsoft.com/office/officeart/2018/5/layout/IconLeafLabelList"/>
    <dgm:cxn modelId="{1A04849D-293E-4C67-8451-4CB554C06041}" type="presParOf" srcId="{1B5C388A-E6B9-4FDB-BBEC-A400529FEA78}" destId="{504E1EB9-714B-4C27-A648-2D5062E6ABD9}" srcOrd="3" destOrd="0" presId="urn:microsoft.com/office/officeart/2018/5/layout/IconLeafLabelList"/>
    <dgm:cxn modelId="{7A5D3D33-897C-4323-A9BB-3BDE17DD79E6}" type="presParOf" srcId="{1B5C388A-E6B9-4FDB-BBEC-A400529FEA78}" destId="{5492CDAE-F858-4BE9-9A95-774D22987036}" srcOrd="4" destOrd="0" presId="urn:microsoft.com/office/officeart/2018/5/layout/IconLeafLabelList"/>
    <dgm:cxn modelId="{0C8E3E3F-DAB6-4645-B051-7840D3951273}" type="presParOf" srcId="{5492CDAE-F858-4BE9-9A95-774D22987036}" destId="{59BBC128-1942-4A05-BB41-3137E5732CA0}" srcOrd="0" destOrd="0" presId="urn:microsoft.com/office/officeart/2018/5/layout/IconLeafLabelList"/>
    <dgm:cxn modelId="{9FC186B6-BA33-4DA6-A942-2C92AD8FEF90}" type="presParOf" srcId="{5492CDAE-F858-4BE9-9A95-774D22987036}" destId="{50F8366E-1BB4-4785-AB28-ED7C8B5AD976}" srcOrd="1" destOrd="0" presId="urn:microsoft.com/office/officeart/2018/5/layout/IconLeafLabelList"/>
    <dgm:cxn modelId="{D63C9B41-6567-4C7A-9C60-541DD4600E00}" type="presParOf" srcId="{5492CDAE-F858-4BE9-9A95-774D22987036}" destId="{FE94DE50-41E1-4350-AE7C-A2DBCD77AAA6}" srcOrd="2" destOrd="0" presId="urn:microsoft.com/office/officeart/2018/5/layout/IconLeafLabelList"/>
    <dgm:cxn modelId="{8AF26D2F-3988-4140-AF1A-CEC90684EF99}" type="presParOf" srcId="{5492CDAE-F858-4BE9-9A95-774D22987036}" destId="{4BD64C57-417A-4053-B77D-09178CE03D67}" srcOrd="3" destOrd="0" presId="urn:microsoft.com/office/officeart/2018/5/layout/IconLeafLabelList"/>
    <dgm:cxn modelId="{61EC78CA-B6C9-424E-8AB3-B527EA25C3DB}" type="presParOf" srcId="{1B5C388A-E6B9-4FDB-BBEC-A400529FEA78}" destId="{D3862D2F-8C6B-494F-8857-D3C3C46B2398}" srcOrd="5" destOrd="0" presId="urn:microsoft.com/office/officeart/2018/5/layout/IconLeafLabelList"/>
    <dgm:cxn modelId="{5E0797D9-D62A-4DD1-8A99-8003B1B0A516}" type="presParOf" srcId="{1B5C388A-E6B9-4FDB-BBEC-A400529FEA78}" destId="{A716673B-F63E-4AB5-9D91-9700BAAE550F}" srcOrd="6" destOrd="0" presId="urn:microsoft.com/office/officeart/2018/5/layout/IconLeafLabelList"/>
    <dgm:cxn modelId="{0F572902-9B63-49A8-94DE-62F038142CEE}" type="presParOf" srcId="{A716673B-F63E-4AB5-9D91-9700BAAE550F}" destId="{07124554-719F-486C-AE21-36EDC0BDE886}" srcOrd="0" destOrd="0" presId="urn:microsoft.com/office/officeart/2018/5/layout/IconLeafLabelList"/>
    <dgm:cxn modelId="{A7CC7883-18FB-4759-A4DA-467822A40369}" type="presParOf" srcId="{A716673B-F63E-4AB5-9D91-9700BAAE550F}" destId="{28A288CE-0F9F-4E6B-A68D-1087103BADF9}" srcOrd="1" destOrd="0" presId="urn:microsoft.com/office/officeart/2018/5/layout/IconLeafLabelList"/>
    <dgm:cxn modelId="{562F2314-9738-4308-9D39-2C1B625C5B8D}" type="presParOf" srcId="{A716673B-F63E-4AB5-9D91-9700BAAE550F}" destId="{229924FC-FBCE-41F6-B460-9357A083432C}" srcOrd="2" destOrd="0" presId="urn:microsoft.com/office/officeart/2018/5/layout/IconLeafLabelList"/>
    <dgm:cxn modelId="{EA0A6C06-FA85-4C70-BBB9-1AB83D5AEE03}" type="presParOf" srcId="{A716673B-F63E-4AB5-9D91-9700BAAE550F}" destId="{EE3117EE-7DBF-4E53-A4CA-994E4CC4B107}" srcOrd="3" destOrd="0" presId="urn:microsoft.com/office/officeart/2018/5/layout/IconLeaf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F403E783-7D5D-49BB-8A47-5EDA0DBE591B}" type="doc">
      <dgm:prSet loTypeId="urn:microsoft.com/office/officeart/2005/8/layout/process4" loCatId="process" qsTypeId="urn:microsoft.com/office/officeart/2005/8/quickstyle/simple1" qsCatId="simple" csTypeId="urn:microsoft.com/office/officeart/2005/8/colors/colorful1" csCatId="colorful"/>
      <dgm:spPr/>
      <dgm:t>
        <a:bodyPr/>
        <a:lstStyle/>
        <a:p>
          <a:endParaRPr lang="en-US"/>
        </a:p>
      </dgm:t>
    </dgm:pt>
    <dgm:pt modelId="{614026E8-2F24-4B19-830B-7E4AD4B71257}">
      <dgm:prSet custT="1"/>
      <dgm:spPr/>
      <dgm:t>
        <a:bodyPr/>
        <a:lstStyle/>
        <a:p>
          <a:r>
            <a:rPr lang="en-GB" sz="1600" dirty="0"/>
            <a:t>Land may be registered or unregistered</a:t>
          </a:r>
          <a:endParaRPr lang="en-US" sz="1600" dirty="0"/>
        </a:p>
      </dgm:t>
    </dgm:pt>
    <dgm:pt modelId="{D46CDE68-A932-41A6-9833-F73C16CF5937}" type="parTrans" cxnId="{BD60A3CA-8F22-470D-860A-B13949CA8DD4}">
      <dgm:prSet/>
      <dgm:spPr/>
      <dgm:t>
        <a:bodyPr/>
        <a:lstStyle/>
        <a:p>
          <a:endParaRPr lang="en-US"/>
        </a:p>
      </dgm:t>
    </dgm:pt>
    <dgm:pt modelId="{CD6DB5B1-E205-49CB-88CA-2444A7AB2D43}" type="sibTrans" cxnId="{BD60A3CA-8F22-470D-860A-B13949CA8DD4}">
      <dgm:prSet/>
      <dgm:spPr/>
      <dgm:t>
        <a:bodyPr/>
        <a:lstStyle/>
        <a:p>
          <a:endParaRPr lang="en-US"/>
        </a:p>
      </dgm:t>
    </dgm:pt>
    <dgm:pt modelId="{CF0648B6-7266-4C5C-A6F1-F70065D53F30}">
      <dgm:prSet custT="1"/>
      <dgm:spPr/>
      <dgm:t>
        <a:bodyPr/>
        <a:lstStyle/>
        <a:p>
          <a:r>
            <a:rPr lang="en-GB" sz="1600" dirty="0"/>
            <a:t>Seller must ‘deduce’ title – provide evidence of title</a:t>
          </a:r>
          <a:endParaRPr lang="en-US" sz="1600" dirty="0"/>
        </a:p>
      </dgm:t>
    </dgm:pt>
    <dgm:pt modelId="{14573476-DE0A-4350-A966-1D28796E38C4}" type="parTrans" cxnId="{B3C0966A-A07F-4351-A9C8-2750D9F969DF}">
      <dgm:prSet/>
      <dgm:spPr/>
      <dgm:t>
        <a:bodyPr/>
        <a:lstStyle/>
        <a:p>
          <a:endParaRPr lang="en-US"/>
        </a:p>
      </dgm:t>
    </dgm:pt>
    <dgm:pt modelId="{72BC96B0-206B-4CF2-AEA1-5E5E91DEA8B2}" type="sibTrans" cxnId="{B3C0966A-A07F-4351-A9C8-2750D9F969DF}">
      <dgm:prSet/>
      <dgm:spPr/>
      <dgm:t>
        <a:bodyPr/>
        <a:lstStyle/>
        <a:p>
          <a:endParaRPr lang="en-US"/>
        </a:p>
      </dgm:t>
    </dgm:pt>
    <dgm:pt modelId="{EB110969-9F24-4073-8793-B86F336BEAA7}">
      <dgm:prSet custT="1"/>
      <dgm:spPr/>
      <dgm:t>
        <a:bodyPr/>
        <a:lstStyle/>
        <a:p>
          <a:r>
            <a:rPr lang="en-GB" sz="1600" dirty="0"/>
            <a:t>Registered land: HMLR register</a:t>
          </a:r>
          <a:endParaRPr lang="en-US" sz="1600" dirty="0"/>
        </a:p>
      </dgm:t>
    </dgm:pt>
    <dgm:pt modelId="{1F28C057-56F6-41E3-8574-25CF96859BAA}" type="parTrans" cxnId="{CADDB42B-D6DB-40B6-AF5C-1075777984E4}">
      <dgm:prSet/>
      <dgm:spPr/>
      <dgm:t>
        <a:bodyPr/>
        <a:lstStyle/>
        <a:p>
          <a:endParaRPr lang="en-US"/>
        </a:p>
      </dgm:t>
    </dgm:pt>
    <dgm:pt modelId="{1F639335-F04A-45E1-8A80-2B9241581A0B}" type="sibTrans" cxnId="{CADDB42B-D6DB-40B6-AF5C-1075777984E4}">
      <dgm:prSet/>
      <dgm:spPr/>
      <dgm:t>
        <a:bodyPr/>
        <a:lstStyle/>
        <a:p>
          <a:endParaRPr lang="en-US"/>
        </a:p>
      </dgm:t>
    </dgm:pt>
    <dgm:pt modelId="{81AA8E53-FEE6-4DDF-A56C-5A6C2767ADE1}">
      <dgm:prSet custT="1"/>
      <dgm:spPr/>
      <dgm:t>
        <a:bodyPr/>
        <a:lstStyle/>
        <a:p>
          <a:r>
            <a:rPr lang="en-GB" sz="1600" dirty="0"/>
            <a:t>Unregistered land: epitome of title</a:t>
          </a:r>
          <a:endParaRPr lang="en-US" sz="1600" dirty="0"/>
        </a:p>
      </dgm:t>
    </dgm:pt>
    <dgm:pt modelId="{D3943E5F-79C8-4A4D-BE42-EC93F868DE38}" type="parTrans" cxnId="{44C6A9F6-7F7A-43BE-B147-790B39E5C4AA}">
      <dgm:prSet/>
      <dgm:spPr/>
      <dgm:t>
        <a:bodyPr/>
        <a:lstStyle/>
        <a:p>
          <a:endParaRPr lang="en-US"/>
        </a:p>
      </dgm:t>
    </dgm:pt>
    <dgm:pt modelId="{ECA3D528-2380-4F56-B099-EAAA08889637}" type="sibTrans" cxnId="{44C6A9F6-7F7A-43BE-B147-790B39E5C4AA}">
      <dgm:prSet/>
      <dgm:spPr/>
      <dgm:t>
        <a:bodyPr/>
        <a:lstStyle/>
        <a:p>
          <a:endParaRPr lang="en-US"/>
        </a:p>
      </dgm:t>
    </dgm:pt>
    <dgm:pt modelId="{36CB22FA-408B-428B-A692-BA09C9828425}">
      <dgm:prSet custT="1"/>
      <dgm:spPr/>
      <dgm:t>
        <a:bodyPr/>
        <a:lstStyle/>
        <a:p>
          <a:r>
            <a:rPr lang="en-GB" sz="1400" dirty="0"/>
            <a:t>The ‘evidence’ must be ‘investigated’: once by Seller’s conveyancer (to check Seller can sell what they think they are selling)  and then by Buyer’s conveyancer (pre-contract enquiries)</a:t>
          </a:r>
          <a:br>
            <a:rPr lang="en-GB" sz="1400" dirty="0"/>
          </a:br>
          <a:endParaRPr lang="en-US" sz="1400" dirty="0"/>
        </a:p>
      </dgm:t>
    </dgm:pt>
    <dgm:pt modelId="{0FF06DA1-D027-4C02-A442-157DFEC3D48E}" type="parTrans" cxnId="{E0302FBE-3DBB-41EA-BF48-81F29EB6D8B2}">
      <dgm:prSet/>
      <dgm:spPr/>
      <dgm:t>
        <a:bodyPr/>
        <a:lstStyle/>
        <a:p>
          <a:endParaRPr lang="en-US"/>
        </a:p>
      </dgm:t>
    </dgm:pt>
    <dgm:pt modelId="{BDDDBEC3-386A-441C-A397-8168F4211A7A}" type="sibTrans" cxnId="{E0302FBE-3DBB-41EA-BF48-81F29EB6D8B2}">
      <dgm:prSet/>
      <dgm:spPr/>
      <dgm:t>
        <a:bodyPr/>
        <a:lstStyle/>
        <a:p>
          <a:endParaRPr lang="en-US"/>
        </a:p>
      </dgm:t>
    </dgm:pt>
    <dgm:pt modelId="{C5A05648-484A-462B-B9AA-9F3C8FBB22ED}" type="pres">
      <dgm:prSet presAssocID="{F403E783-7D5D-49BB-8A47-5EDA0DBE591B}" presName="Name0" presStyleCnt="0">
        <dgm:presLayoutVars>
          <dgm:dir/>
          <dgm:animLvl val="lvl"/>
          <dgm:resizeHandles val="exact"/>
        </dgm:presLayoutVars>
      </dgm:prSet>
      <dgm:spPr/>
    </dgm:pt>
    <dgm:pt modelId="{4DACB977-AA8C-42DB-8958-BA5794F58D25}" type="pres">
      <dgm:prSet presAssocID="{36CB22FA-408B-428B-A692-BA09C9828425}" presName="boxAndChildren" presStyleCnt="0"/>
      <dgm:spPr/>
    </dgm:pt>
    <dgm:pt modelId="{B2F83558-305C-4DEF-BB96-7E4045368EDB}" type="pres">
      <dgm:prSet presAssocID="{36CB22FA-408B-428B-A692-BA09C9828425}" presName="parentTextBox" presStyleLbl="node1" presStyleIdx="0" presStyleCnt="5"/>
      <dgm:spPr/>
    </dgm:pt>
    <dgm:pt modelId="{6B30CBAB-04F0-497E-89CA-0FFBC589BEB4}" type="pres">
      <dgm:prSet presAssocID="{ECA3D528-2380-4F56-B099-EAAA08889637}" presName="sp" presStyleCnt="0"/>
      <dgm:spPr/>
    </dgm:pt>
    <dgm:pt modelId="{8F129F37-0C38-4732-B547-CB167A31109F}" type="pres">
      <dgm:prSet presAssocID="{81AA8E53-FEE6-4DDF-A56C-5A6C2767ADE1}" presName="arrowAndChildren" presStyleCnt="0"/>
      <dgm:spPr/>
    </dgm:pt>
    <dgm:pt modelId="{784D50EE-47F0-443B-AA56-76BD1E26BCCE}" type="pres">
      <dgm:prSet presAssocID="{81AA8E53-FEE6-4DDF-A56C-5A6C2767ADE1}" presName="parentTextArrow" presStyleLbl="node1" presStyleIdx="1" presStyleCnt="5"/>
      <dgm:spPr/>
    </dgm:pt>
    <dgm:pt modelId="{DE59A472-10E5-4DE5-871B-07FF60E30CDF}" type="pres">
      <dgm:prSet presAssocID="{1F639335-F04A-45E1-8A80-2B9241581A0B}" presName="sp" presStyleCnt="0"/>
      <dgm:spPr/>
    </dgm:pt>
    <dgm:pt modelId="{0F41A27A-453C-4557-8BCD-3AC609D852AF}" type="pres">
      <dgm:prSet presAssocID="{EB110969-9F24-4073-8793-B86F336BEAA7}" presName="arrowAndChildren" presStyleCnt="0"/>
      <dgm:spPr/>
    </dgm:pt>
    <dgm:pt modelId="{4077B4C2-7E36-4F54-AA1E-848F1B17E1FF}" type="pres">
      <dgm:prSet presAssocID="{EB110969-9F24-4073-8793-B86F336BEAA7}" presName="parentTextArrow" presStyleLbl="node1" presStyleIdx="2" presStyleCnt="5"/>
      <dgm:spPr/>
    </dgm:pt>
    <dgm:pt modelId="{B845F4D7-EF7D-40AA-A474-93737CB767B5}" type="pres">
      <dgm:prSet presAssocID="{72BC96B0-206B-4CF2-AEA1-5E5E91DEA8B2}" presName="sp" presStyleCnt="0"/>
      <dgm:spPr/>
    </dgm:pt>
    <dgm:pt modelId="{405C381F-7049-4550-A43A-6D073DAA4D12}" type="pres">
      <dgm:prSet presAssocID="{CF0648B6-7266-4C5C-A6F1-F70065D53F30}" presName="arrowAndChildren" presStyleCnt="0"/>
      <dgm:spPr/>
    </dgm:pt>
    <dgm:pt modelId="{683962E3-BF14-47F4-8B99-DB8FD0F32410}" type="pres">
      <dgm:prSet presAssocID="{CF0648B6-7266-4C5C-A6F1-F70065D53F30}" presName="parentTextArrow" presStyleLbl="node1" presStyleIdx="3" presStyleCnt="5"/>
      <dgm:spPr/>
    </dgm:pt>
    <dgm:pt modelId="{B865AE14-35C5-4DED-BF70-D2D6B3CF593C}" type="pres">
      <dgm:prSet presAssocID="{CD6DB5B1-E205-49CB-88CA-2444A7AB2D43}" presName="sp" presStyleCnt="0"/>
      <dgm:spPr/>
    </dgm:pt>
    <dgm:pt modelId="{8276651A-A378-46DD-9ADD-687634CA31DE}" type="pres">
      <dgm:prSet presAssocID="{614026E8-2F24-4B19-830B-7E4AD4B71257}" presName="arrowAndChildren" presStyleCnt="0"/>
      <dgm:spPr/>
    </dgm:pt>
    <dgm:pt modelId="{A41A4CB8-DFD1-4F20-9AE7-E12EAAF367DD}" type="pres">
      <dgm:prSet presAssocID="{614026E8-2F24-4B19-830B-7E4AD4B71257}" presName="parentTextArrow" presStyleLbl="node1" presStyleIdx="4" presStyleCnt="5"/>
      <dgm:spPr/>
    </dgm:pt>
  </dgm:ptLst>
  <dgm:cxnLst>
    <dgm:cxn modelId="{CADDB42B-D6DB-40B6-AF5C-1075777984E4}" srcId="{F403E783-7D5D-49BB-8A47-5EDA0DBE591B}" destId="{EB110969-9F24-4073-8793-B86F336BEAA7}" srcOrd="2" destOrd="0" parTransId="{1F28C057-56F6-41E3-8574-25CF96859BAA}" sibTransId="{1F639335-F04A-45E1-8A80-2B9241581A0B}"/>
    <dgm:cxn modelId="{85417636-2E29-4147-A665-9CAE7BE04D83}" type="presOf" srcId="{EB110969-9F24-4073-8793-B86F336BEAA7}" destId="{4077B4C2-7E36-4F54-AA1E-848F1B17E1FF}" srcOrd="0" destOrd="0" presId="urn:microsoft.com/office/officeart/2005/8/layout/process4"/>
    <dgm:cxn modelId="{ACB78F44-A29F-46DB-8495-D8072B9EB090}" type="presOf" srcId="{614026E8-2F24-4B19-830B-7E4AD4B71257}" destId="{A41A4CB8-DFD1-4F20-9AE7-E12EAAF367DD}" srcOrd="0" destOrd="0" presId="urn:microsoft.com/office/officeart/2005/8/layout/process4"/>
    <dgm:cxn modelId="{B3C0966A-A07F-4351-A9C8-2750D9F969DF}" srcId="{F403E783-7D5D-49BB-8A47-5EDA0DBE591B}" destId="{CF0648B6-7266-4C5C-A6F1-F70065D53F30}" srcOrd="1" destOrd="0" parTransId="{14573476-DE0A-4350-A966-1D28796E38C4}" sibTransId="{72BC96B0-206B-4CF2-AEA1-5E5E91DEA8B2}"/>
    <dgm:cxn modelId="{4876B352-170C-4F31-A596-FEEA9CA044AD}" type="presOf" srcId="{36CB22FA-408B-428B-A692-BA09C9828425}" destId="{B2F83558-305C-4DEF-BB96-7E4045368EDB}" srcOrd="0" destOrd="0" presId="urn:microsoft.com/office/officeart/2005/8/layout/process4"/>
    <dgm:cxn modelId="{39FC4A77-C841-4A7F-9234-057AC052B9AF}" type="presOf" srcId="{F403E783-7D5D-49BB-8A47-5EDA0DBE591B}" destId="{C5A05648-484A-462B-B9AA-9F3C8FBB22ED}" srcOrd="0" destOrd="0" presId="urn:microsoft.com/office/officeart/2005/8/layout/process4"/>
    <dgm:cxn modelId="{E0302FBE-3DBB-41EA-BF48-81F29EB6D8B2}" srcId="{F403E783-7D5D-49BB-8A47-5EDA0DBE591B}" destId="{36CB22FA-408B-428B-A692-BA09C9828425}" srcOrd="4" destOrd="0" parTransId="{0FF06DA1-D027-4C02-A442-157DFEC3D48E}" sibTransId="{BDDDBEC3-386A-441C-A397-8168F4211A7A}"/>
    <dgm:cxn modelId="{BD60A3CA-8F22-470D-860A-B13949CA8DD4}" srcId="{F403E783-7D5D-49BB-8A47-5EDA0DBE591B}" destId="{614026E8-2F24-4B19-830B-7E4AD4B71257}" srcOrd="0" destOrd="0" parTransId="{D46CDE68-A932-41A6-9833-F73C16CF5937}" sibTransId="{CD6DB5B1-E205-49CB-88CA-2444A7AB2D43}"/>
    <dgm:cxn modelId="{546DDCE3-B013-42A2-859E-860F2EB9DD2A}" type="presOf" srcId="{81AA8E53-FEE6-4DDF-A56C-5A6C2767ADE1}" destId="{784D50EE-47F0-443B-AA56-76BD1E26BCCE}" srcOrd="0" destOrd="0" presId="urn:microsoft.com/office/officeart/2005/8/layout/process4"/>
    <dgm:cxn modelId="{B17A59EC-CA8B-4D00-9AF5-5EA21FD66E8B}" type="presOf" srcId="{CF0648B6-7266-4C5C-A6F1-F70065D53F30}" destId="{683962E3-BF14-47F4-8B99-DB8FD0F32410}" srcOrd="0" destOrd="0" presId="urn:microsoft.com/office/officeart/2005/8/layout/process4"/>
    <dgm:cxn modelId="{44C6A9F6-7F7A-43BE-B147-790B39E5C4AA}" srcId="{F403E783-7D5D-49BB-8A47-5EDA0DBE591B}" destId="{81AA8E53-FEE6-4DDF-A56C-5A6C2767ADE1}" srcOrd="3" destOrd="0" parTransId="{D3943E5F-79C8-4A4D-BE42-EC93F868DE38}" sibTransId="{ECA3D528-2380-4F56-B099-EAAA08889637}"/>
    <dgm:cxn modelId="{C8C72F10-B283-4884-B035-4BC187A1115A}" type="presParOf" srcId="{C5A05648-484A-462B-B9AA-9F3C8FBB22ED}" destId="{4DACB977-AA8C-42DB-8958-BA5794F58D25}" srcOrd="0" destOrd="0" presId="urn:microsoft.com/office/officeart/2005/8/layout/process4"/>
    <dgm:cxn modelId="{6DF1D5D1-B261-44D1-842B-C32922D4F704}" type="presParOf" srcId="{4DACB977-AA8C-42DB-8958-BA5794F58D25}" destId="{B2F83558-305C-4DEF-BB96-7E4045368EDB}" srcOrd="0" destOrd="0" presId="urn:microsoft.com/office/officeart/2005/8/layout/process4"/>
    <dgm:cxn modelId="{25DE5563-937A-4320-A2AB-6E5EE5F1EE0B}" type="presParOf" srcId="{C5A05648-484A-462B-B9AA-9F3C8FBB22ED}" destId="{6B30CBAB-04F0-497E-89CA-0FFBC589BEB4}" srcOrd="1" destOrd="0" presId="urn:microsoft.com/office/officeart/2005/8/layout/process4"/>
    <dgm:cxn modelId="{ABD42E8A-20A3-4769-A9BD-872561ED709B}" type="presParOf" srcId="{C5A05648-484A-462B-B9AA-9F3C8FBB22ED}" destId="{8F129F37-0C38-4732-B547-CB167A31109F}" srcOrd="2" destOrd="0" presId="urn:microsoft.com/office/officeart/2005/8/layout/process4"/>
    <dgm:cxn modelId="{7167A029-DDB2-43AF-BF7C-467C856A9440}" type="presParOf" srcId="{8F129F37-0C38-4732-B547-CB167A31109F}" destId="{784D50EE-47F0-443B-AA56-76BD1E26BCCE}" srcOrd="0" destOrd="0" presId="urn:microsoft.com/office/officeart/2005/8/layout/process4"/>
    <dgm:cxn modelId="{81F588DA-BC7F-4E2E-8BA1-6311FAABA475}" type="presParOf" srcId="{C5A05648-484A-462B-B9AA-9F3C8FBB22ED}" destId="{DE59A472-10E5-4DE5-871B-07FF60E30CDF}" srcOrd="3" destOrd="0" presId="urn:microsoft.com/office/officeart/2005/8/layout/process4"/>
    <dgm:cxn modelId="{C711580B-8A8C-4CC2-83F4-C0AADF8F1026}" type="presParOf" srcId="{C5A05648-484A-462B-B9AA-9F3C8FBB22ED}" destId="{0F41A27A-453C-4557-8BCD-3AC609D852AF}" srcOrd="4" destOrd="0" presId="urn:microsoft.com/office/officeart/2005/8/layout/process4"/>
    <dgm:cxn modelId="{452E4F81-830F-4900-86E1-3A4853EE238F}" type="presParOf" srcId="{0F41A27A-453C-4557-8BCD-3AC609D852AF}" destId="{4077B4C2-7E36-4F54-AA1E-848F1B17E1FF}" srcOrd="0" destOrd="0" presId="urn:microsoft.com/office/officeart/2005/8/layout/process4"/>
    <dgm:cxn modelId="{9BBBBB28-8648-41F6-98D2-82CD86E6E6E3}" type="presParOf" srcId="{C5A05648-484A-462B-B9AA-9F3C8FBB22ED}" destId="{B845F4D7-EF7D-40AA-A474-93737CB767B5}" srcOrd="5" destOrd="0" presId="urn:microsoft.com/office/officeart/2005/8/layout/process4"/>
    <dgm:cxn modelId="{070866EF-2600-4C84-B95D-EA0EC472BD17}" type="presParOf" srcId="{C5A05648-484A-462B-B9AA-9F3C8FBB22ED}" destId="{405C381F-7049-4550-A43A-6D073DAA4D12}" srcOrd="6" destOrd="0" presId="urn:microsoft.com/office/officeart/2005/8/layout/process4"/>
    <dgm:cxn modelId="{019B23E2-59EB-4023-B014-966970260FED}" type="presParOf" srcId="{405C381F-7049-4550-A43A-6D073DAA4D12}" destId="{683962E3-BF14-47F4-8B99-DB8FD0F32410}" srcOrd="0" destOrd="0" presId="urn:microsoft.com/office/officeart/2005/8/layout/process4"/>
    <dgm:cxn modelId="{13F85C17-AB9B-431C-BFB0-CCE0629ABE4A}" type="presParOf" srcId="{C5A05648-484A-462B-B9AA-9F3C8FBB22ED}" destId="{B865AE14-35C5-4DED-BF70-D2D6B3CF593C}" srcOrd="7" destOrd="0" presId="urn:microsoft.com/office/officeart/2005/8/layout/process4"/>
    <dgm:cxn modelId="{D3D0BCBA-5384-44EF-9E80-C515E7206FCE}" type="presParOf" srcId="{C5A05648-484A-462B-B9AA-9F3C8FBB22ED}" destId="{8276651A-A378-46DD-9ADD-687634CA31DE}" srcOrd="8" destOrd="0" presId="urn:microsoft.com/office/officeart/2005/8/layout/process4"/>
    <dgm:cxn modelId="{DEC590CF-B313-447F-B4FD-3F644F391EB2}" type="presParOf" srcId="{8276651A-A378-46DD-9ADD-687634CA31DE}" destId="{A41A4CB8-DFD1-4F20-9AE7-E12EAAF367DD}" srcOrd="0" destOrd="0" presId="urn:microsoft.com/office/officeart/2005/8/layout/process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1134BACE-8F76-4C1A-8F99-6FAF1720B9E5}" type="doc">
      <dgm:prSet loTypeId="urn:microsoft.com/office/officeart/2005/8/layout/vProcess5" loCatId="process" qsTypeId="urn:microsoft.com/office/officeart/2005/8/quickstyle/simple1" qsCatId="simple" csTypeId="urn:microsoft.com/office/officeart/2005/8/colors/colorful2" csCatId="colorful"/>
      <dgm:spPr/>
      <dgm:t>
        <a:bodyPr/>
        <a:lstStyle/>
        <a:p>
          <a:endParaRPr lang="en-US"/>
        </a:p>
      </dgm:t>
    </dgm:pt>
    <dgm:pt modelId="{AC389A1D-A75E-4138-9F74-F86B1CF196ED}">
      <dgm:prSet/>
      <dgm:spPr/>
      <dgm:t>
        <a:bodyPr/>
        <a:lstStyle/>
        <a:p>
          <a:r>
            <a:rPr lang="en-GB"/>
            <a:t>If a registered title does not have title absolute, it might be possible to “convert” the lesser title to title absolute in certain specified circumstances; this is known as “upgrading” the title. </a:t>
          </a:r>
          <a:endParaRPr lang="en-US"/>
        </a:p>
      </dgm:t>
    </dgm:pt>
    <dgm:pt modelId="{CE0E21E6-31A5-4876-9D3C-DA96D8B40B45}" type="parTrans" cxnId="{782ABB90-916E-4870-94DE-243710D4C750}">
      <dgm:prSet/>
      <dgm:spPr/>
      <dgm:t>
        <a:bodyPr/>
        <a:lstStyle/>
        <a:p>
          <a:endParaRPr lang="en-US"/>
        </a:p>
      </dgm:t>
    </dgm:pt>
    <dgm:pt modelId="{86D4920D-01CA-47E1-B545-DD3A9623D78D}" type="sibTrans" cxnId="{782ABB90-916E-4870-94DE-243710D4C750}">
      <dgm:prSet/>
      <dgm:spPr/>
      <dgm:t>
        <a:bodyPr/>
        <a:lstStyle/>
        <a:p>
          <a:endParaRPr lang="en-US"/>
        </a:p>
      </dgm:t>
    </dgm:pt>
    <dgm:pt modelId="{15C80E50-ABAF-4AEE-AEFF-8E960E61A92D}">
      <dgm:prSet/>
      <dgm:spPr/>
      <dgm:t>
        <a:bodyPr/>
        <a:lstStyle/>
        <a:p>
          <a:r>
            <a:rPr lang="en-GB" dirty="0"/>
            <a:t>The most common example is upgrading a possessory title after lapse of time. Once a possessory title has been registered for 12 years, if that title has not been challenged or claimed by anyone, it is possible for the registered proprietor of the possessory title to apply to HMLR to upgrade the class of title to title absolute.</a:t>
          </a:r>
          <a:endParaRPr lang="en-US" dirty="0"/>
        </a:p>
      </dgm:t>
    </dgm:pt>
    <dgm:pt modelId="{CA534852-D52C-4375-8542-FDDFDF921F0F}" type="parTrans" cxnId="{09B094C3-B322-42FD-959C-ACC6FF60B3FE}">
      <dgm:prSet/>
      <dgm:spPr/>
      <dgm:t>
        <a:bodyPr/>
        <a:lstStyle/>
        <a:p>
          <a:endParaRPr lang="en-US"/>
        </a:p>
      </dgm:t>
    </dgm:pt>
    <dgm:pt modelId="{67B8D925-7F3A-432D-B7C0-48639ADB86AE}" type="sibTrans" cxnId="{09B094C3-B322-42FD-959C-ACC6FF60B3FE}">
      <dgm:prSet/>
      <dgm:spPr/>
      <dgm:t>
        <a:bodyPr/>
        <a:lstStyle/>
        <a:p>
          <a:endParaRPr lang="en-US"/>
        </a:p>
      </dgm:t>
    </dgm:pt>
    <dgm:pt modelId="{EF10BD9A-0A55-4D74-BBB0-50724A95F004}" type="pres">
      <dgm:prSet presAssocID="{1134BACE-8F76-4C1A-8F99-6FAF1720B9E5}" presName="outerComposite" presStyleCnt="0">
        <dgm:presLayoutVars>
          <dgm:chMax val="5"/>
          <dgm:dir/>
          <dgm:resizeHandles val="exact"/>
        </dgm:presLayoutVars>
      </dgm:prSet>
      <dgm:spPr/>
    </dgm:pt>
    <dgm:pt modelId="{5B06E8A1-D182-4BAD-BD04-C0B856429D6B}" type="pres">
      <dgm:prSet presAssocID="{1134BACE-8F76-4C1A-8F99-6FAF1720B9E5}" presName="dummyMaxCanvas" presStyleCnt="0">
        <dgm:presLayoutVars/>
      </dgm:prSet>
      <dgm:spPr/>
    </dgm:pt>
    <dgm:pt modelId="{E9D64CE0-69AA-42A9-ABB7-147D59AAD79B}" type="pres">
      <dgm:prSet presAssocID="{1134BACE-8F76-4C1A-8F99-6FAF1720B9E5}" presName="TwoNodes_1" presStyleLbl="node1" presStyleIdx="0" presStyleCnt="2">
        <dgm:presLayoutVars>
          <dgm:bulletEnabled val="1"/>
        </dgm:presLayoutVars>
      </dgm:prSet>
      <dgm:spPr/>
    </dgm:pt>
    <dgm:pt modelId="{744F4D94-A72E-4E71-9AA1-CAD08995F25F}" type="pres">
      <dgm:prSet presAssocID="{1134BACE-8F76-4C1A-8F99-6FAF1720B9E5}" presName="TwoNodes_2" presStyleLbl="node1" presStyleIdx="1" presStyleCnt="2">
        <dgm:presLayoutVars>
          <dgm:bulletEnabled val="1"/>
        </dgm:presLayoutVars>
      </dgm:prSet>
      <dgm:spPr/>
    </dgm:pt>
    <dgm:pt modelId="{4B91B8F6-BF5F-4DE9-A774-9B872FE71C56}" type="pres">
      <dgm:prSet presAssocID="{1134BACE-8F76-4C1A-8F99-6FAF1720B9E5}" presName="TwoConn_1-2" presStyleLbl="fgAccFollowNode1" presStyleIdx="0" presStyleCnt="1">
        <dgm:presLayoutVars>
          <dgm:bulletEnabled val="1"/>
        </dgm:presLayoutVars>
      </dgm:prSet>
      <dgm:spPr/>
    </dgm:pt>
    <dgm:pt modelId="{7F4CD7BE-08DB-414B-8BF2-B51ED30B801E}" type="pres">
      <dgm:prSet presAssocID="{1134BACE-8F76-4C1A-8F99-6FAF1720B9E5}" presName="TwoNodes_1_text" presStyleLbl="node1" presStyleIdx="1" presStyleCnt="2">
        <dgm:presLayoutVars>
          <dgm:bulletEnabled val="1"/>
        </dgm:presLayoutVars>
      </dgm:prSet>
      <dgm:spPr/>
    </dgm:pt>
    <dgm:pt modelId="{ED5D0A35-083D-4026-88E4-47D27CA247C8}" type="pres">
      <dgm:prSet presAssocID="{1134BACE-8F76-4C1A-8F99-6FAF1720B9E5}" presName="TwoNodes_2_text" presStyleLbl="node1" presStyleIdx="1" presStyleCnt="2">
        <dgm:presLayoutVars>
          <dgm:bulletEnabled val="1"/>
        </dgm:presLayoutVars>
      </dgm:prSet>
      <dgm:spPr/>
    </dgm:pt>
  </dgm:ptLst>
  <dgm:cxnLst>
    <dgm:cxn modelId="{82DD1F1D-C071-4518-B3BF-07FE19738AAE}" type="presOf" srcId="{15C80E50-ABAF-4AEE-AEFF-8E960E61A92D}" destId="{744F4D94-A72E-4E71-9AA1-CAD08995F25F}" srcOrd="0" destOrd="0" presId="urn:microsoft.com/office/officeart/2005/8/layout/vProcess5"/>
    <dgm:cxn modelId="{5EE55050-D86A-4BCA-A6D6-925F79408FA6}" type="presOf" srcId="{AC389A1D-A75E-4138-9F74-F86B1CF196ED}" destId="{7F4CD7BE-08DB-414B-8BF2-B51ED30B801E}" srcOrd="1" destOrd="0" presId="urn:microsoft.com/office/officeart/2005/8/layout/vProcess5"/>
    <dgm:cxn modelId="{35BE5471-942A-4BA3-9C7B-125082E72CF5}" type="presOf" srcId="{15C80E50-ABAF-4AEE-AEFF-8E960E61A92D}" destId="{ED5D0A35-083D-4026-88E4-47D27CA247C8}" srcOrd="1" destOrd="0" presId="urn:microsoft.com/office/officeart/2005/8/layout/vProcess5"/>
    <dgm:cxn modelId="{E55F5B77-1BDF-4AAF-AD84-98AE97D3DACE}" type="presOf" srcId="{AC389A1D-A75E-4138-9F74-F86B1CF196ED}" destId="{E9D64CE0-69AA-42A9-ABB7-147D59AAD79B}" srcOrd="0" destOrd="0" presId="urn:microsoft.com/office/officeart/2005/8/layout/vProcess5"/>
    <dgm:cxn modelId="{90943B83-DFEF-4924-A54A-35686679607F}" type="presOf" srcId="{1134BACE-8F76-4C1A-8F99-6FAF1720B9E5}" destId="{EF10BD9A-0A55-4D74-BBB0-50724A95F004}" srcOrd="0" destOrd="0" presId="urn:microsoft.com/office/officeart/2005/8/layout/vProcess5"/>
    <dgm:cxn modelId="{782ABB90-916E-4870-94DE-243710D4C750}" srcId="{1134BACE-8F76-4C1A-8F99-6FAF1720B9E5}" destId="{AC389A1D-A75E-4138-9F74-F86B1CF196ED}" srcOrd="0" destOrd="0" parTransId="{CE0E21E6-31A5-4876-9D3C-DA96D8B40B45}" sibTransId="{86D4920D-01CA-47E1-B545-DD3A9623D78D}"/>
    <dgm:cxn modelId="{09B094C3-B322-42FD-959C-ACC6FF60B3FE}" srcId="{1134BACE-8F76-4C1A-8F99-6FAF1720B9E5}" destId="{15C80E50-ABAF-4AEE-AEFF-8E960E61A92D}" srcOrd="1" destOrd="0" parTransId="{CA534852-D52C-4375-8542-FDDFDF921F0F}" sibTransId="{67B8D925-7F3A-432D-B7C0-48639ADB86AE}"/>
    <dgm:cxn modelId="{006178E6-51EC-4C14-8641-C5DF9BB7C058}" type="presOf" srcId="{86D4920D-01CA-47E1-B545-DD3A9623D78D}" destId="{4B91B8F6-BF5F-4DE9-A774-9B872FE71C56}" srcOrd="0" destOrd="0" presId="urn:microsoft.com/office/officeart/2005/8/layout/vProcess5"/>
    <dgm:cxn modelId="{AA661D9D-CBF7-4654-8BA6-4429DF832143}" type="presParOf" srcId="{EF10BD9A-0A55-4D74-BBB0-50724A95F004}" destId="{5B06E8A1-D182-4BAD-BD04-C0B856429D6B}" srcOrd="0" destOrd="0" presId="urn:microsoft.com/office/officeart/2005/8/layout/vProcess5"/>
    <dgm:cxn modelId="{9DE61E12-4BC4-4F95-9D73-763C30C76BAF}" type="presParOf" srcId="{EF10BD9A-0A55-4D74-BBB0-50724A95F004}" destId="{E9D64CE0-69AA-42A9-ABB7-147D59AAD79B}" srcOrd="1" destOrd="0" presId="urn:microsoft.com/office/officeart/2005/8/layout/vProcess5"/>
    <dgm:cxn modelId="{C6FBFCA1-CA15-42B2-84EF-E1CD85DA832A}" type="presParOf" srcId="{EF10BD9A-0A55-4D74-BBB0-50724A95F004}" destId="{744F4D94-A72E-4E71-9AA1-CAD08995F25F}" srcOrd="2" destOrd="0" presId="urn:microsoft.com/office/officeart/2005/8/layout/vProcess5"/>
    <dgm:cxn modelId="{9549965C-E16B-48EF-B697-03E52FCE9B3A}" type="presParOf" srcId="{EF10BD9A-0A55-4D74-BBB0-50724A95F004}" destId="{4B91B8F6-BF5F-4DE9-A774-9B872FE71C56}" srcOrd="3" destOrd="0" presId="urn:microsoft.com/office/officeart/2005/8/layout/vProcess5"/>
    <dgm:cxn modelId="{F5CD4C24-458C-4A17-9BBD-03BEC9648F94}" type="presParOf" srcId="{EF10BD9A-0A55-4D74-BBB0-50724A95F004}" destId="{7F4CD7BE-08DB-414B-8BF2-B51ED30B801E}" srcOrd="4" destOrd="0" presId="urn:microsoft.com/office/officeart/2005/8/layout/vProcess5"/>
    <dgm:cxn modelId="{FED2E409-10D9-4BE6-B489-8E45AC1FCADB}" type="presParOf" srcId="{EF10BD9A-0A55-4D74-BBB0-50724A95F004}" destId="{ED5D0A35-083D-4026-88E4-47D27CA247C8}" srcOrd="5"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7E0CF6D4-611E-49D3-AC6E-34E37CBDFD08}"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7FAFCE88-4589-45AB-9905-3D099642EC17}">
      <dgm:prSet/>
      <dgm:spPr/>
      <dgm:t>
        <a:bodyPr/>
        <a:lstStyle/>
        <a:p>
          <a:r>
            <a:rPr lang="en-GB"/>
            <a:t>A notice is an entry made in a register of title in respect of the burden of an interest.</a:t>
          </a:r>
          <a:endParaRPr lang="en-US"/>
        </a:p>
      </dgm:t>
    </dgm:pt>
    <dgm:pt modelId="{71E49155-2A03-4551-AD63-B0D6D940C5C6}" type="parTrans" cxnId="{856726A4-E388-4800-98C2-624687C51DF5}">
      <dgm:prSet/>
      <dgm:spPr/>
      <dgm:t>
        <a:bodyPr/>
        <a:lstStyle/>
        <a:p>
          <a:endParaRPr lang="en-US"/>
        </a:p>
      </dgm:t>
    </dgm:pt>
    <dgm:pt modelId="{10EFE02E-AC19-487A-BE42-1EBCFCCE9EF2}" type="sibTrans" cxnId="{856726A4-E388-4800-98C2-624687C51DF5}">
      <dgm:prSet/>
      <dgm:spPr/>
      <dgm:t>
        <a:bodyPr/>
        <a:lstStyle/>
        <a:p>
          <a:endParaRPr lang="en-US"/>
        </a:p>
      </dgm:t>
    </dgm:pt>
    <dgm:pt modelId="{058526FC-D1E3-4C43-98F0-F46015FE2BE5}">
      <dgm:prSet/>
      <dgm:spPr/>
      <dgm:t>
        <a:bodyPr/>
        <a:lstStyle/>
        <a:p>
          <a:r>
            <a:rPr lang="en-GB"/>
            <a:t>A restriction is an entry in the register that prevents or regulates the making of an entry on the register in respect of any disposition (or a disposition of a specified kind) notices almost always appear on the charges register of a registered title.</a:t>
          </a:r>
          <a:endParaRPr lang="en-US"/>
        </a:p>
      </dgm:t>
    </dgm:pt>
    <dgm:pt modelId="{10216C7D-6697-4D02-933C-686F7CC6EF56}" type="parTrans" cxnId="{E36212F5-B16D-478A-93C3-171651A086E6}">
      <dgm:prSet/>
      <dgm:spPr/>
      <dgm:t>
        <a:bodyPr/>
        <a:lstStyle/>
        <a:p>
          <a:endParaRPr lang="en-US"/>
        </a:p>
      </dgm:t>
    </dgm:pt>
    <dgm:pt modelId="{0935AFA3-EE4F-4750-A5C2-B712E101BBCD}" type="sibTrans" cxnId="{E36212F5-B16D-478A-93C3-171651A086E6}">
      <dgm:prSet/>
      <dgm:spPr/>
      <dgm:t>
        <a:bodyPr/>
        <a:lstStyle/>
        <a:p>
          <a:endParaRPr lang="en-US"/>
        </a:p>
      </dgm:t>
    </dgm:pt>
    <dgm:pt modelId="{DF56677A-C92C-460D-A443-25FB5D6503C0}">
      <dgm:prSet/>
      <dgm:spPr/>
      <dgm:t>
        <a:bodyPr/>
        <a:lstStyle/>
        <a:p>
          <a:r>
            <a:rPr lang="en-GB"/>
            <a:t>In a sale involving registered land, the seller’s conveyancer will deduce title by producing official copies of the register of title, and official copy of the title plan and copies of the documents referred to on the register and kept by the Registrar.</a:t>
          </a:r>
          <a:endParaRPr lang="en-US"/>
        </a:p>
      </dgm:t>
    </dgm:pt>
    <dgm:pt modelId="{B459BD96-0778-4E8A-9C3E-5D8D57078B51}" type="parTrans" cxnId="{45B1C265-508F-4181-B290-1C8476CC04CC}">
      <dgm:prSet/>
      <dgm:spPr/>
      <dgm:t>
        <a:bodyPr/>
        <a:lstStyle/>
        <a:p>
          <a:endParaRPr lang="en-US"/>
        </a:p>
      </dgm:t>
    </dgm:pt>
    <dgm:pt modelId="{8A953CBB-9E07-4D8B-B5A8-B7DAE40943DE}" type="sibTrans" cxnId="{45B1C265-508F-4181-B290-1C8476CC04CC}">
      <dgm:prSet/>
      <dgm:spPr/>
      <dgm:t>
        <a:bodyPr/>
        <a:lstStyle/>
        <a:p>
          <a:endParaRPr lang="en-US"/>
        </a:p>
      </dgm:t>
    </dgm:pt>
    <dgm:pt modelId="{5C981E15-5C3D-4980-87EB-62D0C5211302}">
      <dgm:prSet/>
      <dgm:spPr/>
      <dgm:t>
        <a:bodyPr/>
        <a:lstStyle/>
        <a:p>
          <a:r>
            <a:rPr lang="en-GB"/>
            <a:t>The buyer’s conveyancer will investigate the title.</a:t>
          </a:r>
          <a:endParaRPr lang="en-US"/>
        </a:p>
      </dgm:t>
    </dgm:pt>
    <dgm:pt modelId="{7A57DDAC-4BD3-431C-AD7C-A23B6926286B}" type="parTrans" cxnId="{49CE3D50-4B19-4142-9532-B1395ABDAB5B}">
      <dgm:prSet/>
      <dgm:spPr/>
      <dgm:t>
        <a:bodyPr/>
        <a:lstStyle/>
        <a:p>
          <a:endParaRPr lang="en-US"/>
        </a:p>
      </dgm:t>
    </dgm:pt>
    <dgm:pt modelId="{CFDC5272-E1B9-4602-B85E-D1754899CF42}" type="sibTrans" cxnId="{49CE3D50-4B19-4142-9532-B1395ABDAB5B}">
      <dgm:prSet/>
      <dgm:spPr/>
      <dgm:t>
        <a:bodyPr/>
        <a:lstStyle/>
        <a:p>
          <a:endParaRPr lang="en-US"/>
        </a:p>
      </dgm:t>
    </dgm:pt>
    <dgm:pt modelId="{59A526D6-B045-4D5A-AB60-EED6C9A19EAC}" type="pres">
      <dgm:prSet presAssocID="{7E0CF6D4-611E-49D3-AC6E-34E37CBDFD08}" presName="root" presStyleCnt="0">
        <dgm:presLayoutVars>
          <dgm:dir/>
          <dgm:resizeHandles val="exact"/>
        </dgm:presLayoutVars>
      </dgm:prSet>
      <dgm:spPr/>
    </dgm:pt>
    <dgm:pt modelId="{495F6966-D49F-469B-B610-8A58930849B8}" type="pres">
      <dgm:prSet presAssocID="{7FAFCE88-4589-45AB-9905-3D099642EC17}" presName="compNode" presStyleCnt="0"/>
      <dgm:spPr/>
    </dgm:pt>
    <dgm:pt modelId="{DFD6AA5A-FF82-4FC9-9C24-6EEE115FDECB}" type="pres">
      <dgm:prSet presAssocID="{7FAFCE88-4589-45AB-9905-3D099642EC17}" presName="bgRect" presStyleLbl="bgShp" presStyleIdx="0" presStyleCnt="4"/>
      <dgm:spPr/>
    </dgm:pt>
    <dgm:pt modelId="{7AFE3030-7022-442F-B863-4F758C8B8085}" type="pres">
      <dgm:prSet presAssocID="{7FAFCE88-4589-45AB-9905-3D099642EC17}"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Judge"/>
        </a:ext>
      </dgm:extLst>
    </dgm:pt>
    <dgm:pt modelId="{358D26FF-DF6F-4E66-AD0A-0A49A3A9FF1D}" type="pres">
      <dgm:prSet presAssocID="{7FAFCE88-4589-45AB-9905-3D099642EC17}" presName="spaceRect" presStyleCnt="0"/>
      <dgm:spPr/>
    </dgm:pt>
    <dgm:pt modelId="{41A39B8D-7D7A-42C5-9E33-758EF80C4B76}" type="pres">
      <dgm:prSet presAssocID="{7FAFCE88-4589-45AB-9905-3D099642EC17}" presName="parTx" presStyleLbl="revTx" presStyleIdx="0" presStyleCnt="4">
        <dgm:presLayoutVars>
          <dgm:chMax val="0"/>
          <dgm:chPref val="0"/>
        </dgm:presLayoutVars>
      </dgm:prSet>
      <dgm:spPr/>
    </dgm:pt>
    <dgm:pt modelId="{D4B436E4-DA75-42C7-BAAB-507454EE8335}" type="pres">
      <dgm:prSet presAssocID="{10EFE02E-AC19-487A-BE42-1EBCFCCE9EF2}" presName="sibTrans" presStyleCnt="0"/>
      <dgm:spPr/>
    </dgm:pt>
    <dgm:pt modelId="{C1A1BEEF-F72A-42A7-9D3A-C4049D28F93A}" type="pres">
      <dgm:prSet presAssocID="{058526FC-D1E3-4C43-98F0-F46015FE2BE5}" presName="compNode" presStyleCnt="0"/>
      <dgm:spPr/>
    </dgm:pt>
    <dgm:pt modelId="{CFFAF409-33BA-4B1A-8818-2565D0EBC0BA}" type="pres">
      <dgm:prSet presAssocID="{058526FC-D1E3-4C43-98F0-F46015FE2BE5}" presName="bgRect" presStyleLbl="bgShp" presStyleIdx="1" presStyleCnt="4"/>
      <dgm:spPr/>
    </dgm:pt>
    <dgm:pt modelId="{41073B9B-FF17-4429-BA2B-EED5625A11B0}" type="pres">
      <dgm:prSet presAssocID="{058526FC-D1E3-4C43-98F0-F46015FE2BE5}"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Gavel"/>
        </a:ext>
      </dgm:extLst>
    </dgm:pt>
    <dgm:pt modelId="{9292D2C2-5EB2-47E3-B2DC-A525C8B74504}" type="pres">
      <dgm:prSet presAssocID="{058526FC-D1E3-4C43-98F0-F46015FE2BE5}" presName="spaceRect" presStyleCnt="0"/>
      <dgm:spPr/>
    </dgm:pt>
    <dgm:pt modelId="{CC410688-56CF-4186-A3C0-B7BB49B73530}" type="pres">
      <dgm:prSet presAssocID="{058526FC-D1E3-4C43-98F0-F46015FE2BE5}" presName="parTx" presStyleLbl="revTx" presStyleIdx="1" presStyleCnt="4">
        <dgm:presLayoutVars>
          <dgm:chMax val="0"/>
          <dgm:chPref val="0"/>
        </dgm:presLayoutVars>
      </dgm:prSet>
      <dgm:spPr/>
    </dgm:pt>
    <dgm:pt modelId="{2108ABE1-9DF8-49A1-99F7-A0D111FF7435}" type="pres">
      <dgm:prSet presAssocID="{0935AFA3-EE4F-4750-A5C2-B712E101BBCD}" presName="sibTrans" presStyleCnt="0"/>
      <dgm:spPr/>
    </dgm:pt>
    <dgm:pt modelId="{E9D420AC-64BD-49A8-A404-8EA75459DC45}" type="pres">
      <dgm:prSet presAssocID="{DF56677A-C92C-460D-A443-25FB5D6503C0}" presName="compNode" presStyleCnt="0"/>
      <dgm:spPr/>
    </dgm:pt>
    <dgm:pt modelId="{994DF954-EEC0-4F4A-B848-5B36CACC6E97}" type="pres">
      <dgm:prSet presAssocID="{DF56677A-C92C-460D-A443-25FB5D6503C0}" presName="bgRect" presStyleLbl="bgShp" presStyleIdx="2" presStyleCnt="4"/>
      <dgm:spPr/>
    </dgm:pt>
    <dgm:pt modelId="{0449FA87-6F86-45D0-B343-88928534454A}" type="pres">
      <dgm:prSet presAssocID="{DF56677A-C92C-460D-A443-25FB5D6503C0}"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Yuan"/>
        </a:ext>
      </dgm:extLst>
    </dgm:pt>
    <dgm:pt modelId="{89304D6F-750E-4782-B8C4-BB00B5F53969}" type="pres">
      <dgm:prSet presAssocID="{DF56677A-C92C-460D-A443-25FB5D6503C0}" presName="spaceRect" presStyleCnt="0"/>
      <dgm:spPr/>
    </dgm:pt>
    <dgm:pt modelId="{D24AFA15-FABD-4DD1-A3AF-92F38576FD1D}" type="pres">
      <dgm:prSet presAssocID="{DF56677A-C92C-460D-A443-25FB5D6503C0}" presName="parTx" presStyleLbl="revTx" presStyleIdx="2" presStyleCnt="4">
        <dgm:presLayoutVars>
          <dgm:chMax val="0"/>
          <dgm:chPref val="0"/>
        </dgm:presLayoutVars>
      </dgm:prSet>
      <dgm:spPr/>
    </dgm:pt>
    <dgm:pt modelId="{70496ABD-14C0-42ED-AE79-B62CC38C8DCE}" type="pres">
      <dgm:prSet presAssocID="{8A953CBB-9E07-4D8B-B5A8-B7DAE40943DE}" presName="sibTrans" presStyleCnt="0"/>
      <dgm:spPr/>
    </dgm:pt>
    <dgm:pt modelId="{E0F50919-33FE-4068-8726-D9BEDAD26B01}" type="pres">
      <dgm:prSet presAssocID="{5C981E15-5C3D-4980-87EB-62D0C5211302}" presName="compNode" presStyleCnt="0"/>
      <dgm:spPr/>
    </dgm:pt>
    <dgm:pt modelId="{CBAB89A8-03ED-441F-B653-A331C0BF7685}" type="pres">
      <dgm:prSet presAssocID="{5C981E15-5C3D-4980-87EB-62D0C5211302}" presName="bgRect" presStyleLbl="bgShp" presStyleIdx="3" presStyleCnt="4"/>
      <dgm:spPr/>
    </dgm:pt>
    <dgm:pt modelId="{3F0D0A14-1D12-4782-899C-4EE18E1220DA}" type="pres">
      <dgm:prSet presAssocID="{5C981E15-5C3D-4980-87EB-62D0C5211302}"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Target Audience"/>
        </a:ext>
      </dgm:extLst>
    </dgm:pt>
    <dgm:pt modelId="{846B1288-AE7F-43EA-A8CA-F0988C29723F}" type="pres">
      <dgm:prSet presAssocID="{5C981E15-5C3D-4980-87EB-62D0C5211302}" presName="spaceRect" presStyleCnt="0"/>
      <dgm:spPr/>
    </dgm:pt>
    <dgm:pt modelId="{6941A2DA-4DBB-4517-B01E-5004030DA5F9}" type="pres">
      <dgm:prSet presAssocID="{5C981E15-5C3D-4980-87EB-62D0C5211302}" presName="parTx" presStyleLbl="revTx" presStyleIdx="3" presStyleCnt="4">
        <dgm:presLayoutVars>
          <dgm:chMax val="0"/>
          <dgm:chPref val="0"/>
        </dgm:presLayoutVars>
      </dgm:prSet>
      <dgm:spPr/>
    </dgm:pt>
  </dgm:ptLst>
  <dgm:cxnLst>
    <dgm:cxn modelId="{611BDE23-ECAB-466D-B697-AF62F633A5D3}" type="presOf" srcId="{5C981E15-5C3D-4980-87EB-62D0C5211302}" destId="{6941A2DA-4DBB-4517-B01E-5004030DA5F9}" srcOrd="0" destOrd="0" presId="urn:microsoft.com/office/officeart/2018/2/layout/IconVerticalSolidList"/>
    <dgm:cxn modelId="{45B1C265-508F-4181-B290-1C8476CC04CC}" srcId="{7E0CF6D4-611E-49D3-AC6E-34E37CBDFD08}" destId="{DF56677A-C92C-460D-A443-25FB5D6503C0}" srcOrd="2" destOrd="0" parTransId="{B459BD96-0778-4E8A-9C3E-5D8D57078B51}" sibTransId="{8A953CBB-9E07-4D8B-B5A8-B7DAE40943DE}"/>
    <dgm:cxn modelId="{49CE3D50-4B19-4142-9532-B1395ABDAB5B}" srcId="{7E0CF6D4-611E-49D3-AC6E-34E37CBDFD08}" destId="{5C981E15-5C3D-4980-87EB-62D0C5211302}" srcOrd="3" destOrd="0" parTransId="{7A57DDAC-4BD3-431C-AD7C-A23B6926286B}" sibTransId="{CFDC5272-E1B9-4602-B85E-D1754899CF42}"/>
    <dgm:cxn modelId="{2021947F-A8A4-408E-A860-E6EC05366833}" type="presOf" srcId="{7FAFCE88-4589-45AB-9905-3D099642EC17}" destId="{41A39B8D-7D7A-42C5-9E33-758EF80C4B76}" srcOrd="0" destOrd="0" presId="urn:microsoft.com/office/officeart/2018/2/layout/IconVerticalSolidList"/>
    <dgm:cxn modelId="{856726A4-E388-4800-98C2-624687C51DF5}" srcId="{7E0CF6D4-611E-49D3-AC6E-34E37CBDFD08}" destId="{7FAFCE88-4589-45AB-9905-3D099642EC17}" srcOrd="0" destOrd="0" parTransId="{71E49155-2A03-4551-AD63-B0D6D940C5C6}" sibTransId="{10EFE02E-AC19-487A-BE42-1EBCFCCE9EF2}"/>
    <dgm:cxn modelId="{1D65AAED-9775-4014-A214-99F43A346DBA}" type="presOf" srcId="{058526FC-D1E3-4C43-98F0-F46015FE2BE5}" destId="{CC410688-56CF-4186-A3C0-B7BB49B73530}" srcOrd="0" destOrd="0" presId="urn:microsoft.com/office/officeart/2018/2/layout/IconVerticalSolidList"/>
    <dgm:cxn modelId="{E36212F5-B16D-478A-93C3-171651A086E6}" srcId="{7E0CF6D4-611E-49D3-AC6E-34E37CBDFD08}" destId="{058526FC-D1E3-4C43-98F0-F46015FE2BE5}" srcOrd="1" destOrd="0" parTransId="{10216C7D-6697-4D02-933C-686F7CC6EF56}" sibTransId="{0935AFA3-EE4F-4750-A5C2-B712E101BBCD}"/>
    <dgm:cxn modelId="{AF71E0FA-0060-4E20-8189-26F430E372CA}" type="presOf" srcId="{DF56677A-C92C-460D-A443-25FB5D6503C0}" destId="{D24AFA15-FABD-4DD1-A3AF-92F38576FD1D}" srcOrd="0" destOrd="0" presId="urn:microsoft.com/office/officeart/2018/2/layout/IconVerticalSolidList"/>
    <dgm:cxn modelId="{E754E5FC-1B6C-4D13-B972-9EF5C8255381}" type="presOf" srcId="{7E0CF6D4-611E-49D3-AC6E-34E37CBDFD08}" destId="{59A526D6-B045-4D5A-AB60-EED6C9A19EAC}" srcOrd="0" destOrd="0" presId="urn:microsoft.com/office/officeart/2018/2/layout/IconVerticalSolidList"/>
    <dgm:cxn modelId="{374580E4-715D-48A6-82D8-0CF1C0136732}" type="presParOf" srcId="{59A526D6-B045-4D5A-AB60-EED6C9A19EAC}" destId="{495F6966-D49F-469B-B610-8A58930849B8}" srcOrd="0" destOrd="0" presId="urn:microsoft.com/office/officeart/2018/2/layout/IconVerticalSolidList"/>
    <dgm:cxn modelId="{88F673B7-3E44-4587-9ACB-EBB92366F2B4}" type="presParOf" srcId="{495F6966-D49F-469B-B610-8A58930849B8}" destId="{DFD6AA5A-FF82-4FC9-9C24-6EEE115FDECB}" srcOrd="0" destOrd="0" presId="urn:microsoft.com/office/officeart/2018/2/layout/IconVerticalSolidList"/>
    <dgm:cxn modelId="{AB1006C8-40F9-4520-93EC-1478A1B8E7D1}" type="presParOf" srcId="{495F6966-D49F-469B-B610-8A58930849B8}" destId="{7AFE3030-7022-442F-B863-4F758C8B8085}" srcOrd="1" destOrd="0" presId="urn:microsoft.com/office/officeart/2018/2/layout/IconVerticalSolidList"/>
    <dgm:cxn modelId="{2FC46C96-0A56-463E-97DF-6874BDFF1229}" type="presParOf" srcId="{495F6966-D49F-469B-B610-8A58930849B8}" destId="{358D26FF-DF6F-4E66-AD0A-0A49A3A9FF1D}" srcOrd="2" destOrd="0" presId="urn:microsoft.com/office/officeart/2018/2/layout/IconVerticalSolidList"/>
    <dgm:cxn modelId="{054D9AA6-C4E7-4D3F-BF02-EF44C1F06F7C}" type="presParOf" srcId="{495F6966-D49F-469B-B610-8A58930849B8}" destId="{41A39B8D-7D7A-42C5-9E33-758EF80C4B76}" srcOrd="3" destOrd="0" presId="urn:microsoft.com/office/officeart/2018/2/layout/IconVerticalSolidList"/>
    <dgm:cxn modelId="{3CDD66D3-B783-4B71-B757-A1D185E3C667}" type="presParOf" srcId="{59A526D6-B045-4D5A-AB60-EED6C9A19EAC}" destId="{D4B436E4-DA75-42C7-BAAB-507454EE8335}" srcOrd="1" destOrd="0" presId="urn:microsoft.com/office/officeart/2018/2/layout/IconVerticalSolidList"/>
    <dgm:cxn modelId="{A94CAE9D-426B-406E-B5B4-357BB88EA58F}" type="presParOf" srcId="{59A526D6-B045-4D5A-AB60-EED6C9A19EAC}" destId="{C1A1BEEF-F72A-42A7-9D3A-C4049D28F93A}" srcOrd="2" destOrd="0" presId="urn:microsoft.com/office/officeart/2018/2/layout/IconVerticalSolidList"/>
    <dgm:cxn modelId="{C79F63E2-C5F6-4F7E-81A9-3C47CCCD37FD}" type="presParOf" srcId="{C1A1BEEF-F72A-42A7-9D3A-C4049D28F93A}" destId="{CFFAF409-33BA-4B1A-8818-2565D0EBC0BA}" srcOrd="0" destOrd="0" presId="urn:microsoft.com/office/officeart/2018/2/layout/IconVerticalSolidList"/>
    <dgm:cxn modelId="{9654B30F-1D49-4052-B9CF-CD8E2D317C23}" type="presParOf" srcId="{C1A1BEEF-F72A-42A7-9D3A-C4049D28F93A}" destId="{41073B9B-FF17-4429-BA2B-EED5625A11B0}" srcOrd="1" destOrd="0" presId="urn:microsoft.com/office/officeart/2018/2/layout/IconVerticalSolidList"/>
    <dgm:cxn modelId="{D4FB262F-7D79-4BD2-B66F-B9A1910061C5}" type="presParOf" srcId="{C1A1BEEF-F72A-42A7-9D3A-C4049D28F93A}" destId="{9292D2C2-5EB2-47E3-B2DC-A525C8B74504}" srcOrd="2" destOrd="0" presId="urn:microsoft.com/office/officeart/2018/2/layout/IconVerticalSolidList"/>
    <dgm:cxn modelId="{33FFC6DE-2E0D-4712-96A7-176C7278768D}" type="presParOf" srcId="{C1A1BEEF-F72A-42A7-9D3A-C4049D28F93A}" destId="{CC410688-56CF-4186-A3C0-B7BB49B73530}" srcOrd="3" destOrd="0" presId="urn:microsoft.com/office/officeart/2018/2/layout/IconVerticalSolidList"/>
    <dgm:cxn modelId="{77DA1342-6C03-4E72-828E-EFE4764DFEAB}" type="presParOf" srcId="{59A526D6-B045-4D5A-AB60-EED6C9A19EAC}" destId="{2108ABE1-9DF8-49A1-99F7-A0D111FF7435}" srcOrd="3" destOrd="0" presId="urn:microsoft.com/office/officeart/2018/2/layout/IconVerticalSolidList"/>
    <dgm:cxn modelId="{99AD088B-4147-4F2A-89D0-D51746592FEF}" type="presParOf" srcId="{59A526D6-B045-4D5A-AB60-EED6C9A19EAC}" destId="{E9D420AC-64BD-49A8-A404-8EA75459DC45}" srcOrd="4" destOrd="0" presId="urn:microsoft.com/office/officeart/2018/2/layout/IconVerticalSolidList"/>
    <dgm:cxn modelId="{94F2738B-8F84-4133-B584-8E10D5C6B947}" type="presParOf" srcId="{E9D420AC-64BD-49A8-A404-8EA75459DC45}" destId="{994DF954-EEC0-4F4A-B848-5B36CACC6E97}" srcOrd="0" destOrd="0" presId="urn:microsoft.com/office/officeart/2018/2/layout/IconVerticalSolidList"/>
    <dgm:cxn modelId="{E484AAFD-65D9-4444-92DE-A91C937A12CD}" type="presParOf" srcId="{E9D420AC-64BD-49A8-A404-8EA75459DC45}" destId="{0449FA87-6F86-45D0-B343-88928534454A}" srcOrd="1" destOrd="0" presId="urn:microsoft.com/office/officeart/2018/2/layout/IconVerticalSolidList"/>
    <dgm:cxn modelId="{7BB8D580-A1CD-410B-A0AB-A337E0D6AA11}" type="presParOf" srcId="{E9D420AC-64BD-49A8-A404-8EA75459DC45}" destId="{89304D6F-750E-4782-B8C4-BB00B5F53969}" srcOrd="2" destOrd="0" presId="urn:microsoft.com/office/officeart/2018/2/layout/IconVerticalSolidList"/>
    <dgm:cxn modelId="{CF938B2B-EAB3-4281-B615-BD000ADFFF94}" type="presParOf" srcId="{E9D420AC-64BD-49A8-A404-8EA75459DC45}" destId="{D24AFA15-FABD-4DD1-A3AF-92F38576FD1D}" srcOrd="3" destOrd="0" presId="urn:microsoft.com/office/officeart/2018/2/layout/IconVerticalSolidList"/>
    <dgm:cxn modelId="{E1B8C9E1-58D6-4E54-B78B-091DA067A0DF}" type="presParOf" srcId="{59A526D6-B045-4D5A-AB60-EED6C9A19EAC}" destId="{70496ABD-14C0-42ED-AE79-B62CC38C8DCE}" srcOrd="5" destOrd="0" presId="urn:microsoft.com/office/officeart/2018/2/layout/IconVerticalSolidList"/>
    <dgm:cxn modelId="{CD8F6CE0-3208-4FCE-92EB-AFE8F484C127}" type="presParOf" srcId="{59A526D6-B045-4D5A-AB60-EED6C9A19EAC}" destId="{E0F50919-33FE-4068-8726-D9BEDAD26B01}" srcOrd="6" destOrd="0" presId="urn:microsoft.com/office/officeart/2018/2/layout/IconVerticalSolidList"/>
    <dgm:cxn modelId="{DAA4376E-A1F8-4CC3-B1BE-171FD0FC1B6D}" type="presParOf" srcId="{E0F50919-33FE-4068-8726-D9BEDAD26B01}" destId="{CBAB89A8-03ED-441F-B653-A331C0BF7685}" srcOrd="0" destOrd="0" presId="urn:microsoft.com/office/officeart/2018/2/layout/IconVerticalSolidList"/>
    <dgm:cxn modelId="{BD22685C-EAAB-4971-83A3-9E6272B002FB}" type="presParOf" srcId="{E0F50919-33FE-4068-8726-D9BEDAD26B01}" destId="{3F0D0A14-1D12-4782-899C-4EE18E1220DA}" srcOrd="1" destOrd="0" presId="urn:microsoft.com/office/officeart/2018/2/layout/IconVerticalSolidList"/>
    <dgm:cxn modelId="{1AFD95B1-4304-4B3F-B65F-98CB9AF2AD8F}" type="presParOf" srcId="{E0F50919-33FE-4068-8726-D9BEDAD26B01}" destId="{846B1288-AE7F-43EA-A8CA-F0988C29723F}" srcOrd="2" destOrd="0" presId="urn:microsoft.com/office/officeart/2018/2/layout/IconVerticalSolidList"/>
    <dgm:cxn modelId="{64956209-BDFC-42CF-8093-1F25244D81E5}" type="presParOf" srcId="{E0F50919-33FE-4068-8726-D9BEDAD26B01}" destId="{6941A2DA-4DBB-4517-B01E-5004030DA5F9}"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BE8F0B14-9E2D-4FED-B5EC-9615A33AEAF3}"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94EB08D4-65F1-4CEF-A70E-34A4F9D12E56}">
      <dgm:prSet/>
      <dgm:spPr/>
      <dgm:t>
        <a:bodyPr/>
        <a:lstStyle/>
        <a:p>
          <a:r>
            <a:rPr lang="en-GB"/>
            <a:t>Must comply with S2 Law of Property (Misc Provisions) Act 1989</a:t>
          </a:r>
          <a:endParaRPr lang="en-US"/>
        </a:p>
      </dgm:t>
    </dgm:pt>
    <dgm:pt modelId="{FF1D060D-C45B-4875-8797-CB1680C954EC}" type="parTrans" cxnId="{E10BF697-30BC-4114-A31C-EDC65C24F66A}">
      <dgm:prSet/>
      <dgm:spPr/>
      <dgm:t>
        <a:bodyPr/>
        <a:lstStyle/>
        <a:p>
          <a:endParaRPr lang="en-US"/>
        </a:p>
      </dgm:t>
    </dgm:pt>
    <dgm:pt modelId="{7E2439F8-FFDA-49DF-8D11-FD6D40FA74BE}" type="sibTrans" cxnId="{E10BF697-30BC-4114-A31C-EDC65C24F66A}">
      <dgm:prSet/>
      <dgm:spPr/>
      <dgm:t>
        <a:bodyPr/>
        <a:lstStyle/>
        <a:p>
          <a:endParaRPr lang="en-US"/>
        </a:p>
      </dgm:t>
    </dgm:pt>
    <dgm:pt modelId="{FA4CF410-8AEB-49CE-8774-6BBA55068A07}">
      <dgm:prSet/>
      <dgm:spPr/>
      <dgm:t>
        <a:bodyPr/>
        <a:lstStyle/>
        <a:p>
          <a:r>
            <a:rPr lang="en-GB"/>
            <a:t>Sale of land </a:t>
          </a:r>
          <a:r>
            <a:rPr lang="en-GB" b="1"/>
            <a:t>must be in writing!</a:t>
          </a:r>
          <a:endParaRPr lang="en-US"/>
        </a:p>
      </dgm:t>
    </dgm:pt>
    <dgm:pt modelId="{CFA06B2E-A66F-4775-9167-6483F5641A1A}" type="parTrans" cxnId="{1A7B68FF-D727-4B34-943F-D97D8C30EC3B}">
      <dgm:prSet/>
      <dgm:spPr/>
      <dgm:t>
        <a:bodyPr/>
        <a:lstStyle/>
        <a:p>
          <a:endParaRPr lang="en-US"/>
        </a:p>
      </dgm:t>
    </dgm:pt>
    <dgm:pt modelId="{0D5B3B36-F72F-494D-9BFE-26C851AB8FC1}" type="sibTrans" cxnId="{1A7B68FF-D727-4B34-943F-D97D8C30EC3B}">
      <dgm:prSet/>
      <dgm:spPr/>
      <dgm:t>
        <a:bodyPr/>
        <a:lstStyle/>
        <a:p>
          <a:endParaRPr lang="en-US"/>
        </a:p>
      </dgm:t>
    </dgm:pt>
    <dgm:pt modelId="{F10DB4F3-6538-41BE-A1A9-D09524011A4B}">
      <dgm:prSet/>
      <dgm:spPr/>
      <dgm:t>
        <a:bodyPr/>
        <a:lstStyle/>
        <a:p>
          <a:r>
            <a:rPr lang="en-GB"/>
            <a:t>Incorporate all the terms agreed</a:t>
          </a:r>
          <a:endParaRPr lang="en-US"/>
        </a:p>
      </dgm:t>
    </dgm:pt>
    <dgm:pt modelId="{A0002FA1-71F0-4FD5-B9FD-6BFEEC5A523F}" type="parTrans" cxnId="{13C54673-8D5F-4735-8903-4C50D2757295}">
      <dgm:prSet/>
      <dgm:spPr/>
      <dgm:t>
        <a:bodyPr/>
        <a:lstStyle/>
        <a:p>
          <a:endParaRPr lang="en-US"/>
        </a:p>
      </dgm:t>
    </dgm:pt>
    <dgm:pt modelId="{E26C31C5-5A08-4F56-9C5B-3AAAC8D0FA02}" type="sibTrans" cxnId="{13C54673-8D5F-4735-8903-4C50D2757295}">
      <dgm:prSet/>
      <dgm:spPr/>
      <dgm:t>
        <a:bodyPr/>
        <a:lstStyle/>
        <a:p>
          <a:endParaRPr lang="en-US"/>
        </a:p>
      </dgm:t>
    </dgm:pt>
    <dgm:pt modelId="{0AE63302-5894-4908-846B-BC5C92054B57}">
      <dgm:prSet/>
      <dgm:spPr/>
      <dgm:t>
        <a:bodyPr/>
        <a:lstStyle/>
        <a:p>
          <a:r>
            <a:rPr lang="en-GB"/>
            <a:t>Signed by or on behalf of each party</a:t>
          </a:r>
          <a:endParaRPr lang="en-US"/>
        </a:p>
      </dgm:t>
    </dgm:pt>
    <dgm:pt modelId="{42AD7FFD-B359-440D-B78E-4C320E4D8117}" type="parTrans" cxnId="{C9EE83DF-3C5B-4668-BDB0-1A3D1E6B12F5}">
      <dgm:prSet/>
      <dgm:spPr/>
      <dgm:t>
        <a:bodyPr/>
        <a:lstStyle/>
        <a:p>
          <a:endParaRPr lang="en-US"/>
        </a:p>
      </dgm:t>
    </dgm:pt>
    <dgm:pt modelId="{21DF000B-1EDA-460E-B542-EF5C48165FB6}" type="sibTrans" cxnId="{C9EE83DF-3C5B-4668-BDB0-1A3D1E6B12F5}">
      <dgm:prSet/>
      <dgm:spPr/>
      <dgm:t>
        <a:bodyPr/>
        <a:lstStyle/>
        <a:p>
          <a:endParaRPr lang="en-US"/>
        </a:p>
      </dgm:t>
    </dgm:pt>
    <dgm:pt modelId="{4D402BFE-37C7-45A2-92B2-B16CB3314B95}">
      <dgm:prSet/>
      <dgm:spPr/>
      <dgm:t>
        <a:bodyPr/>
        <a:lstStyle/>
        <a:p>
          <a:r>
            <a:rPr lang="en-GB"/>
            <a:t>2 parts prepared: one signed by seller, one signed by buyer</a:t>
          </a:r>
          <a:endParaRPr lang="en-US"/>
        </a:p>
      </dgm:t>
    </dgm:pt>
    <dgm:pt modelId="{E7F8EC31-A5D4-4A22-B4BE-8D969953198E}" type="parTrans" cxnId="{79965840-694E-4803-995E-56AACBB7D836}">
      <dgm:prSet/>
      <dgm:spPr/>
      <dgm:t>
        <a:bodyPr/>
        <a:lstStyle/>
        <a:p>
          <a:endParaRPr lang="en-US"/>
        </a:p>
      </dgm:t>
    </dgm:pt>
    <dgm:pt modelId="{96EFF0C5-167C-4957-B8B9-4BC00D57E6A3}" type="sibTrans" cxnId="{79965840-694E-4803-995E-56AACBB7D836}">
      <dgm:prSet/>
      <dgm:spPr/>
      <dgm:t>
        <a:bodyPr/>
        <a:lstStyle/>
        <a:p>
          <a:endParaRPr lang="en-US"/>
        </a:p>
      </dgm:t>
    </dgm:pt>
    <dgm:pt modelId="{2EBC3690-6742-420E-AC26-49DFABD8863B}">
      <dgm:prSet/>
      <dgm:spPr/>
      <dgm:t>
        <a:bodyPr/>
        <a:lstStyle/>
        <a:p>
          <a:r>
            <a:rPr lang="en-GB"/>
            <a:t>Form usually used is Contract Incorporating the Standard Conditions of Sale (Fifth Edition – 2018) – although conveyancers could draft their own</a:t>
          </a:r>
          <a:endParaRPr lang="en-US"/>
        </a:p>
      </dgm:t>
    </dgm:pt>
    <dgm:pt modelId="{EE6946E4-C646-490A-BEAE-9A91586F7BC0}" type="parTrans" cxnId="{BD6ACCF9-1B38-42F6-8CB6-DB3377E5FBC3}">
      <dgm:prSet/>
      <dgm:spPr/>
      <dgm:t>
        <a:bodyPr/>
        <a:lstStyle/>
        <a:p>
          <a:endParaRPr lang="en-US"/>
        </a:p>
      </dgm:t>
    </dgm:pt>
    <dgm:pt modelId="{BBABB8DA-B5CF-482B-A57B-EED030A08F11}" type="sibTrans" cxnId="{BD6ACCF9-1B38-42F6-8CB6-DB3377E5FBC3}">
      <dgm:prSet/>
      <dgm:spPr/>
      <dgm:t>
        <a:bodyPr/>
        <a:lstStyle/>
        <a:p>
          <a:endParaRPr lang="en-US"/>
        </a:p>
      </dgm:t>
    </dgm:pt>
    <dgm:pt modelId="{D28AC823-4CD6-4EE5-A9D5-13A4C807E0C6}" type="pres">
      <dgm:prSet presAssocID="{BE8F0B14-9E2D-4FED-B5EC-9615A33AEAF3}" presName="root" presStyleCnt="0">
        <dgm:presLayoutVars>
          <dgm:dir/>
          <dgm:resizeHandles val="exact"/>
        </dgm:presLayoutVars>
      </dgm:prSet>
      <dgm:spPr/>
    </dgm:pt>
    <dgm:pt modelId="{B4452DC6-D6F5-4C53-A5B4-8BA350DC337C}" type="pres">
      <dgm:prSet presAssocID="{94EB08D4-65F1-4CEF-A70E-34A4F9D12E56}" presName="compNode" presStyleCnt="0"/>
      <dgm:spPr/>
    </dgm:pt>
    <dgm:pt modelId="{5F07BE24-363B-4DD9-A9C0-769215522B73}" type="pres">
      <dgm:prSet presAssocID="{94EB08D4-65F1-4CEF-A70E-34A4F9D12E56}" presName="bgRect" presStyleLbl="bgShp" presStyleIdx="0" presStyleCnt="6"/>
      <dgm:spPr/>
    </dgm:pt>
    <dgm:pt modelId="{B17CEC3C-73F7-4B2C-A2B0-C4C9F98AABB6}" type="pres">
      <dgm:prSet presAssocID="{94EB08D4-65F1-4CEF-A70E-34A4F9D12E56}" presName="iconRect" presStyleLbl="node1" presStyleIdx="0" presStyleCnt="6"/>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Gavel"/>
        </a:ext>
      </dgm:extLst>
    </dgm:pt>
    <dgm:pt modelId="{C17853B2-E95F-422D-97FE-C548005D5475}" type="pres">
      <dgm:prSet presAssocID="{94EB08D4-65F1-4CEF-A70E-34A4F9D12E56}" presName="spaceRect" presStyleCnt="0"/>
      <dgm:spPr/>
    </dgm:pt>
    <dgm:pt modelId="{78F669FB-7092-49B7-AC72-09865D1F393F}" type="pres">
      <dgm:prSet presAssocID="{94EB08D4-65F1-4CEF-A70E-34A4F9D12E56}" presName="parTx" presStyleLbl="revTx" presStyleIdx="0" presStyleCnt="6">
        <dgm:presLayoutVars>
          <dgm:chMax val="0"/>
          <dgm:chPref val="0"/>
        </dgm:presLayoutVars>
      </dgm:prSet>
      <dgm:spPr/>
    </dgm:pt>
    <dgm:pt modelId="{7422E485-E821-45EE-B06D-9BF5587C585E}" type="pres">
      <dgm:prSet presAssocID="{7E2439F8-FFDA-49DF-8D11-FD6D40FA74BE}" presName="sibTrans" presStyleCnt="0"/>
      <dgm:spPr/>
    </dgm:pt>
    <dgm:pt modelId="{556DA9DE-A643-43F4-AA8D-492799D7FF31}" type="pres">
      <dgm:prSet presAssocID="{FA4CF410-8AEB-49CE-8774-6BBA55068A07}" presName="compNode" presStyleCnt="0"/>
      <dgm:spPr/>
    </dgm:pt>
    <dgm:pt modelId="{E1033C8F-3882-43E9-A489-783EDC0A9CF2}" type="pres">
      <dgm:prSet presAssocID="{FA4CF410-8AEB-49CE-8774-6BBA55068A07}" presName="bgRect" presStyleLbl="bgShp" presStyleIdx="1" presStyleCnt="6"/>
      <dgm:spPr/>
    </dgm:pt>
    <dgm:pt modelId="{9842E4FB-B5F0-4C55-8900-5A2A6CAB0326}" type="pres">
      <dgm:prSet presAssocID="{FA4CF410-8AEB-49CE-8774-6BBA55068A07}" presName="iconRect" presStyleLbl="node1" presStyleIdx="1" presStyleCnt="6"/>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Suburban scene"/>
        </a:ext>
      </dgm:extLst>
    </dgm:pt>
    <dgm:pt modelId="{593A86D0-C0DD-4DB8-A668-FBF9AF5DD1A6}" type="pres">
      <dgm:prSet presAssocID="{FA4CF410-8AEB-49CE-8774-6BBA55068A07}" presName="spaceRect" presStyleCnt="0"/>
      <dgm:spPr/>
    </dgm:pt>
    <dgm:pt modelId="{BF6A1074-9F39-4104-9FE9-0F86E40F59BA}" type="pres">
      <dgm:prSet presAssocID="{FA4CF410-8AEB-49CE-8774-6BBA55068A07}" presName="parTx" presStyleLbl="revTx" presStyleIdx="1" presStyleCnt="6">
        <dgm:presLayoutVars>
          <dgm:chMax val="0"/>
          <dgm:chPref val="0"/>
        </dgm:presLayoutVars>
      </dgm:prSet>
      <dgm:spPr/>
    </dgm:pt>
    <dgm:pt modelId="{C6BBF0BC-BA68-4398-9927-216A4E8788D1}" type="pres">
      <dgm:prSet presAssocID="{0D5B3B36-F72F-494D-9BFE-26C851AB8FC1}" presName="sibTrans" presStyleCnt="0"/>
      <dgm:spPr/>
    </dgm:pt>
    <dgm:pt modelId="{C4E71770-E9F2-4F29-9493-5304AEBF1190}" type="pres">
      <dgm:prSet presAssocID="{F10DB4F3-6538-41BE-A1A9-D09524011A4B}" presName="compNode" presStyleCnt="0"/>
      <dgm:spPr/>
    </dgm:pt>
    <dgm:pt modelId="{A5E6F072-7A02-41F9-90B9-4C31DADEAAE7}" type="pres">
      <dgm:prSet presAssocID="{F10DB4F3-6538-41BE-A1A9-D09524011A4B}" presName="bgRect" presStyleLbl="bgShp" presStyleIdx="2" presStyleCnt="6"/>
      <dgm:spPr/>
    </dgm:pt>
    <dgm:pt modelId="{1A30B62B-90B3-497C-B0A8-251078446804}" type="pres">
      <dgm:prSet presAssocID="{F10DB4F3-6538-41BE-A1A9-D09524011A4B}" presName="iconRect" presStyleLbl="node1" presStyleIdx="2" presStyleCnt="6"/>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heckmark"/>
        </a:ext>
      </dgm:extLst>
    </dgm:pt>
    <dgm:pt modelId="{99A0E66A-16FA-48A9-9AE2-4CC1FE7C0A4C}" type="pres">
      <dgm:prSet presAssocID="{F10DB4F3-6538-41BE-A1A9-D09524011A4B}" presName="spaceRect" presStyleCnt="0"/>
      <dgm:spPr/>
    </dgm:pt>
    <dgm:pt modelId="{697D567B-79CE-479A-89D5-8BBDFAC540C6}" type="pres">
      <dgm:prSet presAssocID="{F10DB4F3-6538-41BE-A1A9-D09524011A4B}" presName="parTx" presStyleLbl="revTx" presStyleIdx="2" presStyleCnt="6">
        <dgm:presLayoutVars>
          <dgm:chMax val="0"/>
          <dgm:chPref val="0"/>
        </dgm:presLayoutVars>
      </dgm:prSet>
      <dgm:spPr/>
    </dgm:pt>
    <dgm:pt modelId="{A622870A-2FEC-44AC-BE0B-C0A2228B5F39}" type="pres">
      <dgm:prSet presAssocID="{E26C31C5-5A08-4F56-9C5B-3AAAC8D0FA02}" presName="sibTrans" presStyleCnt="0"/>
      <dgm:spPr/>
    </dgm:pt>
    <dgm:pt modelId="{ED776715-AC37-493C-AB07-6D70AA0545D2}" type="pres">
      <dgm:prSet presAssocID="{0AE63302-5894-4908-846B-BC5C92054B57}" presName="compNode" presStyleCnt="0"/>
      <dgm:spPr/>
    </dgm:pt>
    <dgm:pt modelId="{2B6F4EBA-A209-4DB2-9641-066AF64318F3}" type="pres">
      <dgm:prSet presAssocID="{0AE63302-5894-4908-846B-BC5C92054B57}" presName="bgRect" presStyleLbl="bgShp" presStyleIdx="3" presStyleCnt="6"/>
      <dgm:spPr/>
    </dgm:pt>
    <dgm:pt modelId="{111BE82B-6E81-4979-9C0F-9C5F88B17330}" type="pres">
      <dgm:prSet presAssocID="{0AE63302-5894-4908-846B-BC5C92054B57}" presName="iconRect" presStyleLbl="node1" presStyleIdx="3" presStyleCnt="6"/>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Handshake"/>
        </a:ext>
      </dgm:extLst>
    </dgm:pt>
    <dgm:pt modelId="{E7E04AE5-B346-49D2-B2D7-F41409107290}" type="pres">
      <dgm:prSet presAssocID="{0AE63302-5894-4908-846B-BC5C92054B57}" presName="spaceRect" presStyleCnt="0"/>
      <dgm:spPr/>
    </dgm:pt>
    <dgm:pt modelId="{F476879D-ECEE-4680-AAC7-7EC35FC7BCB2}" type="pres">
      <dgm:prSet presAssocID="{0AE63302-5894-4908-846B-BC5C92054B57}" presName="parTx" presStyleLbl="revTx" presStyleIdx="3" presStyleCnt="6">
        <dgm:presLayoutVars>
          <dgm:chMax val="0"/>
          <dgm:chPref val="0"/>
        </dgm:presLayoutVars>
      </dgm:prSet>
      <dgm:spPr/>
    </dgm:pt>
    <dgm:pt modelId="{18E7FC1C-E58D-4521-AE5B-B673A60B1C8D}" type="pres">
      <dgm:prSet presAssocID="{21DF000B-1EDA-460E-B542-EF5C48165FB6}" presName="sibTrans" presStyleCnt="0"/>
      <dgm:spPr/>
    </dgm:pt>
    <dgm:pt modelId="{BF4EFEA7-3E5B-47B8-8259-A7B771D3BE95}" type="pres">
      <dgm:prSet presAssocID="{4D402BFE-37C7-45A2-92B2-B16CB3314B95}" presName="compNode" presStyleCnt="0"/>
      <dgm:spPr/>
    </dgm:pt>
    <dgm:pt modelId="{A703E6C2-D5C8-4D71-A193-A5F5CDFA026D}" type="pres">
      <dgm:prSet presAssocID="{4D402BFE-37C7-45A2-92B2-B16CB3314B95}" presName="bgRect" presStyleLbl="bgShp" presStyleIdx="4" presStyleCnt="6"/>
      <dgm:spPr/>
    </dgm:pt>
    <dgm:pt modelId="{867C88FF-F387-4A52-9C89-88B981F291E9}" type="pres">
      <dgm:prSet presAssocID="{4D402BFE-37C7-45A2-92B2-B16CB3314B95}" presName="iconRect" presStyleLbl="node1" presStyleIdx="4" presStyleCnt="6"/>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Contract"/>
        </a:ext>
      </dgm:extLst>
    </dgm:pt>
    <dgm:pt modelId="{1C0B71ED-5F0D-44B6-826D-294C3638CC0D}" type="pres">
      <dgm:prSet presAssocID="{4D402BFE-37C7-45A2-92B2-B16CB3314B95}" presName="spaceRect" presStyleCnt="0"/>
      <dgm:spPr/>
    </dgm:pt>
    <dgm:pt modelId="{3F29F4C0-556B-40C8-8958-7FFD24DD9739}" type="pres">
      <dgm:prSet presAssocID="{4D402BFE-37C7-45A2-92B2-B16CB3314B95}" presName="parTx" presStyleLbl="revTx" presStyleIdx="4" presStyleCnt="6">
        <dgm:presLayoutVars>
          <dgm:chMax val="0"/>
          <dgm:chPref val="0"/>
        </dgm:presLayoutVars>
      </dgm:prSet>
      <dgm:spPr/>
    </dgm:pt>
    <dgm:pt modelId="{10845113-F2C9-436D-AFBE-C8B71C1135B1}" type="pres">
      <dgm:prSet presAssocID="{96EFF0C5-167C-4957-B8B9-4BC00D57E6A3}" presName="sibTrans" presStyleCnt="0"/>
      <dgm:spPr/>
    </dgm:pt>
    <dgm:pt modelId="{A1766F48-354E-402B-83E9-BA6764691563}" type="pres">
      <dgm:prSet presAssocID="{2EBC3690-6742-420E-AC26-49DFABD8863B}" presName="compNode" presStyleCnt="0"/>
      <dgm:spPr/>
    </dgm:pt>
    <dgm:pt modelId="{13856A96-AB84-4ECA-8715-3B759969E1BF}" type="pres">
      <dgm:prSet presAssocID="{2EBC3690-6742-420E-AC26-49DFABD8863B}" presName="bgRect" presStyleLbl="bgShp" presStyleIdx="5" presStyleCnt="6"/>
      <dgm:spPr/>
    </dgm:pt>
    <dgm:pt modelId="{D3DE546B-4BD6-456F-91EF-3AD3DA17F007}" type="pres">
      <dgm:prSet presAssocID="{2EBC3690-6742-420E-AC26-49DFABD8863B}" presName="iconRect" presStyleLbl="node1" presStyleIdx="5" presStyleCnt="6"/>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Document"/>
        </a:ext>
      </dgm:extLst>
    </dgm:pt>
    <dgm:pt modelId="{26E05DAC-4EED-475B-AF4A-20CD58091C33}" type="pres">
      <dgm:prSet presAssocID="{2EBC3690-6742-420E-AC26-49DFABD8863B}" presName="spaceRect" presStyleCnt="0"/>
      <dgm:spPr/>
    </dgm:pt>
    <dgm:pt modelId="{47F4AF6B-83FC-431C-BECE-124CE2CA4E78}" type="pres">
      <dgm:prSet presAssocID="{2EBC3690-6742-420E-AC26-49DFABD8863B}" presName="parTx" presStyleLbl="revTx" presStyleIdx="5" presStyleCnt="6">
        <dgm:presLayoutVars>
          <dgm:chMax val="0"/>
          <dgm:chPref val="0"/>
        </dgm:presLayoutVars>
      </dgm:prSet>
      <dgm:spPr/>
    </dgm:pt>
  </dgm:ptLst>
  <dgm:cxnLst>
    <dgm:cxn modelId="{94E15512-B26B-42A7-A96D-3ADB74FEE6F0}" type="presOf" srcId="{FA4CF410-8AEB-49CE-8774-6BBA55068A07}" destId="{BF6A1074-9F39-4104-9FE9-0F86E40F59BA}" srcOrd="0" destOrd="0" presId="urn:microsoft.com/office/officeart/2018/2/layout/IconVerticalSolidList"/>
    <dgm:cxn modelId="{371BF531-8BCF-42EF-9CDC-10D00D0FDE0F}" type="presOf" srcId="{2EBC3690-6742-420E-AC26-49DFABD8863B}" destId="{47F4AF6B-83FC-431C-BECE-124CE2CA4E78}" srcOrd="0" destOrd="0" presId="urn:microsoft.com/office/officeart/2018/2/layout/IconVerticalSolidList"/>
    <dgm:cxn modelId="{07C84133-3B66-4793-8474-6CFF85925CF8}" type="presOf" srcId="{F10DB4F3-6538-41BE-A1A9-D09524011A4B}" destId="{697D567B-79CE-479A-89D5-8BBDFAC540C6}" srcOrd="0" destOrd="0" presId="urn:microsoft.com/office/officeart/2018/2/layout/IconVerticalSolidList"/>
    <dgm:cxn modelId="{79965840-694E-4803-995E-56AACBB7D836}" srcId="{BE8F0B14-9E2D-4FED-B5EC-9615A33AEAF3}" destId="{4D402BFE-37C7-45A2-92B2-B16CB3314B95}" srcOrd="4" destOrd="0" parTransId="{E7F8EC31-A5D4-4A22-B4BE-8D969953198E}" sibTransId="{96EFF0C5-167C-4957-B8B9-4BC00D57E6A3}"/>
    <dgm:cxn modelId="{13C54673-8D5F-4735-8903-4C50D2757295}" srcId="{BE8F0B14-9E2D-4FED-B5EC-9615A33AEAF3}" destId="{F10DB4F3-6538-41BE-A1A9-D09524011A4B}" srcOrd="2" destOrd="0" parTransId="{A0002FA1-71F0-4FD5-B9FD-6BFEEC5A523F}" sibTransId="{E26C31C5-5A08-4F56-9C5B-3AAAC8D0FA02}"/>
    <dgm:cxn modelId="{6FD54575-D69D-46EA-93C4-EF0EF5C7E9BE}" type="presOf" srcId="{94EB08D4-65F1-4CEF-A70E-34A4F9D12E56}" destId="{78F669FB-7092-49B7-AC72-09865D1F393F}" srcOrd="0" destOrd="0" presId="urn:microsoft.com/office/officeart/2018/2/layout/IconVerticalSolidList"/>
    <dgm:cxn modelId="{28D2F85A-79F4-4560-A1C9-92BE7EA3AB3F}" type="presOf" srcId="{4D402BFE-37C7-45A2-92B2-B16CB3314B95}" destId="{3F29F4C0-556B-40C8-8958-7FFD24DD9739}" srcOrd="0" destOrd="0" presId="urn:microsoft.com/office/officeart/2018/2/layout/IconVerticalSolidList"/>
    <dgm:cxn modelId="{CF26DD8A-97A4-41AF-8F76-44D863CA780C}" type="presOf" srcId="{BE8F0B14-9E2D-4FED-B5EC-9615A33AEAF3}" destId="{D28AC823-4CD6-4EE5-A9D5-13A4C807E0C6}" srcOrd="0" destOrd="0" presId="urn:microsoft.com/office/officeart/2018/2/layout/IconVerticalSolidList"/>
    <dgm:cxn modelId="{E10BF697-30BC-4114-A31C-EDC65C24F66A}" srcId="{BE8F0B14-9E2D-4FED-B5EC-9615A33AEAF3}" destId="{94EB08D4-65F1-4CEF-A70E-34A4F9D12E56}" srcOrd="0" destOrd="0" parTransId="{FF1D060D-C45B-4875-8797-CB1680C954EC}" sibTransId="{7E2439F8-FFDA-49DF-8D11-FD6D40FA74BE}"/>
    <dgm:cxn modelId="{C9EE83DF-3C5B-4668-BDB0-1A3D1E6B12F5}" srcId="{BE8F0B14-9E2D-4FED-B5EC-9615A33AEAF3}" destId="{0AE63302-5894-4908-846B-BC5C92054B57}" srcOrd="3" destOrd="0" parTransId="{42AD7FFD-B359-440D-B78E-4C320E4D8117}" sibTransId="{21DF000B-1EDA-460E-B542-EF5C48165FB6}"/>
    <dgm:cxn modelId="{FCF607EA-C4ED-4121-B40C-FD0F8FA78178}" type="presOf" srcId="{0AE63302-5894-4908-846B-BC5C92054B57}" destId="{F476879D-ECEE-4680-AAC7-7EC35FC7BCB2}" srcOrd="0" destOrd="0" presId="urn:microsoft.com/office/officeart/2018/2/layout/IconVerticalSolidList"/>
    <dgm:cxn modelId="{BD6ACCF9-1B38-42F6-8CB6-DB3377E5FBC3}" srcId="{BE8F0B14-9E2D-4FED-B5EC-9615A33AEAF3}" destId="{2EBC3690-6742-420E-AC26-49DFABD8863B}" srcOrd="5" destOrd="0" parTransId="{EE6946E4-C646-490A-BEAE-9A91586F7BC0}" sibTransId="{BBABB8DA-B5CF-482B-A57B-EED030A08F11}"/>
    <dgm:cxn modelId="{1A7B68FF-D727-4B34-943F-D97D8C30EC3B}" srcId="{BE8F0B14-9E2D-4FED-B5EC-9615A33AEAF3}" destId="{FA4CF410-8AEB-49CE-8774-6BBA55068A07}" srcOrd="1" destOrd="0" parTransId="{CFA06B2E-A66F-4775-9167-6483F5641A1A}" sibTransId="{0D5B3B36-F72F-494D-9BFE-26C851AB8FC1}"/>
    <dgm:cxn modelId="{0828D18F-B94D-4120-8DEB-102F1A7446F2}" type="presParOf" srcId="{D28AC823-4CD6-4EE5-A9D5-13A4C807E0C6}" destId="{B4452DC6-D6F5-4C53-A5B4-8BA350DC337C}" srcOrd="0" destOrd="0" presId="urn:microsoft.com/office/officeart/2018/2/layout/IconVerticalSolidList"/>
    <dgm:cxn modelId="{A13F47D1-98D7-45CA-BC6B-458789FC1B4D}" type="presParOf" srcId="{B4452DC6-D6F5-4C53-A5B4-8BA350DC337C}" destId="{5F07BE24-363B-4DD9-A9C0-769215522B73}" srcOrd="0" destOrd="0" presId="urn:microsoft.com/office/officeart/2018/2/layout/IconVerticalSolidList"/>
    <dgm:cxn modelId="{82C4E3C6-2121-4F4A-97A3-C905C1C52E46}" type="presParOf" srcId="{B4452DC6-D6F5-4C53-A5B4-8BA350DC337C}" destId="{B17CEC3C-73F7-4B2C-A2B0-C4C9F98AABB6}" srcOrd="1" destOrd="0" presId="urn:microsoft.com/office/officeart/2018/2/layout/IconVerticalSolidList"/>
    <dgm:cxn modelId="{F9AA51BC-BADF-4E51-9CB5-7DEB1F53D19E}" type="presParOf" srcId="{B4452DC6-D6F5-4C53-A5B4-8BA350DC337C}" destId="{C17853B2-E95F-422D-97FE-C548005D5475}" srcOrd="2" destOrd="0" presId="urn:microsoft.com/office/officeart/2018/2/layout/IconVerticalSolidList"/>
    <dgm:cxn modelId="{73669896-EA01-479A-8264-3C53F45ED5A8}" type="presParOf" srcId="{B4452DC6-D6F5-4C53-A5B4-8BA350DC337C}" destId="{78F669FB-7092-49B7-AC72-09865D1F393F}" srcOrd="3" destOrd="0" presId="urn:microsoft.com/office/officeart/2018/2/layout/IconVerticalSolidList"/>
    <dgm:cxn modelId="{9F63D13D-893E-42F4-B8A6-1823473A3373}" type="presParOf" srcId="{D28AC823-4CD6-4EE5-A9D5-13A4C807E0C6}" destId="{7422E485-E821-45EE-B06D-9BF5587C585E}" srcOrd="1" destOrd="0" presId="urn:microsoft.com/office/officeart/2018/2/layout/IconVerticalSolidList"/>
    <dgm:cxn modelId="{C2209B69-4CA9-4FB1-941D-1ECE99208CAD}" type="presParOf" srcId="{D28AC823-4CD6-4EE5-A9D5-13A4C807E0C6}" destId="{556DA9DE-A643-43F4-AA8D-492799D7FF31}" srcOrd="2" destOrd="0" presId="urn:microsoft.com/office/officeart/2018/2/layout/IconVerticalSolidList"/>
    <dgm:cxn modelId="{7CC8EF71-47CC-4C9E-9317-E16B25F95956}" type="presParOf" srcId="{556DA9DE-A643-43F4-AA8D-492799D7FF31}" destId="{E1033C8F-3882-43E9-A489-783EDC0A9CF2}" srcOrd="0" destOrd="0" presId="urn:microsoft.com/office/officeart/2018/2/layout/IconVerticalSolidList"/>
    <dgm:cxn modelId="{4CCDBA8A-7472-4253-9731-487E3C16EBFD}" type="presParOf" srcId="{556DA9DE-A643-43F4-AA8D-492799D7FF31}" destId="{9842E4FB-B5F0-4C55-8900-5A2A6CAB0326}" srcOrd="1" destOrd="0" presId="urn:microsoft.com/office/officeart/2018/2/layout/IconVerticalSolidList"/>
    <dgm:cxn modelId="{3B962644-B140-4C1E-863B-4CDCA0BA3FF3}" type="presParOf" srcId="{556DA9DE-A643-43F4-AA8D-492799D7FF31}" destId="{593A86D0-C0DD-4DB8-A668-FBF9AF5DD1A6}" srcOrd="2" destOrd="0" presId="urn:microsoft.com/office/officeart/2018/2/layout/IconVerticalSolidList"/>
    <dgm:cxn modelId="{45494E90-1E51-4CCF-903F-5DCE2AB00C5E}" type="presParOf" srcId="{556DA9DE-A643-43F4-AA8D-492799D7FF31}" destId="{BF6A1074-9F39-4104-9FE9-0F86E40F59BA}" srcOrd="3" destOrd="0" presId="urn:microsoft.com/office/officeart/2018/2/layout/IconVerticalSolidList"/>
    <dgm:cxn modelId="{8F942DD7-88B7-4FE4-A07A-1CDF73B9B586}" type="presParOf" srcId="{D28AC823-4CD6-4EE5-A9D5-13A4C807E0C6}" destId="{C6BBF0BC-BA68-4398-9927-216A4E8788D1}" srcOrd="3" destOrd="0" presId="urn:microsoft.com/office/officeart/2018/2/layout/IconVerticalSolidList"/>
    <dgm:cxn modelId="{8FA22922-AF3C-4E72-A2F3-697DEB8D3CAD}" type="presParOf" srcId="{D28AC823-4CD6-4EE5-A9D5-13A4C807E0C6}" destId="{C4E71770-E9F2-4F29-9493-5304AEBF1190}" srcOrd="4" destOrd="0" presId="urn:microsoft.com/office/officeart/2018/2/layout/IconVerticalSolidList"/>
    <dgm:cxn modelId="{27CE16B3-D1F4-4EC4-99B2-C1FF0CAF28FF}" type="presParOf" srcId="{C4E71770-E9F2-4F29-9493-5304AEBF1190}" destId="{A5E6F072-7A02-41F9-90B9-4C31DADEAAE7}" srcOrd="0" destOrd="0" presId="urn:microsoft.com/office/officeart/2018/2/layout/IconVerticalSolidList"/>
    <dgm:cxn modelId="{7E623924-2DC5-4305-BCFA-9ED8FEB3B149}" type="presParOf" srcId="{C4E71770-E9F2-4F29-9493-5304AEBF1190}" destId="{1A30B62B-90B3-497C-B0A8-251078446804}" srcOrd="1" destOrd="0" presId="urn:microsoft.com/office/officeart/2018/2/layout/IconVerticalSolidList"/>
    <dgm:cxn modelId="{051E61A8-F8AE-4A5E-928A-251062D037BA}" type="presParOf" srcId="{C4E71770-E9F2-4F29-9493-5304AEBF1190}" destId="{99A0E66A-16FA-48A9-9AE2-4CC1FE7C0A4C}" srcOrd="2" destOrd="0" presId="urn:microsoft.com/office/officeart/2018/2/layout/IconVerticalSolidList"/>
    <dgm:cxn modelId="{E04A3F21-EA51-41C5-B08B-3A7752237D03}" type="presParOf" srcId="{C4E71770-E9F2-4F29-9493-5304AEBF1190}" destId="{697D567B-79CE-479A-89D5-8BBDFAC540C6}" srcOrd="3" destOrd="0" presId="urn:microsoft.com/office/officeart/2018/2/layout/IconVerticalSolidList"/>
    <dgm:cxn modelId="{B1520815-8851-42EA-93B2-330B2A71ADD7}" type="presParOf" srcId="{D28AC823-4CD6-4EE5-A9D5-13A4C807E0C6}" destId="{A622870A-2FEC-44AC-BE0B-C0A2228B5F39}" srcOrd="5" destOrd="0" presId="urn:microsoft.com/office/officeart/2018/2/layout/IconVerticalSolidList"/>
    <dgm:cxn modelId="{9986929D-2544-489B-8B77-F152187BC5B1}" type="presParOf" srcId="{D28AC823-4CD6-4EE5-A9D5-13A4C807E0C6}" destId="{ED776715-AC37-493C-AB07-6D70AA0545D2}" srcOrd="6" destOrd="0" presId="urn:microsoft.com/office/officeart/2018/2/layout/IconVerticalSolidList"/>
    <dgm:cxn modelId="{26E9CA19-12E2-49A2-8273-D81E8C176193}" type="presParOf" srcId="{ED776715-AC37-493C-AB07-6D70AA0545D2}" destId="{2B6F4EBA-A209-4DB2-9641-066AF64318F3}" srcOrd="0" destOrd="0" presId="urn:microsoft.com/office/officeart/2018/2/layout/IconVerticalSolidList"/>
    <dgm:cxn modelId="{FD5F7528-FD7F-4953-A852-B47905FE7B44}" type="presParOf" srcId="{ED776715-AC37-493C-AB07-6D70AA0545D2}" destId="{111BE82B-6E81-4979-9C0F-9C5F88B17330}" srcOrd="1" destOrd="0" presId="urn:microsoft.com/office/officeart/2018/2/layout/IconVerticalSolidList"/>
    <dgm:cxn modelId="{CF9BF7BB-BD84-4D56-8044-E604A43C4E6A}" type="presParOf" srcId="{ED776715-AC37-493C-AB07-6D70AA0545D2}" destId="{E7E04AE5-B346-49D2-B2D7-F41409107290}" srcOrd="2" destOrd="0" presId="urn:microsoft.com/office/officeart/2018/2/layout/IconVerticalSolidList"/>
    <dgm:cxn modelId="{4C1C0565-4C22-49AC-9509-6770D7EB1984}" type="presParOf" srcId="{ED776715-AC37-493C-AB07-6D70AA0545D2}" destId="{F476879D-ECEE-4680-AAC7-7EC35FC7BCB2}" srcOrd="3" destOrd="0" presId="urn:microsoft.com/office/officeart/2018/2/layout/IconVerticalSolidList"/>
    <dgm:cxn modelId="{1D82E31D-E490-4B94-B8CA-33B9CFC65BC8}" type="presParOf" srcId="{D28AC823-4CD6-4EE5-A9D5-13A4C807E0C6}" destId="{18E7FC1C-E58D-4521-AE5B-B673A60B1C8D}" srcOrd="7" destOrd="0" presId="urn:microsoft.com/office/officeart/2018/2/layout/IconVerticalSolidList"/>
    <dgm:cxn modelId="{4752B092-88A8-4E30-BC46-5665C36C9D5A}" type="presParOf" srcId="{D28AC823-4CD6-4EE5-A9D5-13A4C807E0C6}" destId="{BF4EFEA7-3E5B-47B8-8259-A7B771D3BE95}" srcOrd="8" destOrd="0" presId="urn:microsoft.com/office/officeart/2018/2/layout/IconVerticalSolidList"/>
    <dgm:cxn modelId="{8549D91A-4F01-46BF-88E3-3B4CE5618F16}" type="presParOf" srcId="{BF4EFEA7-3E5B-47B8-8259-A7B771D3BE95}" destId="{A703E6C2-D5C8-4D71-A193-A5F5CDFA026D}" srcOrd="0" destOrd="0" presId="urn:microsoft.com/office/officeart/2018/2/layout/IconVerticalSolidList"/>
    <dgm:cxn modelId="{E9F4BF1C-6620-4CAE-B67E-AFBBBF4839FE}" type="presParOf" srcId="{BF4EFEA7-3E5B-47B8-8259-A7B771D3BE95}" destId="{867C88FF-F387-4A52-9C89-88B981F291E9}" srcOrd="1" destOrd="0" presId="urn:microsoft.com/office/officeart/2018/2/layout/IconVerticalSolidList"/>
    <dgm:cxn modelId="{1966799D-B805-44E8-9BFB-67EE29EE0F3C}" type="presParOf" srcId="{BF4EFEA7-3E5B-47B8-8259-A7B771D3BE95}" destId="{1C0B71ED-5F0D-44B6-826D-294C3638CC0D}" srcOrd="2" destOrd="0" presId="urn:microsoft.com/office/officeart/2018/2/layout/IconVerticalSolidList"/>
    <dgm:cxn modelId="{D63DFF66-B4B5-4BC1-91A4-B3D39BB29ADD}" type="presParOf" srcId="{BF4EFEA7-3E5B-47B8-8259-A7B771D3BE95}" destId="{3F29F4C0-556B-40C8-8958-7FFD24DD9739}" srcOrd="3" destOrd="0" presId="urn:microsoft.com/office/officeart/2018/2/layout/IconVerticalSolidList"/>
    <dgm:cxn modelId="{9BF0B90F-C934-4ECD-B5E7-BE05F429525D}" type="presParOf" srcId="{D28AC823-4CD6-4EE5-A9D5-13A4C807E0C6}" destId="{10845113-F2C9-436D-AFBE-C8B71C1135B1}" srcOrd="9" destOrd="0" presId="urn:microsoft.com/office/officeart/2018/2/layout/IconVerticalSolidList"/>
    <dgm:cxn modelId="{BBF1E8BD-495D-4D4D-A59D-CFB22DE9C7F0}" type="presParOf" srcId="{D28AC823-4CD6-4EE5-A9D5-13A4C807E0C6}" destId="{A1766F48-354E-402B-83E9-BA6764691563}" srcOrd="10" destOrd="0" presId="urn:microsoft.com/office/officeart/2018/2/layout/IconVerticalSolidList"/>
    <dgm:cxn modelId="{1BB0680C-F185-4938-81E6-023CFB64BA10}" type="presParOf" srcId="{A1766F48-354E-402B-83E9-BA6764691563}" destId="{13856A96-AB84-4ECA-8715-3B759969E1BF}" srcOrd="0" destOrd="0" presId="urn:microsoft.com/office/officeart/2018/2/layout/IconVerticalSolidList"/>
    <dgm:cxn modelId="{4F7D22A3-8027-4BDC-A29F-F4CA85C20896}" type="presParOf" srcId="{A1766F48-354E-402B-83E9-BA6764691563}" destId="{D3DE546B-4BD6-456F-91EF-3AD3DA17F007}" srcOrd="1" destOrd="0" presId="urn:microsoft.com/office/officeart/2018/2/layout/IconVerticalSolidList"/>
    <dgm:cxn modelId="{65826B1A-42E0-465C-B68D-E68240085B3C}" type="presParOf" srcId="{A1766F48-354E-402B-83E9-BA6764691563}" destId="{26E05DAC-4EED-475B-AF4A-20CD58091C33}" srcOrd="2" destOrd="0" presId="urn:microsoft.com/office/officeart/2018/2/layout/IconVerticalSolidList"/>
    <dgm:cxn modelId="{B1A34BD1-4F62-4A62-A229-0D0737EB78C8}" type="presParOf" srcId="{A1766F48-354E-402B-83E9-BA6764691563}" destId="{47F4AF6B-83FC-431C-BECE-124CE2CA4E78}"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8D660D6-CB8C-4734-9260-422596AFFCFB}">
      <dsp:nvSpPr>
        <dsp:cNvPr id="0" name=""/>
        <dsp:cNvSpPr/>
      </dsp:nvSpPr>
      <dsp:spPr>
        <a:xfrm>
          <a:off x="582441" y="869014"/>
          <a:ext cx="1247033" cy="1247033"/>
        </a:xfrm>
        <a:prstGeom prst="round2DiagRect">
          <a:avLst>
            <a:gd name="adj1" fmla="val 29727"/>
            <a:gd name="adj2" fmla="val 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3673C0D-3542-437F-99FF-D075706A2468}">
      <dsp:nvSpPr>
        <dsp:cNvPr id="0" name=""/>
        <dsp:cNvSpPr/>
      </dsp:nvSpPr>
      <dsp:spPr>
        <a:xfrm>
          <a:off x="848202" y="1134775"/>
          <a:ext cx="715510" cy="71551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6ABCFA88-CB78-4041-AAF3-EBAF2AA12A67}">
      <dsp:nvSpPr>
        <dsp:cNvPr id="0" name=""/>
        <dsp:cNvSpPr/>
      </dsp:nvSpPr>
      <dsp:spPr>
        <a:xfrm>
          <a:off x="183800" y="2504467"/>
          <a:ext cx="2044316"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90000"/>
            </a:lnSpc>
            <a:spcBef>
              <a:spcPct val="0"/>
            </a:spcBef>
            <a:spcAft>
              <a:spcPct val="35000"/>
            </a:spcAft>
            <a:buNone/>
            <a:defRPr cap="all"/>
          </a:pPr>
          <a:r>
            <a:rPr lang="en-GB" sz="1600" kern="1200"/>
            <a:t>How title is proved in registered land transactions</a:t>
          </a:r>
          <a:endParaRPr lang="en-US" sz="1600" kern="1200"/>
        </a:p>
      </dsp:txBody>
      <dsp:txXfrm>
        <a:off x="183800" y="2504467"/>
        <a:ext cx="2044316" cy="720000"/>
      </dsp:txXfrm>
    </dsp:sp>
    <dsp:sp modelId="{2F7FCA18-0B11-40AB-B60C-E6776B6B4525}">
      <dsp:nvSpPr>
        <dsp:cNvPr id="0" name=""/>
        <dsp:cNvSpPr/>
      </dsp:nvSpPr>
      <dsp:spPr>
        <a:xfrm>
          <a:off x="2984513" y="869014"/>
          <a:ext cx="1247033" cy="1247033"/>
        </a:xfrm>
        <a:prstGeom prst="round2DiagRect">
          <a:avLst>
            <a:gd name="adj1" fmla="val 29727"/>
            <a:gd name="adj2" fmla="val 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FAC8E03-0EA6-4E81-AC2C-5533651D95B7}">
      <dsp:nvSpPr>
        <dsp:cNvPr id="0" name=""/>
        <dsp:cNvSpPr/>
      </dsp:nvSpPr>
      <dsp:spPr>
        <a:xfrm>
          <a:off x="3250275" y="1134775"/>
          <a:ext cx="715510" cy="71551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A6862B64-6818-4D55-903C-0F7E45D65571}">
      <dsp:nvSpPr>
        <dsp:cNvPr id="0" name=""/>
        <dsp:cNvSpPr/>
      </dsp:nvSpPr>
      <dsp:spPr>
        <a:xfrm>
          <a:off x="2585872" y="2504467"/>
          <a:ext cx="2044316"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90000"/>
            </a:lnSpc>
            <a:spcBef>
              <a:spcPct val="0"/>
            </a:spcBef>
            <a:spcAft>
              <a:spcPct val="35000"/>
            </a:spcAft>
            <a:buNone/>
            <a:defRPr cap="all"/>
          </a:pPr>
          <a:r>
            <a:rPr lang="en-GB" sz="1600" kern="1200"/>
            <a:t>How title is investigated</a:t>
          </a:r>
          <a:endParaRPr lang="en-US" sz="1600" kern="1200"/>
        </a:p>
      </dsp:txBody>
      <dsp:txXfrm>
        <a:off x="2585872" y="2504467"/>
        <a:ext cx="2044316" cy="720000"/>
      </dsp:txXfrm>
    </dsp:sp>
    <dsp:sp modelId="{59BBC128-1942-4A05-BB41-3137E5732CA0}">
      <dsp:nvSpPr>
        <dsp:cNvPr id="0" name=""/>
        <dsp:cNvSpPr/>
      </dsp:nvSpPr>
      <dsp:spPr>
        <a:xfrm>
          <a:off x="5386585" y="869014"/>
          <a:ext cx="1247033" cy="1247033"/>
        </a:xfrm>
        <a:prstGeom prst="round2DiagRect">
          <a:avLst>
            <a:gd name="adj1" fmla="val 29727"/>
            <a:gd name="adj2" fmla="val 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0F8366E-1BB4-4785-AB28-ED7C8B5AD976}">
      <dsp:nvSpPr>
        <dsp:cNvPr id="0" name=""/>
        <dsp:cNvSpPr/>
      </dsp:nvSpPr>
      <dsp:spPr>
        <a:xfrm>
          <a:off x="5652347" y="1134775"/>
          <a:ext cx="715510" cy="71551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4BD64C57-417A-4053-B77D-09178CE03D67}">
      <dsp:nvSpPr>
        <dsp:cNvPr id="0" name=""/>
        <dsp:cNvSpPr/>
      </dsp:nvSpPr>
      <dsp:spPr>
        <a:xfrm>
          <a:off x="4987944" y="2504467"/>
          <a:ext cx="2044316"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90000"/>
            </a:lnSpc>
            <a:spcBef>
              <a:spcPct val="0"/>
            </a:spcBef>
            <a:spcAft>
              <a:spcPct val="35000"/>
            </a:spcAft>
            <a:buNone/>
            <a:defRPr cap="all"/>
          </a:pPr>
          <a:r>
            <a:rPr lang="en-GB" sz="1600" kern="1200"/>
            <a:t>Relevant issues that may arise</a:t>
          </a:r>
          <a:endParaRPr lang="en-US" sz="1600" kern="1200"/>
        </a:p>
      </dsp:txBody>
      <dsp:txXfrm>
        <a:off x="4987944" y="2504467"/>
        <a:ext cx="2044316" cy="720000"/>
      </dsp:txXfrm>
    </dsp:sp>
    <dsp:sp modelId="{07124554-719F-486C-AE21-36EDC0BDE886}">
      <dsp:nvSpPr>
        <dsp:cNvPr id="0" name=""/>
        <dsp:cNvSpPr/>
      </dsp:nvSpPr>
      <dsp:spPr>
        <a:xfrm>
          <a:off x="7788658" y="869014"/>
          <a:ext cx="1247033" cy="1247033"/>
        </a:xfrm>
        <a:prstGeom prst="round2DiagRect">
          <a:avLst>
            <a:gd name="adj1" fmla="val 29727"/>
            <a:gd name="adj2" fmla="val 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8A288CE-0F9F-4E6B-A68D-1087103BADF9}">
      <dsp:nvSpPr>
        <dsp:cNvPr id="0" name=""/>
        <dsp:cNvSpPr/>
      </dsp:nvSpPr>
      <dsp:spPr>
        <a:xfrm>
          <a:off x="8054419" y="1134775"/>
          <a:ext cx="715510" cy="71551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EE3117EE-7DBF-4E53-A4CA-994E4CC4B107}">
      <dsp:nvSpPr>
        <dsp:cNvPr id="0" name=""/>
        <dsp:cNvSpPr/>
      </dsp:nvSpPr>
      <dsp:spPr>
        <a:xfrm>
          <a:off x="7390016" y="2504467"/>
          <a:ext cx="2044316"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90000"/>
            </a:lnSpc>
            <a:spcBef>
              <a:spcPct val="0"/>
            </a:spcBef>
            <a:spcAft>
              <a:spcPct val="35000"/>
            </a:spcAft>
            <a:buNone/>
            <a:defRPr cap="all"/>
          </a:pPr>
          <a:r>
            <a:rPr lang="en-GB" sz="1600" kern="1200"/>
            <a:t>Advising a buyer client on title issues</a:t>
          </a:r>
          <a:endParaRPr lang="en-US" sz="1600" kern="1200"/>
        </a:p>
      </dsp:txBody>
      <dsp:txXfrm>
        <a:off x="7390016" y="2504467"/>
        <a:ext cx="2044316" cy="72000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2F83558-305C-4DEF-BB96-7E4045368EDB}">
      <dsp:nvSpPr>
        <dsp:cNvPr id="0" name=""/>
        <dsp:cNvSpPr/>
      </dsp:nvSpPr>
      <dsp:spPr>
        <a:xfrm>
          <a:off x="0" y="3514879"/>
          <a:ext cx="9618133" cy="576645"/>
        </a:xfrm>
        <a:prstGeom prst="rect">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568" tIns="99568" rIns="99568" bIns="99568" numCol="1" spcCol="1270" anchor="ctr" anchorCtr="0">
          <a:noAutofit/>
        </a:bodyPr>
        <a:lstStyle/>
        <a:p>
          <a:pPr marL="0" lvl="0" indent="0" algn="ctr" defTabSz="622300">
            <a:lnSpc>
              <a:spcPct val="90000"/>
            </a:lnSpc>
            <a:spcBef>
              <a:spcPct val="0"/>
            </a:spcBef>
            <a:spcAft>
              <a:spcPct val="35000"/>
            </a:spcAft>
            <a:buNone/>
          </a:pPr>
          <a:r>
            <a:rPr lang="en-GB" sz="1400" kern="1200" dirty="0"/>
            <a:t>The ‘evidence’ must be ‘investigated’: once by Seller’s conveyancer (to check Seller can sell what they think they are selling)  and then by Buyer’s conveyancer (pre-contract enquiries)</a:t>
          </a:r>
          <a:br>
            <a:rPr lang="en-GB" sz="1400" kern="1200" dirty="0"/>
          </a:br>
          <a:endParaRPr lang="en-US" sz="1400" kern="1200" dirty="0"/>
        </a:p>
      </dsp:txBody>
      <dsp:txXfrm>
        <a:off x="0" y="3514879"/>
        <a:ext cx="9618133" cy="576645"/>
      </dsp:txXfrm>
    </dsp:sp>
    <dsp:sp modelId="{784D50EE-47F0-443B-AA56-76BD1E26BCCE}">
      <dsp:nvSpPr>
        <dsp:cNvPr id="0" name=""/>
        <dsp:cNvSpPr/>
      </dsp:nvSpPr>
      <dsp:spPr>
        <a:xfrm rot="10800000">
          <a:off x="0" y="2636649"/>
          <a:ext cx="9618133" cy="886880"/>
        </a:xfrm>
        <a:prstGeom prst="upArrowCallout">
          <a:avLst/>
        </a:prstGeom>
        <a:solidFill>
          <a:schemeClr val="accent3">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3792" tIns="113792" rIns="113792" bIns="113792" numCol="1" spcCol="1270" anchor="ctr" anchorCtr="0">
          <a:noAutofit/>
        </a:bodyPr>
        <a:lstStyle/>
        <a:p>
          <a:pPr marL="0" lvl="0" indent="0" algn="ctr" defTabSz="711200">
            <a:lnSpc>
              <a:spcPct val="90000"/>
            </a:lnSpc>
            <a:spcBef>
              <a:spcPct val="0"/>
            </a:spcBef>
            <a:spcAft>
              <a:spcPct val="35000"/>
            </a:spcAft>
            <a:buNone/>
          </a:pPr>
          <a:r>
            <a:rPr lang="en-GB" sz="1600" kern="1200" dirty="0"/>
            <a:t>Unregistered land: epitome of title</a:t>
          </a:r>
          <a:endParaRPr lang="en-US" sz="1600" kern="1200" dirty="0"/>
        </a:p>
      </dsp:txBody>
      <dsp:txXfrm rot="10800000">
        <a:off x="0" y="2636649"/>
        <a:ext cx="9618133" cy="576268"/>
      </dsp:txXfrm>
    </dsp:sp>
    <dsp:sp modelId="{4077B4C2-7E36-4F54-AA1E-848F1B17E1FF}">
      <dsp:nvSpPr>
        <dsp:cNvPr id="0" name=""/>
        <dsp:cNvSpPr/>
      </dsp:nvSpPr>
      <dsp:spPr>
        <a:xfrm rot="10800000">
          <a:off x="0" y="1758418"/>
          <a:ext cx="9618133" cy="886880"/>
        </a:xfrm>
        <a:prstGeom prst="upArrowCallout">
          <a:avLst/>
        </a:prstGeom>
        <a:solidFill>
          <a:schemeClr val="accent4">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3792" tIns="113792" rIns="113792" bIns="113792" numCol="1" spcCol="1270" anchor="ctr" anchorCtr="0">
          <a:noAutofit/>
        </a:bodyPr>
        <a:lstStyle/>
        <a:p>
          <a:pPr marL="0" lvl="0" indent="0" algn="ctr" defTabSz="711200">
            <a:lnSpc>
              <a:spcPct val="90000"/>
            </a:lnSpc>
            <a:spcBef>
              <a:spcPct val="0"/>
            </a:spcBef>
            <a:spcAft>
              <a:spcPct val="35000"/>
            </a:spcAft>
            <a:buNone/>
          </a:pPr>
          <a:r>
            <a:rPr lang="en-GB" sz="1600" kern="1200" dirty="0"/>
            <a:t>Registered land: HMLR register</a:t>
          </a:r>
          <a:endParaRPr lang="en-US" sz="1600" kern="1200" dirty="0"/>
        </a:p>
      </dsp:txBody>
      <dsp:txXfrm rot="10800000">
        <a:off x="0" y="1758418"/>
        <a:ext cx="9618133" cy="576268"/>
      </dsp:txXfrm>
    </dsp:sp>
    <dsp:sp modelId="{683962E3-BF14-47F4-8B99-DB8FD0F32410}">
      <dsp:nvSpPr>
        <dsp:cNvPr id="0" name=""/>
        <dsp:cNvSpPr/>
      </dsp:nvSpPr>
      <dsp:spPr>
        <a:xfrm rot="10800000">
          <a:off x="0" y="880187"/>
          <a:ext cx="9618133" cy="886880"/>
        </a:xfrm>
        <a:prstGeom prst="upArrowCallout">
          <a:avLst/>
        </a:prstGeom>
        <a:solidFill>
          <a:schemeClr val="accent5">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3792" tIns="113792" rIns="113792" bIns="113792" numCol="1" spcCol="1270" anchor="ctr" anchorCtr="0">
          <a:noAutofit/>
        </a:bodyPr>
        <a:lstStyle/>
        <a:p>
          <a:pPr marL="0" lvl="0" indent="0" algn="ctr" defTabSz="711200">
            <a:lnSpc>
              <a:spcPct val="90000"/>
            </a:lnSpc>
            <a:spcBef>
              <a:spcPct val="0"/>
            </a:spcBef>
            <a:spcAft>
              <a:spcPct val="35000"/>
            </a:spcAft>
            <a:buNone/>
          </a:pPr>
          <a:r>
            <a:rPr lang="en-GB" sz="1600" kern="1200" dirty="0"/>
            <a:t>Seller must ‘deduce’ title – provide evidence of title</a:t>
          </a:r>
          <a:endParaRPr lang="en-US" sz="1600" kern="1200" dirty="0"/>
        </a:p>
      </dsp:txBody>
      <dsp:txXfrm rot="10800000">
        <a:off x="0" y="880187"/>
        <a:ext cx="9618133" cy="576268"/>
      </dsp:txXfrm>
    </dsp:sp>
    <dsp:sp modelId="{A41A4CB8-DFD1-4F20-9AE7-E12EAAF367DD}">
      <dsp:nvSpPr>
        <dsp:cNvPr id="0" name=""/>
        <dsp:cNvSpPr/>
      </dsp:nvSpPr>
      <dsp:spPr>
        <a:xfrm rot="10800000">
          <a:off x="0" y="1956"/>
          <a:ext cx="9618133" cy="886880"/>
        </a:xfrm>
        <a:prstGeom prst="upArrowCallout">
          <a:avLst/>
        </a:prstGeom>
        <a:solidFill>
          <a:schemeClr val="accent6">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3792" tIns="113792" rIns="113792" bIns="113792" numCol="1" spcCol="1270" anchor="ctr" anchorCtr="0">
          <a:noAutofit/>
        </a:bodyPr>
        <a:lstStyle/>
        <a:p>
          <a:pPr marL="0" lvl="0" indent="0" algn="ctr" defTabSz="711200">
            <a:lnSpc>
              <a:spcPct val="90000"/>
            </a:lnSpc>
            <a:spcBef>
              <a:spcPct val="0"/>
            </a:spcBef>
            <a:spcAft>
              <a:spcPct val="35000"/>
            </a:spcAft>
            <a:buNone/>
          </a:pPr>
          <a:r>
            <a:rPr lang="en-GB" sz="1600" kern="1200" dirty="0"/>
            <a:t>Land may be registered or unregistered</a:t>
          </a:r>
          <a:endParaRPr lang="en-US" sz="1600" kern="1200" dirty="0"/>
        </a:p>
      </dsp:txBody>
      <dsp:txXfrm rot="10800000">
        <a:off x="0" y="1956"/>
        <a:ext cx="9618133" cy="576268"/>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9D64CE0-69AA-42A9-ABB7-147D59AAD79B}">
      <dsp:nvSpPr>
        <dsp:cNvPr id="0" name=""/>
        <dsp:cNvSpPr/>
      </dsp:nvSpPr>
      <dsp:spPr>
        <a:xfrm>
          <a:off x="0" y="0"/>
          <a:ext cx="8175413" cy="1842066"/>
        </a:xfrm>
        <a:prstGeom prst="roundRect">
          <a:avLst>
            <a:gd name="adj" fmla="val 10000"/>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a:t>If a registered title does not have title absolute, it might be possible to “convert” the lesser title to title absolute in certain specified circumstances; this is known as “upgrading” the title. </a:t>
          </a:r>
          <a:endParaRPr lang="en-US" sz="1700" kern="1200"/>
        </a:p>
      </dsp:txBody>
      <dsp:txXfrm>
        <a:off x="53952" y="53952"/>
        <a:ext cx="6271493" cy="1734162"/>
      </dsp:txXfrm>
    </dsp:sp>
    <dsp:sp modelId="{744F4D94-A72E-4E71-9AA1-CAD08995F25F}">
      <dsp:nvSpPr>
        <dsp:cNvPr id="0" name=""/>
        <dsp:cNvSpPr/>
      </dsp:nvSpPr>
      <dsp:spPr>
        <a:xfrm>
          <a:off x="1442719" y="2251415"/>
          <a:ext cx="8175413" cy="1842066"/>
        </a:xfrm>
        <a:prstGeom prst="roundRect">
          <a:avLst>
            <a:gd name="adj" fmla="val 10000"/>
          </a:avLst>
        </a:prstGeom>
        <a:solidFill>
          <a:schemeClr val="accent2">
            <a:hueOff val="113439"/>
            <a:satOff val="13039"/>
            <a:lumOff val="-10393"/>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dirty="0"/>
            <a:t>The most common example is upgrading a possessory title after lapse of time. Once a possessory title has been registered for 12 years, if that title has not been challenged or claimed by anyone, it is possible for the registered proprietor of the possessory title to apply to HMLR to upgrade the class of title to title absolute.</a:t>
          </a:r>
          <a:endParaRPr lang="en-US" sz="1700" kern="1200" dirty="0"/>
        </a:p>
      </dsp:txBody>
      <dsp:txXfrm>
        <a:off x="1496671" y="2305367"/>
        <a:ext cx="5427445" cy="1734162"/>
      </dsp:txXfrm>
    </dsp:sp>
    <dsp:sp modelId="{4B91B8F6-BF5F-4DE9-A774-9B872FE71C56}">
      <dsp:nvSpPr>
        <dsp:cNvPr id="0" name=""/>
        <dsp:cNvSpPr/>
      </dsp:nvSpPr>
      <dsp:spPr>
        <a:xfrm>
          <a:off x="6978069" y="1448069"/>
          <a:ext cx="1197343" cy="1197343"/>
        </a:xfrm>
        <a:prstGeom prst="downArrow">
          <a:avLst>
            <a:gd name="adj1" fmla="val 55000"/>
            <a:gd name="adj2" fmla="val 45000"/>
          </a:avLst>
        </a:prstGeom>
        <a:solidFill>
          <a:schemeClr val="accent2">
            <a:tint val="40000"/>
            <a:alpha val="90000"/>
            <a:hueOff val="0"/>
            <a:satOff val="0"/>
            <a:lumOff val="0"/>
            <a:alphaOff val="0"/>
          </a:schemeClr>
        </a:solidFill>
        <a:ln w="19050" cap="rnd" cmpd="sng" algn="ctr">
          <a:solidFill>
            <a:schemeClr val="accent2">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7247471" y="1448069"/>
        <a:ext cx="658539" cy="901001"/>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FD6AA5A-FF82-4FC9-9C24-6EEE115FDECB}">
      <dsp:nvSpPr>
        <dsp:cNvPr id="0" name=""/>
        <dsp:cNvSpPr/>
      </dsp:nvSpPr>
      <dsp:spPr>
        <a:xfrm>
          <a:off x="0" y="1698"/>
          <a:ext cx="9618133" cy="861070"/>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AFE3030-7022-442F-B863-4F758C8B8085}">
      <dsp:nvSpPr>
        <dsp:cNvPr id="0" name=""/>
        <dsp:cNvSpPr/>
      </dsp:nvSpPr>
      <dsp:spPr>
        <a:xfrm>
          <a:off x="260473" y="195439"/>
          <a:ext cx="473588" cy="473588"/>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41A39B8D-7D7A-42C5-9E33-758EF80C4B76}">
      <dsp:nvSpPr>
        <dsp:cNvPr id="0" name=""/>
        <dsp:cNvSpPr/>
      </dsp:nvSpPr>
      <dsp:spPr>
        <a:xfrm>
          <a:off x="994536" y="1698"/>
          <a:ext cx="8623596" cy="8610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130" tIns="91130" rIns="91130" bIns="91130" numCol="1" spcCol="1270" anchor="ctr" anchorCtr="0">
          <a:noAutofit/>
        </a:bodyPr>
        <a:lstStyle/>
        <a:p>
          <a:pPr marL="0" lvl="0" indent="0" algn="l" defTabSz="755650">
            <a:lnSpc>
              <a:spcPct val="90000"/>
            </a:lnSpc>
            <a:spcBef>
              <a:spcPct val="0"/>
            </a:spcBef>
            <a:spcAft>
              <a:spcPct val="35000"/>
            </a:spcAft>
            <a:buNone/>
          </a:pPr>
          <a:r>
            <a:rPr lang="en-GB" sz="1700" kern="1200"/>
            <a:t>A notice is an entry made in a register of title in respect of the burden of an interest.</a:t>
          </a:r>
          <a:endParaRPr lang="en-US" sz="1700" kern="1200"/>
        </a:p>
      </dsp:txBody>
      <dsp:txXfrm>
        <a:off x="994536" y="1698"/>
        <a:ext cx="8623596" cy="861070"/>
      </dsp:txXfrm>
    </dsp:sp>
    <dsp:sp modelId="{CFFAF409-33BA-4B1A-8818-2565D0EBC0BA}">
      <dsp:nvSpPr>
        <dsp:cNvPr id="0" name=""/>
        <dsp:cNvSpPr/>
      </dsp:nvSpPr>
      <dsp:spPr>
        <a:xfrm>
          <a:off x="0" y="1078036"/>
          <a:ext cx="9618133" cy="861070"/>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1073B9B-FF17-4429-BA2B-EED5625A11B0}">
      <dsp:nvSpPr>
        <dsp:cNvPr id="0" name=""/>
        <dsp:cNvSpPr/>
      </dsp:nvSpPr>
      <dsp:spPr>
        <a:xfrm>
          <a:off x="260473" y="1271777"/>
          <a:ext cx="473588" cy="473588"/>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CC410688-56CF-4186-A3C0-B7BB49B73530}">
      <dsp:nvSpPr>
        <dsp:cNvPr id="0" name=""/>
        <dsp:cNvSpPr/>
      </dsp:nvSpPr>
      <dsp:spPr>
        <a:xfrm>
          <a:off x="994536" y="1078036"/>
          <a:ext cx="8623596" cy="8610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130" tIns="91130" rIns="91130" bIns="91130" numCol="1" spcCol="1270" anchor="ctr" anchorCtr="0">
          <a:noAutofit/>
        </a:bodyPr>
        <a:lstStyle/>
        <a:p>
          <a:pPr marL="0" lvl="0" indent="0" algn="l" defTabSz="755650">
            <a:lnSpc>
              <a:spcPct val="90000"/>
            </a:lnSpc>
            <a:spcBef>
              <a:spcPct val="0"/>
            </a:spcBef>
            <a:spcAft>
              <a:spcPct val="35000"/>
            </a:spcAft>
            <a:buNone/>
          </a:pPr>
          <a:r>
            <a:rPr lang="en-GB" sz="1700" kern="1200"/>
            <a:t>A restriction is an entry in the register that prevents or regulates the making of an entry on the register in respect of any disposition (or a disposition of a specified kind) notices almost always appear on the charges register of a registered title.</a:t>
          </a:r>
          <a:endParaRPr lang="en-US" sz="1700" kern="1200"/>
        </a:p>
      </dsp:txBody>
      <dsp:txXfrm>
        <a:off x="994536" y="1078036"/>
        <a:ext cx="8623596" cy="861070"/>
      </dsp:txXfrm>
    </dsp:sp>
    <dsp:sp modelId="{994DF954-EEC0-4F4A-B848-5B36CACC6E97}">
      <dsp:nvSpPr>
        <dsp:cNvPr id="0" name=""/>
        <dsp:cNvSpPr/>
      </dsp:nvSpPr>
      <dsp:spPr>
        <a:xfrm>
          <a:off x="0" y="2154374"/>
          <a:ext cx="9618133" cy="861070"/>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449FA87-6F86-45D0-B343-88928534454A}">
      <dsp:nvSpPr>
        <dsp:cNvPr id="0" name=""/>
        <dsp:cNvSpPr/>
      </dsp:nvSpPr>
      <dsp:spPr>
        <a:xfrm>
          <a:off x="260473" y="2348115"/>
          <a:ext cx="473588" cy="473588"/>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D24AFA15-FABD-4DD1-A3AF-92F38576FD1D}">
      <dsp:nvSpPr>
        <dsp:cNvPr id="0" name=""/>
        <dsp:cNvSpPr/>
      </dsp:nvSpPr>
      <dsp:spPr>
        <a:xfrm>
          <a:off x="994536" y="2154374"/>
          <a:ext cx="8623596" cy="8610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130" tIns="91130" rIns="91130" bIns="91130" numCol="1" spcCol="1270" anchor="ctr" anchorCtr="0">
          <a:noAutofit/>
        </a:bodyPr>
        <a:lstStyle/>
        <a:p>
          <a:pPr marL="0" lvl="0" indent="0" algn="l" defTabSz="755650">
            <a:lnSpc>
              <a:spcPct val="90000"/>
            </a:lnSpc>
            <a:spcBef>
              <a:spcPct val="0"/>
            </a:spcBef>
            <a:spcAft>
              <a:spcPct val="35000"/>
            </a:spcAft>
            <a:buNone/>
          </a:pPr>
          <a:r>
            <a:rPr lang="en-GB" sz="1700" kern="1200"/>
            <a:t>In a sale involving registered land, the seller’s conveyancer will deduce title by producing official copies of the register of title, and official copy of the title plan and copies of the documents referred to on the register and kept by the Registrar.</a:t>
          </a:r>
          <a:endParaRPr lang="en-US" sz="1700" kern="1200"/>
        </a:p>
      </dsp:txBody>
      <dsp:txXfrm>
        <a:off x="994536" y="2154374"/>
        <a:ext cx="8623596" cy="861070"/>
      </dsp:txXfrm>
    </dsp:sp>
    <dsp:sp modelId="{CBAB89A8-03ED-441F-B653-A331C0BF7685}">
      <dsp:nvSpPr>
        <dsp:cNvPr id="0" name=""/>
        <dsp:cNvSpPr/>
      </dsp:nvSpPr>
      <dsp:spPr>
        <a:xfrm>
          <a:off x="0" y="3230712"/>
          <a:ext cx="9618133" cy="861070"/>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F0D0A14-1D12-4782-899C-4EE18E1220DA}">
      <dsp:nvSpPr>
        <dsp:cNvPr id="0" name=""/>
        <dsp:cNvSpPr/>
      </dsp:nvSpPr>
      <dsp:spPr>
        <a:xfrm>
          <a:off x="260473" y="3424453"/>
          <a:ext cx="473588" cy="473588"/>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6941A2DA-4DBB-4517-B01E-5004030DA5F9}">
      <dsp:nvSpPr>
        <dsp:cNvPr id="0" name=""/>
        <dsp:cNvSpPr/>
      </dsp:nvSpPr>
      <dsp:spPr>
        <a:xfrm>
          <a:off x="994536" y="3230712"/>
          <a:ext cx="8623596" cy="8610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130" tIns="91130" rIns="91130" bIns="91130" numCol="1" spcCol="1270" anchor="ctr" anchorCtr="0">
          <a:noAutofit/>
        </a:bodyPr>
        <a:lstStyle/>
        <a:p>
          <a:pPr marL="0" lvl="0" indent="0" algn="l" defTabSz="755650">
            <a:lnSpc>
              <a:spcPct val="90000"/>
            </a:lnSpc>
            <a:spcBef>
              <a:spcPct val="0"/>
            </a:spcBef>
            <a:spcAft>
              <a:spcPct val="35000"/>
            </a:spcAft>
            <a:buNone/>
          </a:pPr>
          <a:r>
            <a:rPr lang="en-GB" sz="1700" kern="1200"/>
            <a:t>The buyer’s conveyancer will investigate the title.</a:t>
          </a:r>
          <a:endParaRPr lang="en-US" sz="1700" kern="1200"/>
        </a:p>
      </dsp:txBody>
      <dsp:txXfrm>
        <a:off x="994536" y="3230712"/>
        <a:ext cx="8623596" cy="861070"/>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F07BE24-363B-4DD9-A9C0-769215522B73}">
      <dsp:nvSpPr>
        <dsp:cNvPr id="0" name=""/>
        <dsp:cNvSpPr/>
      </dsp:nvSpPr>
      <dsp:spPr>
        <a:xfrm>
          <a:off x="0" y="3913"/>
          <a:ext cx="6692813" cy="60725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17CEC3C-73F7-4B2C-A2B0-C4C9F98AABB6}">
      <dsp:nvSpPr>
        <dsp:cNvPr id="0" name=""/>
        <dsp:cNvSpPr/>
      </dsp:nvSpPr>
      <dsp:spPr>
        <a:xfrm>
          <a:off x="183695" y="140546"/>
          <a:ext cx="334318" cy="33399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78F669FB-7092-49B7-AC72-09865D1F393F}">
      <dsp:nvSpPr>
        <dsp:cNvPr id="0" name=""/>
        <dsp:cNvSpPr/>
      </dsp:nvSpPr>
      <dsp:spPr>
        <a:xfrm>
          <a:off x="701708" y="3913"/>
          <a:ext cx="5959403" cy="6641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0293" tIns="70293" rIns="70293" bIns="70293" numCol="1" spcCol="1270" anchor="ctr" anchorCtr="0">
          <a:noAutofit/>
        </a:bodyPr>
        <a:lstStyle/>
        <a:p>
          <a:pPr marL="0" lvl="0" indent="0" algn="l" defTabSz="622300">
            <a:lnSpc>
              <a:spcPct val="90000"/>
            </a:lnSpc>
            <a:spcBef>
              <a:spcPct val="0"/>
            </a:spcBef>
            <a:spcAft>
              <a:spcPct val="35000"/>
            </a:spcAft>
            <a:buNone/>
          </a:pPr>
          <a:r>
            <a:rPr lang="en-GB" sz="1400" kern="1200"/>
            <a:t>Must comply with S2 Law of Property (Misc Provisions) Act 1989</a:t>
          </a:r>
          <a:endParaRPr lang="en-US" sz="1400" kern="1200"/>
        </a:p>
      </dsp:txBody>
      <dsp:txXfrm>
        <a:off x="701708" y="3913"/>
        <a:ext cx="5959403" cy="664187"/>
      </dsp:txXfrm>
    </dsp:sp>
    <dsp:sp modelId="{E1033C8F-3882-43E9-A489-783EDC0A9CF2}">
      <dsp:nvSpPr>
        <dsp:cNvPr id="0" name=""/>
        <dsp:cNvSpPr/>
      </dsp:nvSpPr>
      <dsp:spPr>
        <a:xfrm>
          <a:off x="0" y="834148"/>
          <a:ext cx="6692813" cy="60725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842E4FB-B5F0-4C55-8900-5A2A6CAB0326}">
      <dsp:nvSpPr>
        <dsp:cNvPr id="0" name=""/>
        <dsp:cNvSpPr/>
      </dsp:nvSpPr>
      <dsp:spPr>
        <a:xfrm>
          <a:off x="183695" y="970781"/>
          <a:ext cx="334318" cy="33399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BF6A1074-9F39-4104-9FE9-0F86E40F59BA}">
      <dsp:nvSpPr>
        <dsp:cNvPr id="0" name=""/>
        <dsp:cNvSpPr/>
      </dsp:nvSpPr>
      <dsp:spPr>
        <a:xfrm>
          <a:off x="701708" y="834148"/>
          <a:ext cx="5959403" cy="6641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0293" tIns="70293" rIns="70293" bIns="70293" numCol="1" spcCol="1270" anchor="ctr" anchorCtr="0">
          <a:noAutofit/>
        </a:bodyPr>
        <a:lstStyle/>
        <a:p>
          <a:pPr marL="0" lvl="0" indent="0" algn="l" defTabSz="622300">
            <a:lnSpc>
              <a:spcPct val="90000"/>
            </a:lnSpc>
            <a:spcBef>
              <a:spcPct val="0"/>
            </a:spcBef>
            <a:spcAft>
              <a:spcPct val="35000"/>
            </a:spcAft>
            <a:buNone/>
          </a:pPr>
          <a:r>
            <a:rPr lang="en-GB" sz="1400" kern="1200"/>
            <a:t>Sale of land </a:t>
          </a:r>
          <a:r>
            <a:rPr lang="en-GB" sz="1400" b="1" kern="1200"/>
            <a:t>must be in writing!</a:t>
          </a:r>
          <a:endParaRPr lang="en-US" sz="1400" kern="1200"/>
        </a:p>
      </dsp:txBody>
      <dsp:txXfrm>
        <a:off x="701708" y="834148"/>
        <a:ext cx="5959403" cy="664187"/>
      </dsp:txXfrm>
    </dsp:sp>
    <dsp:sp modelId="{A5E6F072-7A02-41F9-90B9-4C31DADEAAE7}">
      <dsp:nvSpPr>
        <dsp:cNvPr id="0" name=""/>
        <dsp:cNvSpPr/>
      </dsp:nvSpPr>
      <dsp:spPr>
        <a:xfrm>
          <a:off x="0" y="1664383"/>
          <a:ext cx="6692813" cy="60725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A30B62B-90B3-497C-B0A8-251078446804}">
      <dsp:nvSpPr>
        <dsp:cNvPr id="0" name=""/>
        <dsp:cNvSpPr/>
      </dsp:nvSpPr>
      <dsp:spPr>
        <a:xfrm>
          <a:off x="183695" y="1801016"/>
          <a:ext cx="334318" cy="333991"/>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697D567B-79CE-479A-89D5-8BBDFAC540C6}">
      <dsp:nvSpPr>
        <dsp:cNvPr id="0" name=""/>
        <dsp:cNvSpPr/>
      </dsp:nvSpPr>
      <dsp:spPr>
        <a:xfrm>
          <a:off x="701708" y="1664383"/>
          <a:ext cx="5959403" cy="6641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0293" tIns="70293" rIns="70293" bIns="70293" numCol="1" spcCol="1270" anchor="ctr" anchorCtr="0">
          <a:noAutofit/>
        </a:bodyPr>
        <a:lstStyle/>
        <a:p>
          <a:pPr marL="0" lvl="0" indent="0" algn="l" defTabSz="622300">
            <a:lnSpc>
              <a:spcPct val="90000"/>
            </a:lnSpc>
            <a:spcBef>
              <a:spcPct val="0"/>
            </a:spcBef>
            <a:spcAft>
              <a:spcPct val="35000"/>
            </a:spcAft>
            <a:buNone/>
          </a:pPr>
          <a:r>
            <a:rPr lang="en-GB" sz="1400" kern="1200"/>
            <a:t>Incorporate all the terms agreed</a:t>
          </a:r>
          <a:endParaRPr lang="en-US" sz="1400" kern="1200"/>
        </a:p>
      </dsp:txBody>
      <dsp:txXfrm>
        <a:off x="701708" y="1664383"/>
        <a:ext cx="5959403" cy="664187"/>
      </dsp:txXfrm>
    </dsp:sp>
    <dsp:sp modelId="{2B6F4EBA-A209-4DB2-9641-066AF64318F3}">
      <dsp:nvSpPr>
        <dsp:cNvPr id="0" name=""/>
        <dsp:cNvSpPr/>
      </dsp:nvSpPr>
      <dsp:spPr>
        <a:xfrm>
          <a:off x="0" y="2494618"/>
          <a:ext cx="6692813" cy="60725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11BE82B-6E81-4979-9C0F-9C5F88B17330}">
      <dsp:nvSpPr>
        <dsp:cNvPr id="0" name=""/>
        <dsp:cNvSpPr/>
      </dsp:nvSpPr>
      <dsp:spPr>
        <a:xfrm>
          <a:off x="183695" y="2631251"/>
          <a:ext cx="334318" cy="333991"/>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F476879D-ECEE-4680-AAC7-7EC35FC7BCB2}">
      <dsp:nvSpPr>
        <dsp:cNvPr id="0" name=""/>
        <dsp:cNvSpPr/>
      </dsp:nvSpPr>
      <dsp:spPr>
        <a:xfrm>
          <a:off x="701708" y="2494618"/>
          <a:ext cx="5959403" cy="6641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0293" tIns="70293" rIns="70293" bIns="70293" numCol="1" spcCol="1270" anchor="ctr" anchorCtr="0">
          <a:noAutofit/>
        </a:bodyPr>
        <a:lstStyle/>
        <a:p>
          <a:pPr marL="0" lvl="0" indent="0" algn="l" defTabSz="622300">
            <a:lnSpc>
              <a:spcPct val="90000"/>
            </a:lnSpc>
            <a:spcBef>
              <a:spcPct val="0"/>
            </a:spcBef>
            <a:spcAft>
              <a:spcPct val="35000"/>
            </a:spcAft>
            <a:buNone/>
          </a:pPr>
          <a:r>
            <a:rPr lang="en-GB" sz="1400" kern="1200"/>
            <a:t>Signed by or on behalf of each party</a:t>
          </a:r>
          <a:endParaRPr lang="en-US" sz="1400" kern="1200"/>
        </a:p>
      </dsp:txBody>
      <dsp:txXfrm>
        <a:off x="701708" y="2494618"/>
        <a:ext cx="5959403" cy="664187"/>
      </dsp:txXfrm>
    </dsp:sp>
    <dsp:sp modelId="{A703E6C2-D5C8-4D71-A193-A5F5CDFA026D}">
      <dsp:nvSpPr>
        <dsp:cNvPr id="0" name=""/>
        <dsp:cNvSpPr/>
      </dsp:nvSpPr>
      <dsp:spPr>
        <a:xfrm>
          <a:off x="0" y="3324853"/>
          <a:ext cx="6692813" cy="60725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67C88FF-F387-4A52-9C89-88B981F291E9}">
      <dsp:nvSpPr>
        <dsp:cNvPr id="0" name=""/>
        <dsp:cNvSpPr/>
      </dsp:nvSpPr>
      <dsp:spPr>
        <a:xfrm>
          <a:off x="183695" y="3461486"/>
          <a:ext cx="334318" cy="333991"/>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3F29F4C0-556B-40C8-8958-7FFD24DD9739}">
      <dsp:nvSpPr>
        <dsp:cNvPr id="0" name=""/>
        <dsp:cNvSpPr/>
      </dsp:nvSpPr>
      <dsp:spPr>
        <a:xfrm>
          <a:off x="701708" y="3324853"/>
          <a:ext cx="5959403" cy="6641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0293" tIns="70293" rIns="70293" bIns="70293" numCol="1" spcCol="1270" anchor="ctr" anchorCtr="0">
          <a:noAutofit/>
        </a:bodyPr>
        <a:lstStyle/>
        <a:p>
          <a:pPr marL="0" lvl="0" indent="0" algn="l" defTabSz="622300">
            <a:lnSpc>
              <a:spcPct val="90000"/>
            </a:lnSpc>
            <a:spcBef>
              <a:spcPct val="0"/>
            </a:spcBef>
            <a:spcAft>
              <a:spcPct val="35000"/>
            </a:spcAft>
            <a:buNone/>
          </a:pPr>
          <a:r>
            <a:rPr lang="en-GB" sz="1400" kern="1200"/>
            <a:t>2 parts prepared: one signed by seller, one signed by buyer</a:t>
          </a:r>
          <a:endParaRPr lang="en-US" sz="1400" kern="1200"/>
        </a:p>
      </dsp:txBody>
      <dsp:txXfrm>
        <a:off x="701708" y="3324853"/>
        <a:ext cx="5959403" cy="664187"/>
      </dsp:txXfrm>
    </dsp:sp>
    <dsp:sp modelId="{13856A96-AB84-4ECA-8715-3B759969E1BF}">
      <dsp:nvSpPr>
        <dsp:cNvPr id="0" name=""/>
        <dsp:cNvSpPr/>
      </dsp:nvSpPr>
      <dsp:spPr>
        <a:xfrm>
          <a:off x="0" y="4155088"/>
          <a:ext cx="6692813" cy="60725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3DE546B-4BD6-456F-91EF-3AD3DA17F007}">
      <dsp:nvSpPr>
        <dsp:cNvPr id="0" name=""/>
        <dsp:cNvSpPr/>
      </dsp:nvSpPr>
      <dsp:spPr>
        <a:xfrm>
          <a:off x="183874" y="4291721"/>
          <a:ext cx="334318" cy="333991"/>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47F4AF6B-83FC-431C-BECE-124CE2CA4E78}">
      <dsp:nvSpPr>
        <dsp:cNvPr id="0" name=""/>
        <dsp:cNvSpPr/>
      </dsp:nvSpPr>
      <dsp:spPr>
        <a:xfrm>
          <a:off x="702068" y="4155088"/>
          <a:ext cx="5924927" cy="6641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0293" tIns="70293" rIns="70293" bIns="70293" numCol="1" spcCol="1270" anchor="ctr" anchorCtr="0">
          <a:noAutofit/>
        </a:bodyPr>
        <a:lstStyle/>
        <a:p>
          <a:pPr marL="0" lvl="0" indent="0" algn="l" defTabSz="622300">
            <a:lnSpc>
              <a:spcPct val="90000"/>
            </a:lnSpc>
            <a:spcBef>
              <a:spcPct val="0"/>
            </a:spcBef>
            <a:spcAft>
              <a:spcPct val="35000"/>
            </a:spcAft>
            <a:buNone/>
          </a:pPr>
          <a:r>
            <a:rPr lang="en-GB" sz="1400" kern="1200"/>
            <a:t>Form usually used is Contract Incorporating the Standard Conditions of Sale (Fifth Edition – 2018) – although conveyancers could draft their own</a:t>
          </a:r>
          <a:endParaRPr lang="en-US" sz="1400" kern="1200"/>
        </a:p>
      </dsp:txBody>
      <dsp:txXfrm>
        <a:off x="702068" y="4155088"/>
        <a:ext cx="5924927" cy="664187"/>
      </dsp:txXfrm>
    </dsp:sp>
  </dsp:spTree>
</dsp:drawing>
</file>

<file path=ppt/diagrams/layout1.xml><?xml version="1.0" encoding="utf-8"?>
<dgm:layoutDef xmlns:dgm="http://schemas.openxmlformats.org/drawingml/2006/diagram" xmlns:a="http://schemas.openxmlformats.org/drawingml/2006/main" uniqueId="urn:microsoft.com/office/officeart/2018/5/layout/IconLeafLabelList">
  <dgm:title val="Icon Leaf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round2DiagRect" r:blip="">
            <dgm:adjLst/>
            <dgm:extLst>
              <a:ext uri="{B698B0E9-8C71-41B9-8309-B3DCBF30829C}">
                <dgm1612:spPr xmlns:dgm1612="http://schemas.microsoft.com/office/drawing/2016/12/diagram">
                  <a:prstGeom prst="round2DiagRect">
                    <a:avLst>
                      <a:gd name="adj1" fmla="val 29727"/>
                      <a:gd name="adj2" fmla="val 0"/>
                    </a:avLst>
                  </a:prstGeom>
                </dgm1612:spPr>
              </a:ext>
            </dgm:ext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4.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5.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4-04-04T12:01:50.323"/>
    </inkml:context>
    <inkml:brush xml:id="br0">
      <inkml:brushProperty name="width" value="0.3" units="cm"/>
      <inkml:brushProperty name="height" value="0.6" units="cm"/>
      <inkml:brushProperty name="color" value="#FFFC00"/>
      <inkml:brushProperty name="tip" value="rectangle"/>
      <inkml:brushProperty name="rasterOp" value="maskPen"/>
      <inkml:brushProperty name="ignorePressure" value="1"/>
    </inkml:brush>
  </inkml:definitions>
  <inkml:trace contextRef="#ctx0" brushRef="#br0">300 277,'32'1,"1"2,-1 0,0 3,39 11,-49-13,-1 0,42 1,-35-3,30 5,-18-2,-31-5,1 1,0 0,-1 1,1 0,15 6,1 4,1-2,1-1,-1 0,42 5,-19-10,88-4,-62-1,1604 1,-1657 1,42 8,10 0,-70-9,0 1,1-1,-1 1,0 0,9 3,-13-4,1 1,0 0,0 0,-1 0,1 1,-1-1,1 0,-1 1,1-1,-1 0,0 1,1 0,-1-1,0 1,0 0,0 0,-1-1,2 4,18 46,-11-29,0 0,-1 1,-2 0,8 47,-13-31,-1-23,2 22,-1-34,0 1,0-1,0 1,0-1,1 1,0-1,0 0,0 0,3 5,1-1,-1-1,0 2,-1-1,0 0,-1 1,6 16,-6-11,-1 1,0-1,0 26,-5 505,2-516,-9 45,0 13,8 202,4-147,-2 645,1-765,1 0,5 23,4 31,-10 177,-2-130,1 177,-1-285,0 1,-1-1,-1 0,0 0,-1-1,-11 27,13-36,-1 0,1-1,-1 0,0 1,0-1,-1 0,1 0,-1-1,-4 4,-7 5,-18 10,21-14,6-5,-1 1,0-1,1 0,-1-1,0 0,-1 0,1 0,-14 1,-5-2,-30-2,28 1,-924-3,529 4,-631-1,1041-1,0 0,0-1,0-1,1 0,-18-7,13 4,-34-7,42 12,2 0,0 0,0 0,0-1,-13-5,18 6,0 0,0 0,1 0,-1-1,0 1,0 0,1-1,-1 0,1 1,-1-1,1 0,0 0,0 1,0-1,0 0,0 0,0 0,0-1,1 1,-1-3,-5-44,5 32,-7-30,-8-11,7 30,-9-56,0-101,13 109,-6-48,5 79,1-85,3 38,-6 28,1 20,5 33,0 0,-1 0,-1 0,-7-18,5 17,2-1,-1 1,-2-16,3-9,1-1,5-63,-1 35,0-1094,-1 592,0 554,1-1,1 0,1 0,0 1,1 0,8-21,-4 8,-2-1,0 1,2-36,-5 35,-1 13,12-68,-14 83,4-18,1 2,10-26,-12 37,-1 0,1 0,0 0,0 0,1 1,0-1,0 1,0 0,0 0,0 1,10-7,-5 5,1 1,0-1,19-4,13-5,-25 7,1 2,-1 0,1 2,0-1,36 0,-50 4,16-3,0 0,0 0,-1-2,0-1,19-8,125-40,-140 49,0 0,0 2,0 1,47 1,-57 0,0-1,0 0,0 0,0-1,17-7,-12 4,31-6,1 5,-1-2,71-1,416 9,-236 3,705-2,-1000 0,0 0,0 0,0 0,0 1,-1 0,1 0,5 3,-8-3,0 0,0 0,0 0,0 0,0 1,0-1,-1 1,1-1,0 1,-1 0,1-1,-1 1,0 0,0 0,0 0,0 0,2 4,-1 2,0 0,0 1,-1-1,0 0,0 11,-3 46,-1-30,0 363,4-235,10-40,-1-19,-8 110,-3-115,2-85,0-1,1 1,1-1,0 0,6 14,-3-9,6 32,-6 39,-5-58,5 36,5 9,5 25,-11-63,-1 1,-3-1,-2 44,0-21,0 1237,1-669,0-624,-1 26,0-29,1 0,-1 0,1 0,-1-1,0 1,0 0,0 0,0-1,0 1,0-1,0 1,0-1,-3 3,-6 4,0-1,0-1,-1 0,0 0,0-1,-1 0,1-1,-1-1,-14 3,-15 1,-55 2,82-8,-309 3,182-5,-1808 1,1923-2,-43-7,0 0,51 7,-1-2,1 0,0-1,-25-11,22 8,0 0,-38-6,49 12,0 1,0 0,0-1,1-1,-1 1,0-2,-17-7,-7-8,-21-13,49 28,1 0,0 0,0-1,1 1,-1-1,1 0,-5-8,1-2,1 1,1-1,-7-24,-3-8,10 31,1-2,0 1,2 0,0-1,-1-21,4-92,2 64,-2-637,0 689,1-1,0 1,1 0,1 1,1-1,0 0,0 1,13-26,-12 31,-1 0,-1-1,1 0,-1 1,2-15,1-49,-5 49,7-53,1-10,-7-267,-4 181,2-543,1 704,1-1,0 0,1 1,0-1,1 1,1 0,8-17,-7 15,0-1,-1 0,0 0,4-23,-5-14,-5-84,-1 51,2 45,1-55,-1 93,0-1,0 1,0 0,1-1,-1 1,1 0,-1-1,1 1,0 0,0 0,0 0,0 0,1 0,-1 0,0 0,1 0,-1 0,1 0,0 1,0-1,0 1,-1-1,1 1,0 0,1 0,-1 0,0 0,0 0,0 0,1 1,-1-1,4 0,8-1,0 1,0 0,0 0,0 2,24 3,-35-4,0 1,0 0,-1 0,1-1,-1 2,1-1,-1 0,1 0,-1 1,1 0,-1-1,0 1,0 0,0 0,0 0,0 0,-1 0,1 1,0-1,-1 1,0-1,0 1,0-1,0 1,0 0,1 3,0 7,0-1,-1 1,-1 0,-1 21,0-1,9 55,1-10,-8 57,-1-107,1-15,0-1,1 1,1-1,0 1,7 17,-4-13,6 34,-8-16,-2 1,-3 38,1 26,2-82,1 0,1 0,7 20,-5-17,5 29,-6 7,-4 101,-3-76,2 1352,0-1431,0-1,0 1,0-1,0 1,0-1,1 0,-1 1,1-1,0 0,0 1,0-1,1 3,-1-5,0 1,0 0,0 0,0 0,0-1,0 1,0-1,0 1,1-1,-1 1,0-1,0 0,1 1,-1-1,0 0,0 0,1 0,-1 0,0 0,0 0,1 0,-1 0,0-1,0 1,3-1,13-5,1 0,24-12,-10 4,82-37,-49 21,122-39,-177 66,54-15,2 3,68-7,-104 17,0 0,-1-2,34-13,28-7,-68 22,28-8,1 3,88-7,29 17,-81 1,-78-2,1 0,-1 0,0-2,0 1,19-8,22-5,-10 9,0 1,0 3,49 3,-46-1,190 2,-230-2,0 0,0 0,0 0,0 0,0 0,0 1,0 0,6 1,-10-1,0-1,1 0,-1 0,0 0,0 0,0 0,0 0,1 0,-1 1,0-1,0 0,0 0,0 0,0 0,1 1,-1-1,0 0,0 0,0 0,0 1,0-1,0 0,0 0,0 1,0-1,0 0,0 0,0 0,0 1,0-1,0 0,0 0,0 1,0-1,0 0,0 0,0 0,0 1,0-1,0 0,-1 0,1 0,0 1,0-1,0 0,0 0,0 0,-1 1,-4 3,0 0,0-1,0 1,-1-1,1 0,-1-1,0 1,-8 2,-2 1,-286 102,250-91,21-7,0-1,0-2,-1-1,0-2,-42 1,19-3,-1 3,-63 13,-105 34,153-34,-135 31,-268 73,406-99,-89 44,134-55,23-12,-1 0,1 0,0 0,0 0,0 0,-1 0,1 1,0-1,0 0,0 0,0 0,-1 0,1 0,0 1,0-1,0 0,0 0,0 0,0 1,-1-1,1 0,0 0,0 0,0 1,0-1,0 0,0 0,0 0,0 1,0-1,0 0,0 0,0 1,0-1,8 5,17-1,-21-3,156 12,3-12,-86-1,1882-1,-2144-14,125 8,-193-28,-84-8,-215 16,1 23,548 4,-442 4,442-4,-2 1,0-1,0-1,1 1,-1 0,-7-3,11 3,1 0,-1-1,0 1,0 0,0-1,1 1,-1-1,0 1,0-1,1 0,-1 1,0-1,1 1,-1-1,1 0,-1 0,1 1,-1-1,1 0,0 0,-1 0,1 0,0 1,-1-1,1 0,0 0,0 0,0 0,0 0,0 0,0 0,0 1,0-1,1-2,0 0,-1 0,1 0,0 0,1 0,-1 1,0-1,1 0,-1 1,1-1,0 1,0-1,0 1,4-4,4-2,-1 1,15-8,-19 12,102-58,161-67,240-96,-176 86,-204 86,-112 45,43-19,-53 23,-1-1,1 1,-1-1,0 0,0-1,0 1,6-9,-10 12,0-1,0 1,0-1,0 1,0-1,0 1,0-1,-1 0,1 0,0 1,-1-1,0 0,1 0,-1 0,0 1,0-1,0 0,0 0,0 0,0 0,-1 0,1 1,-1-1,1 0,-1 0,0 1,0-1,1 0,-1 1,0-1,-1 1,1-1,0 1,0-1,-1 1,1 0,-3-2,-4-3,0 1,0 0,-1 0,1 1,-1 0,-12-3,-26-7,0 2,-71-9,-103 2,-476 10,679 10,-5-1,-1 0,-29-5,48 5,-1-1,1 0,0-1,-1 1,1-1,0 0,0 0,1-1,-1 0,0 1,1-2,-1 1,1 0,0-1,-5-5,8 7,-1 0,1 0,0 0,0 0,0 0,0 0,0 0,0-1,0 1,1 0,-1 0,1-1,-1 1,1 0,0-5,1 4,-1 1,1-1,0 1,0 0,0-1,0 1,1 0,-1-1,0 1,1 0,0 0,-1 0,1 1,0-1,0 0,3-2,11-6,30-17,100-44,176-60,168-30,-445 147,384-108,6 35,-375 78,99-1,-228 13,-502 0,423-4,29-1,-227-35,162 7,-150-29,305 54,-37-10,58 12,-1 0,1-1,-1 1,1-2,-10-6,16 10,0 0,1 0,-1-1,1 1,-1 0,1-1,0 1,-1-1,1 0,0 1,0-1,0 0,0 1,1-1,-1 0,0 0,1 0,-1 0,1 0,0 0,-1 0,1 0,0 0,0 0,1 0,-1 0,1-3,1 0,0 0,0 0,0 0,1 0,0 1,0-1,0 1,0 0,1 0,4-4,19-15,1 1,1 1,52-27,288-139,16 25,95 7,-443 144,0 2,53-6,-82 13,-12-1,-17-2,17 4,-35-7,0 2,-53-1,-87 8,-293 26,70-3,-10-16,406-8,1-1,-1 1,-11-4,16 4,0 0,0 0,1-1,-1 1,0 0,1-1,-1 1,1 0,-1-1,0 1,1-1,-1 1,1-1,-1 1,1-1,-1 1,0-2,1 1,0 0,0 1,0-1,0 0,0 1,0-1,0 0,0 1,1-1,-1 1,0-1,0 0,1 1,-1-1,0 1,1-1,-1 0,1 1,-1-1,0 1,1-1,-1 1,1 0,0-1,8-6,0 0,1 1,0 0,0 0,14-5,0 0,78-35,158-46,121-13,-266 75,169-30,-217 51,1 3,85 3,-144 3,5 0,0 1,26 5,-35-4,0-1,0 1,0 0,0 0,-1 1,1-1,-1 1,1 0,-1 1,8 6,3 8,20 28,4 5,-19-28,32 38,-17-19,-22-28,-1 1,20 30,27 68,-48-91,0 0,-2 1,-1 0,-1 0,0 1,-2 0,-1 0,1 26,-2-32,0 1,1 0,8 22,-6-21,-1 0,5 34,-6 20,2 17,19 134,-17 144,-9-231,0-98,-1-25,2 0,0 1,1-1,0 1,7 27,10 9,-9-30,-1 1,-1 1,-2-1,0 1,2 26,-6-18,-1-11,1 0,5 25,5 35,-1-14,-8-49,0-4,1-1,7 24,-2-15,0 0,-2 1,-1-1,0 1,-2 1,1 31,-4-40,4 22,0-17</inkml:trace>
</inkml:ink>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777607" y="0"/>
            <a:ext cx="2889938" cy="489374"/>
          </a:xfrm>
          <a:prstGeom prst="rect">
            <a:avLst/>
          </a:prstGeom>
        </p:spPr>
        <p:txBody>
          <a:bodyPr vert="horz" lIns="91440" tIns="45720" rIns="91440" bIns="45720" rtlCol="0"/>
          <a:lstStyle>
            <a:lvl1pPr algn="r">
              <a:defRPr sz="1200"/>
            </a:lvl1pPr>
          </a:lstStyle>
          <a:p>
            <a:fld id="{D1114DF5-8DF6-4FE5-BDDA-9974111053DC}" type="datetimeFigureOut">
              <a:rPr lang="en-GB" smtClean="0"/>
              <a:t>26/03/2026</a:t>
            </a:fld>
            <a:endParaRPr lang="en-GB"/>
          </a:p>
        </p:txBody>
      </p:sp>
      <p:sp>
        <p:nvSpPr>
          <p:cNvPr id="4" name="Slide Image Placeholder 3"/>
          <p:cNvSpPr>
            <a:spLocks noGrp="1" noRot="1" noChangeAspect="1"/>
          </p:cNvSpPr>
          <p:nvPr>
            <p:ph type="sldImg" idx="2"/>
          </p:nvPr>
        </p:nvSpPr>
        <p:spPr>
          <a:xfrm>
            <a:off x="407988" y="1219200"/>
            <a:ext cx="5853112" cy="329247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66909" y="4693920"/>
            <a:ext cx="5335270" cy="384048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264228"/>
            <a:ext cx="2889938" cy="489373"/>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264228"/>
            <a:ext cx="2889938" cy="489373"/>
          </a:xfrm>
          <a:prstGeom prst="rect">
            <a:avLst/>
          </a:prstGeom>
        </p:spPr>
        <p:txBody>
          <a:bodyPr vert="horz" lIns="91440" tIns="45720" rIns="91440" bIns="45720" rtlCol="0" anchor="b"/>
          <a:lstStyle>
            <a:lvl1pPr algn="r">
              <a:defRPr sz="1200"/>
            </a:lvl1pPr>
          </a:lstStyle>
          <a:p>
            <a:fld id="{304967E0-0B8F-4EE9-9A9D-C66EA18D06E4}" type="slidenum">
              <a:rPr lang="en-GB" smtClean="0"/>
              <a:t>‹#›</a:t>
            </a:fld>
            <a:endParaRPr lang="en-GB"/>
          </a:p>
        </p:txBody>
      </p:sp>
    </p:spTree>
    <p:extLst>
      <p:ext uri="{BB962C8B-B14F-4D97-AF65-F5344CB8AC3E}">
        <p14:creationId xmlns:p14="http://schemas.microsoft.com/office/powerpoint/2010/main" val="359434571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304967E0-0B8F-4EE9-9A9D-C66EA18D06E4}" type="slidenum">
              <a:rPr lang="en-GB" smtClean="0"/>
              <a:t>1</a:t>
            </a:fld>
            <a:endParaRPr lang="en-GB"/>
          </a:p>
        </p:txBody>
      </p:sp>
    </p:spTree>
    <p:extLst>
      <p:ext uri="{BB962C8B-B14F-4D97-AF65-F5344CB8AC3E}">
        <p14:creationId xmlns:p14="http://schemas.microsoft.com/office/powerpoint/2010/main" val="314078103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auto"/>
            <a:r>
              <a:rPr lang="en-GB" sz="1200" b="0" i="0" kern="1200" dirty="0">
                <a:solidFill>
                  <a:schemeClr val="tx1"/>
                </a:solidFill>
                <a:effectLst/>
                <a:latin typeface="+mn-lt"/>
                <a:ea typeface="+mn-ea"/>
                <a:cs typeface="+mn-cs"/>
              </a:rPr>
              <a:t>An essential part of any conveyancing transaction is to ensure that the seller is legally entitled to sell the property in question. This sounds very obvious but is not always clear. </a:t>
            </a:r>
          </a:p>
          <a:p>
            <a:pPr fontAlgn="auto"/>
            <a:endParaRPr lang="en-GB" sz="1200" b="0" i="0" kern="1200" dirty="0">
              <a:solidFill>
                <a:schemeClr val="tx1"/>
              </a:solidFill>
              <a:effectLst/>
              <a:latin typeface="+mn-lt"/>
              <a:ea typeface="+mn-ea"/>
              <a:cs typeface="+mn-cs"/>
            </a:endParaRPr>
          </a:p>
          <a:p>
            <a:pPr fontAlgn="auto"/>
            <a:r>
              <a:rPr lang="en-GB" sz="1200" b="0" i="0" kern="1200" dirty="0">
                <a:solidFill>
                  <a:schemeClr val="tx1"/>
                </a:solidFill>
                <a:effectLst/>
                <a:latin typeface="+mn-lt"/>
                <a:ea typeface="+mn-ea"/>
                <a:cs typeface="+mn-cs"/>
              </a:rPr>
              <a:t>Imagine, for example, that you receive instructions from a man regarding the sale of a house. He might own the house or he might be a personal representative acting on a probate sale or he might be acting as an attorney for the owner. A key part of the job of a conveyancer whether acting on a sale or purchase is to ensure that the seller of a property is legally entitled to do so.</a:t>
            </a:r>
            <a:br>
              <a:rPr lang="en-GB" sz="1200" b="0" i="0" kern="1200" dirty="0">
                <a:solidFill>
                  <a:schemeClr val="tx1"/>
                </a:solidFill>
                <a:effectLst/>
                <a:latin typeface="+mn-lt"/>
                <a:ea typeface="+mn-ea"/>
                <a:cs typeface="+mn-cs"/>
              </a:rPr>
            </a:br>
            <a:endParaRPr lang="en-GB" sz="1200" b="0" i="0" kern="1200" dirty="0">
              <a:solidFill>
                <a:schemeClr val="tx1"/>
              </a:solidFill>
              <a:effectLst/>
              <a:latin typeface="+mn-lt"/>
              <a:ea typeface="+mn-ea"/>
              <a:cs typeface="+mn-cs"/>
            </a:endParaRPr>
          </a:p>
          <a:p>
            <a:pPr fontAlgn="auto"/>
            <a:r>
              <a:rPr lang="en-GB" sz="1200" b="0" i="0" kern="1200" dirty="0">
                <a:solidFill>
                  <a:schemeClr val="tx1"/>
                </a:solidFill>
                <a:effectLst/>
                <a:latin typeface="+mn-lt"/>
                <a:ea typeface="+mn-ea"/>
                <a:cs typeface="+mn-cs"/>
              </a:rPr>
              <a:t>This chapter examines another vital aspect of pre-contract work, deducing and investigating title. The seller’s conveyancer deduces title (provides proof of the seller’s title) to the buyer’s conveyancer. The buyer’s conveyancer then investigates title (checks it).</a:t>
            </a:r>
          </a:p>
          <a:p>
            <a:endParaRPr lang="en-GB" dirty="0"/>
          </a:p>
        </p:txBody>
      </p:sp>
      <p:sp>
        <p:nvSpPr>
          <p:cNvPr id="4" name="Slide Number Placeholder 3"/>
          <p:cNvSpPr>
            <a:spLocks noGrp="1"/>
          </p:cNvSpPr>
          <p:nvPr>
            <p:ph type="sldNum" sz="quarter" idx="5"/>
          </p:nvPr>
        </p:nvSpPr>
        <p:spPr/>
        <p:txBody>
          <a:bodyPr/>
          <a:lstStyle/>
          <a:p>
            <a:fld id="{304967E0-0B8F-4EE9-9A9D-C66EA18D06E4}" type="slidenum">
              <a:rPr lang="en-GB" smtClean="0"/>
              <a:t>2</a:t>
            </a:fld>
            <a:endParaRPr lang="en-GB"/>
          </a:p>
        </p:txBody>
      </p:sp>
    </p:spTree>
    <p:extLst>
      <p:ext uri="{BB962C8B-B14F-4D97-AF65-F5344CB8AC3E}">
        <p14:creationId xmlns:p14="http://schemas.microsoft.com/office/powerpoint/2010/main" val="393368622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A seller must prove to a buyer that they have the legal title to the property being sold; that is to show they “</a:t>
            </a:r>
            <a:r>
              <a:rPr lang="en-GB" sz="1200" b="1" i="0" kern="1200" dirty="0">
                <a:solidFill>
                  <a:schemeClr val="tx1"/>
                </a:solidFill>
                <a:effectLst/>
                <a:latin typeface="+mn-lt"/>
                <a:ea typeface="+mn-ea"/>
                <a:cs typeface="+mn-cs"/>
              </a:rPr>
              <a:t>ow</a:t>
            </a:r>
            <a:r>
              <a:rPr lang="en-GB" sz="1200" b="0" i="0" kern="1200" dirty="0">
                <a:solidFill>
                  <a:schemeClr val="tx1"/>
                </a:solidFill>
                <a:effectLst/>
                <a:latin typeface="+mn-lt"/>
                <a:ea typeface="+mn-ea"/>
                <a:cs typeface="+mn-cs"/>
              </a:rPr>
              <a:t>n” the property. We have also seen that there are two systems of land ownership which run in parallel – the </a:t>
            </a:r>
            <a:r>
              <a:rPr lang="en-GB" sz="1200" b="1" i="0" kern="1200" dirty="0">
                <a:solidFill>
                  <a:schemeClr val="tx1"/>
                </a:solidFill>
                <a:effectLst/>
                <a:latin typeface="+mn-lt"/>
                <a:ea typeface="+mn-ea"/>
                <a:cs typeface="+mn-cs"/>
              </a:rPr>
              <a:t>unregistered system</a:t>
            </a:r>
            <a:r>
              <a:rPr lang="en-GB" sz="1200" b="0" i="0" kern="1200" dirty="0">
                <a:solidFill>
                  <a:schemeClr val="tx1"/>
                </a:solidFill>
                <a:effectLst/>
                <a:latin typeface="+mn-lt"/>
                <a:ea typeface="+mn-ea"/>
                <a:cs typeface="+mn-cs"/>
              </a:rPr>
              <a:t> which is the traditional system based on the production of documentary evidence of ownership and the </a:t>
            </a:r>
            <a:r>
              <a:rPr lang="en-GB" sz="1200" b="1" i="0" kern="1200" dirty="0">
                <a:solidFill>
                  <a:schemeClr val="tx1"/>
                </a:solidFill>
                <a:effectLst/>
                <a:latin typeface="+mn-lt"/>
                <a:ea typeface="+mn-ea"/>
                <a:cs typeface="+mn-cs"/>
              </a:rPr>
              <a:t>system of land registration</a:t>
            </a:r>
            <a:r>
              <a:rPr lang="en-GB" sz="1200" b="0" i="0" kern="1200" dirty="0">
                <a:solidFill>
                  <a:schemeClr val="tx1"/>
                </a:solidFill>
                <a:effectLst/>
                <a:latin typeface="+mn-lt"/>
                <a:ea typeface="+mn-ea"/>
                <a:cs typeface="+mn-cs"/>
              </a:rPr>
              <a:t>. </a:t>
            </a:r>
          </a:p>
          <a:p>
            <a:endParaRPr lang="en-GB" dirty="0"/>
          </a:p>
          <a:p>
            <a:pPr fontAlgn="auto"/>
            <a:r>
              <a:rPr lang="en-GB" sz="1200" b="0" i="0" kern="1200" dirty="0">
                <a:solidFill>
                  <a:schemeClr val="tx1"/>
                </a:solidFill>
                <a:effectLst/>
                <a:latin typeface="+mn-lt"/>
                <a:ea typeface="+mn-ea"/>
                <a:cs typeface="+mn-cs"/>
              </a:rPr>
              <a:t>The production of the evidence of title by the seller’s conveyancer to accompany the draft contract is known as “</a:t>
            </a:r>
            <a:r>
              <a:rPr lang="en-GB" sz="1200" b="1" i="0" kern="1200" dirty="0">
                <a:solidFill>
                  <a:schemeClr val="tx1"/>
                </a:solidFill>
                <a:effectLst/>
                <a:latin typeface="+mn-lt"/>
                <a:ea typeface="+mn-ea"/>
                <a:cs typeface="+mn-cs"/>
              </a:rPr>
              <a:t>deducing</a:t>
            </a:r>
            <a:r>
              <a:rPr lang="en-GB" sz="1200" b="0" i="0" kern="1200" dirty="0">
                <a:solidFill>
                  <a:schemeClr val="tx1"/>
                </a:solidFill>
                <a:effectLst/>
                <a:latin typeface="+mn-lt"/>
                <a:ea typeface="+mn-ea"/>
                <a:cs typeface="+mn-cs"/>
              </a:rPr>
              <a:t>” title. This means that the seller’s conveyancer will either send a copy of the HMLR register entries and title plan to the buyer’s conveyancer or they will produce an epitome of title if the title is unregistered. The detail of unregistered title is outside the scope of this course book.</a:t>
            </a:r>
            <a:br>
              <a:rPr lang="en-GB" sz="1200" b="0" i="0" kern="1200" dirty="0">
                <a:solidFill>
                  <a:schemeClr val="tx1"/>
                </a:solidFill>
                <a:effectLst/>
                <a:latin typeface="+mn-lt"/>
                <a:ea typeface="+mn-ea"/>
                <a:cs typeface="+mn-cs"/>
              </a:rPr>
            </a:br>
            <a:endParaRPr lang="en-GB" sz="1200" b="0" i="0" kern="1200" dirty="0">
              <a:solidFill>
                <a:schemeClr val="tx1"/>
              </a:solidFill>
              <a:effectLst/>
              <a:latin typeface="+mn-lt"/>
              <a:ea typeface="+mn-ea"/>
              <a:cs typeface="+mn-cs"/>
            </a:endParaRPr>
          </a:p>
          <a:p>
            <a:pPr fontAlgn="auto"/>
            <a:r>
              <a:rPr lang="en-GB" sz="1200" b="0" i="0" kern="1200" dirty="0">
                <a:solidFill>
                  <a:schemeClr val="tx1"/>
                </a:solidFill>
                <a:effectLst/>
                <a:latin typeface="+mn-lt"/>
                <a:ea typeface="+mn-ea"/>
                <a:cs typeface="+mn-cs"/>
              </a:rPr>
              <a:t>The process of checking that the title is satisfactory is known as “investigating” title. This process will, in fact, be carried out twice in the conveyancing process. First, the seller’s conveyancer should investigate their client’s title to ensure that it is satisfactory and that the contract can properly be drafted based upon that title. Second, upon receipt of the draft contract, the buyer’s conveyancer will investigate the title and will raise any questions about the title as part of the process of raising pre-contract enquiries.</a:t>
            </a:r>
          </a:p>
          <a:p>
            <a:endParaRPr lang="en-GB" dirty="0"/>
          </a:p>
        </p:txBody>
      </p:sp>
      <p:sp>
        <p:nvSpPr>
          <p:cNvPr id="4" name="Slide Number Placeholder 3"/>
          <p:cNvSpPr>
            <a:spLocks noGrp="1"/>
          </p:cNvSpPr>
          <p:nvPr>
            <p:ph type="sldNum" sz="quarter" idx="5"/>
          </p:nvPr>
        </p:nvSpPr>
        <p:spPr/>
        <p:txBody>
          <a:bodyPr/>
          <a:lstStyle/>
          <a:p>
            <a:fld id="{304967E0-0B8F-4EE9-9A9D-C66EA18D06E4}" type="slidenum">
              <a:rPr lang="en-GB" smtClean="0"/>
              <a:t>3</a:t>
            </a:fld>
            <a:endParaRPr lang="en-GB"/>
          </a:p>
        </p:txBody>
      </p:sp>
    </p:spTree>
    <p:extLst>
      <p:ext uri="{BB962C8B-B14F-4D97-AF65-F5344CB8AC3E}">
        <p14:creationId xmlns:p14="http://schemas.microsoft.com/office/powerpoint/2010/main" val="211615347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auto" latinLnBrk="0"/>
            <a:r>
              <a:rPr lang="en-GB" sz="1200" b="0" i="0" kern="1200" dirty="0">
                <a:solidFill>
                  <a:schemeClr val="tx1"/>
                </a:solidFill>
                <a:effectLst/>
                <a:latin typeface="+mn-lt"/>
                <a:ea typeface="+mn-ea"/>
                <a:cs typeface="+mn-cs"/>
              </a:rPr>
              <a:t>We looked at registers of title in Chapter 3.</a:t>
            </a:r>
          </a:p>
          <a:p>
            <a:pPr fontAlgn="auto" latinLnBrk="0"/>
            <a:endParaRPr lang="en-GB" sz="1200" b="0" i="0" kern="1200" dirty="0">
              <a:solidFill>
                <a:schemeClr val="tx1"/>
              </a:solidFill>
              <a:effectLst/>
              <a:latin typeface="+mn-lt"/>
              <a:ea typeface="+mn-ea"/>
              <a:cs typeface="+mn-cs"/>
            </a:endParaRPr>
          </a:p>
          <a:p>
            <a:pPr fontAlgn="auto" latinLnBrk="0"/>
            <a:r>
              <a:rPr lang="en-GB" sz="1200" b="0" i="0" kern="1200" dirty="0">
                <a:solidFill>
                  <a:schemeClr val="tx1"/>
                </a:solidFill>
                <a:effectLst/>
                <a:latin typeface="+mn-lt"/>
                <a:ea typeface="+mn-ea"/>
                <a:cs typeface="+mn-cs"/>
              </a:rPr>
              <a:t>The register of title is kept by HMLR. As explained earlier, official copies can be obtained for payment of a small fee.</a:t>
            </a:r>
          </a:p>
          <a:p>
            <a:endParaRPr lang="en-GB" dirty="0"/>
          </a:p>
          <a:p>
            <a:r>
              <a:rPr lang="en-GB" dirty="0"/>
              <a:t>The register is in 3 sections A, B and C.</a:t>
            </a:r>
          </a:p>
          <a:p>
            <a:endParaRPr lang="en-GB" dirty="0"/>
          </a:p>
          <a:p>
            <a:endParaRPr lang="en-GB" dirty="0"/>
          </a:p>
        </p:txBody>
      </p:sp>
      <p:sp>
        <p:nvSpPr>
          <p:cNvPr id="4" name="Slide Number Placeholder 3"/>
          <p:cNvSpPr>
            <a:spLocks noGrp="1"/>
          </p:cNvSpPr>
          <p:nvPr>
            <p:ph type="sldNum" sz="quarter" idx="5"/>
          </p:nvPr>
        </p:nvSpPr>
        <p:spPr/>
        <p:txBody>
          <a:bodyPr/>
          <a:lstStyle/>
          <a:p>
            <a:fld id="{304967E0-0B8F-4EE9-9A9D-C66EA18D06E4}" type="slidenum">
              <a:rPr lang="en-GB" smtClean="0"/>
              <a:t>4</a:t>
            </a:fld>
            <a:endParaRPr lang="en-GB"/>
          </a:p>
        </p:txBody>
      </p:sp>
    </p:spTree>
    <p:extLst>
      <p:ext uri="{BB962C8B-B14F-4D97-AF65-F5344CB8AC3E}">
        <p14:creationId xmlns:p14="http://schemas.microsoft.com/office/powerpoint/2010/main" val="102725076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04967E0-0B8F-4EE9-9A9D-C66EA18D06E4}" type="slidenum">
              <a:rPr lang="en-GB" smtClean="0"/>
              <a:t>5</a:t>
            </a:fld>
            <a:endParaRPr lang="en-GB"/>
          </a:p>
        </p:txBody>
      </p:sp>
    </p:spTree>
    <p:extLst>
      <p:ext uri="{BB962C8B-B14F-4D97-AF65-F5344CB8AC3E}">
        <p14:creationId xmlns:p14="http://schemas.microsoft.com/office/powerpoint/2010/main" val="193641880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auto" latinLnBrk="0"/>
            <a:r>
              <a:rPr lang="en-GB" sz="1200" b="0" i="0" kern="1200" dirty="0">
                <a:solidFill>
                  <a:schemeClr val="tx1"/>
                </a:solidFill>
                <a:effectLst/>
                <a:latin typeface="+mn-lt"/>
                <a:ea typeface="+mn-ea"/>
                <a:cs typeface="+mn-cs"/>
              </a:rPr>
              <a:t>Generally, it is not necessary to make a separate application to register or remove a notice in a conveyancing transaction.</a:t>
            </a:r>
          </a:p>
          <a:p>
            <a:pPr fontAlgn="auto" latinLnBrk="0"/>
            <a:r>
              <a:rPr lang="en-GB" sz="1200" b="0" i="0" kern="1200" dirty="0">
                <a:solidFill>
                  <a:schemeClr val="tx1"/>
                </a:solidFill>
                <a:effectLst/>
                <a:latin typeface="+mn-lt"/>
                <a:ea typeface="+mn-ea"/>
                <a:cs typeface="+mn-cs"/>
              </a:rPr>
              <a:t>However, if it is necessary to apply to register a notice, there are separate HMLR forms to do this, the detail of which is outside the scope of this course book. There are also forms to remove a notice if required.</a:t>
            </a:r>
          </a:p>
          <a:p>
            <a:pPr fontAlgn="auto" latinLnBrk="0"/>
            <a:endParaRPr lang="en-GB" sz="1200" b="0" i="0" kern="1200" dirty="0">
              <a:solidFill>
                <a:schemeClr val="tx1"/>
              </a:solidFill>
              <a:effectLst/>
              <a:latin typeface="+mn-lt"/>
              <a:ea typeface="+mn-ea"/>
              <a:cs typeface="+mn-cs"/>
            </a:endParaRPr>
          </a:p>
          <a:p>
            <a:pPr fontAlgn="auto" latinLnBrk="0"/>
            <a:r>
              <a:rPr lang="en-GB" sz="1200" b="0" i="0" kern="1200" dirty="0">
                <a:solidFill>
                  <a:schemeClr val="tx1"/>
                </a:solidFill>
                <a:effectLst/>
                <a:latin typeface="+mn-lt"/>
                <a:ea typeface="+mn-ea"/>
                <a:cs typeface="+mn-cs"/>
              </a:rPr>
              <a:t>It is not possible to protect a beneficial interest by way of a notice. This must be protected by the entry of a restriction on the proprietorship register. You have seen in </a:t>
            </a:r>
            <a:r>
              <a:rPr lang="en-GB" sz="1200" b="1" i="0" kern="1200" dirty="0">
                <a:solidFill>
                  <a:schemeClr val="tx1"/>
                </a:solidFill>
                <a:effectLst/>
                <a:latin typeface="+mn-lt"/>
                <a:ea typeface="+mn-ea"/>
                <a:cs typeface="+mn-cs"/>
              </a:rPr>
              <a:t>Chapter 6</a:t>
            </a:r>
            <a:r>
              <a:rPr lang="en-GB" sz="1200" b="0" i="0" kern="1200" dirty="0">
                <a:solidFill>
                  <a:schemeClr val="tx1"/>
                </a:solidFill>
                <a:effectLst/>
                <a:latin typeface="+mn-lt"/>
                <a:ea typeface="+mn-ea"/>
                <a:cs typeface="+mn-cs"/>
              </a:rPr>
              <a:t> that a Form A restriction will be used if co-owners decide to hold the beneficial interest as tenants in common.</a:t>
            </a:r>
            <a:br>
              <a:rPr lang="en-GB" sz="1200" b="0" i="0" kern="1200" dirty="0">
                <a:solidFill>
                  <a:schemeClr val="tx1"/>
                </a:solidFill>
                <a:effectLst/>
                <a:latin typeface="+mn-lt"/>
                <a:ea typeface="+mn-ea"/>
                <a:cs typeface="+mn-cs"/>
              </a:rPr>
            </a:br>
            <a:endParaRPr lang="en-GB" sz="1200" b="0" i="0" kern="1200" dirty="0">
              <a:solidFill>
                <a:schemeClr val="tx1"/>
              </a:solidFill>
              <a:effectLst/>
              <a:latin typeface="+mn-lt"/>
              <a:ea typeface="+mn-ea"/>
              <a:cs typeface="+mn-cs"/>
            </a:endParaRPr>
          </a:p>
          <a:p>
            <a:pPr fontAlgn="auto" latinLnBrk="0"/>
            <a:r>
              <a:rPr lang="en-GB" sz="1200" b="0" i="0" kern="1200" dirty="0">
                <a:solidFill>
                  <a:schemeClr val="tx1"/>
                </a:solidFill>
                <a:effectLst/>
                <a:latin typeface="+mn-lt"/>
                <a:ea typeface="+mn-ea"/>
                <a:cs typeface="+mn-cs"/>
              </a:rPr>
              <a:t>This is a very detailed area of conveyancing practice, much of which is contained in HMLR Practice Guide 19. You only need to have an outline understanding of the difference between notices and restrictions for the foundation course.</a:t>
            </a:r>
          </a:p>
          <a:p>
            <a:endParaRPr lang="en-GB" dirty="0"/>
          </a:p>
        </p:txBody>
      </p:sp>
      <p:sp>
        <p:nvSpPr>
          <p:cNvPr id="4" name="Slide Number Placeholder 3"/>
          <p:cNvSpPr>
            <a:spLocks noGrp="1"/>
          </p:cNvSpPr>
          <p:nvPr>
            <p:ph type="sldNum" sz="quarter" idx="5"/>
          </p:nvPr>
        </p:nvSpPr>
        <p:spPr/>
        <p:txBody>
          <a:bodyPr/>
          <a:lstStyle/>
          <a:p>
            <a:fld id="{304967E0-0B8F-4EE9-9A9D-C66EA18D06E4}" type="slidenum">
              <a:rPr lang="en-GB" smtClean="0"/>
              <a:t>6</a:t>
            </a:fld>
            <a:endParaRPr lang="en-GB"/>
          </a:p>
        </p:txBody>
      </p:sp>
    </p:spTree>
    <p:extLst>
      <p:ext uri="{BB962C8B-B14F-4D97-AF65-F5344CB8AC3E}">
        <p14:creationId xmlns:p14="http://schemas.microsoft.com/office/powerpoint/2010/main" val="140350434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The whole of England and Wales is now a compulsory registration area, but first registration is not obligatory until an event “triggering” first registration takes place. The application is made on form FR1 and the accompanying documents are listed on form DL.</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First registration relates only to previously unregistered titles. Once the title has been registered, all dealings or dispositions with a registered estate must (with very limited exceptions) be completed by registration. The legal estate only passes to a buyer or done once they are registered in place of the seller or donor. The application form for a dealing with registered land is an AP1 (application to change the register).</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Note that HMLR periodically updates the forms, so always check in practice that you are using the latest version.</a:t>
            </a:r>
            <a:endParaRPr lang="en-GB" dirty="0"/>
          </a:p>
        </p:txBody>
      </p:sp>
      <p:sp>
        <p:nvSpPr>
          <p:cNvPr id="4" name="Slide Number Placeholder 3"/>
          <p:cNvSpPr>
            <a:spLocks noGrp="1"/>
          </p:cNvSpPr>
          <p:nvPr>
            <p:ph type="sldNum" sz="quarter" idx="5"/>
          </p:nvPr>
        </p:nvSpPr>
        <p:spPr/>
        <p:txBody>
          <a:bodyPr/>
          <a:lstStyle/>
          <a:p>
            <a:fld id="{304967E0-0B8F-4EE9-9A9D-C66EA18D06E4}" type="slidenum">
              <a:rPr lang="en-GB" smtClean="0"/>
              <a:t>7</a:t>
            </a:fld>
            <a:endParaRPr lang="en-GB"/>
          </a:p>
        </p:txBody>
      </p:sp>
    </p:spTree>
    <p:extLst>
      <p:ext uri="{BB962C8B-B14F-4D97-AF65-F5344CB8AC3E}">
        <p14:creationId xmlns:p14="http://schemas.microsoft.com/office/powerpoint/2010/main" val="122013124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04967E0-0B8F-4EE9-9A9D-C66EA18D06E4}" type="slidenum">
              <a:rPr lang="en-GB" smtClean="0"/>
              <a:t>8</a:t>
            </a:fld>
            <a:endParaRPr lang="en-GB"/>
          </a:p>
        </p:txBody>
      </p:sp>
    </p:spTree>
    <p:extLst>
      <p:ext uri="{BB962C8B-B14F-4D97-AF65-F5344CB8AC3E}">
        <p14:creationId xmlns:p14="http://schemas.microsoft.com/office/powerpoint/2010/main" val="114700137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04967E0-0B8F-4EE9-9A9D-C66EA18D06E4}" type="slidenum">
              <a:rPr lang="en-GB" smtClean="0"/>
              <a:t>9</a:t>
            </a:fld>
            <a:endParaRPr lang="en-GB"/>
          </a:p>
        </p:txBody>
      </p:sp>
    </p:spTree>
    <p:extLst>
      <p:ext uri="{BB962C8B-B14F-4D97-AF65-F5344CB8AC3E}">
        <p14:creationId xmlns:p14="http://schemas.microsoft.com/office/powerpoint/2010/main" val="381162992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 - </a:t>
            </a:r>
            <a:r>
              <a:rPr lang="en-GB" sz="1200" b="0" i="0" kern="1200" dirty="0">
                <a:solidFill>
                  <a:schemeClr val="tx1"/>
                </a:solidFill>
                <a:effectLst/>
                <a:latin typeface="+mn-lt"/>
                <a:ea typeface="+mn-ea"/>
                <a:cs typeface="+mn-cs"/>
              </a:rPr>
              <a:t>It is vital that you are given evidence of why only Huw Bancroft is selling the property. As there is no Form A restriction, the property was jointly owned. It is likely, therefore that Alice Bancroft has died. The seller’s conveyancer must supply the evidence – HMLR will not automatically have been notified of Alice’s death.</a:t>
            </a:r>
            <a:endParaRPr lang="en-GB" dirty="0"/>
          </a:p>
        </p:txBody>
      </p:sp>
      <p:sp>
        <p:nvSpPr>
          <p:cNvPr id="4" name="Slide Number Placeholder 3"/>
          <p:cNvSpPr>
            <a:spLocks noGrp="1"/>
          </p:cNvSpPr>
          <p:nvPr>
            <p:ph type="sldNum" sz="quarter" idx="5"/>
          </p:nvPr>
        </p:nvSpPr>
        <p:spPr/>
        <p:txBody>
          <a:bodyPr/>
          <a:lstStyle/>
          <a:p>
            <a:fld id="{304967E0-0B8F-4EE9-9A9D-C66EA18D06E4}" type="slidenum">
              <a:rPr lang="en-GB" smtClean="0"/>
              <a:t>10</a:t>
            </a:fld>
            <a:endParaRPr lang="en-GB"/>
          </a:p>
        </p:txBody>
      </p:sp>
    </p:spTree>
    <p:extLst>
      <p:ext uri="{BB962C8B-B14F-4D97-AF65-F5344CB8AC3E}">
        <p14:creationId xmlns:p14="http://schemas.microsoft.com/office/powerpoint/2010/main" val="253993812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04967E0-0B8F-4EE9-9A9D-C66EA18D06E4}" type="slidenum">
              <a:rPr lang="en-GB" smtClean="0"/>
              <a:t>13</a:t>
            </a:fld>
            <a:endParaRPr lang="en-GB"/>
          </a:p>
        </p:txBody>
      </p:sp>
    </p:spTree>
    <p:extLst>
      <p:ext uri="{BB962C8B-B14F-4D97-AF65-F5344CB8AC3E}">
        <p14:creationId xmlns:p14="http://schemas.microsoft.com/office/powerpoint/2010/main" val="354892788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04967E0-0B8F-4EE9-9A9D-C66EA18D06E4}" type="slidenum">
              <a:rPr lang="en-GB" smtClean="0"/>
              <a:t>15</a:t>
            </a:fld>
            <a:endParaRPr lang="en-GB"/>
          </a:p>
        </p:txBody>
      </p:sp>
    </p:spTree>
    <p:extLst>
      <p:ext uri="{BB962C8B-B14F-4D97-AF65-F5344CB8AC3E}">
        <p14:creationId xmlns:p14="http://schemas.microsoft.com/office/powerpoint/2010/main" val="301904625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auto" latinLnBrk="0"/>
            <a:r>
              <a:rPr lang="en-GB" sz="1200" b="0" i="0" kern="1200" dirty="0">
                <a:solidFill>
                  <a:schemeClr val="tx1"/>
                </a:solidFill>
                <a:effectLst/>
                <a:latin typeface="+mn-lt"/>
                <a:ea typeface="+mn-ea"/>
                <a:cs typeface="+mn-cs"/>
              </a:rPr>
              <a:t>The seller must, however, be careful because, although what they are legally obliged to disclose to the seller in the contract is very limited, there is a much greater risk for the seller when completing the property information form and answering the buyer’s pre-contract enquiries. If a seller misrepresents the situation (either by statement or omission) and the buyer relies on this representation to enter into the contract, the buyer may sue the seller in misrepresentation.</a:t>
            </a:r>
          </a:p>
          <a:p>
            <a:pPr fontAlgn="auto" latinLnBrk="0"/>
            <a:endParaRPr lang="en-GB" sz="1200" b="0" i="0" kern="1200" dirty="0">
              <a:solidFill>
                <a:schemeClr val="tx1"/>
              </a:solidFill>
              <a:effectLst/>
              <a:latin typeface="+mn-lt"/>
              <a:ea typeface="+mn-ea"/>
              <a:cs typeface="+mn-cs"/>
            </a:endParaRPr>
          </a:p>
          <a:p>
            <a:pPr fontAlgn="auto"/>
            <a:r>
              <a:rPr lang="en-GB" sz="1200" b="0" i="0" kern="1200" dirty="0">
                <a:solidFill>
                  <a:schemeClr val="tx1"/>
                </a:solidFill>
                <a:effectLst/>
                <a:latin typeface="+mn-lt"/>
                <a:ea typeface="+mn-ea"/>
                <a:cs typeface="+mn-cs"/>
              </a:rPr>
              <a:t>You have seen that the seller’s conveyancer will send the property information form and Fittings and Contents form to their seller client at the beginning of the transaction to complete and return. These are forms issued under the Law Society Conveyancing Protocol and form part of the contract package. You can see a Property Information Form at the end of this chapter in your handbook. </a:t>
            </a:r>
          </a:p>
        </p:txBody>
      </p:sp>
      <p:sp>
        <p:nvSpPr>
          <p:cNvPr id="4" name="Slide Number Placeholder 3"/>
          <p:cNvSpPr>
            <a:spLocks noGrp="1"/>
          </p:cNvSpPr>
          <p:nvPr>
            <p:ph type="sldNum" sz="quarter" idx="5"/>
          </p:nvPr>
        </p:nvSpPr>
        <p:spPr/>
        <p:txBody>
          <a:bodyPr/>
          <a:lstStyle/>
          <a:p>
            <a:fld id="{304967E0-0B8F-4EE9-9A9D-C66EA18D06E4}" type="slidenum">
              <a:rPr lang="en-GB" smtClean="0"/>
              <a:t>16</a:t>
            </a:fld>
            <a:endParaRPr lang="en-GB"/>
          </a:p>
        </p:txBody>
      </p:sp>
    </p:spTree>
    <p:extLst>
      <p:ext uri="{BB962C8B-B14F-4D97-AF65-F5344CB8AC3E}">
        <p14:creationId xmlns:p14="http://schemas.microsoft.com/office/powerpoint/2010/main" val="21605124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04967E0-0B8F-4EE9-9A9D-C66EA18D06E4}" type="slidenum">
              <a:rPr lang="en-GB" smtClean="0"/>
              <a:t>17</a:t>
            </a:fld>
            <a:endParaRPr lang="en-GB"/>
          </a:p>
        </p:txBody>
      </p:sp>
    </p:spTree>
    <p:extLst>
      <p:ext uri="{BB962C8B-B14F-4D97-AF65-F5344CB8AC3E}">
        <p14:creationId xmlns:p14="http://schemas.microsoft.com/office/powerpoint/2010/main" val="393017047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04967E0-0B8F-4EE9-9A9D-C66EA18D06E4}" type="slidenum">
              <a:rPr lang="en-GB" smtClean="0"/>
              <a:t>18</a:t>
            </a:fld>
            <a:endParaRPr lang="en-GB"/>
          </a:p>
        </p:txBody>
      </p:sp>
    </p:spTree>
    <p:extLst>
      <p:ext uri="{BB962C8B-B14F-4D97-AF65-F5344CB8AC3E}">
        <p14:creationId xmlns:p14="http://schemas.microsoft.com/office/powerpoint/2010/main" val="2633826327"/>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04967E0-0B8F-4EE9-9A9D-C66EA18D06E4}" type="slidenum">
              <a:rPr lang="en-GB" smtClean="0"/>
              <a:t>19</a:t>
            </a:fld>
            <a:endParaRPr lang="en-GB"/>
          </a:p>
        </p:txBody>
      </p:sp>
    </p:spTree>
    <p:extLst>
      <p:ext uri="{BB962C8B-B14F-4D97-AF65-F5344CB8AC3E}">
        <p14:creationId xmlns:p14="http://schemas.microsoft.com/office/powerpoint/2010/main" val="556638058"/>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04967E0-0B8F-4EE9-9A9D-C66EA18D06E4}" type="slidenum">
              <a:rPr lang="en-GB" smtClean="0"/>
              <a:t>20</a:t>
            </a:fld>
            <a:endParaRPr lang="en-GB"/>
          </a:p>
        </p:txBody>
      </p:sp>
    </p:spTree>
    <p:extLst>
      <p:ext uri="{BB962C8B-B14F-4D97-AF65-F5344CB8AC3E}">
        <p14:creationId xmlns:p14="http://schemas.microsoft.com/office/powerpoint/2010/main" val="714578044"/>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04967E0-0B8F-4EE9-9A9D-C66EA18D06E4}" type="slidenum">
              <a:rPr lang="en-GB" smtClean="0"/>
              <a:t>21</a:t>
            </a:fld>
            <a:endParaRPr lang="en-GB"/>
          </a:p>
        </p:txBody>
      </p:sp>
    </p:spTree>
    <p:extLst>
      <p:ext uri="{BB962C8B-B14F-4D97-AF65-F5344CB8AC3E}">
        <p14:creationId xmlns:p14="http://schemas.microsoft.com/office/powerpoint/2010/main" val="2976446086"/>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auto"/>
            <a:endParaRPr lang="en-GB" dirty="0"/>
          </a:p>
        </p:txBody>
      </p:sp>
      <p:sp>
        <p:nvSpPr>
          <p:cNvPr id="4" name="Slide Number Placeholder 3"/>
          <p:cNvSpPr>
            <a:spLocks noGrp="1"/>
          </p:cNvSpPr>
          <p:nvPr>
            <p:ph type="sldNum" sz="quarter" idx="5"/>
          </p:nvPr>
        </p:nvSpPr>
        <p:spPr/>
        <p:txBody>
          <a:bodyPr/>
          <a:lstStyle/>
          <a:p>
            <a:fld id="{304967E0-0B8F-4EE9-9A9D-C66EA18D06E4}" type="slidenum">
              <a:rPr lang="en-GB" smtClean="0"/>
              <a:t>22</a:t>
            </a:fld>
            <a:endParaRPr lang="en-GB"/>
          </a:p>
        </p:txBody>
      </p:sp>
    </p:spTree>
    <p:extLst>
      <p:ext uri="{BB962C8B-B14F-4D97-AF65-F5344CB8AC3E}">
        <p14:creationId xmlns:p14="http://schemas.microsoft.com/office/powerpoint/2010/main" val="1803922518"/>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04967E0-0B8F-4EE9-9A9D-C66EA18D06E4}" type="slidenum">
              <a:rPr lang="en-GB" smtClean="0"/>
              <a:t>23</a:t>
            </a:fld>
            <a:endParaRPr lang="en-GB"/>
          </a:p>
        </p:txBody>
      </p:sp>
    </p:spTree>
    <p:extLst>
      <p:ext uri="{BB962C8B-B14F-4D97-AF65-F5344CB8AC3E}">
        <p14:creationId xmlns:p14="http://schemas.microsoft.com/office/powerpoint/2010/main" val="423563402"/>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AutoNum type="arabicPeriod"/>
            </a:pPr>
            <a:r>
              <a:rPr lang="en-GB" dirty="0"/>
              <a:t>B False </a:t>
            </a:r>
            <a:r>
              <a:rPr lang="en-GB" sz="1200" b="0" i="0" kern="1200" dirty="0">
                <a:solidFill>
                  <a:schemeClr val="tx1"/>
                </a:solidFill>
                <a:effectLst/>
                <a:latin typeface="+mn-lt"/>
                <a:ea typeface="+mn-ea"/>
                <a:cs typeface="+mn-cs"/>
              </a:rPr>
              <a:t>- a latent defect is one which is not apparent from an inspection of the property.</a:t>
            </a:r>
            <a:endParaRPr lang="en-GB" b="0" dirty="0"/>
          </a:p>
        </p:txBody>
      </p:sp>
      <p:sp>
        <p:nvSpPr>
          <p:cNvPr id="4" name="Slide Number Placeholder 3"/>
          <p:cNvSpPr>
            <a:spLocks noGrp="1"/>
          </p:cNvSpPr>
          <p:nvPr>
            <p:ph type="sldNum" sz="quarter" idx="5"/>
          </p:nvPr>
        </p:nvSpPr>
        <p:spPr/>
        <p:txBody>
          <a:bodyPr/>
          <a:lstStyle/>
          <a:p>
            <a:fld id="{304967E0-0B8F-4EE9-9A9D-C66EA18D06E4}" type="slidenum">
              <a:rPr lang="en-GB" smtClean="0"/>
              <a:t>24</a:t>
            </a:fld>
            <a:endParaRPr lang="en-GB"/>
          </a:p>
        </p:txBody>
      </p:sp>
    </p:spTree>
    <p:extLst>
      <p:ext uri="{BB962C8B-B14F-4D97-AF65-F5344CB8AC3E}">
        <p14:creationId xmlns:p14="http://schemas.microsoft.com/office/powerpoint/2010/main" val="1947149112"/>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04967E0-0B8F-4EE9-9A9D-C66EA18D06E4}" type="slidenum">
              <a:rPr lang="en-GB" smtClean="0"/>
              <a:t>29</a:t>
            </a:fld>
            <a:endParaRPr lang="en-GB"/>
          </a:p>
        </p:txBody>
      </p:sp>
    </p:spTree>
    <p:extLst>
      <p:ext uri="{BB962C8B-B14F-4D97-AF65-F5344CB8AC3E}">
        <p14:creationId xmlns:p14="http://schemas.microsoft.com/office/powerpoint/2010/main" val="406574918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8467"/>
            <a:ext cx="12192000" cy="6866467"/>
            <a:chOff x="0" y="-8467"/>
            <a:chExt cx="12192000" cy="6866467"/>
          </a:xfrm>
        </p:grpSpPr>
        <p:sp>
          <p:nvSpPr>
            <p:cNvPr id="15" name="Freeform 14"/>
            <p:cNvSpPr/>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Isosceles Triangle 22"/>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Isosceles Triangle 26"/>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11B6076-4A6E-4292-AA31-8EF23332E3FA}" type="datetimeFigureOut">
              <a:rPr lang="en-GB" smtClean="0"/>
              <a:t>26/03/2026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C66520D-F077-4E77-B570-8A5601BA4802}" type="slidenum">
              <a:rPr lang="en-GB" smtClean="0"/>
              <a:t>‹#›</a:t>
            </a:fld>
            <a:endParaRPr lang="en-GB"/>
          </a:p>
        </p:txBody>
      </p:sp>
    </p:spTree>
    <p:extLst>
      <p:ext uri="{BB962C8B-B14F-4D97-AF65-F5344CB8AC3E}">
        <p14:creationId xmlns:p14="http://schemas.microsoft.com/office/powerpoint/2010/main" val="189473125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11B6076-4A6E-4292-AA31-8EF23332E3FA}" type="datetimeFigureOut">
              <a:rPr lang="en-GB" smtClean="0"/>
              <a:t>26/03/2026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C66520D-F077-4E77-B570-8A5601BA4802}" type="slidenum">
              <a:rPr lang="en-GB" smtClean="0"/>
              <a:t>‹#›</a:t>
            </a:fld>
            <a:endParaRPr lang="en-GB"/>
          </a:p>
        </p:txBody>
      </p:sp>
    </p:spTree>
    <p:extLst>
      <p:ext uri="{BB962C8B-B14F-4D97-AF65-F5344CB8AC3E}">
        <p14:creationId xmlns:p14="http://schemas.microsoft.com/office/powerpoint/2010/main" val="411360988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11B6076-4A6E-4292-AA31-8EF23332E3FA}" type="datetimeFigureOut">
              <a:rPr lang="en-GB" smtClean="0"/>
              <a:t>26/03/2026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C66520D-F077-4E77-B570-8A5601BA4802}" type="slidenum">
              <a:rPr lang="en-GB" smtClean="0"/>
              <a:t>‹#›</a:t>
            </a:fld>
            <a:endParaRPr lang="en-GB"/>
          </a:p>
        </p:txBody>
      </p:sp>
    </p:spTree>
    <p:extLst>
      <p:ext uri="{BB962C8B-B14F-4D97-AF65-F5344CB8AC3E}">
        <p14:creationId xmlns:p14="http://schemas.microsoft.com/office/powerpoint/2010/main" val="279067532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11B6076-4A6E-4292-AA31-8EF23332E3FA}" type="datetimeFigureOut">
              <a:rPr lang="en-GB" smtClean="0"/>
              <a:t>26/03/2026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C66520D-F077-4E77-B570-8A5601BA4802}" type="slidenum">
              <a:rPr lang="en-GB" smtClean="0"/>
              <a:t>‹#›</a:t>
            </a:fld>
            <a:endParaRPr lang="en-GB"/>
          </a:p>
        </p:txBody>
      </p:sp>
    </p:spTree>
    <p:extLst>
      <p:ext uri="{BB962C8B-B14F-4D97-AF65-F5344CB8AC3E}">
        <p14:creationId xmlns:p14="http://schemas.microsoft.com/office/powerpoint/2010/main" val="24628439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11B6076-4A6E-4292-AA31-8EF23332E3FA}" type="datetimeFigureOut">
              <a:rPr lang="en-GB" smtClean="0"/>
              <a:t>26/03/2026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6C66520D-F077-4E77-B570-8A5601BA4802}" type="slidenum">
              <a:rPr lang="en-GB" smtClean="0"/>
              <a:t>‹#›</a:t>
            </a:fld>
            <a:endParaRPr lang="en-GB"/>
          </a:p>
        </p:txBody>
      </p:sp>
    </p:spTree>
    <p:extLst>
      <p:ext uri="{BB962C8B-B14F-4D97-AF65-F5344CB8AC3E}">
        <p14:creationId xmlns:p14="http://schemas.microsoft.com/office/powerpoint/2010/main" val="27490668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11B6076-4A6E-4292-AA31-8EF23332E3FA}" type="datetimeFigureOut">
              <a:rPr lang="en-GB" smtClean="0"/>
              <a:t>26/03/2026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6C66520D-F077-4E77-B570-8A5601BA4802}" type="slidenum">
              <a:rPr lang="en-GB" smtClean="0"/>
              <a:t>‹#›</a:t>
            </a:fld>
            <a:endParaRPr lang="en-GB"/>
          </a:p>
        </p:txBody>
      </p:sp>
    </p:spTree>
    <p:extLst>
      <p:ext uri="{BB962C8B-B14F-4D97-AF65-F5344CB8AC3E}">
        <p14:creationId xmlns:p14="http://schemas.microsoft.com/office/powerpoint/2010/main" val="98692372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11B6076-4A6E-4292-AA31-8EF23332E3FA}" type="datetimeFigureOut">
              <a:rPr lang="en-GB" smtClean="0"/>
              <a:t>26/03/2026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6C66520D-F077-4E77-B570-8A5601BA4802}" type="slidenum">
              <a:rPr lang="en-GB" smtClean="0"/>
              <a:t>‹#›</a:t>
            </a:fld>
            <a:endParaRPr lang="en-GB"/>
          </a:p>
        </p:txBody>
      </p:sp>
    </p:spTree>
    <p:extLst>
      <p:ext uri="{BB962C8B-B14F-4D97-AF65-F5344CB8AC3E}">
        <p14:creationId xmlns:p14="http://schemas.microsoft.com/office/powerpoint/2010/main" val="173333422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B11B6076-4A6E-4292-AA31-8EF23332E3FA}" type="datetimeFigureOut">
              <a:rPr lang="en-GB" smtClean="0"/>
              <a:t>26/03/2026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C66520D-F077-4E77-B570-8A5601BA4802}" type="slidenum">
              <a:rPr lang="en-GB" smtClean="0"/>
              <a:t>‹#›</a:t>
            </a:fld>
            <a:endParaRPr lang="en-GB"/>
          </a:p>
        </p:txBody>
      </p:sp>
    </p:spTree>
    <p:extLst>
      <p:ext uri="{BB962C8B-B14F-4D97-AF65-F5344CB8AC3E}">
        <p14:creationId xmlns:p14="http://schemas.microsoft.com/office/powerpoint/2010/main" val="390576011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C66520D-F077-4E77-B570-8A5601BA4802}" type="slidenum">
              <a:rPr lang="en-GB" smtClean="0"/>
              <a:t>‹#›</a:t>
            </a:fld>
            <a:endParaRPr lang="en-GB"/>
          </a:p>
        </p:txBody>
      </p:sp>
      <p:sp>
        <p:nvSpPr>
          <p:cNvPr id="5" name="Date Placeholder 4"/>
          <p:cNvSpPr>
            <a:spLocks noGrp="1"/>
          </p:cNvSpPr>
          <p:nvPr>
            <p:ph type="dt" sz="half" idx="10"/>
          </p:nvPr>
        </p:nvSpPr>
        <p:spPr/>
        <p:txBody>
          <a:bodyPr/>
          <a:lstStyle/>
          <a:p>
            <a:fld id="{B11B6076-4A6E-4292-AA31-8EF23332E3FA}" type="datetimeFigureOut">
              <a:rPr lang="en-GB" smtClean="0"/>
              <a:t>26/03/2026</a:t>
            </a:fld>
            <a:endParaRPr lang="en-GB"/>
          </a:p>
        </p:txBody>
      </p:sp>
    </p:spTree>
    <p:extLst>
      <p:ext uri="{BB962C8B-B14F-4D97-AF65-F5344CB8AC3E}">
        <p14:creationId xmlns:p14="http://schemas.microsoft.com/office/powerpoint/2010/main" val="240540564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11B6076-4A6E-4292-AA31-8EF23332E3FA}" type="datetimeFigureOut">
              <a:rPr lang="en-GB" smtClean="0"/>
              <a:t>26/03/2026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C66520D-F077-4E77-B570-8A5601BA4802}" type="slidenum">
              <a:rPr lang="en-GB" smtClean="0"/>
              <a:t>‹#›</a:t>
            </a:fld>
            <a:endParaRPr lang="en-GB"/>
          </a:p>
        </p:txBody>
      </p:sp>
    </p:spTree>
    <p:extLst>
      <p:ext uri="{BB962C8B-B14F-4D97-AF65-F5344CB8AC3E}">
        <p14:creationId xmlns:p14="http://schemas.microsoft.com/office/powerpoint/2010/main" val="1483024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11B6076-4A6E-4292-AA31-8EF23332E3FA}" type="datetimeFigureOut">
              <a:rPr lang="en-GB" smtClean="0"/>
              <a:t>26/03/2026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C66520D-F077-4E77-B570-8A5601BA4802}"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377071653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11B6076-4A6E-4292-AA31-8EF23332E3FA}" type="datetimeFigureOut">
              <a:rPr lang="en-GB" smtClean="0"/>
              <a:t>26/03/2026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C66520D-F077-4E77-B570-8A5601BA4802}" type="slidenum">
              <a:rPr lang="en-GB" smtClean="0"/>
              <a:t>‹#›</a:t>
            </a:fld>
            <a:endParaRPr lang="en-GB"/>
          </a:p>
        </p:txBody>
      </p:sp>
    </p:spTree>
    <p:extLst>
      <p:ext uri="{BB962C8B-B14F-4D97-AF65-F5344CB8AC3E}">
        <p14:creationId xmlns:p14="http://schemas.microsoft.com/office/powerpoint/2010/main" val="7547099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11B6076-4A6E-4292-AA31-8EF23332E3FA}" type="datetimeFigureOut">
              <a:rPr lang="en-GB" smtClean="0"/>
              <a:t>26/03/2026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C66520D-F077-4E77-B570-8A5601BA4802}"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184206270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11B6076-4A6E-4292-AA31-8EF23332E3FA}" type="datetimeFigureOut">
              <a:rPr lang="en-GB" smtClean="0"/>
              <a:t>26/03/2026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C66520D-F077-4E77-B570-8A5601BA4802}" type="slidenum">
              <a:rPr lang="en-GB" smtClean="0"/>
              <a:t>‹#›</a:t>
            </a:fld>
            <a:endParaRPr lang="en-GB"/>
          </a:p>
        </p:txBody>
      </p:sp>
    </p:spTree>
    <p:extLst>
      <p:ext uri="{BB962C8B-B14F-4D97-AF65-F5344CB8AC3E}">
        <p14:creationId xmlns:p14="http://schemas.microsoft.com/office/powerpoint/2010/main" val="168914494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11B6076-4A6E-4292-AA31-8EF23332E3FA}" type="datetimeFigureOut">
              <a:rPr lang="en-GB" smtClean="0"/>
              <a:t>26/03/2026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C66520D-F077-4E77-B570-8A5601BA4802}" type="slidenum">
              <a:rPr lang="en-GB" smtClean="0"/>
              <a:t>‹#›</a:t>
            </a:fld>
            <a:endParaRPr lang="en-GB"/>
          </a:p>
        </p:txBody>
      </p:sp>
    </p:spTree>
    <p:extLst>
      <p:ext uri="{BB962C8B-B14F-4D97-AF65-F5344CB8AC3E}">
        <p14:creationId xmlns:p14="http://schemas.microsoft.com/office/powerpoint/2010/main" val="24141554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11B6076-4A6E-4292-AA31-8EF23332E3FA}" type="datetimeFigureOut">
              <a:rPr lang="en-GB" smtClean="0"/>
              <a:t>26/03/2026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C66520D-F077-4E77-B570-8A5601BA4802}" type="slidenum">
              <a:rPr lang="en-GB" smtClean="0"/>
              <a:t>‹#›</a:t>
            </a:fld>
            <a:endParaRPr lang="en-GB"/>
          </a:p>
        </p:txBody>
      </p:sp>
    </p:spTree>
    <p:extLst>
      <p:ext uri="{BB962C8B-B14F-4D97-AF65-F5344CB8AC3E}">
        <p14:creationId xmlns:p14="http://schemas.microsoft.com/office/powerpoint/2010/main" val="4203362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44" name="Group 43"/>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Isosceles Triangle 23"/>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Isosceles Triangle 27"/>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Isosceles Triangle 18"/>
            <p:cNvSpPr/>
            <p:nvPr/>
          </p:nvSpPr>
          <p:spPr>
            <a:xfrm>
              <a:off x="0" y="4013200"/>
              <a:ext cx="448733" cy="2844800"/>
            </a:xfrm>
            <a:prstGeom prst="triangle">
              <a:avLst>
                <a:gd name="adj" fmla="val 0"/>
              </a:avLst>
            </a:pr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B11B6076-4A6E-4292-AA31-8EF23332E3FA}" type="datetimeFigureOut">
              <a:rPr lang="en-GB" smtClean="0"/>
              <a:t>26/03/2026</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6C66520D-F077-4E77-B570-8A5601BA4802}" type="slidenum">
              <a:rPr lang="en-GB" smtClean="0"/>
              <a:t>‹#›</a:t>
            </a:fld>
            <a:endParaRPr lang="en-GB"/>
          </a:p>
        </p:txBody>
      </p:sp>
    </p:spTree>
    <p:extLst>
      <p:ext uri="{BB962C8B-B14F-4D97-AF65-F5344CB8AC3E}">
        <p14:creationId xmlns:p14="http://schemas.microsoft.com/office/powerpoint/2010/main" val="1482906941"/>
      </p:ext>
    </p:extLst>
  </p:cSld>
  <p:clrMap bg1="lt1" tx1="dk1" bg2="lt2" tx2="dk2" accent1="accent1" accent2="accent2" accent3="accent3" accent4="accent4" accent5="accent5" accent6="accent6" hlink="hlink" folHlink="folHlink"/>
  <p:sldLayoutIdLst>
    <p:sldLayoutId id="2147483695" r:id="rId1"/>
    <p:sldLayoutId id="2147483696" r:id="rId2"/>
    <p:sldLayoutId id="2147483697" r:id="rId3"/>
    <p:sldLayoutId id="2147483698" r:id="rId4"/>
    <p:sldLayoutId id="2147483699" r:id="rId5"/>
    <p:sldLayoutId id="2147483700" r:id="rId6"/>
    <p:sldLayoutId id="2147483701" r:id="rId7"/>
    <p:sldLayoutId id="2147483702" r:id="rId8"/>
    <p:sldLayoutId id="2147483703" r:id="rId9"/>
    <p:sldLayoutId id="2147483704" r:id="rId10"/>
    <p:sldLayoutId id="2147483705" r:id="rId11"/>
    <p:sldLayoutId id="2147483706" r:id="rId12"/>
    <p:sldLayoutId id="2147483707" r:id="rId13"/>
    <p:sldLayoutId id="2147483708" r:id="rId14"/>
    <p:sldLayoutId id="2147483709" r:id="rId15"/>
    <p:sldLayoutId id="2147483710"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2.svg"/></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image" Target="../media/image12.svg"/></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14.xml.rels><?xml version="1.0" encoding="UTF-8" standalone="yes"?>
<Relationships xmlns="http://schemas.openxmlformats.org/package/2006/relationships"><Relationship Id="rId2" Type="http://schemas.openxmlformats.org/officeDocument/2006/relationships/image" Target="../media/image24.jpeg"/><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12.xml"/><Relationship Id="rId1" Type="http://schemas.openxmlformats.org/officeDocument/2006/relationships/slideLayout" Target="../slideLayouts/slideLayout2.xml"/><Relationship Id="rId5" Type="http://schemas.openxmlformats.org/officeDocument/2006/relationships/image" Target="../media/image2.png"/><Relationship Id="rId4" Type="http://schemas.openxmlformats.org/officeDocument/2006/relationships/customXml" Target="../ink/ink1.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14.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notesSlide" Target="../notesSlides/notesSlide18.xml"/><Relationship Id="rId1" Type="http://schemas.openxmlformats.org/officeDocument/2006/relationships/slideLayout" Target="../slideLayouts/slideLayout2.xml"/><Relationship Id="rId4" Type="http://schemas.openxmlformats.org/officeDocument/2006/relationships/image" Target="../media/image39.svg"/></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42.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43.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45.svg"/><Relationship Id="rId2" Type="http://schemas.openxmlformats.org/officeDocument/2006/relationships/image" Target="../media/image44.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F3BA62-DEB1-A696-DC3F-271259F1ABAF}"/>
              </a:ext>
            </a:extLst>
          </p:cNvPr>
          <p:cNvSpPr>
            <a:spLocks noGrp="1"/>
          </p:cNvSpPr>
          <p:nvPr>
            <p:ph type="ctrTitle"/>
          </p:nvPr>
        </p:nvSpPr>
        <p:spPr>
          <a:xfrm>
            <a:off x="6094855" y="1261331"/>
            <a:ext cx="3497565" cy="3002662"/>
          </a:xfrm>
        </p:spPr>
        <p:txBody>
          <a:bodyPr>
            <a:normAutofit/>
          </a:bodyPr>
          <a:lstStyle/>
          <a:p>
            <a:pPr algn="l">
              <a:lnSpc>
                <a:spcPct val="90000"/>
              </a:lnSpc>
            </a:pPr>
            <a:r>
              <a:rPr lang="en-GB" sz="2800"/>
              <a:t>Week 9</a:t>
            </a:r>
            <a:br>
              <a:rPr lang="en-GB" sz="2800"/>
            </a:br>
            <a:r>
              <a:rPr lang="en-GB" sz="2800"/>
              <a:t>Deducing Title and Drafting the Contract</a:t>
            </a:r>
            <a:br>
              <a:rPr lang="en-GB" sz="2800"/>
            </a:br>
            <a:br>
              <a:rPr lang="en-GB" sz="2800"/>
            </a:br>
            <a:r>
              <a:rPr lang="en-GB" sz="2800"/>
              <a:t>(see Chapters 12 and 13)</a:t>
            </a:r>
          </a:p>
        </p:txBody>
      </p:sp>
      <p:sp>
        <p:nvSpPr>
          <p:cNvPr id="14" name="Isosceles Triangle 13">
            <a:extLst>
              <a:ext uri="{FF2B5EF4-FFF2-40B4-BE49-F238E27FC236}">
                <a16:creationId xmlns:a16="http://schemas.microsoft.com/office/drawing/2014/main" id="{F6E918B1-FA59-42EF-8A8E-B0F3D1E540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3174" y="1270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6" name="Graphic 5" descr="Contract">
            <a:extLst>
              <a:ext uri="{FF2B5EF4-FFF2-40B4-BE49-F238E27FC236}">
                <a16:creationId xmlns:a16="http://schemas.microsoft.com/office/drawing/2014/main" id="{FE6CBE21-2F8B-E7B2-8280-50E18180C700}"/>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1440617" y="1261330"/>
            <a:ext cx="4335340" cy="4335340"/>
          </a:xfrm>
          <a:prstGeom prst="rect">
            <a:avLst/>
          </a:prstGeom>
        </p:spPr>
      </p:pic>
    </p:spTree>
    <p:extLst>
      <p:ext uri="{BB962C8B-B14F-4D97-AF65-F5344CB8AC3E}">
        <p14:creationId xmlns:p14="http://schemas.microsoft.com/office/powerpoint/2010/main" val="5013774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5B71F80-1F92-4074-84D9-16A062B215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4CEB04D-94AC-3AC4-86BD-76CB40AD2418}"/>
              </a:ext>
            </a:extLst>
          </p:cNvPr>
          <p:cNvSpPr>
            <a:spLocks noGrp="1"/>
          </p:cNvSpPr>
          <p:nvPr>
            <p:ph type="title"/>
          </p:nvPr>
        </p:nvSpPr>
        <p:spPr>
          <a:xfrm>
            <a:off x="1286933" y="609600"/>
            <a:ext cx="10197494" cy="1099457"/>
          </a:xfrm>
        </p:spPr>
        <p:txBody>
          <a:bodyPr>
            <a:normAutofit/>
          </a:bodyPr>
          <a:lstStyle/>
          <a:p>
            <a:r>
              <a:rPr lang="en-GB" dirty="0"/>
              <a:t>Aims: to understand ……</a:t>
            </a:r>
          </a:p>
        </p:txBody>
      </p:sp>
      <p:sp>
        <p:nvSpPr>
          <p:cNvPr id="11" name="Isosceles Triangle 10">
            <a:extLst>
              <a:ext uri="{FF2B5EF4-FFF2-40B4-BE49-F238E27FC236}">
                <a16:creationId xmlns:a16="http://schemas.microsoft.com/office/drawing/2014/main" id="{7209C9DA-6E0D-46D9-8275-C52222D8CC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3" name="Isosceles Triangle 12">
            <a:extLst>
              <a:ext uri="{FF2B5EF4-FFF2-40B4-BE49-F238E27FC236}">
                <a16:creationId xmlns:a16="http://schemas.microsoft.com/office/drawing/2014/main" id="{3EB57A4D-E0D0-46DA-B339-F24CA46FA7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743267"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aphicFrame>
        <p:nvGraphicFramePr>
          <p:cNvPr id="5" name="Content Placeholder 2">
            <a:extLst>
              <a:ext uri="{FF2B5EF4-FFF2-40B4-BE49-F238E27FC236}">
                <a16:creationId xmlns:a16="http://schemas.microsoft.com/office/drawing/2014/main" id="{485371BC-5071-1AA0-4452-41840658AAD4}"/>
              </a:ext>
            </a:extLst>
          </p:cNvPr>
          <p:cNvGraphicFramePr>
            <a:graphicFrameLocks noGrp="1"/>
          </p:cNvGraphicFramePr>
          <p:nvPr>
            <p:ph idx="1"/>
            <p:extLst>
              <p:ext uri="{D42A27DB-BD31-4B8C-83A1-F6EECF244321}">
                <p14:modId xmlns:p14="http://schemas.microsoft.com/office/powerpoint/2010/main" val="1523097652"/>
              </p:ext>
            </p:extLst>
          </p:nvPr>
        </p:nvGraphicFramePr>
        <p:xfrm>
          <a:off x="1286933" y="1948543"/>
          <a:ext cx="9618133" cy="409348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90357292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5B71F80-1F92-4074-84D9-16A062B215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BE80381-B61D-C977-0FD4-EE62A9FC1662}"/>
              </a:ext>
            </a:extLst>
          </p:cNvPr>
          <p:cNvSpPr>
            <a:spLocks noGrp="1"/>
          </p:cNvSpPr>
          <p:nvPr>
            <p:ph type="title"/>
          </p:nvPr>
        </p:nvSpPr>
        <p:spPr>
          <a:xfrm>
            <a:off x="1286933" y="609600"/>
            <a:ext cx="10197494" cy="1099457"/>
          </a:xfrm>
        </p:spPr>
        <p:txBody>
          <a:bodyPr>
            <a:normAutofit/>
          </a:bodyPr>
          <a:lstStyle/>
          <a:p>
            <a:r>
              <a:rPr lang="en-GB"/>
              <a:t>Land registration - recap:</a:t>
            </a:r>
          </a:p>
        </p:txBody>
      </p:sp>
      <p:sp>
        <p:nvSpPr>
          <p:cNvPr id="11" name="Isosceles Triangle 10">
            <a:extLst>
              <a:ext uri="{FF2B5EF4-FFF2-40B4-BE49-F238E27FC236}">
                <a16:creationId xmlns:a16="http://schemas.microsoft.com/office/drawing/2014/main" id="{7209C9DA-6E0D-46D9-8275-C52222D8CC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3" name="Isosceles Triangle 12">
            <a:extLst>
              <a:ext uri="{FF2B5EF4-FFF2-40B4-BE49-F238E27FC236}">
                <a16:creationId xmlns:a16="http://schemas.microsoft.com/office/drawing/2014/main" id="{3EB57A4D-E0D0-46DA-B339-F24CA46FA7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743267"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aphicFrame>
        <p:nvGraphicFramePr>
          <p:cNvPr id="5" name="Content Placeholder 2">
            <a:extLst>
              <a:ext uri="{FF2B5EF4-FFF2-40B4-BE49-F238E27FC236}">
                <a16:creationId xmlns:a16="http://schemas.microsoft.com/office/drawing/2014/main" id="{6DFCB233-34A3-F7FD-401C-6A87D2D08924}"/>
              </a:ext>
            </a:extLst>
          </p:cNvPr>
          <p:cNvGraphicFramePr>
            <a:graphicFrameLocks noGrp="1"/>
          </p:cNvGraphicFramePr>
          <p:nvPr>
            <p:ph idx="1"/>
            <p:extLst>
              <p:ext uri="{D42A27DB-BD31-4B8C-83A1-F6EECF244321}">
                <p14:modId xmlns:p14="http://schemas.microsoft.com/office/powerpoint/2010/main" val="823758624"/>
              </p:ext>
            </p:extLst>
          </p:nvPr>
        </p:nvGraphicFramePr>
        <p:xfrm>
          <a:off x="1286933" y="1948543"/>
          <a:ext cx="9618133" cy="409348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96265926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7CE5AF-C90C-7F92-2014-415B29BBE7DE}"/>
              </a:ext>
            </a:extLst>
          </p:cNvPr>
          <p:cNvSpPr>
            <a:spLocks noGrp="1"/>
          </p:cNvSpPr>
          <p:nvPr>
            <p:ph type="title"/>
          </p:nvPr>
        </p:nvSpPr>
        <p:spPr/>
        <p:txBody>
          <a:bodyPr/>
          <a:lstStyle/>
          <a:p>
            <a:r>
              <a:rPr lang="en-GB" dirty="0"/>
              <a:t>Freehold Registered Title – The registers</a:t>
            </a:r>
          </a:p>
        </p:txBody>
      </p:sp>
      <p:sp>
        <p:nvSpPr>
          <p:cNvPr id="3" name="Content Placeholder 2">
            <a:extLst>
              <a:ext uri="{FF2B5EF4-FFF2-40B4-BE49-F238E27FC236}">
                <a16:creationId xmlns:a16="http://schemas.microsoft.com/office/drawing/2014/main" id="{F8B7CA20-EA36-32B4-E169-EE5FCBD8B4D5}"/>
              </a:ext>
            </a:extLst>
          </p:cNvPr>
          <p:cNvSpPr>
            <a:spLocks noGrp="1"/>
          </p:cNvSpPr>
          <p:nvPr>
            <p:ph idx="1"/>
          </p:nvPr>
        </p:nvSpPr>
        <p:spPr>
          <a:xfrm>
            <a:off x="555025" y="1380146"/>
            <a:ext cx="9223813" cy="5073072"/>
          </a:xfrm>
        </p:spPr>
        <p:txBody>
          <a:bodyPr>
            <a:normAutofit lnSpcReduction="10000"/>
          </a:bodyPr>
          <a:lstStyle/>
          <a:p>
            <a:r>
              <a:rPr lang="en-GB" b="1" dirty="0"/>
              <a:t>A – Property register</a:t>
            </a:r>
          </a:p>
          <a:p>
            <a:pPr lvl="1"/>
            <a:r>
              <a:rPr lang="en-GB" sz="1800" dirty="0"/>
              <a:t>Title plan</a:t>
            </a:r>
          </a:p>
          <a:p>
            <a:pPr lvl="1"/>
            <a:r>
              <a:rPr lang="en-GB" sz="1800" dirty="0"/>
              <a:t>Freehold or leasehold (the estate)</a:t>
            </a:r>
          </a:p>
          <a:p>
            <a:pPr lvl="1"/>
            <a:r>
              <a:rPr lang="en-GB" sz="1800" dirty="0"/>
              <a:t>Easements or covenants</a:t>
            </a:r>
          </a:p>
          <a:p>
            <a:r>
              <a:rPr lang="en-GB" b="1" dirty="0"/>
              <a:t>B – Proprietorship register – class of title</a:t>
            </a:r>
          </a:p>
          <a:p>
            <a:pPr lvl="1"/>
            <a:r>
              <a:rPr lang="en-GB" sz="1800" dirty="0"/>
              <a:t>Absolute freehold – subject only to overriding interests or those entered on the register </a:t>
            </a:r>
          </a:p>
          <a:p>
            <a:pPr lvl="1"/>
            <a:r>
              <a:rPr lang="en-GB" sz="1800" dirty="0"/>
              <a:t>Possessory title – (rare and inferior) – no guarantee that there are no other valid claims – possible to upgrade title after 12 years.</a:t>
            </a:r>
          </a:p>
          <a:p>
            <a:pPr lvl="1"/>
            <a:r>
              <a:rPr lang="en-GB" sz="1800" dirty="0"/>
              <a:t>Qualified title: defective title – v. rare – can be upgraded if defect is removed</a:t>
            </a:r>
          </a:p>
          <a:p>
            <a:r>
              <a:rPr lang="en-GB" b="1" dirty="0"/>
              <a:t>C – Charges register</a:t>
            </a:r>
          </a:p>
          <a:p>
            <a:pPr lvl="1"/>
            <a:r>
              <a:rPr lang="en-GB" sz="1800" dirty="0"/>
              <a:t>Mortgages</a:t>
            </a:r>
          </a:p>
          <a:p>
            <a:pPr lvl="1"/>
            <a:r>
              <a:rPr lang="en-GB" sz="1800" dirty="0"/>
              <a:t>Third party rights – restrictive covenants, adverse easements, leases affecting title</a:t>
            </a:r>
          </a:p>
          <a:p>
            <a:pPr lvl="1"/>
            <a:endParaRPr lang="en-GB" dirty="0"/>
          </a:p>
        </p:txBody>
      </p:sp>
    </p:spTree>
    <p:extLst>
      <p:ext uri="{BB962C8B-B14F-4D97-AF65-F5344CB8AC3E}">
        <p14:creationId xmlns:p14="http://schemas.microsoft.com/office/powerpoint/2010/main" val="376252056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5B71F80-1F92-4074-84D9-16A062B215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837A474-9949-E02B-3AFE-0D69D746642F}"/>
              </a:ext>
            </a:extLst>
          </p:cNvPr>
          <p:cNvSpPr>
            <a:spLocks noGrp="1"/>
          </p:cNvSpPr>
          <p:nvPr>
            <p:ph type="title"/>
          </p:nvPr>
        </p:nvSpPr>
        <p:spPr>
          <a:xfrm>
            <a:off x="1286933" y="609600"/>
            <a:ext cx="10197494" cy="1099457"/>
          </a:xfrm>
        </p:spPr>
        <p:txBody>
          <a:bodyPr>
            <a:normAutofit/>
          </a:bodyPr>
          <a:lstStyle/>
          <a:p>
            <a:r>
              <a:rPr lang="en-GB"/>
              <a:t>Upgrading Title</a:t>
            </a:r>
            <a:endParaRPr lang="en-GB" dirty="0"/>
          </a:p>
        </p:txBody>
      </p:sp>
      <p:sp>
        <p:nvSpPr>
          <p:cNvPr id="11" name="Isosceles Triangle 10">
            <a:extLst>
              <a:ext uri="{FF2B5EF4-FFF2-40B4-BE49-F238E27FC236}">
                <a16:creationId xmlns:a16="http://schemas.microsoft.com/office/drawing/2014/main" id="{7209C9DA-6E0D-46D9-8275-C52222D8CC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3" name="Isosceles Triangle 12">
            <a:extLst>
              <a:ext uri="{FF2B5EF4-FFF2-40B4-BE49-F238E27FC236}">
                <a16:creationId xmlns:a16="http://schemas.microsoft.com/office/drawing/2014/main" id="{3EB57A4D-E0D0-46DA-B339-F24CA46FA7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743267"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aphicFrame>
        <p:nvGraphicFramePr>
          <p:cNvPr id="5" name="Content Placeholder 2">
            <a:extLst>
              <a:ext uri="{FF2B5EF4-FFF2-40B4-BE49-F238E27FC236}">
                <a16:creationId xmlns:a16="http://schemas.microsoft.com/office/drawing/2014/main" id="{A7FA51DD-7DF5-3AFA-B30C-0603802AD49B}"/>
              </a:ext>
            </a:extLst>
          </p:cNvPr>
          <p:cNvGraphicFramePr>
            <a:graphicFrameLocks noGrp="1"/>
          </p:cNvGraphicFramePr>
          <p:nvPr>
            <p:ph idx="1"/>
            <p:extLst>
              <p:ext uri="{D42A27DB-BD31-4B8C-83A1-F6EECF244321}">
                <p14:modId xmlns:p14="http://schemas.microsoft.com/office/powerpoint/2010/main" val="2611294845"/>
              </p:ext>
            </p:extLst>
          </p:nvPr>
        </p:nvGraphicFramePr>
        <p:xfrm>
          <a:off x="1286933" y="1948543"/>
          <a:ext cx="9618133" cy="409348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67316416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0B7D0B-D44E-D5F7-D78E-B2693FAC36F3}"/>
              </a:ext>
            </a:extLst>
          </p:cNvPr>
          <p:cNvSpPr>
            <a:spLocks noGrp="1"/>
          </p:cNvSpPr>
          <p:nvPr>
            <p:ph type="title"/>
          </p:nvPr>
        </p:nvSpPr>
        <p:spPr/>
        <p:txBody>
          <a:bodyPr/>
          <a:lstStyle/>
          <a:p>
            <a:r>
              <a:rPr lang="en-GB" dirty="0"/>
              <a:t>Notices and Restrictions</a:t>
            </a:r>
          </a:p>
        </p:txBody>
      </p:sp>
      <p:sp>
        <p:nvSpPr>
          <p:cNvPr id="3" name="Content Placeholder 2">
            <a:extLst>
              <a:ext uri="{FF2B5EF4-FFF2-40B4-BE49-F238E27FC236}">
                <a16:creationId xmlns:a16="http://schemas.microsoft.com/office/drawing/2014/main" id="{0334F84B-6C0C-873E-4827-B8F5DCE26B79}"/>
              </a:ext>
            </a:extLst>
          </p:cNvPr>
          <p:cNvSpPr>
            <a:spLocks noGrp="1"/>
          </p:cNvSpPr>
          <p:nvPr>
            <p:ph idx="1"/>
          </p:nvPr>
        </p:nvSpPr>
        <p:spPr>
          <a:xfrm>
            <a:off x="502608" y="1624762"/>
            <a:ext cx="8771394" cy="4623638"/>
          </a:xfrm>
        </p:spPr>
        <p:txBody>
          <a:bodyPr>
            <a:noAutofit/>
          </a:bodyPr>
          <a:lstStyle/>
          <a:p>
            <a:r>
              <a:rPr lang="en-GB" dirty="0">
                <a:solidFill>
                  <a:schemeClr val="tx1"/>
                </a:solidFill>
                <a:latin typeface="+mj-lt"/>
              </a:rPr>
              <a:t>There are various entries on the registers of title. These are either notices or restrictions. The </a:t>
            </a:r>
            <a:r>
              <a:rPr lang="en-GB" b="1" dirty="0">
                <a:solidFill>
                  <a:schemeClr val="tx1"/>
                </a:solidFill>
                <a:latin typeface="+mj-lt"/>
              </a:rPr>
              <a:t>LRA 2002</a:t>
            </a:r>
            <a:r>
              <a:rPr lang="en-GB" dirty="0">
                <a:solidFill>
                  <a:schemeClr val="tx1"/>
                </a:solidFill>
                <a:latin typeface="+mj-lt"/>
              </a:rPr>
              <a:t> provides two types of entry for the protection of third-party interests affecting registered estates and charges:</a:t>
            </a:r>
          </a:p>
          <a:p>
            <a:r>
              <a:rPr lang="en-GB" dirty="0">
                <a:solidFill>
                  <a:schemeClr val="tx1"/>
                </a:solidFill>
                <a:latin typeface="+mj-lt"/>
              </a:rPr>
              <a:t>2 types of entry on register of title</a:t>
            </a:r>
          </a:p>
          <a:p>
            <a:pPr lvl="1"/>
            <a:r>
              <a:rPr lang="en-GB" sz="1800" dirty="0">
                <a:solidFill>
                  <a:schemeClr val="tx1"/>
                </a:solidFill>
                <a:latin typeface="+mj-lt"/>
              </a:rPr>
              <a:t>Notice : registers the burden of an interest affecting a registered estate </a:t>
            </a:r>
            <a:r>
              <a:rPr lang="en-GB" sz="1800" dirty="0" err="1">
                <a:solidFill>
                  <a:schemeClr val="tx1"/>
                </a:solidFill>
                <a:latin typeface="+mj-lt"/>
              </a:rPr>
              <a:t>e.g</a:t>
            </a:r>
            <a:r>
              <a:rPr lang="en-GB" sz="1800" dirty="0">
                <a:solidFill>
                  <a:schemeClr val="tx1"/>
                </a:solidFill>
                <a:latin typeface="+mj-lt"/>
              </a:rPr>
              <a:t> Mortgage or restrictive covenant (</a:t>
            </a:r>
            <a:r>
              <a:rPr lang="en-GB" sz="1800" dirty="0" err="1">
                <a:solidFill>
                  <a:schemeClr val="tx1"/>
                </a:solidFill>
                <a:latin typeface="+mj-lt"/>
              </a:rPr>
              <a:t>i.e</a:t>
            </a:r>
            <a:r>
              <a:rPr lang="en-GB" sz="1800" dirty="0">
                <a:solidFill>
                  <a:schemeClr val="tx1"/>
                </a:solidFill>
                <a:latin typeface="+mj-lt"/>
              </a:rPr>
              <a:t> mortgage is a burden on the estate)</a:t>
            </a:r>
          </a:p>
          <a:p>
            <a:pPr lvl="1"/>
            <a:r>
              <a:rPr lang="en-GB" sz="1800" dirty="0">
                <a:solidFill>
                  <a:schemeClr val="tx1"/>
                </a:solidFill>
                <a:latin typeface="+mj-lt"/>
              </a:rPr>
              <a:t>Restriction: an entry in the register preventing the making of an entry on the register in respect of a disposition (</a:t>
            </a:r>
            <a:r>
              <a:rPr lang="en-GB" sz="1800" dirty="0" err="1">
                <a:solidFill>
                  <a:schemeClr val="tx1"/>
                </a:solidFill>
                <a:latin typeface="+mj-lt"/>
              </a:rPr>
              <a:t>e.g</a:t>
            </a:r>
            <a:r>
              <a:rPr lang="en-GB" sz="1800" dirty="0">
                <a:solidFill>
                  <a:schemeClr val="tx1"/>
                </a:solidFill>
                <a:latin typeface="+mj-lt"/>
              </a:rPr>
              <a:t> requiring repayment of a mortgage before a transfer can take place)</a:t>
            </a:r>
          </a:p>
          <a:p>
            <a:pPr lvl="1"/>
            <a:r>
              <a:rPr lang="en-GB" sz="1800" dirty="0">
                <a:solidFill>
                  <a:schemeClr val="tx1"/>
                </a:solidFill>
                <a:latin typeface="+mj-lt"/>
              </a:rPr>
              <a:t>Charges are removed and new charges entered on application by means of AP1 after completion</a:t>
            </a:r>
          </a:p>
        </p:txBody>
      </p:sp>
    </p:spTree>
    <p:extLst>
      <p:ext uri="{BB962C8B-B14F-4D97-AF65-F5344CB8AC3E}">
        <p14:creationId xmlns:p14="http://schemas.microsoft.com/office/powerpoint/2010/main" val="277147554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A65AC7D1-EAA9-48F5-B509-60A7F50BF7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12" name="Rectangle 11">
            <a:extLst>
              <a:ext uri="{FF2B5EF4-FFF2-40B4-BE49-F238E27FC236}">
                <a16:creationId xmlns:a16="http://schemas.microsoft.com/office/drawing/2014/main" id="{D6320AF9-619A-4175-865B-5663E1AEF4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4" name="Straight Connector 13">
            <a:extLst>
              <a:ext uri="{FF2B5EF4-FFF2-40B4-BE49-F238E27FC236}">
                <a16:creationId xmlns:a16="http://schemas.microsoft.com/office/drawing/2014/main" id="{063B6EC6-D752-4EE7-908B-F8F19E8C7FE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111313" y="0"/>
            <a:ext cx="1219200" cy="6858000"/>
          </a:xfrm>
          <a:prstGeom prst="line">
            <a:avLst/>
          </a:prstGeom>
          <a:ln w="9525">
            <a:solidFill>
              <a:schemeClr val="accent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6" name="Straight Connector 15">
            <a:extLst>
              <a:ext uri="{FF2B5EF4-FFF2-40B4-BE49-F238E27FC236}">
                <a16:creationId xmlns:a16="http://schemas.microsoft.com/office/drawing/2014/main" id="{EFECD4E8-AD3E-4228-82A2-9461958EA94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3290979" y="3681413"/>
            <a:ext cx="4763558" cy="3176587"/>
          </a:xfrm>
          <a:prstGeom prst="line">
            <a:avLst/>
          </a:prstGeom>
          <a:ln w="9525">
            <a:solidFill>
              <a:schemeClr val="tx1">
                <a:lumMod val="50000"/>
                <a:lumOff val="50000"/>
                <a:alpha val="80000"/>
              </a:schemeClr>
            </a:solidFill>
          </a:ln>
        </p:spPr>
        <p:style>
          <a:lnRef idx="2">
            <a:schemeClr val="accent1"/>
          </a:lnRef>
          <a:fillRef idx="0">
            <a:schemeClr val="accent1"/>
          </a:fillRef>
          <a:effectRef idx="1">
            <a:schemeClr val="accent1"/>
          </a:effectRef>
          <a:fontRef idx="minor">
            <a:schemeClr val="tx1"/>
          </a:fontRef>
        </p:style>
      </p:cxnSp>
      <p:sp>
        <p:nvSpPr>
          <p:cNvPr id="18" name="Rectangle 23">
            <a:extLst>
              <a:ext uri="{FF2B5EF4-FFF2-40B4-BE49-F238E27FC236}">
                <a16:creationId xmlns:a16="http://schemas.microsoft.com/office/drawing/2014/main" id="{7E018740-5C2B-4A41-AC1A-7E68D1EC1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82568"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 name="Rectangle 25">
            <a:extLst>
              <a:ext uri="{FF2B5EF4-FFF2-40B4-BE49-F238E27FC236}">
                <a16:creationId xmlns:a16="http://schemas.microsoft.com/office/drawing/2014/main" id="{166F75A4-C475-4941-8EE2-B80A06A2C1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04534"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2" name="Isosceles Triangle 21">
            <a:extLst>
              <a:ext uri="{FF2B5EF4-FFF2-40B4-BE49-F238E27FC236}">
                <a16:creationId xmlns:a16="http://schemas.microsoft.com/office/drawing/2014/main" id="{A032553A-72E8-4B0D-8405-FF9771C9AF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33425"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Rectangle 27">
            <a:extLst>
              <a:ext uri="{FF2B5EF4-FFF2-40B4-BE49-F238E27FC236}">
                <a16:creationId xmlns:a16="http://schemas.microsoft.com/office/drawing/2014/main" id="{765800AC-C3B9-498E-87BC-29FAE4C76B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5592"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Isosceles Triangle 25">
            <a:extLst>
              <a:ext uri="{FF2B5EF4-FFF2-40B4-BE49-F238E27FC236}">
                <a16:creationId xmlns:a16="http://schemas.microsoft.com/office/drawing/2014/main" id="{1F9D6ACB-2FF4-49F9-978A-E0D5327FC6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72758"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Freeform: Shape 27">
            <a:extLst>
              <a:ext uri="{FF2B5EF4-FFF2-40B4-BE49-F238E27FC236}">
                <a16:creationId xmlns:a16="http://schemas.microsoft.com/office/drawing/2014/main" id="{A5EC319D-0FEA-4B95-A3EA-01E35672C9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97631" y="-8467"/>
            <a:ext cx="5994369" cy="6866467"/>
          </a:xfrm>
          <a:custGeom>
            <a:avLst/>
            <a:gdLst>
              <a:gd name="connsiteX0" fmla="*/ 0 w 5994369"/>
              <a:gd name="connsiteY0" fmla="*/ 0 h 6866467"/>
              <a:gd name="connsiteX1" fmla="*/ 1249825 w 5994369"/>
              <a:gd name="connsiteY1" fmla="*/ 0 h 6866467"/>
              <a:gd name="connsiteX2" fmla="*/ 1249825 w 5994369"/>
              <a:gd name="connsiteY2" fmla="*/ 8467 h 6866467"/>
              <a:gd name="connsiteX3" fmla="*/ 5994369 w 5994369"/>
              <a:gd name="connsiteY3" fmla="*/ 8467 h 6866467"/>
              <a:gd name="connsiteX4" fmla="*/ 5994369 w 5994369"/>
              <a:gd name="connsiteY4" fmla="*/ 6866467 h 6866467"/>
              <a:gd name="connsiteX5" fmla="*/ 1249825 w 5994369"/>
              <a:gd name="connsiteY5" fmla="*/ 6866467 h 6866467"/>
              <a:gd name="connsiteX6" fmla="*/ 1109382 w 5994369"/>
              <a:gd name="connsiteY6" fmla="*/ 6866467 h 6866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994369" h="6866467">
                <a:moveTo>
                  <a:pt x="0" y="0"/>
                </a:moveTo>
                <a:lnTo>
                  <a:pt x="1249825" y="0"/>
                </a:lnTo>
                <a:lnTo>
                  <a:pt x="1249825" y="8467"/>
                </a:lnTo>
                <a:lnTo>
                  <a:pt x="5994369" y="8467"/>
                </a:lnTo>
                <a:lnTo>
                  <a:pt x="5994369" y="6866467"/>
                </a:lnTo>
                <a:lnTo>
                  <a:pt x="1249825" y="6866467"/>
                </a:lnTo>
                <a:lnTo>
                  <a:pt x="1109382" y="6866467"/>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693841DC-238C-33D1-80F1-354712D99524}"/>
              </a:ext>
            </a:extLst>
          </p:cNvPr>
          <p:cNvSpPr>
            <a:spLocks noGrp="1"/>
          </p:cNvSpPr>
          <p:nvPr>
            <p:ph type="title"/>
          </p:nvPr>
        </p:nvSpPr>
        <p:spPr>
          <a:xfrm>
            <a:off x="7181723" y="609600"/>
            <a:ext cx="4512989" cy="2227730"/>
          </a:xfrm>
        </p:spPr>
        <p:txBody>
          <a:bodyPr anchor="ctr">
            <a:normAutofit/>
          </a:bodyPr>
          <a:lstStyle/>
          <a:p>
            <a:r>
              <a:rPr lang="en-GB">
                <a:solidFill>
                  <a:srgbClr val="FFFFFF"/>
                </a:solidFill>
              </a:rPr>
              <a:t>Applications to the Land Registry</a:t>
            </a:r>
          </a:p>
        </p:txBody>
      </p:sp>
      <p:pic>
        <p:nvPicPr>
          <p:cNvPr id="7" name="Graphic 6" descr="Document">
            <a:extLst>
              <a:ext uri="{FF2B5EF4-FFF2-40B4-BE49-F238E27FC236}">
                <a16:creationId xmlns:a16="http://schemas.microsoft.com/office/drawing/2014/main" id="{897ECFD9-062E-4573-5D0F-194B91A3A4BA}"/>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757251" y="1545062"/>
            <a:ext cx="3856774" cy="3856774"/>
          </a:xfrm>
          <a:prstGeom prst="rect">
            <a:avLst/>
          </a:prstGeom>
        </p:spPr>
      </p:pic>
      <p:sp>
        <p:nvSpPr>
          <p:cNvPr id="3" name="Content Placeholder 2">
            <a:extLst>
              <a:ext uri="{FF2B5EF4-FFF2-40B4-BE49-F238E27FC236}">
                <a16:creationId xmlns:a16="http://schemas.microsoft.com/office/drawing/2014/main" id="{40D7D5EF-E9AD-DA4F-0D98-07426F4E21C9}"/>
              </a:ext>
            </a:extLst>
          </p:cNvPr>
          <p:cNvSpPr>
            <a:spLocks noGrp="1"/>
          </p:cNvSpPr>
          <p:nvPr>
            <p:ph idx="1"/>
          </p:nvPr>
        </p:nvSpPr>
        <p:spPr>
          <a:xfrm>
            <a:off x="7181725" y="2837329"/>
            <a:ext cx="4512988" cy="3317938"/>
          </a:xfrm>
        </p:spPr>
        <p:txBody>
          <a:bodyPr anchor="t">
            <a:normAutofit/>
          </a:bodyPr>
          <a:lstStyle/>
          <a:p>
            <a:r>
              <a:rPr lang="en-GB" dirty="0">
                <a:solidFill>
                  <a:srgbClr val="FFFFFF"/>
                </a:solidFill>
              </a:rPr>
              <a:t>First Registration – on a triggering event application to register made on form FR1 with accompanying documents lister on Form DL</a:t>
            </a:r>
          </a:p>
          <a:p>
            <a:r>
              <a:rPr lang="en-GB" dirty="0">
                <a:solidFill>
                  <a:srgbClr val="FFFFFF"/>
                </a:solidFill>
              </a:rPr>
              <a:t>Registration of dealings with registered land – Legal estate only passes to buyer once they are registered in place of seller.  Application is on Form AP1 (Application to Change the register)</a:t>
            </a:r>
          </a:p>
        </p:txBody>
      </p:sp>
    </p:spTree>
    <p:extLst>
      <p:ext uri="{BB962C8B-B14F-4D97-AF65-F5344CB8AC3E}">
        <p14:creationId xmlns:p14="http://schemas.microsoft.com/office/powerpoint/2010/main" val="91882543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603AE127-802C-459A-A612-DB85B67F0D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FE6E66C-A886-C40E-5E6B-68DC3EBFED04}"/>
              </a:ext>
            </a:extLst>
          </p:cNvPr>
          <p:cNvSpPr>
            <a:spLocks noGrp="1"/>
          </p:cNvSpPr>
          <p:nvPr>
            <p:ph type="title"/>
          </p:nvPr>
        </p:nvSpPr>
        <p:spPr>
          <a:xfrm>
            <a:off x="1043950" y="1179151"/>
            <a:ext cx="3300646" cy="4463889"/>
          </a:xfrm>
        </p:spPr>
        <p:txBody>
          <a:bodyPr anchor="ctr">
            <a:normAutofit/>
          </a:bodyPr>
          <a:lstStyle/>
          <a:p>
            <a:r>
              <a:rPr lang="en-GB" dirty="0"/>
              <a:t>Deducing Title – Seller’s conveyancer</a:t>
            </a:r>
          </a:p>
        </p:txBody>
      </p:sp>
      <p:sp>
        <p:nvSpPr>
          <p:cNvPr id="10" name="Isosceles Triangle 9">
            <a:extLst>
              <a:ext uri="{FF2B5EF4-FFF2-40B4-BE49-F238E27FC236}">
                <a16:creationId xmlns:a16="http://schemas.microsoft.com/office/drawing/2014/main" id="{9323D83D-50D6-4040-A58B-FCEA340F88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cxnSp>
        <p:nvCxnSpPr>
          <p:cNvPr id="12" name="Straight Connector 11">
            <a:extLst>
              <a:ext uri="{FF2B5EF4-FFF2-40B4-BE49-F238E27FC236}">
                <a16:creationId xmlns:a16="http://schemas.microsoft.com/office/drawing/2014/main" id="{1A1FE6BB-DFB2-4080-9B5E-076EF5DDE67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6670" y="1442595"/>
            <a:ext cx="0" cy="3937000"/>
          </a:xfrm>
          <a:prstGeom prst="line">
            <a:avLst/>
          </a:prstGeom>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822DA1B3-5F7F-6FAE-CF67-152D7A77BF8F}"/>
              </a:ext>
            </a:extLst>
          </p:cNvPr>
          <p:cNvSpPr>
            <a:spLocks noGrp="1"/>
          </p:cNvSpPr>
          <p:nvPr>
            <p:ph idx="1"/>
          </p:nvPr>
        </p:nvSpPr>
        <p:spPr>
          <a:xfrm>
            <a:off x="4978918" y="1109145"/>
            <a:ext cx="6341016" cy="4603900"/>
          </a:xfrm>
        </p:spPr>
        <p:txBody>
          <a:bodyPr anchor="ctr">
            <a:normAutofit/>
          </a:bodyPr>
          <a:lstStyle/>
          <a:p>
            <a:pPr>
              <a:lnSpc>
                <a:spcPct val="90000"/>
              </a:lnSpc>
            </a:pPr>
            <a:r>
              <a:rPr lang="en-GB" sz="1300"/>
              <a:t>Deducing title involves the seller in producing documentation to the buyer, thus demonstrating that they have good title to the property they are selling. Investigating title means that the buyer examines the title and raises any queries, called requisitions on title. These queries may also be referred to as pre-contract enquiries on title.</a:t>
            </a:r>
          </a:p>
          <a:p>
            <a:pPr>
              <a:lnSpc>
                <a:spcPct val="90000"/>
              </a:lnSpc>
            </a:pPr>
            <a:r>
              <a:rPr lang="en-GB" sz="1300"/>
              <a:t>Title is deduced prior to exchange of contracts and is investigated prior to exchange.</a:t>
            </a:r>
          </a:p>
          <a:p>
            <a:pPr>
              <a:lnSpc>
                <a:spcPct val="90000"/>
              </a:lnSpc>
            </a:pPr>
            <a:r>
              <a:rPr lang="en-GB" sz="1300"/>
              <a:t>5</a:t>
            </a:r>
            <a:r>
              <a:rPr lang="en-GB" sz="1300" baseline="30000"/>
              <a:t>th</a:t>
            </a:r>
            <a:r>
              <a:rPr lang="en-GB" sz="1300"/>
              <a:t> Edition of Standard Conditions of Sale (SCS) and Law Society Conveyancing Protocol require proof of title submitted at pre-contract stage</a:t>
            </a:r>
          </a:p>
          <a:p>
            <a:pPr>
              <a:lnSpc>
                <a:spcPct val="90000"/>
              </a:lnSpc>
            </a:pPr>
            <a:r>
              <a:rPr lang="en-GB" sz="1300"/>
              <a:t>In registered land transactions, the Land Registration Act 2002 (LRA 2002) does not stipulate how title must be deduced and it is therefore open to the parties to make their own arrangements; however, the standard conditions in a contract incorporating the SCS govern proof of registered title.</a:t>
            </a:r>
          </a:p>
          <a:p>
            <a:pPr>
              <a:lnSpc>
                <a:spcPct val="90000"/>
              </a:lnSpc>
            </a:pPr>
            <a:r>
              <a:rPr lang="en-GB" sz="1300"/>
              <a:t>SCS 4.1.2: proof must include:</a:t>
            </a:r>
          </a:p>
          <a:p>
            <a:pPr lvl="1">
              <a:lnSpc>
                <a:spcPct val="90000"/>
              </a:lnSpc>
            </a:pPr>
            <a:r>
              <a:rPr lang="en-GB" sz="1300"/>
              <a:t>Official copies of register of title</a:t>
            </a:r>
          </a:p>
          <a:p>
            <a:pPr lvl="1">
              <a:lnSpc>
                <a:spcPct val="90000"/>
              </a:lnSpc>
            </a:pPr>
            <a:r>
              <a:rPr lang="en-GB" sz="1300"/>
              <a:t>Official copy of title plan</a:t>
            </a:r>
          </a:p>
          <a:p>
            <a:pPr lvl="1">
              <a:lnSpc>
                <a:spcPct val="90000"/>
              </a:lnSpc>
            </a:pPr>
            <a:r>
              <a:rPr lang="en-GB" sz="1300"/>
              <a:t>Copies of documents referred to on the register</a:t>
            </a:r>
          </a:p>
          <a:p>
            <a:pPr>
              <a:lnSpc>
                <a:spcPct val="90000"/>
              </a:lnSpc>
            </a:pPr>
            <a:r>
              <a:rPr lang="en-GB" sz="1300"/>
              <a:t>Copies obtained from Land Registry and sent out with the Contract</a:t>
            </a:r>
          </a:p>
        </p:txBody>
      </p:sp>
      <p:sp>
        <p:nvSpPr>
          <p:cNvPr id="14" name="Isosceles Triangle 13">
            <a:extLst>
              <a:ext uri="{FF2B5EF4-FFF2-40B4-BE49-F238E27FC236}">
                <a16:creationId xmlns:a16="http://schemas.microsoft.com/office/drawing/2014/main" id="{F10FD715-4DCE-4779-B634-EC78315EA2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11364139" y="0"/>
            <a:ext cx="842596" cy="4616289"/>
          </a:xfrm>
          <a:prstGeom prst="triangle">
            <a:avLst>
              <a:gd name="adj" fmla="val 100000"/>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257152963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034D02-4E50-C48E-6054-0B22D612203F}"/>
              </a:ext>
            </a:extLst>
          </p:cNvPr>
          <p:cNvSpPr>
            <a:spLocks noGrp="1"/>
          </p:cNvSpPr>
          <p:nvPr>
            <p:ph type="title"/>
          </p:nvPr>
        </p:nvSpPr>
        <p:spPr>
          <a:xfrm>
            <a:off x="374475" y="166960"/>
            <a:ext cx="8596668" cy="776561"/>
          </a:xfrm>
        </p:spPr>
        <p:txBody>
          <a:bodyPr/>
          <a:lstStyle/>
          <a:p>
            <a:r>
              <a:rPr lang="en-GB" dirty="0"/>
              <a:t>Title checks – done by Buyer’s solicitor</a:t>
            </a:r>
          </a:p>
        </p:txBody>
      </p:sp>
      <p:sp>
        <p:nvSpPr>
          <p:cNvPr id="3" name="Content Placeholder 2">
            <a:extLst>
              <a:ext uri="{FF2B5EF4-FFF2-40B4-BE49-F238E27FC236}">
                <a16:creationId xmlns:a16="http://schemas.microsoft.com/office/drawing/2014/main" id="{84357F50-E722-3D34-3DF8-8C775D4F49A0}"/>
              </a:ext>
            </a:extLst>
          </p:cNvPr>
          <p:cNvSpPr>
            <a:spLocks noGrp="1"/>
          </p:cNvSpPr>
          <p:nvPr>
            <p:ph idx="1"/>
          </p:nvPr>
        </p:nvSpPr>
        <p:spPr>
          <a:xfrm>
            <a:off x="257989" y="943521"/>
            <a:ext cx="10330414" cy="5701896"/>
          </a:xfrm>
        </p:spPr>
        <p:txBody>
          <a:bodyPr>
            <a:normAutofit fontScale="92500" lnSpcReduction="10000"/>
          </a:bodyPr>
          <a:lstStyle/>
          <a:p>
            <a:r>
              <a:rPr lang="en-GB" dirty="0"/>
              <a:t>Once title documentation is received, buyer’s conveyancer must check it is acceptable.</a:t>
            </a:r>
          </a:p>
          <a:p>
            <a:r>
              <a:rPr lang="en-GB" b="1" dirty="0"/>
              <a:t>DUE DILLIGENCE!</a:t>
            </a:r>
          </a:p>
          <a:p>
            <a:r>
              <a:rPr lang="en-GB" dirty="0"/>
              <a:t>PROPERTY REGISTER CHECKS</a:t>
            </a:r>
          </a:p>
          <a:p>
            <a:pPr lvl="1"/>
            <a:r>
              <a:rPr lang="en-GB" dirty="0"/>
              <a:t>Does title plan match B’s understanding?</a:t>
            </a:r>
          </a:p>
          <a:p>
            <a:pPr lvl="1"/>
            <a:r>
              <a:rPr lang="en-GB" dirty="0"/>
              <a:t>Title number match?</a:t>
            </a:r>
          </a:p>
          <a:p>
            <a:pPr lvl="1"/>
            <a:r>
              <a:rPr lang="en-GB" dirty="0"/>
              <a:t>Estate match? </a:t>
            </a:r>
            <a:r>
              <a:rPr lang="en-GB" dirty="0" err="1"/>
              <a:t>E.g</a:t>
            </a:r>
            <a:r>
              <a:rPr lang="en-GB" dirty="0"/>
              <a:t> confirm it is Freehold?</a:t>
            </a:r>
          </a:p>
          <a:p>
            <a:pPr lvl="1"/>
            <a:r>
              <a:rPr lang="en-GB" dirty="0"/>
              <a:t>Any easements benefitting property and are they sufficient (</a:t>
            </a:r>
            <a:r>
              <a:rPr lang="en-GB" dirty="0" err="1"/>
              <a:t>e.g</a:t>
            </a:r>
            <a:r>
              <a:rPr lang="en-GB" dirty="0"/>
              <a:t> rights of way)</a:t>
            </a:r>
          </a:p>
          <a:p>
            <a:pPr lvl="1"/>
            <a:r>
              <a:rPr lang="en-GB" dirty="0"/>
              <a:t>Boundaries match?</a:t>
            </a:r>
          </a:p>
          <a:p>
            <a:r>
              <a:rPr lang="en-GB" dirty="0"/>
              <a:t>PROPRIETORSHIP REGISTER CHECKS</a:t>
            </a:r>
          </a:p>
          <a:p>
            <a:pPr lvl="1"/>
            <a:r>
              <a:rPr lang="en-GB" dirty="0"/>
              <a:t>Does class of title match?</a:t>
            </a:r>
          </a:p>
          <a:p>
            <a:pPr lvl="1"/>
            <a:r>
              <a:rPr lang="en-GB" dirty="0"/>
              <a:t>Do names of proprietors match those in the contract? </a:t>
            </a:r>
          </a:p>
          <a:p>
            <a:pPr lvl="1"/>
            <a:r>
              <a:rPr lang="en-GB" dirty="0"/>
              <a:t>Any restrictions? (</a:t>
            </a:r>
            <a:r>
              <a:rPr lang="en-GB" dirty="0" err="1"/>
              <a:t>e.g</a:t>
            </a:r>
            <a:r>
              <a:rPr lang="en-GB" dirty="0"/>
              <a:t> Form A co-ownership)</a:t>
            </a:r>
          </a:p>
          <a:p>
            <a:r>
              <a:rPr lang="en-GB" dirty="0"/>
              <a:t>CHARGES REGISTER CHECKS</a:t>
            </a:r>
          </a:p>
          <a:p>
            <a:pPr lvl="1"/>
            <a:r>
              <a:rPr lang="en-GB" dirty="0"/>
              <a:t>Restrictive covenants that might impact what B wants to do (runs a business/do building work) </a:t>
            </a:r>
          </a:p>
          <a:p>
            <a:pPr lvl="1"/>
            <a:r>
              <a:rPr lang="en-GB" dirty="0"/>
              <a:t>Restrictive covenants that might have been breached by Seller? (</a:t>
            </a:r>
            <a:r>
              <a:rPr lang="en-GB" dirty="0" err="1"/>
              <a:t>e.g</a:t>
            </a:r>
            <a:r>
              <a:rPr lang="en-GB" dirty="0"/>
              <a:t> running a business or having had building work done)</a:t>
            </a:r>
          </a:p>
          <a:p>
            <a:pPr lvl="1"/>
            <a:r>
              <a:rPr lang="en-GB" dirty="0"/>
              <a:t>Mortgages to be discharged</a:t>
            </a:r>
          </a:p>
        </p:txBody>
      </p:sp>
    </p:spTree>
    <p:extLst>
      <p:ext uri="{BB962C8B-B14F-4D97-AF65-F5344CB8AC3E}">
        <p14:creationId xmlns:p14="http://schemas.microsoft.com/office/powerpoint/2010/main" val="41506615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AB79D0-DB6C-1707-EDDD-45120BDF0417}"/>
              </a:ext>
            </a:extLst>
          </p:cNvPr>
          <p:cNvSpPr>
            <a:spLocks noGrp="1"/>
          </p:cNvSpPr>
          <p:nvPr>
            <p:ph type="title"/>
          </p:nvPr>
        </p:nvSpPr>
        <p:spPr/>
        <p:txBody>
          <a:bodyPr/>
          <a:lstStyle/>
          <a:p>
            <a:r>
              <a:rPr lang="en-GB" dirty="0"/>
              <a:t>Knowledge Checks</a:t>
            </a:r>
          </a:p>
        </p:txBody>
      </p:sp>
      <p:pic>
        <p:nvPicPr>
          <p:cNvPr id="5" name="Picture 4">
            <a:extLst>
              <a:ext uri="{FF2B5EF4-FFF2-40B4-BE49-F238E27FC236}">
                <a16:creationId xmlns:a16="http://schemas.microsoft.com/office/drawing/2014/main" id="{FE6C8A19-020B-4D7A-D4EF-82234247C630}"/>
              </a:ext>
            </a:extLst>
          </p:cNvPr>
          <p:cNvPicPr>
            <a:picLocks noChangeAspect="1"/>
          </p:cNvPicPr>
          <p:nvPr/>
        </p:nvPicPr>
        <p:blipFill>
          <a:blip r:embed="rId3"/>
          <a:stretch>
            <a:fillRect/>
          </a:stretch>
        </p:blipFill>
        <p:spPr>
          <a:xfrm>
            <a:off x="548601" y="1423994"/>
            <a:ext cx="7746313" cy="4606227"/>
          </a:xfrm>
          <a:prstGeom prst="rect">
            <a:avLst/>
          </a:prstGeom>
        </p:spPr>
      </p:pic>
    </p:spTree>
    <p:extLst>
      <p:ext uri="{BB962C8B-B14F-4D97-AF65-F5344CB8AC3E}">
        <p14:creationId xmlns:p14="http://schemas.microsoft.com/office/powerpoint/2010/main" val="384560271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433A90-B17E-24C5-1056-4BE8EB2109ED}"/>
              </a:ext>
            </a:extLst>
          </p:cNvPr>
          <p:cNvSpPr>
            <a:spLocks noGrp="1"/>
          </p:cNvSpPr>
          <p:nvPr>
            <p:ph type="title"/>
          </p:nvPr>
        </p:nvSpPr>
        <p:spPr/>
        <p:txBody>
          <a:bodyPr/>
          <a:lstStyle/>
          <a:p>
            <a:r>
              <a:rPr lang="en-GB" dirty="0"/>
              <a:t>Knowledge Checks</a:t>
            </a:r>
          </a:p>
        </p:txBody>
      </p:sp>
      <p:pic>
        <p:nvPicPr>
          <p:cNvPr id="5" name="Picture 4">
            <a:extLst>
              <a:ext uri="{FF2B5EF4-FFF2-40B4-BE49-F238E27FC236}">
                <a16:creationId xmlns:a16="http://schemas.microsoft.com/office/drawing/2014/main" id="{865AC2E0-CF27-DD83-B2AA-E53F3690F2D3}"/>
              </a:ext>
            </a:extLst>
          </p:cNvPr>
          <p:cNvPicPr>
            <a:picLocks noChangeAspect="1"/>
          </p:cNvPicPr>
          <p:nvPr/>
        </p:nvPicPr>
        <p:blipFill>
          <a:blip r:embed="rId2"/>
          <a:stretch>
            <a:fillRect/>
          </a:stretch>
        </p:blipFill>
        <p:spPr>
          <a:xfrm>
            <a:off x="1573574" y="1561446"/>
            <a:ext cx="7163800" cy="4686954"/>
          </a:xfrm>
          <a:prstGeom prst="rect">
            <a:avLst/>
          </a:prstGeom>
        </p:spPr>
      </p:pic>
    </p:spTree>
    <p:extLst>
      <p:ext uri="{BB962C8B-B14F-4D97-AF65-F5344CB8AC3E}">
        <p14:creationId xmlns:p14="http://schemas.microsoft.com/office/powerpoint/2010/main" val="65660064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A77CC0EF-2080-BBC4-B287-AAB43119085D}"/>
              </a:ext>
            </a:extLst>
          </p:cNvPr>
          <p:cNvPicPr>
            <a:picLocks noChangeAspect="1"/>
          </p:cNvPicPr>
          <p:nvPr/>
        </p:nvPicPr>
        <p:blipFill>
          <a:blip r:embed="rId2"/>
          <a:stretch>
            <a:fillRect/>
          </a:stretch>
        </p:blipFill>
        <p:spPr>
          <a:xfrm>
            <a:off x="1028534" y="1056004"/>
            <a:ext cx="6268325" cy="4563112"/>
          </a:xfrm>
          <a:prstGeom prst="rect">
            <a:avLst/>
          </a:prstGeom>
        </p:spPr>
      </p:pic>
    </p:spTree>
    <p:extLst>
      <p:ext uri="{BB962C8B-B14F-4D97-AF65-F5344CB8AC3E}">
        <p14:creationId xmlns:p14="http://schemas.microsoft.com/office/powerpoint/2010/main" val="4026975837"/>
      </p:ext>
    </p:extLst>
  </p:cSld>
  <p:clrMapOvr>
    <a:masterClrMapping/>
  </p:clrMapOvr>
  <p:transition spd="slow">
    <p:push dir="u"/>
  </p:transition>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45B71F80-1F92-4074-84D9-16A062B215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D70C2AB-C3F3-7380-A551-53F8D1BBBFB9}"/>
              </a:ext>
            </a:extLst>
          </p:cNvPr>
          <p:cNvSpPr>
            <a:spLocks noGrp="1"/>
          </p:cNvSpPr>
          <p:nvPr>
            <p:ph type="title"/>
          </p:nvPr>
        </p:nvSpPr>
        <p:spPr>
          <a:xfrm>
            <a:off x="1286933" y="609600"/>
            <a:ext cx="10197494" cy="1099457"/>
          </a:xfrm>
        </p:spPr>
        <p:txBody>
          <a:bodyPr>
            <a:normAutofit/>
          </a:bodyPr>
          <a:lstStyle/>
          <a:p>
            <a:r>
              <a:rPr lang="en-GB" dirty="0"/>
              <a:t>Chapter 12 Summary</a:t>
            </a:r>
          </a:p>
        </p:txBody>
      </p:sp>
      <p:sp>
        <p:nvSpPr>
          <p:cNvPr id="11" name="Isosceles Triangle 10">
            <a:extLst>
              <a:ext uri="{FF2B5EF4-FFF2-40B4-BE49-F238E27FC236}">
                <a16:creationId xmlns:a16="http://schemas.microsoft.com/office/drawing/2014/main" id="{7209C9DA-6E0D-46D9-8275-C52222D8CC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3" name="Isosceles Triangle 12">
            <a:extLst>
              <a:ext uri="{FF2B5EF4-FFF2-40B4-BE49-F238E27FC236}">
                <a16:creationId xmlns:a16="http://schemas.microsoft.com/office/drawing/2014/main" id="{3EB57A4D-E0D0-46DA-B339-F24CA46FA7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743267"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aphicFrame>
        <p:nvGraphicFramePr>
          <p:cNvPr id="14" name="Content Placeholder 2">
            <a:extLst>
              <a:ext uri="{FF2B5EF4-FFF2-40B4-BE49-F238E27FC236}">
                <a16:creationId xmlns:a16="http://schemas.microsoft.com/office/drawing/2014/main" id="{70852440-BB66-F968-4DC7-6CCE2E52479A}"/>
              </a:ext>
            </a:extLst>
          </p:cNvPr>
          <p:cNvGraphicFramePr>
            <a:graphicFrameLocks noGrp="1"/>
          </p:cNvGraphicFramePr>
          <p:nvPr>
            <p:ph idx="1"/>
            <p:extLst>
              <p:ext uri="{D42A27DB-BD31-4B8C-83A1-F6EECF244321}">
                <p14:modId xmlns:p14="http://schemas.microsoft.com/office/powerpoint/2010/main" val="1111651976"/>
              </p:ext>
            </p:extLst>
          </p:nvPr>
        </p:nvGraphicFramePr>
        <p:xfrm>
          <a:off x="1286933" y="1948543"/>
          <a:ext cx="9618133" cy="409348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25156397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Pen placed on top of a signature line">
            <a:extLst>
              <a:ext uri="{FF2B5EF4-FFF2-40B4-BE49-F238E27FC236}">
                <a16:creationId xmlns:a16="http://schemas.microsoft.com/office/drawing/2014/main" id="{4970CD37-3C4A-5FAC-EB17-2B3B15744D92}"/>
              </a:ext>
            </a:extLst>
          </p:cNvPr>
          <p:cNvPicPr>
            <a:picLocks noChangeAspect="1"/>
          </p:cNvPicPr>
          <p:nvPr/>
        </p:nvPicPr>
        <p:blipFill>
          <a:blip r:embed="rId2"/>
          <a:srcRect l="47491" r="-2" b="-2"/>
          <a:stretch>
            <a:fillRect/>
          </a:stretch>
        </p:blipFill>
        <p:spPr>
          <a:xfrm>
            <a:off x="20" y="-1"/>
            <a:ext cx="5394940" cy="6858001"/>
          </a:xfrm>
          <a:custGeom>
            <a:avLst/>
            <a:gdLst/>
            <a:ahLst/>
            <a:cxnLst/>
            <a:rect l="l" t="t" r="r" b="b"/>
            <a:pathLst>
              <a:path w="5394960" h="6858000">
                <a:moveTo>
                  <a:pt x="842596" y="0"/>
                </a:moveTo>
                <a:lnTo>
                  <a:pt x="5394960" y="0"/>
                </a:lnTo>
                <a:lnTo>
                  <a:pt x="5394960" y="21851"/>
                </a:lnTo>
                <a:lnTo>
                  <a:pt x="4365943" y="6858000"/>
                </a:lnTo>
                <a:lnTo>
                  <a:pt x="0" y="6858000"/>
                </a:lnTo>
                <a:lnTo>
                  <a:pt x="0" y="5666154"/>
                </a:lnTo>
                <a:close/>
              </a:path>
            </a:pathLst>
          </a:custGeom>
        </p:spPr>
      </p:pic>
      <p:sp>
        <p:nvSpPr>
          <p:cNvPr id="2" name="Title 1">
            <a:extLst>
              <a:ext uri="{FF2B5EF4-FFF2-40B4-BE49-F238E27FC236}">
                <a16:creationId xmlns:a16="http://schemas.microsoft.com/office/drawing/2014/main" id="{397097FD-A8BB-4117-F128-C137E1F7C5C7}"/>
              </a:ext>
            </a:extLst>
          </p:cNvPr>
          <p:cNvSpPr>
            <a:spLocks noGrp="1"/>
          </p:cNvSpPr>
          <p:nvPr>
            <p:ph type="ctrTitle"/>
          </p:nvPr>
        </p:nvSpPr>
        <p:spPr>
          <a:xfrm>
            <a:off x="5380563" y="1678665"/>
            <a:ext cx="3887839" cy="2372168"/>
          </a:xfrm>
        </p:spPr>
        <p:txBody>
          <a:bodyPr>
            <a:normAutofit/>
          </a:bodyPr>
          <a:lstStyle/>
          <a:p>
            <a:pPr>
              <a:lnSpc>
                <a:spcPct val="90000"/>
              </a:lnSpc>
            </a:pPr>
            <a:r>
              <a:rPr lang="en-GB" dirty="0"/>
              <a:t>The Contract of Sale</a:t>
            </a:r>
            <a:endParaRPr lang="en-GB"/>
          </a:p>
        </p:txBody>
      </p:sp>
      <p:sp>
        <p:nvSpPr>
          <p:cNvPr id="3" name="Subtitle 2">
            <a:extLst>
              <a:ext uri="{FF2B5EF4-FFF2-40B4-BE49-F238E27FC236}">
                <a16:creationId xmlns:a16="http://schemas.microsoft.com/office/drawing/2014/main" id="{7561CEEA-F95A-003D-AC70-D780D820F946}"/>
              </a:ext>
            </a:extLst>
          </p:cNvPr>
          <p:cNvSpPr>
            <a:spLocks noGrp="1"/>
          </p:cNvSpPr>
          <p:nvPr>
            <p:ph type="subTitle" idx="1"/>
          </p:nvPr>
        </p:nvSpPr>
        <p:spPr>
          <a:xfrm>
            <a:off x="5380563" y="4050833"/>
            <a:ext cx="3893440" cy="1096899"/>
          </a:xfrm>
        </p:spPr>
        <p:txBody>
          <a:bodyPr>
            <a:normAutofit/>
          </a:bodyPr>
          <a:lstStyle/>
          <a:p>
            <a:r>
              <a:rPr lang="en-GB" dirty="0"/>
              <a:t>Chapter 13</a:t>
            </a:r>
          </a:p>
        </p:txBody>
      </p:sp>
    </p:spTree>
    <p:extLst>
      <p:ext uri="{BB962C8B-B14F-4D97-AF65-F5344CB8AC3E}">
        <p14:creationId xmlns:p14="http://schemas.microsoft.com/office/powerpoint/2010/main" val="31962744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par>
                                <p:cTn id="8" presetID="10" presetClass="entr" presetSubtype="0" fill="hold" grpId="0" nodeType="withEffect">
                                  <p:stCondLst>
                                    <p:cond delay="2000"/>
                                  </p:stCondLst>
                                  <p:iterate type="lt">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4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572F93C-9FE6-3ACC-C420-E521D8259BB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F48F7AF-E0F0-E1E5-49F6-BE23AFFB1E28}"/>
              </a:ext>
            </a:extLst>
          </p:cNvPr>
          <p:cNvSpPr>
            <a:spLocks noGrp="1"/>
          </p:cNvSpPr>
          <p:nvPr>
            <p:ph type="title"/>
          </p:nvPr>
        </p:nvSpPr>
        <p:spPr>
          <a:xfrm>
            <a:off x="525976" y="251460"/>
            <a:ext cx="8596668" cy="846451"/>
          </a:xfrm>
        </p:spPr>
        <p:txBody>
          <a:bodyPr/>
          <a:lstStyle/>
          <a:p>
            <a:r>
              <a:rPr lang="en-GB" dirty="0"/>
              <a:t>Aims: to understand ……</a:t>
            </a:r>
          </a:p>
        </p:txBody>
      </p:sp>
      <p:sp>
        <p:nvSpPr>
          <p:cNvPr id="3" name="Content Placeholder 2">
            <a:extLst>
              <a:ext uri="{FF2B5EF4-FFF2-40B4-BE49-F238E27FC236}">
                <a16:creationId xmlns:a16="http://schemas.microsoft.com/office/drawing/2014/main" id="{56450F26-E1E4-12FC-190E-0B86A3E89A56}"/>
              </a:ext>
            </a:extLst>
          </p:cNvPr>
          <p:cNvSpPr>
            <a:spLocks noGrp="1"/>
          </p:cNvSpPr>
          <p:nvPr>
            <p:ph idx="1"/>
          </p:nvPr>
        </p:nvSpPr>
        <p:spPr>
          <a:xfrm>
            <a:off x="335476" y="1097911"/>
            <a:ext cx="9584913" cy="952700"/>
          </a:xfrm>
        </p:spPr>
        <p:txBody>
          <a:bodyPr>
            <a:noAutofit/>
          </a:bodyPr>
          <a:lstStyle/>
          <a:p>
            <a:r>
              <a:rPr lang="en-GB" sz="1400" dirty="0"/>
              <a:t>Steps to be taken by Seller’s conveyancer before drafting the Contract</a:t>
            </a:r>
          </a:p>
          <a:p>
            <a:pPr fontAlgn="auto"/>
            <a:r>
              <a:rPr lang="en-GB" sz="1400" dirty="0"/>
              <a:t>the form and content of the contract</a:t>
            </a:r>
          </a:p>
          <a:p>
            <a:pPr fontAlgn="auto"/>
            <a:r>
              <a:rPr lang="en-GB" sz="1400" dirty="0"/>
              <a:t>the pre-contract package, and</a:t>
            </a:r>
          </a:p>
          <a:p>
            <a:pPr fontAlgn="auto"/>
            <a:r>
              <a:rPr lang="en-GB" sz="1400" dirty="0"/>
              <a:t>how to draft a contract for a registered freehold transaction.</a:t>
            </a:r>
          </a:p>
          <a:p>
            <a:endParaRPr lang="en-GB" sz="1400" dirty="0"/>
          </a:p>
        </p:txBody>
      </p:sp>
      <p:pic>
        <p:nvPicPr>
          <p:cNvPr id="4" name="Picture 3">
            <a:extLst>
              <a:ext uri="{FF2B5EF4-FFF2-40B4-BE49-F238E27FC236}">
                <a16:creationId xmlns:a16="http://schemas.microsoft.com/office/drawing/2014/main" id="{90BFE52D-05D1-DCED-B082-DB3E44069988}"/>
              </a:ext>
            </a:extLst>
          </p:cNvPr>
          <p:cNvPicPr>
            <a:picLocks noChangeAspect="1"/>
          </p:cNvPicPr>
          <p:nvPr/>
        </p:nvPicPr>
        <p:blipFill>
          <a:blip r:embed="rId3"/>
          <a:stretch>
            <a:fillRect/>
          </a:stretch>
        </p:blipFill>
        <p:spPr>
          <a:xfrm>
            <a:off x="358986" y="2606871"/>
            <a:ext cx="9537892" cy="4251129"/>
          </a:xfrm>
          <a:prstGeom prst="rect">
            <a:avLst/>
          </a:prstGeom>
        </p:spPr>
      </p:pic>
      <mc:AlternateContent xmlns:mc="http://schemas.openxmlformats.org/markup-compatibility/2006" xmlns:p14="http://schemas.microsoft.com/office/powerpoint/2010/main">
        <mc:Choice Requires="p14">
          <p:contentPart p14:bwMode="auto" r:id="rId4">
            <p14:nvContentPartPr>
              <p14:cNvPr id="5" name="Ink 4">
                <a:extLst>
                  <a:ext uri="{FF2B5EF4-FFF2-40B4-BE49-F238E27FC236}">
                    <a16:creationId xmlns:a16="http://schemas.microsoft.com/office/drawing/2014/main" id="{D557CE91-DCA9-F52F-EC9D-E80DFAB605FF}"/>
                  </a:ext>
                </a:extLst>
              </p14:cNvPr>
              <p14:cNvContentPartPr/>
              <p14:nvPr/>
            </p14:nvContentPartPr>
            <p14:xfrm>
              <a:off x="1674840" y="4266480"/>
              <a:ext cx="1221840" cy="1495080"/>
            </p14:xfrm>
          </p:contentPart>
        </mc:Choice>
        <mc:Fallback xmlns="">
          <p:pic>
            <p:nvPicPr>
              <p:cNvPr id="5" name="Ink 4">
                <a:extLst>
                  <a:ext uri="{FF2B5EF4-FFF2-40B4-BE49-F238E27FC236}">
                    <a16:creationId xmlns:a16="http://schemas.microsoft.com/office/drawing/2014/main" id="{D557CE91-DCA9-F52F-EC9D-E80DFAB605FF}"/>
                  </a:ext>
                </a:extLst>
              </p:cNvPr>
              <p:cNvPicPr/>
              <p:nvPr/>
            </p:nvPicPr>
            <p:blipFill>
              <a:blip r:embed="rId5"/>
              <a:stretch>
                <a:fillRect/>
              </a:stretch>
            </p:blipFill>
            <p:spPr>
              <a:xfrm>
                <a:off x="1621200" y="4158480"/>
                <a:ext cx="1329480" cy="1710720"/>
              </a:xfrm>
              <a:prstGeom prst="rect">
                <a:avLst/>
              </a:prstGeom>
            </p:spPr>
          </p:pic>
        </mc:Fallback>
      </mc:AlternateContent>
    </p:spTree>
    <p:extLst>
      <p:ext uri="{BB962C8B-B14F-4D97-AF65-F5344CB8AC3E}">
        <p14:creationId xmlns:p14="http://schemas.microsoft.com/office/powerpoint/2010/main" val="206642666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75D771-F00B-2EBA-ED6F-6C4AA3EB18A3}"/>
              </a:ext>
            </a:extLst>
          </p:cNvPr>
          <p:cNvSpPr>
            <a:spLocks noGrp="1"/>
          </p:cNvSpPr>
          <p:nvPr>
            <p:ph type="title"/>
          </p:nvPr>
        </p:nvSpPr>
        <p:spPr/>
        <p:txBody>
          <a:bodyPr/>
          <a:lstStyle/>
          <a:p>
            <a:r>
              <a:rPr lang="en-GB" dirty="0"/>
              <a:t>Seller’s duty of disclosure</a:t>
            </a:r>
          </a:p>
        </p:txBody>
      </p:sp>
      <p:sp>
        <p:nvSpPr>
          <p:cNvPr id="3" name="Content Placeholder 2">
            <a:extLst>
              <a:ext uri="{FF2B5EF4-FFF2-40B4-BE49-F238E27FC236}">
                <a16:creationId xmlns:a16="http://schemas.microsoft.com/office/drawing/2014/main" id="{AF0AE4A2-9E04-1810-DDB1-948DC5A8D200}"/>
              </a:ext>
            </a:extLst>
          </p:cNvPr>
          <p:cNvSpPr>
            <a:spLocks noGrp="1"/>
          </p:cNvSpPr>
          <p:nvPr>
            <p:ph idx="1"/>
          </p:nvPr>
        </p:nvSpPr>
        <p:spPr>
          <a:xfrm>
            <a:off x="585894" y="1930400"/>
            <a:ext cx="8688108" cy="4431211"/>
          </a:xfrm>
        </p:spPr>
        <p:txBody>
          <a:bodyPr>
            <a:normAutofit fontScale="85000" lnSpcReduction="10000"/>
          </a:bodyPr>
          <a:lstStyle/>
          <a:p>
            <a:r>
              <a:rPr lang="en-GB" dirty="0">
                <a:solidFill>
                  <a:schemeClr val="tx1"/>
                </a:solidFill>
              </a:rPr>
              <a:t>Implied term: Seller is selling free from ‘incumbrances’(burdens)</a:t>
            </a:r>
          </a:p>
          <a:p>
            <a:r>
              <a:rPr lang="en-GB" dirty="0">
                <a:solidFill>
                  <a:schemeClr val="tx1"/>
                </a:solidFill>
              </a:rPr>
              <a:t>Seller must reveal those incumbrances but this set against principle of ‘caveat emptor’ (buyer beware)</a:t>
            </a:r>
          </a:p>
          <a:p>
            <a:r>
              <a:rPr lang="en-GB" dirty="0">
                <a:solidFill>
                  <a:schemeClr val="tx1"/>
                </a:solidFill>
              </a:rPr>
              <a:t>Seller obliged to disclose:</a:t>
            </a:r>
          </a:p>
          <a:p>
            <a:pPr lvl="1"/>
            <a:r>
              <a:rPr lang="en-GB" sz="1800" dirty="0">
                <a:solidFill>
                  <a:schemeClr val="tx1"/>
                </a:solidFill>
              </a:rPr>
              <a:t>Latent defects – defects that won’t be revealed on inspection (neighbour dispute?</a:t>
            </a:r>
          </a:p>
          <a:p>
            <a:r>
              <a:rPr lang="en-GB" dirty="0">
                <a:solidFill>
                  <a:schemeClr val="tx1"/>
                </a:solidFill>
              </a:rPr>
              <a:t>Seller not obliged to disclose:</a:t>
            </a:r>
          </a:p>
          <a:p>
            <a:r>
              <a:rPr lang="en-GB" dirty="0">
                <a:solidFill>
                  <a:schemeClr val="tx1"/>
                </a:solidFill>
              </a:rPr>
              <a:t>Patent defect – discoverable from inspection i.e. a right of way would be an example if the existence of it can be seen in the form of a path or driveway over the land.</a:t>
            </a:r>
          </a:p>
          <a:p>
            <a:r>
              <a:rPr lang="en-GB" dirty="0">
                <a:solidFill>
                  <a:schemeClr val="tx1"/>
                </a:solidFill>
              </a:rPr>
              <a:t>Physical - The seller is </a:t>
            </a:r>
            <a:r>
              <a:rPr lang="en-GB" b="1" dirty="0">
                <a:solidFill>
                  <a:schemeClr val="tx1"/>
                </a:solidFill>
              </a:rPr>
              <a:t>not</a:t>
            </a:r>
            <a:r>
              <a:rPr lang="en-GB" dirty="0">
                <a:solidFill>
                  <a:schemeClr val="tx1"/>
                </a:solidFill>
              </a:rPr>
              <a:t> obliged to disclose those matters which can be discovered by a physical inspection of the property. Physical defects in the property also do not fall within the duty of disclosure. This is why as we have seen; a buyer’s conveyancer will advise their buyer client to have a survey of the property carried out.</a:t>
            </a:r>
          </a:p>
          <a:p>
            <a:r>
              <a:rPr lang="en-GB" dirty="0">
                <a:solidFill>
                  <a:schemeClr val="tx1"/>
                </a:solidFill>
              </a:rPr>
              <a:t>Property Information Form – if Seller misrepresents (by statement or omission) in answer to a question on the PIF then could be sued</a:t>
            </a:r>
          </a:p>
          <a:p>
            <a:r>
              <a:rPr lang="en-GB" dirty="0">
                <a:solidFill>
                  <a:schemeClr val="tx1"/>
                </a:solidFill>
              </a:rPr>
              <a:t>Conveyancer needs to remind client that they need to answer fully and frankly when completing the PIF.</a:t>
            </a:r>
          </a:p>
        </p:txBody>
      </p:sp>
    </p:spTree>
    <p:extLst>
      <p:ext uri="{BB962C8B-B14F-4D97-AF65-F5344CB8AC3E}">
        <p14:creationId xmlns:p14="http://schemas.microsoft.com/office/powerpoint/2010/main" val="313617452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B5AA8A5-25CC-4295-892F-367FCDAF2B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09DD65AA-8280-4962-92F3-DF1CB53349D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79068" y="-8467"/>
            <a:ext cx="4766733" cy="6866467"/>
            <a:chOff x="7425267" y="-8467"/>
            <a:chExt cx="4766733" cy="6866467"/>
          </a:xfrm>
        </p:grpSpPr>
        <p:cxnSp>
          <p:nvCxnSpPr>
            <p:cNvPr id="12" name="Straight Connector 11">
              <a:extLst>
                <a:ext uri="{FF2B5EF4-FFF2-40B4-BE49-F238E27FC236}">
                  <a16:creationId xmlns:a16="http://schemas.microsoft.com/office/drawing/2014/main" id="{88942788-FC6D-44C2-BFC1-6F064710DA0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rgbClr val="BFBFBF">
                  <a:alpha val="75000"/>
                </a:srgbClr>
              </a:solidFill>
            </a:ln>
          </p:spPr>
          <p:style>
            <a:lnRef idx="2">
              <a:schemeClr val="accent1"/>
            </a:lnRef>
            <a:fillRef idx="0">
              <a:schemeClr val="accent1"/>
            </a:fillRef>
            <a:effectRef idx="1">
              <a:schemeClr val="accent1"/>
            </a:effectRef>
            <a:fontRef idx="minor">
              <a:schemeClr val="tx1"/>
            </a:fontRef>
          </p:style>
        </p:cxnSp>
        <p:cxnSp>
          <p:nvCxnSpPr>
            <p:cNvPr id="13" name="Straight Connector 12">
              <a:extLst>
                <a:ext uri="{FF2B5EF4-FFF2-40B4-BE49-F238E27FC236}">
                  <a16:creationId xmlns:a16="http://schemas.microsoft.com/office/drawing/2014/main" id="{01093AC6-E5C2-4894-A520-5BE11049F27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rgbClr val="BFBFBF">
                  <a:alpha val="80000"/>
                </a:srgbClr>
              </a:solidFill>
            </a:ln>
          </p:spPr>
          <p:style>
            <a:lnRef idx="2">
              <a:schemeClr val="accent1"/>
            </a:lnRef>
            <a:fillRef idx="0">
              <a:schemeClr val="accent1"/>
            </a:fillRef>
            <a:effectRef idx="1">
              <a:schemeClr val="accent1"/>
            </a:effectRef>
            <a:fontRef idx="minor">
              <a:schemeClr val="tx1"/>
            </a:fontRef>
          </p:style>
        </p:cxnSp>
        <p:sp>
          <p:nvSpPr>
            <p:cNvPr id="14" name="Rectangle 23">
              <a:extLst>
                <a:ext uri="{FF2B5EF4-FFF2-40B4-BE49-F238E27FC236}">
                  <a16:creationId xmlns:a16="http://schemas.microsoft.com/office/drawing/2014/main" id="{F2EF9281-EAD8-4973-938C-52DECCD0F6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Rectangle 25">
              <a:extLst>
                <a:ext uri="{FF2B5EF4-FFF2-40B4-BE49-F238E27FC236}">
                  <a16:creationId xmlns:a16="http://schemas.microsoft.com/office/drawing/2014/main" id="{F4D52681-7A79-4750-8E02-7C30DBAFE9E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Isosceles Triangle 15">
              <a:extLst>
                <a:ext uri="{FF2B5EF4-FFF2-40B4-BE49-F238E27FC236}">
                  <a16:creationId xmlns:a16="http://schemas.microsoft.com/office/drawing/2014/main" id="{F132E88E-8003-49D3-88BD-E18DF69650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1">
                <a:lumMod val="75000"/>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Rectangle 27">
              <a:extLst>
                <a:ext uri="{FF2B5EF4-FFF2-40B4-BE49-F238E27FC236}">
                  <a16:creationId xmlns:a16="http://schemas.microsoft.com/office/drawing/2014/main" id="{8C986A99-157C-40D0-97AD-371B6F55E3F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6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Rectangle 28">
              <a:extLst>
                <a:ext uri="{FF2B5EF4-FFF2-40B4-BE49-F238E27FC236}">
                  <a16:creationId xmlns:a16="http://schemas.microsoft.com/office/drawing/2014/main" id="{264123D5-6D32-4F54-BAD5-43A5BAF6AF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Rectangle 29">
              <a:extLst>
                <a:ext uri="{FF2B5EF4-FFF2-40B4-BE49-F238E27FC236}">
                  <a16:creationId xmlns:a16="http://schemas.microsoft.com/office/drawing/2014/main" id="{5FCA8C06-6A3E-4C39-9EF2-1179873319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 name="Isosceles Triangle 19">
              <a:extLst>
                <a:ext uri="{FF2B5EF4-FFF2-40B4-BE49-F238E27FC236}">
                  <a16:creationId xmlns:a16="http://schemas.microsoft.com/office/drawing/2014/main" id="{3F93416A-6C44-4D77-A94A-DEBC035EA62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1">
            <a:extLst>
              <a:ext uri="{FF2B5EF4-FFF2-40B4-BE49-F238E27FC236}">
                <a16:creationId xmlns:a16="http://schemas.microsoft.com/office/drawing/2014/main" id="{59888210-7FEF-CBE3-F391-5C82B6B450BC}"/>
              </a:ext>
            </a:extLst>
          </p:cNvPr>
          <p:cNvSpPr>
            <a:spLocks noGrp="1"/>
          </p:cNvSpPr>
          <p:nvPr>
            <p:ph type="title"/>
          </p:nvPr>
        </p:nvSpPr>
        <p:spPr>
          <a:xfrm>
            <a:off x="652481" y="1382486"/>
            <a:ext cx="3547581" cy="4093028"/>
          </a:xfrm>
        </p:spPr>
        <p:txBody>
          <a:bodyPr anchor="ctr">
            <a:normAutofit/>
          </a:bodyPr>
          <a:lstStyle/>
          <a:p>
            <a:r>
              <a:rPr lang="en-GB" sz="4400">
                <a:solidFill>
                  <a:schemeClr val="accent1">
                    <a:lumMod val="75000"/>
                  </a:schemeClr>
                </a:solidFill>
              </a:rPr>
              <a:t>Contract of Sale</a:t>
            </a:r>
          </a:p>
        </p:txBody>
      </p:sp>
      <p:sp>
        <p:nvSpPr>
          <p:cNvPr id="22" name="Rectangle 21">
            <a:extLst>
              <a:ext uri="{FF2B5EF4-FFF2-40B4-BE49-F238E27FC236}">
                <a16:creationId xmlns:a16="http://schemas.microsoft.com/office/drawing/2014/main" id="{24C6BC13-FB1E-48CC-B421-3D06039728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42625" y="0"/>
            <a:ext cx="644937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76D54683-E846-98EF-2F04-66CA3C85F8DA}"/>
              </a:ext>
            </a:extLst>
          </p:cNvPr>
          <p:cNvGraphicFramePr>
            <a:graphicFrameLocks noGrp="1"/>
          </p:cNvGraphicFramePr>
          <p:nvPr>
            <p:ph idx="1"/>
            <p:extLst>
              <p:ext uri="{D42A27DB-BD31-4B8C-83A1-F6EECF244321}">
                <p14:modId xmlns:p14="http://schemas.microsoft.com/office/powerpoint/2010/main" val="3175727847"/>
              </p:ext>
            </p:extLst>
          </p:nvPr>
        </p:nvGraphicFramePr>
        <p:xfrm>
          <a:off x="4852543" y="944564"/>
          <a:ext cx="6692814" cy="482319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56910232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38AFB0-8AF9-25EB-50B2-D40993F80862}"/>
              </a:ext>
            </a:extLst>
          </p:cNvPr>
          <p:cNvSpPr>
            <a:spLocks noGrp="1"/>
          </p:cNvSpPr>
          <p:nvPr>
            <p:ph type="title"/>
          </p:nvPr>
        </p:nvSpPr>
        <p:spPr>
          <a:xfrm>
            <a:off x="380300" y="167813"/>
            <a:ext cx="8596668" cy="1320800"/>
          </a:xfrm>
        </p:spPr>
        <p:txBody>
          <a:bodyPr/>
          <a:lstStyle/>
          <a:p>
            <a:r>
              <a:rPr lang="en-GB" dirty="0"/>
              <a:t>Standard Conditions of Sale (SCS)</a:t>
            </a:r>
          </a:p>
        </p:txBody>
      </p:sp>
      <p:sp>
        <p:nvSpPr>
          <p:cNvPr id="3" name="Content Placeholder 2">
            <a:extLst>
              <a:ext uri="{FF2B5EF4-FFF2-40B4-BE49-F238E27FC236}">
                <a16:creationId xmlns:a16="http://schemas.microsoft.com/office/drawing/2014/main" id="{0805FB2C-1130-DB36-5794-6EAF4825E469}"/>
              </a:ext>
            </a:extLst>
          </p:cNvPr>
          <p:cNvSpPr>
            <a:spLocks noGrp="1"/>
          </p:cNvSpPr>
          <p:nvPr>
            <p:ph idx="1"/>
          </p:nvPr>
        </p:nvSpPr>
        <p:spPr>
          <a:xfrm>
            <a:off x="380300" y="981907"/>
            <a:ext cx="9736342" cy="5465487"/>
          </a:xfrm>
        </p:spPr>
        <p:txBody>
          <a:bodyPr>
            <a:noAutofit/>
          </a:bodyPr>
          <a:lstStyle/>
          <a:p>
            <a:r>
              <a:rPr lang="en-GB" sz="2300" dirty="0"/>
              <a:t>Pre-printed in the inside pages of agreement – apply unless amended by a special condition or other clear amendment.</a:t>
            </a:r>
            <a:br>
              <a:rPr lang="en-GB" sz="2300" dirty="0"/>
            </a:br>
            <a:br>
              <a:rPr lang="en-GB" sz="2300" dirty="0"/>
            </a:br>
            <a:r>
              <a:rPr lang="en-GB" sz="2300" dirty="0"/>
              <a:t> Examples:</a:t>
            </a:r>
          </a:p>
          <a:p>
            <a:pPr lvl="1"/>
            <a:r>
              <a:rPr lang="en-GB" sz="2300" dirty="0"/>
              <a:t>SC1 – defines terms used</a:t>
            </a:r>
          </a:p>
          <a:p>
            <a:pPr lvl="1"/>
            <a:r>
              <a:rPr lang="en-GB" sz="2300" dirty="0"/>
              <a:t>SC2 – deposit set at 10%</a:t>
            </a:r>
          </a:p>
          <a:p>
            <a:pPr lvl="1"/>
            <a:r>
              <a:rPr lang="en-GB" sz="2300" dirty="0"/>
              <a:t>SC3 – disclosure of incumbrances</a:t>
            </a:r>
          </a:p>
          <a:p>
            <a:pPr lvl="1"/>
            <a:r>
              <a:rPr lang="en-GB" sz="2300" dirty="0"/>
              <a:t>SC4 – time limits for deducting title, raising requisitions, submitting draft purchase deed</a:t>
            </a:r>
          </a:p>
          <a:p>
            <a:pPr lvl="1"/>
            <a:r>
              <a:rPr lang="en-GB" sz="2300" dirty="0"/>
              <a:t>SC5 – insurance and responsibility for property pending completion</a:t>
            </a:r>
          </a:p>
          <a:p>
            <a:pPr lvl="1"/>
            <a:r>
              <a:rPr lang="en-GB" sz="2300" dirty="0"/>
              <a:t>SC6 – timing and mechanics of completion</a:t>
            </a:r>
          </a:p>
          <a:p>
            <a:pPr lvl="1"/>
            <a:r>
              <a:rPr lang="en-GB" sz="2300" dirty="0"/>
              <a:t>SC7 – remedies for breach of contract, late completion or errors</a:t>
            </a:r>
          </a:p>
        </p:txBody>
      </p:sp>
    </p:spTree>
    <p:extLst>
      <p:ext uri="{BB962C8B-B14F-4D97-AF65-F5344CB8AC3E}">
        <p14:creationId xmlns:p14="http://schemas.microsoft.com/office/powerpoint/2010/main" val="395532510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FC122F-0BD9-10DF-30B9-943EE31EDC6C}"/>
              </a:ext>
            </a:extLst>
          </p:cNvPr>
          <p:cNvSpPr>
            <a:spLocks noGrp="1"/>
          </p:cNvSpPr>
          <p:nvPr>
            <p:ph type="title"/>
          </p:nvPr>
        </p:nvSpPr>
        <p:spPr>
          <a:xfrm>
            <a:off x="2734056" y="309155"/>
            <a:ext cx="6487955" cy="1320800"/>
          </a:xfrm>
        </p:spPr>
        <p:txBody>
          <a:bodyPr>
            <a:normAutofit/>
          </a:bodyPr>
          <a:lstStyle/>
          <a:p>
            <a:r>
              <a:rPr lang="en-GB" dirty="0"/>
              <a:t>Title Guarantees</a:t>
            </a:r>
          </a:p>
        </p:txBody>
      </p:sp>
      <p:pic>
        <p:nvPicPr>
          <p:cNvPr id="5" name="Picture 4" descr="Pen placed on top of a signature line">
            <a:extLst>
              <a:ext uri="{FF2B5EF4-FFF2-40B4-BE49-F238E27FC236}">
                <a16:creationId xmlns:a16="http://schemas.microsoft.com/office/drawing/2014/main" id="{1B19313A-E4EE-B190-984D-4F89004C8001}"/>
              </a:ext>
            </a:extLst>
          </p:cNvPr>
          <p:cNvPicPr>
            <a:picLocks noChangeAspect="1"/>
          </p:cNvPicPr>
          <p:nvPr/>
        </p:nvPicPr>
        <p:blipFill>
          <a:blip r:embed="rId3">
            <a:duotone>
              <a:prstClr val="black"/>
              <a:schemeClr val="tx2">
                <a:tint val="45000"/>
                <a:satMod val="400000"/>
              </a:schemeClr>
            </a:duotone>
          </a:blip>
          <a:srcRect l="61676" r="11784" b="1"/>
          <a:stretch>
            <a:fillRect/>
          </a:stretch>
        </p:blipFill>
        <p:spPr>
          <a:xfrm>
            <a:off x="20" y="10"/>
            <a:ext cx="2734036" cy="6876278"/>
          </a:xfrm>
          <a:custGeom>
            <a:avLst/>
            <a:gdLst/>
            <a:ahLst/>
            <a:cxnLst/>
            <a:rect l="l" t="t" r="r" b="b"/>
            <a:pathLst>
              <a:path w="2734056" h="6858000">
                <a:moveTo>
                  <a:pt x="0" y="0"/>
                </a:moveTo>
                <a:lnTo>
                  <a:pt x="1674254" y="0"/>
                </a:lnTo>
                <a:lnTo>
                  <a:pt x="2734056" y="6850199"/>
                </a:lnTo>
                <a:lnTo>
                  <a:pt x="2734056" y="6858000"/>
                </a:lnTo>
                <a:lnTo>
                  <a:pt x="842596" y="6858000"/>
                </a:lnTo>
                <a:lnTo>
                  <a:pt x="0" y="1191846"/>
                </a:lnTo>
                <a:close/>
              </a:path>
            </a:pathLst>
          </a:custGeom>
        </p:spPr>
      </p:pic>
      <p:sp>
        <p:nvSpPr>
          <p:cNvPr id="9" name="Isosceles Triangle 8">
            <a:extLst>
              <a:ext uri="{FF2B5EF4-FFF2-40B4-BE49-F238E27FC236}">
                <a16:creationId xmlns:a16="http://schemas.microsoft.com/office/drawing/2014/main" id="{3D6475D0-776E-47C5-97FF-DF8721813F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1191846"/>
            <a:ext cx="842596" cy="5666154"/>
          </a:xfrm>
          <a:prstGeom prst="triangle">
            <a:avLst>
              <a:gd name="adj" fmla="val 10000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 name="Content Placeholder 2">
            <a:extLst>
              <a:ext uri="{FF2B5EF4-FFF2-40B4-BE49-F238E27FC236}">
                <a16:creationId xmlns:a16="http://schemas.microsoft.com/office/drawing/2014/main" id="{E281C30A-83AB-4368-F513-5B3508A55C42}"/>
              </a:ext>
            </a:extLst>
          </p:cNvPr>
          <p:cNvSpPr>
            <a:spLocks noGrp="1"/>
          </p:cNvSpPr>
          <p:nvPr>
            <p:ph idx="1"/>
          </p:nvPr>
        </p:nvSpPr>
        <p:spPr>
          <a:xfrm>
            <a:off x="2576988" y="839150"/>
            <a:ext cx="6802090" cy="4849516"/>
          </a:xfrm>
        </p:spPr>
        <p:txBody>
          <a:bodyPr>
            <a:noAutofit/>
          </a:bodyPr>
          <a:lstStyle/>
          <a:p>
            <a:pPr>
              <a:lnSpc>
                <a:spcPct val="90000"/>
              </a:lnSpc>
            </a:pPr>
            <a:r>
              <a:rPr lang="en-GB" sz="1400" dirty="0"/>
              <a:t>The contract will state the type of title guarantee to be given from seller to buyer and title guarantees are dealt with under Law of Property (Misc Provisions) Act 1994</a:t>
            </a:r>
          </a:p>
          <a:p>
            <a:pPr>
              <a:lnSpc>
                <a:spcPct val="90000"/>
              </a:lnSpc>
            </a:pPr>
            <a:r>
              <a:rPr lang="en-GB" sz="1400" dirty="0"/>
              <a:t>Guarantee is not to do with survey or structure but title itself</a:t>
            </a:r>
          </a:p>
          <a:p>
            <a:pPr>
              <a:lnSpc>
                <a:spcPct val="90000"/>
              </a:lnSpc>
            </a:pPr>
            <a:r>
              <a:rPr lang="en-GB" sz="1400" dirty="0"/>
              <a:t>When a property is sold, the seller gives the buyer various </a:t>
            </a:r>
            <a:r>
              <a:rPr lang="en-GB" sz="1400" b="1" dirty="0"/>
              <a:t>implied covenants </a:t>
            </a:r>
            <a:r>
              <a:rPr lang="en-GB" sz="1400" dirty="0"/>
              <a:t>(promises). Purpose is to ensure that the buyer can sue the seller if, for some reason, the buyer discovers, after completion, that they have been given an unexpectedly defective title (this is rare in practice, especially in the case of registered land). The implied covenants given by the seller are termed the </a:t>
            </a:r>
            <a:r>
              <a:rPr lang="en-GB" sz="1400" b="1" dirty="0"/>
              <a:t>title guarantee</a:t>
            </a:r>
            <a:r>
              <a:rPr lang="en-GB" sz="1400" dirty="0"/>
              <a:t>. A buyer would prefer to receive full title guarantee, whereas a seller would prefer to give no title guarantee. Buyers should insist on receiving full title guarantee whenever possible. </a:t>
            </a:r>
          </a:p>
          <a:p>
            <a:pPr>
              <a:lnSpc>
                <a:spcPct val="90000"/>
              </a:lnSpc>
            </a:pPr>
            <a:r>
              <a:rPr lang="en-GB" sz="1400" dirty="0"/>
              <a:t>If stated to be selling with </a:t>
            </a:r>
            <a:r>
              <a:rPr lang="en-GB" sz="1400" b="1" dirty="0"/>
              <a:t>full</a:t>
            </a:r>
            <a:r>
              <a:rPr lang="en-GB" sz="1400" dirty="0"/>
              <a:t> title guarantee, the seller will be deemed to give the buyer implied covenants for title:</a:t>
            </a:r>
          </a:p>
          <a:p>
            <a:pPr fontAlgn="auto">
              <a:lnSpc>
                <a:spcPct val="90000"/>
              </a:lnSpc>
            </a:pPr>
            <a:r>
              <a:rPr lang="en-GB" sz="1400" dirty="0"/>
              <a:t>that the seller has a right to dispose of the property and will do everything they reasonably can to give title to the buyer;</a:t>
            </a:r>
          </a:p>
          <a:p>
            <a:pPr fontAlgn="auto">
              <a:lnSpc>
                <a:spcPct val="90000"/>
              </a:lnSpc>
            </a:pPr>
            <a:r>
              <a:rPr lang="en-GB" sz="1400" dirty="0"/>
              <a:t>that the property is sold free from undisclosed charges or adverse interests; and</a:t>
            </a:r>
          </a:p>
          <a:p>
            <a:pPr fontAlgn="auto">
              <a:lnSpc>
                <a:spcPct val="90000"/>
              </a:lnSpc>
            </a:pPr>
            <a:r>
              <a:rPr lang="en-GB" sz="1400" dirty="0"/>
              <a:t>in the case of a leasehold property, that the lease is valid and subsisting and is not liable to forfeiture (leases are not considered in this unit).</a:t>
            </a:r>
          </a:p>
          <a:p>
            <a:pPr>
              <a:lnSpc>
                <a:spcPct val="90000"/>
              </a:lnSpc>
            </a:pPr>
            <a:r>
              <a:rPr lang="en-GB" sz="1400" dirty="0"/>
              <a:t>If stated to be selling with</a:t>
            </a:r>
            <a:r>
              <a:rPr lang="en-GB" sz="1400" b="1" dirty="0"/>
              <a:t> limited</a:t>
            </a:r>
            <a:r>
              <a:rPr lang="en-GB" sz="1400" dirty="0"/>
              <a:t> title guarantee, the seller will be deemed to give the buyer similar covenants for title but does </a:t>
            </a:r>
            <a:r>
              <a:rPr lang="en-GB" sz="1400" b="1" dirty="0"/>
              <a:t>not</a:t>
            </a:r>
            <a:r>
              <a:rPr lang="en-GB" sz="1400" dirty="0"/>
              <a:t> guarantee that the property is free from charges and adverse interests. They only covenant that no charges or interests have been created since the last sale of the property (usually when the seller bought).</a:t>
            </a:r>
          </a:p>
        </p:txBody>
      </p:sp>
    </p:spTree>
    <p:extLst>
      <p:ext uri="{BB962C8B-B14F-4D97-AF65-F5344CB8AC3E}">
        <p14:creationId xmlns:p14="http://schemas.microsoft.com/office/powerpoint/2010/main" val="162733303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B2ECFA-3A5D-AC7A-ABCA-3566FC26D0F9}"/>
              </a:ext>
            </a:extLst>
          </p:cNvPr>
          <p:cNvSpPr>
            <a:spLocks noGrp="1"/>
          </p:cNvSpPr>
          <p:nvPr>
            <p:ph type="title"/>
          </p:nvPr>
        </p:nvSpPr>
        <p:spPr/>
        <p:txBody>
          <a:bodyPr/>
          <a:lstStyle/>
          <a:p>
            <a:r>
              <a:rPr lang="en-GB" dirty="0"/>
              <a:t>The Deposit</a:t>
            </a:r>
          </a:p>
        </p:txBody>
      </p:sp>
      <p:sp>
        <p:nvSpPr>
          <p:cNvPr id="3" name="Content Placeholder 2">
            <a:extLst>
              <a:ext uri="{FF2B5EF4-FFF2-40B4-BE49-F238E27FC236}">
                <a16:creationId xmlns:a16="http://schemas.microsoft.com/office/drawing/2014/main" id="{CE063AF5-4515-AF84-5CA6-756B77A3162C}"/>
              </a:ext>
            </a:extLst>
          </p:cNvPr>
          <p:cNvSpPr>
            <a:spLocks noGrp="1"/>
          </p:cNvSpPr>
          <p:nvPr>
            <p:ph idx="1"/>
          </p:nvPr>
        </p:nvSpPr>
        <p:spPr>
          <a:xfrm>
            <a:off x="630740" y="1488613"/>
            <a:ext cx="9375242" cy="4952956"/>
          </a:xfrm>
        </p:spPr>
        <p:txBody>
          <a:bodyPr>
            <a:normAutofit fontScale="92500" lnSpcReduction="10000"/>
          </a:bodyPr>
          <a:lstStyle/>
          <a:p>
            <a:r>
              <a:rPr lang="en-GB" sz="2400" dirty="0"/>
              <a:t>Usually 10% of purchase price</a:t>
            </a:r>
          </a:p>
          <a:p>
            <a:r>
              <a:rPr lang="en-GB" sz="2400" dirty="0"/>
              <a:t>On payment, deposit usually held by Seller’s conveyancer as a </a:t>
            </a:r>
            <a:r>
              <a:rPr lang="en-GB" sz="2400" b="1" dirty="0"/>
              <a:t>stakeholder </a:t>
            </a:r>
            <a:r>
              <a:rPr lang="en-GB" sz="2400" dirty="0"/>
              <a:t>pending completion meaning they hold it in a neutral position pending completion and must not part with it.</a:t>
            </a:r>
          </a:p>
          <a:p>
            <a:r>
              <a:rPr lang="en-GB" sz="2400" dirty="0"/>
              <a:t>During this time Seller cannot access nor use the deposit which may be problematic if there is a related purchase</a:t>
            </a:r>
          </a:p>
          <a:p>
            <a:r>
              <a:rPr lang="en-GB" sz="2400" dirty="0"/>
              <a:t>Alternatively, Seller’s conveyance could hold deposit as </a:t>
            </a:r>
            <a:r>
              <a:rPr lang="en-GB" sz="2400" b="1" dirty="0"/>
              <a:t>agent for the seller </a:t>
            </a:r>
            <a:r>
              <a:rPr lang="en-GB" sz="2400" dirty="0"/>
              <a:t>and could then release deposit for use on a related purchase but problematic if Seller then defaulted on completion and Buyer can’t get deposit back</a:t>
            </a:r>
          </a:p>
          <a:p>
            <a:r>
              <a:rPr lang="en-GB" sz="2400" dirty="0"/>
              <a:t>SCS 2.2.5 – provides a compromise so that Seller’s conveyancer can hold as agent if money is needed for a related purchase but then that deposit also has to be held on the same terms (</a:t>
            </a:r>
            <a:r>
              <a:rPr lang="en-GB" sz="2400" dirty="0" err="1"/>
              <a:t>ie</a:t>
            </a:r>
            <a:r>
              <a:rPr lang="en-GB" sz="2400" dirty="0"/>
              <a:t> could then be passed back down the chain if chain falls through).</a:t>
            </a:r>
          </a:p>
          <a:p>
            <a:endParaRPr lang="en-GB" dirty="0"/>
          </a:p>
        </p:txBody>
      </p:sp>
    </p:spTree>
    <p:extLst>
      <p:ext uri="{BB962C8B-B14F-4D97-AF65-F5344CB8AC3E}">
        <p14:creationId xmlns:p14="http://schemas.microsoft.com/office/powerpoint/2010/main" val="139999425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A65AC7D1-EAA9-48F5-B509-60A7F50BF7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12" name="Rectangle 11">
            <a:extLst>
              <a:ext uri="{FF2B5EF4-FFF2-40B4-BE49-F238E27FC236}">
                <a16:creationId xmlns:a16="http://schemas.microsoft.com/office/drawing/2014/main" id="{D6320AF9-619A-4175-865B-5663E1AEF4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4" name="Straight Connector 13">
            <a:extLst>
              <a:ext uri="{FF2B5EF4-FFF2-40B4-BE49-F238E27FC236}">
                <a16:creationId xmlns:a16="http://schemas.microsoft.com/office/drawing/2014/main" id="{063B6EC6-D752-4EE7-908B-F8F19E8C7FE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111313" y="0"/>
            <a:ext cx="1219200" cy="6858000"/>
          </a:xfrm>
          <a:prstGeom prst="line">
            <a:avLst/>
          </a:prstGeom>
          <a:ln w="9525">
            <a:solidFill>
              <a:schemeClr val="accent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6" name="Straight Connector 15">
            <a:extLst>
              <a:ext uri="{FF2B5EF4-FFF2-40B4-BE49-F238E27FC236}">
                <a16:creationId xmlns:a16="http://schemas.microsoft.com/office/drawing/2014/main" id="{EFECD4E8-AD3E-4228-82A2-9461958EA94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3290979" y="3681413"/>
            <a:ext cx="4763558" cy="3176587"/>
          </a:xfrm>
          <a:prstGeom prst="line">
            <a:avLst/>
          </a:prstGeom>
          <a:ln w="9525">
            <a:solidFill>
              <a:schemeClr val="tx1">
                <a:lumMod val="50000"/>
                <a:lumOff val="50000"/>
                <a:alpha val="80000"/>
              </a:schemeClr>
            </a:solidFill>
          </a:ln>
        </p:spPr>
        <p:style>
          <a:lnRef idx="2">
            <a:schemeClr val="accent1"/>
          </a:lnRef>
          <a:fillRef idx="0">
            <a:schemeClr val="accent1"/>
          </a:fillRef>
          <a:effectRef idx="1">
            <a:schemeClr val="accent1"/>
          </a:effectRef>
          <a:fontRef idx="minor">
            <a:schemeClr val="tx1"/>
          </a:fontRef>
        </p:style>
      </p:cxnSp>
      <p:sp>
        <p:nvSpPr>
          <p:cNvPr id="18" name="Rectangle 23">
            <a:extLst>
              <a:ext uri="{FF2B5EF4-FFF2-40B4-BE49-F238E27FC236}">
                <a16:creationId xmlns:a16="http://schemas.microsoft.com/office/drawing/2014/main" id="{7E018740-5C2B-4A41-AC1A-7E68D1EC1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82568"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 name="Rectangle 25">
            <a:extLst>
              <a:ext uri="{FF2B5EF4-FFF2-40B4-BE49-F238E27FC236}">
                <a16:creationId xmlns:a16="http://schemas.microsoft.com/office/drawing/2014/main" id="{166F75A4-C475-4941-8EE2-B80A06A2C1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04534"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2" name="Isosceles Triangle 21">
            <a:extLst>
              <a:ext uri="{FF2B5EF4-FFF2-40B4-BE49-F238E27FC236}">
                <a16:creationId xmlns:a16="http://schemas.microsoft.com/office/drawing/2014/main" id="{A032553A-72E8-4B0D-8405-FF9771C9AF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33425"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Rectangle 27">
            <a:extLst>
              <a:ext uri="{FF2B5EF4-FFF2-40B4-BE49-F238E27FC236}">
                <a16:creationId xmlns:a16="http://schemas.microsoft.com/office/drawing/2014/main" id="{765800AC-C3B9-498E-87BC-29FAE4C76B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5592"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Isosceles Triangle 25">
            <a:extLst>
              <a:ext uri="{FF2B5EF4-FFF2-40B4-BE49-F238E27FC236}">
                <a16:creationId xmlns:a16="http://schemas.microsoft.com/office/drawing/2014/main" id="{1F9D6ACB-2FF4-49F9-978A-E0D5327FC6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72758"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Freeform: Shape 27">
            <a:extLst>
              <a:ext uri="{FF2B5EF4-FFF2-40B4-BE49-F238E27FC236}">
                <a16:creationId xmlns:a16="http://schemas.microsoft.com/office/drawing/2014/main" id="{A5EC319D-0FEA-4B95-A3EA-01E35672C9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97631" y="-8467"/>
            <a:ext cx="5994369" cy="6866467"/>
          </a:xfrm>
          <a:custGeom>
            <a:avLst/>
            <a:gdLst>
              <a:gd name="connsiteX0" fmla="*/ 0 w 5994369"/>
              <a:gd name="connsiteY0" fmla="*/ 0 h 6866467"/>
              <a:gd name="connsiteX1" fmla="*/ 1249825 w 5994369"/>
              <a:gd name="connsiteY1" fmla="*/ 0 h 6866467"/>
              <a:gd name="connsiteX2" fmla="*/ 1249825 w 5994369"/>
              <a:gd name="connsiteY2" fmla="*/ 8467 h 6866467"/>
              <a:gd name="connsiteX3" fmla="*/ 5994369 w 5994369"/>
              <a:gd name="connsiteY3" fmla="*/ 8467 h 6866467"/>
              <a:gd name="connsiteX4" fmla="*/ 5994369 w 5994369"/>
              <a:gd name="connsiteY4" fmla="*/ 6866467 h 6866467"/>
              <a:gd name="connsiteX5" fmla="*/ 1249825 w 5994369"/>
              <a:gd name="connsiteY5" fmla="*/ 6866467 h 6866467"/>
              <a:gd name="connsiteX6" fmla="*/ 1109382 w 5994369"/>
              <a:gd name="connsiteY6" fmla="*/ 6866467 h 6866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994369" h="6866467">
                <a:moveTo>
                  <a:pt x="0" y="0"/>
                </a:moveTo>
                <a:lnTo>
                  <a:pt x="1249825" y="0"/>
                </a:lnTo>
                <a:lnTo>
                  <a:pt x="1249825" y="8467"/>
                </a:lnTo>
                <a:lnTo>
                  <a:pt x="5994369" y="8467"/>
                </a:lnTo>
                <a:lnTo>
                  <a:pt x="5994369" y="6866467"/>
                </a:lnTo>
                <a:lnTo>
                  <a:pt x="1249825" y="6866467"/>
                </a:lnTo>
                <a:lnTo>
                  <a:pt x="1109382" y="6866467"/>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24930E7F-6B19-0A22-7EFE-0C36E51BC5B0}"/>
              </a:ext>
            </a:extLst>
          </p:cNvPr>
          <p:cNvSpPr>
            <a:spLocks noGrp="1"/>
          </p:cNvSpPr>
          <p:nvPr>
            <p:ph type="title"/>
          </p:nvPr>
        </p:nvSpPr>
        <p:spPr>
          <a:xfrm>
            <a:off x="7181723" y="609600"/>
            <a:ext cx="4512989" cy="2227730"/>
          </a:xfrm>
        </p:spPr>
        <p:txBody>
          <a:bodyPr anchor="ctr">
            <a:normAutofit/>
          </a:bodyPr>
          <a:lstStyle/>
          <a:p>
            <a:r>
              <a:rPr lang="en-GB">
                <a:solidFill>
                  <a:srgbClr val="FFFFFF"/>
                </a:solidFill>
              </a:rPr>
              <a:t>The non owning occupier</a:t>
            </a:r>
          </a:p>
        </p:txBody>
      </p:sp>
      <p:pic>
        <p:nvPicPr>
          <p:cNvPr id="7" name="Graphic 6" descr="Suburban scene">
            <a:extLst>
              <a:ext uri="{FF2B5EF4-FFF2-40B4-BE49-F238E27FC236}">
                <a16:creationId xmlns:a16="http://schemas.microsoft.com/office/drawing/2014/main" id="{B35E5C1E-97B5-6C5A-606E-B48AADFEF7BB}"/>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757251" y="1545062"/>
            <a:ext cx="3856774" cy="3856774"/>
          </a:xfrm>
          <a:prstGeom prst="rect">
            <a:avLst/>
          </a:prstGeom>
        </p:spPr>
      </p:pic>
      <p:sp>
        <p:nvSpPr>
          <p:cNvPr id="3" name="Content Placeholder 2">
            <a:extLst>
              <a:ext uri="{FF2B5EF4-FFF2-40B4-BE49-F238E27FC236}">
                <a16:creationId xmlns:a16="http://schemas.microsoft.com/office/drawing/2014/main" id="{238DCA32-F908-5CE3-97BC-A51A80E48C13}"/>
              </a:ext>
            </a:extLst>
          </p:cNvPr>
          <p:cNvSpPr>
            <a:spLocks noGrp="1"/>
          </p:cNvSpPr>
          <p:nvPr>
            <p:ph idx="1"/>
          </p:nvPr>
        </p:nvSpPr>
        <p:spPr>
          <a:xfrm>
            <a:off x="7181725" y="2837329"/>
            <a:ext cx="4512988" cy="3317938"/>
          </a:xfrm>
        </p:spPr>
        <p:txBody>
          <a:bodyPr anchor="t">
            <a:normAutofit/>
          </a:bodyPr>
          <a:lstStyle/>
          <a:p>
            <a:pPr>
              <a:lnSpc>
                <a:spcPct val="90000"/>
              </a:lnSpc>
            </a:pPr>
            <a:r>
              <a:rPr lang="en-GB" sz="1500">
                <a:solidFill>
                  <a:srgbClr val="FFFFFF"/>
                </a:solidFill>
              </a:rPr>
              <a:t>= and adult living in a property but who does not appear on the registered title i.e. a parent of one of the registered proprietors or an adult child.</a:t>
            </a:r>
          </a:p>
          <a:p>
            <a:pPr>
              <a:lnSpc>
                <a:spcPct val="90000"/>
              </a:lnSpc>
            </a:pPr>
            <a:r>
              <a:rPr lang="en-GB" sz="1500">
                <a:solidFill>
                  <a:srgbClr val="FFFFFF"/>
                </a:solidFill>
              </a:rPr>
              <a:t>Buyer will want vacant possession</a:t>
            </a:r>
          </a:p>
          <a:p>
            <a:pPr>
              <a:lnSpc>
                <a:spcPct val="90000"/>
              </a:lnSpc>
            </a:pPr>
            <a:r>
              <a:rPr lang="en-GB" sz="1500">
                <a:solidFill>
                  <a:srgbClr val="FFFFFF"/>
                </a:solidFill>
              </a:rPr>
              <a:t>Buyer’s conveyancer will require non owning occupier to complete and sign Special Condition 7 where the occupier confirms they will move out of the property on completion</a:t>
            </a:r>
          </a:p>
          <a:p>
            <a:pPr>
              <a:lnSpc>
                <a:spcPct val="90000"/>
              </a:lnSpc>
            </a:pPr>
            <a:r>
              <a:rPr lang="en-GB" sz="1500">
                <a:solidFill>
                  <a:srgbClr val="FFFFFF"/>
                </a:solidFill>
              </a:rPr>
              <a:t>If there is any difficulty with this then Buyer should not exchange until matter resolved.</a:t>
            </a:r>
          </a:p>
        </p:txBody>
      </p:sp>
    </p:spTree>
    <p:extLst>
      <p:ext uri="{BB962C8B-B14F-4D97-AF65-F5344CB8AC3E}">
        <p14:creationId xmlns:p14="http://schemas.microsoft.com/office/powerpoint/2010/main" val="10730241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22DC88-5D91-F78C-C7FB-4A171F2418AC}"/>
              </a:ext>
            </a:extLst>
          </p:cNvPr>
          <p:cNvSpPr>
            <a:spLocks noGrp="1"/>
          </p:cNvSpPr>
          <p:nvPr>
            <p:ph type="title"/>
          </p:nvPr>
        </p:nvSpPr>
        <p:spPr>
          <a:xfrm>
            <a:off x="316232" y="225202"/>
            <a:ext cx="9183043" cy="1320800"/>
          </a:xfrm>
        </p:spPr>
        <p:txBody>
          <a:bodyPr>
            <a:normAutofit fontScale="90000"/>
          </a:bodyPr>
          <a:lstStyle/>
          <a:p>
            <a:r>
              <a:rPr lang="en-GB" dirty="0"/>
              <a:t>The pre-contract package (sent to Buyer in advance and in readiness for exchange later on)</a:t>
            </a:r>
          </a:p>
        </p:txBody>
      </p:sp>
      <p:sp>
        <p:nvSpPr>
          <p:cNvPr id="3" name="Content Placeholder 2">
            <a:extLst>
              <a:ext uri="{FF2B5EF4-FFF2-40B4-BE49-F238E27FC236}">
                <a16:creationId xmlns:a16="http://schemas.microsoft.com/office/drawing/2014/main" id="{31DE09B3-DD73-4697-E8CD-A56F709BA0EA}"/>
              </a:ext>
            </a:extLst>
          </p:cNvPr>
          <p:cNvSpPr>
            <a:spLocks noGrp="1"/>
          </p:cNvSpPr>
          <p:nvPr>
            <p:ph idx="1"/>
          </p:nvPr>
        </p:nvSpPr>
        <p:spPr>
          <a:xfrm>
            <a:off x="444365" y="1488612"/>
            <a:ext cx="9574846" cy="5029753"/>
          </a:xfrm>
        </p:spPr>
        <p:txBody>
          <a:bodyPr>
            <a:normAutofit/>
          </a:bodyPr>
          <a:lstStyle/>
          <a:p>
            <a:r>
              <a:rPr lang="en-GB" sz="2000" b="1" dirty="0"/>
              <a:t>Law Society Conveyancing Protocol</a:t>
            </a:r>
            <a:r>
              <a:rPr lang="en-GB" sz="2000" dirty="0"/>
              <a:t> set out that package should contain:</a:t>
            </a:r>
          </a:p>
          <a:p>
            <a:pPr lvl="1"/>
            <a:r>
              <a:rPr lang="en-GB" sz="2000" dirty="0"/>
              <a:t>Draft contract in duplicate</a:t>
            </a:r>
          </a:p>
          <a:p>
            <a:pPr lvl="1"/>
            <a:r>
              <a:rPr lang="en-GB" sz="2000" dirty="0"/>
              <a:t>Evidence of title</a:t>
            </a:r>
          </a:p>
          <a:p>
            <a:pPr lvl="1"/>
            <a:r>
              <a:rPr lang="en-GB" sz="2000" dirty="0"/>
              <a:t>Seller’s PIF</a:t>
            </a:r>
          </a:p>
          <a:p>
            <a:pPr lvl="1"/>
            <a:r>
              <a:rPr lang="en-GB" sz="2000" dirty="0"/>
              <a:t>Fittings and Contents Form – note that if there is a specific agreement on a particular item then better to deal with as a special condition in the contract</a:t>
            </a:r>
          </a:p>
          <a:p>
            <a:pPr lvl="1"/>
            <a:r>
              <a:rPr lang="en-GB" sz="2000" dirty="0"/>
              <a:t>Other: copies of planning permissions, building/works guarantees (new windows, roof, damp proof course etc), EPC </a:t>
            </a:r>
          </a:p>
          <a:p>
            <a:r>
              <a:rPr lang="en-GB" sz="2000" dirty="0"/>
              <a:t>Sent by post or email. If emailed, then each attachment must be a separate identifiable attachment or sent as separate documents (see example letter at 13.5.2)</a:t>
            </a:r>
          </a:p>
        </p:txBody>
      </p:sp>
    </p:spTree>
    <p:extLst>
      <p:ext uri="{BB962C8B-B14F-4D97-AF65-F5344CB8AC3E}">
        <p14:creationId xmlns:p14="http://schemas.microsoft.com/office/powerpoint/2010/main" val="262102896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0" name="Group 9">
            <a:extLst>
              <a:ext uri="{FF2B5EF4-FFF2-40B4-BE49-F238E27FC236}">
                <a16:creationId xmlns:a16="http://schemas.microsoft.com/office/drawing/2014/main" id="{A5AFB369-4673-4727-A7CD-D86AFE0AE06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sp>
          <p:nvSpPr>
            <p:cNvPr id="11" name="Freeform 14">
              <a:extLst>
                <a:ext uri="{FF2B5EF4-FFF2-40B4-BE49-F238E27FC236}">
                  <a16:creationId xmlns:a16="http://schemas.microsoft.com/office/drawing/2014/main" id="{50709826-4D6B-4A97-8DB3-5DA1666262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cxnSp>
          <p:nvCxnSpPr>
            <p:cNvPr id="12" name="Straight Connector 11">
              <a:extLst>
                <a:ext uri="{FF2B5EF4-FFF2-40B4-BE49-F238E27FC236}">
                  <a16:creationId xmlns:a16="http://schemas.microsoft.com/office/drawing/2014/main" id="{47263F58-6EE6-45B3-9BF2-C0BD5D30A55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13" name="Straight Connector 12">
              <a:extLst>
                <a:ext uri="{FF2B5EF4-FFF2-40B4-BE49-F238E27FC236}">
                  <a16:creationId xmlns:a16="http://schemas.microsoft.com/office/drawing/2014/main" id="{5197CE03-EB81-4718-BEA1-C2D488961E5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14" name="Rectangle 23">
              <a:extLst>
                <a:ext uri="{FF2B5EF4-FFF2-40B4-BE49-F238E27FC236}">
                  <a16:creationId xmlns:a16="http://schemas.microsoft.com/office/drawing/2014/main" id="{A3451629-72D6-4E33-A99A-40FAF7445DD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Rectangle 25">
              <a:extLst>
                <a:ext uri="{FF2B5EF4-FFF2-40B4-BE49-F238E27FC236}">
                  <a16:creationId xmlns:a16="http://schemas.microsoft.com/office/drawing/2014/main" id="{E04F0FD4-BCD5-4435-A6B5-A2E69303B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Isosceles Triangle 15">
              <a:extLst>
                <a:ext uri="{FF2B5EF4-FFF2-40B4-BE49-F238E27FC236}">
                  <a16:creationId xmlns:a16="http://schemas.microsoft.com/office/drawing/2014/main" id="{DE110F09-1C81-4E73-B5E9-D857CD879F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Rectangle 27">
              <a:extLst>
                <a:ext uri="{FF2B5EF4-FFF2-40B4-BE49-F238E27FC236}">
                  <a16:creationId xmlns:a16="http://schemas.microsoft.com/office/drawing/2014/main" id="{273A9C01-06BD-4E8E-8BBF-2E2A9ECF49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Rectangle 28">
              <a:extLst>
                <a:ext uri="{FF2B5EF4-FFF2-40B4-BE49-F238E27FC236}">
                  <a16:creationId xmlns:a16="http://schemas.microsoft.com/office/drawing/2014/main" id="{B206C9B2-27BE-4B6F-A4D0-485FBBEB58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Rectangle 29">
              <a:extLst>
                <a:ext uri="{FF2B5EF4-FFF2-40B4-BE49-F238E27FC236}">
                  <a16:creationId xmlns:a16="http://schemas.microsoft.com/office/drawing/2014/main" id="{2E7D673E-0C5C-4F2B-B46E-3E9286B9E8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 name="Isosceles Triangle 19">
              <a:extLst>
                <a:ext uri="{FF2B5EF4-FFF2-40B4-BE49-F238E27FC236}">
                  <a16:creationId xmlns:a16="http://schemas.microsoft.com/office/drawing/2014/main" id="{F0F78B34-9B26-4CA9-B8F0-B9638730F9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1">
            <a:extLst>
              <a:ext uri="{FF2B5EF4-FFF2-40B4-BE49-F238E27FC236}">
                <a16:creationId xmlns:a16="http://schemas.microsoft.com/office/drawing/2014/main" id="{AB48D782-3F9C-266B-D6A5-A565B9803AB5}"/>
              </a:ext>
            </a:extLst>
          </p:cNvPr>
          <p:cNvSpPr>
            <a:spLocks noGrp="1"/>
          </p:cNvSpPr>
          <p:nvPr>
            <p:ph type="title"/>
          </p:nvPr>
        </p:nvSpPr>
        <p:spPr>
          <a:xfrm>
            <a:off x="6094856" y="1680201"/>
            <a:ext cx="3179146" cy="2367559"/>
          </a:xfrm>
        </p:spPr>
        <p:txBody>
          <a:bodyPr vert="horz" lIns="91440" tIns="45720" rIns="91440" bIns="45720" rtlCol="0" anchor="b">
            <a:normAutofit/>
          </a:bodyPr>
          <a:lstStyle/>
          <a:p>
            <a:pPr algn="r">
              <a:lnSpc>
                <a:spcPct val="90000"/>
              </a:lnSpc>
            </a:pPr>
            <a:r>
              <a:rPr lang="en-US" sz="2600"/>
              <a:t>Example of a typical letter accompanying the delivery of the pre-contract package</a:t>
            </a:r>
          </a:p>
        </p:txBody>
      </p:sp>
      <p:pic>
        <p:nvPicPr>
          <p:cNvPr id="5" name="Picture 4">
            <a:extLst>
              <a:ext uri="{FF2B5EF4-FFF2-40B4-BE49-F238E27FC236}">
                <a16:creationId xmlns:a16="http://schemas.microsoft.com/office/drawing/2014/main" id="{DD619FC0-ABBB-BAB6-4692-BC5252E38E92}"/>
              </a:ext>
            </a:extLst>
          </p:cNvPr>
          <p:cNvPicPr>
            <a:picLocks noChangeAspect="1"/>
          </p:cNvPicPr>
          <p:nvPr/>
        </p:nvPicPr>
        <p:blipFill>
          <a:blip r:embed="rId3"/>
          <a:srcRect r="774" b="1"/>
          <a:stretch>
            <a:fillRect/>
          </a:stretch>
        </p:blipFill>
        <p:spPr>
          <a:xfrm>
            <a:off x="888603" y="1261330"/>
            <a:ext cx="4973212" cy="4335340"/>
          </a:xfrm>
          <a:prstGeom prst="rect">
            <a:avLst/>
          </a:prstGeom>
        </p:spPr>
      </p:pic>
    </p:spTree>
    <p:extLst>
      <p:ext uri="{BB962C8B-B14F-4D97-AF65-F5344CB8AC3E}">
        <p14:creationId xmlns:p14="http://schemas.microsoft.com/office/powerpoint/2010/main" val="12782779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4237DF-4E1A-E6E3-9BEE-AF74A5A0B188}"/>
              </a:ext>
            </a:extLst>
          </p:cNvPr>
          <p:cNvSpPr>
            <a:spLocks noGrp="1"/>
          </p:cNvSpPr>
          <p:nvPr>
            <p:ph type="title"/>
          </p:nvPr>
        </p:nvSpPr>
        <p:spPr/>
        <p:txBody>
          <a:bodyPr/>
          <a:lstStyle/>
          <a:p>
            <a:r>
              <a:rPr lang="en-GB" dirty="0"/>
              <a:t>Knowledge Checks</a:t>
            </a:r>
          </a:p>
        </p:txBody>
      </p:sp>
      <p:pic>
        <p:nvPicPr>
          <p:cNvPr id="7" name="Picture 6">
            <a:extLst>
              <a:ext uri="{FF2B5EF4-FFF2-40B4-BE49-F238E27FC236}">
                <a16:creationId xmlns:a16="http://schemas.microsoft.com/office/drawing/2014/main" id="{AF078688-3F47-90B8-3EAE-FCFD42C465D5}"/>
              </a:ext>
            </a:extLst>
          </p:cNvPr>
          <p:cNvPicPr>
            <a:picLocks noChangeAspect="1"/>
          </p:cNvPicPr>
          <p:nvPr/>
        </p:nvPicPr>
        <p:blipFill>
          <a:blip r:embed="rId3"/>
          <a:stretch>
            <a:fillRect/>
          </a:stretch>
        </p:blipFill>
        <p:spPr>
          <a:xfrm>
            <a:off x="1794559" y="1407618"/>
            <a:ext cx="7087589" cy="4486901"/>
          </a:xfrm>
          <a:prstGeom prst="rect">
            <a:avLst/>
          </a:prstGeom>
        </p:spPr>
      </p:pic>
    </p:spTree>
    <p:extLst>
      <p:ext uri="{BB962C8B-B14F-4D97-AF65-F5344CB8AC3E}">
        <p14:creationId xmlns:p14="http://schemas.microsoft.com/office/powerpoint/2010/main" val="167204627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514138-DF8E-B883-BAF8-8F483857F772}"/>
              </a:ext>
            </a:extLst>
          </p:cNvPr>
          <p:cNvSpPr>
            <a:spLocks noGrp="1"/>
          </p:cNvSpPr>
          <p:nvPr>
            <p:ph type="title"/>
          </p:nvPr>
        </p:nvSpPr>
        <p:spPr/>
        <p:txBody>
          <a:bodyPr/>
          <a:lstStyle/>
          <a:p>
            <a:r>
              <a:rPr lang="en-GB" dirty="0"/>
              <a:t>Knowledge Checks</a:t>
            </a:r>
          </a:p>
        </p:txBody>
      </p:sp>
      <p:pic>
        <p:nvPicPr>
          <p:cNvPr id="5" name="Picture 4">
            <a:extLst>
              <a:ext uri="{FF2B5EF4-FFF2-40B4-BE49-F238E27FC236}">
                <a16:creationId xmlns:a16="http://schemas.microsoft.com/office/drawing/2014/main" id="{90AEAAE5-01E7-FF5C-0FA0-47623299BEBE}"/>
              </a:ext>
            </a:extLst>
          </p:cNvPr>
          <p:cNvPicPr>
            <a:picLocks noChangeAspect="1"/>
          </p:cNvPicPr>
          <p:nvPr/>
        </p:nvPicPr>
        <p:blipFill>
          <a:blip r:embed="rId2"/>
          <a:stretch>
            <a:fillRect/>
          </a:stretch>
        </p:blipFill>
        <p:spPr>
          <a:xfrm>
            <a:off x="983149" y="1270000"/>
            <a:ext cx="7325747" cy="5325218"/>
          </a:xfrm>
          <a:prstGeom prst="rect">
            <a:avLst/>
          </a:prstGeom>
        </p:spPr>
      </p:pic>
    </p:spTree>
    <p:extLst>
      <p:ext uri="{BB962C8B-B14F-4D97-AF65-F5344CB8AC3E}">
        <p14:creationId xmlns:p14="http://schemas.microsoft.com/office/powerpoint/2010/main" val="105972805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0" name="Group 9">
            <a:extLst>
              <a:ext uri="{FF2B5EF4-FFF2-40B4-BE49-F238E27FC236}">
                <a16:creationId xmlns:a16="http://schemas.microsoft.com/office/drawing/2014/main" id="{609316A9-990D-4EC3-A671-70EE5C1493A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1" name="Straight Connector 10">
              <a:extLst>
                <a:ext uri="{FF2B5EF4-FFF2-40B4-BE49-F238E27FC236}">
                  <a16:creationId xmlns:a16="http://schemas.microsoft.com/office/drawing/2014/main" id="{9B0C6109-9159-49CA-AD7A-F9035539DB7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2" name="Straight Connector 11">
              <a:extLst>
                <a:ext uri="{FF2B5EF4-FFF2-40B4-BE49-F238E27FC236}">
                  <a16:creationId xmlns:a16="http://schemas.microsoft.com/office/drawing/2014/main" id="{686F14F5-308C-4EB6-87AB-05DE9501B1A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3" name="Rectangle 23">
              <a:extLst>
                <a:ext uri="{FF2B5EF4-FFF2-40B4-BE49-F238E27FC236}">
                  <a16:creationId xmlns:a16="http://schemas.microsoft.com/office/drawing/2014/main" id="{BA032363-A188-47C5-9D59-9B788809DCD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4" name="Rectangle 25">
              <a:extLst>
                <a:ext uri="{FF2B5EF4-FFF2-40B4-BE49-F238E27FC236}">
                  <a16:creationId xmlns:a16="http://schemas.microsoft.com/office/drawing/2014/main" id="{2C4077DF-6BB9-4069-AD28-6B1664EBB0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Isosceles Triangle 14">
              <a:extLst>
                <a:ext uri="{FF2B5EF4-FFF2-40B4-BE49-F238E27FC236}">
                  <a16:creationId xmlns:a16="http://schemas.microsoft.com/office/drawing/2014/main" id="{1D2B8B50-3419-41ED-9A9F-3CF9EEBBD3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Rectangle 27">
              <a:extLst>
                <a:ext uri="{FF2B5EF4-FFF2-40B4-BE49-F238E27FC236}">
                  <a16:creationId xmlns:a16="http://schemas.microsoft.com/office/drawing/2014/main" id="{5C640498-2E73-4FA2-BEB6-C3596A458C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Rectangle 28">
              <a:extLst>
                <a:ext uri="{FF2B5EF4-FFF2-40B4-BE49-F238E27FC236}">
                  <a16:creationId xmlns:a16="http://schemas.microsoft.com/office/drawing/2014/main" id="{3240EEFC-4112-4C39-A816-C815774F6D6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Rectangle 29">
              <a:extLst>
                <a:ext uri="{FF2B5EF4-FFF2-40B4-BE49-F238E27FC236}">
                  <a16:creationId xmlns:a16="http://schemas.microsoft.com/office/drawing/2014/main" id="{ADF362B0-03EA-4800-9FAA-9F128587E4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Isosceles Triangle 18">
              <a:extLst>
                <a:ext uri="{FF2B5EF4-FFF2-40B4-BE49-F238E27FC236}">
                  <a16:creationId xmlns:a16="http://schemas.microsoft.com/office/drawing/2014/main" id="{0BA84559-2F4C-4795-9246-4C563F942D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 name="Isosceles Triangle 19">
              <a:extLst>
                <a:ext uri="{FF2B5EF4-FFF2-40B4-BE49-F238E27FC236}">
                  <a16:creationId xmlns:a16="http://schemas.microsoft.com/office/drawing/2014/main" id="{FA77A1AA-CA47-4A91-A0A1-0A8CE31A98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2" name="Rectangle 21">
            <a:extLst>
              <a:ext uri="{FF2B5EF4-FFF2-40B4-BE49-F238E27FC236}">
                <a16:creationId xmlns:a16="http://schemas.microsoft.com/office/drawing/2014/main" id="{03E8462A-FEBA-4848-81CC-3F8DA3E477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4" name="Group 23">
            <a:extLst>
              <a:ext uri="{FF2B5EF4-FFF2-40B4-BE49-F238E27FC236}">
                <a16:creationId xmlns:a16="http://schemas.microsoft.com/office/drawing/2014/main" id="{2109F83F-40FE-4DB3-84CC-09FB3340D06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25" name="Straight Connector 24">
              <a:extLst>
                <a:ext uri="{FF2B5EF4-FFF2-40B4-BE49-F238E27FC236}">
                  <a16:creationId xmlns:a16="http://schemas.microsoft.com/office/drawing/2014/main" id="{1DE492D7-C3C3-48FF-80C8-37021EA0262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6" name="Rectangle 23">
              <a:extLst>
                <a:ext uri="{FF2B5EF4-FFF2-40B4-BE49-F238E27FC236}">
                  <a16:creationId xmlns:a16="http://schemas.microsoft.com/office/drawing/2014/main" id="{0B30FF97-2E9A-490A-AED2-90BA2E0EC17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Rectangle 25">
              <a:extLst>
                <a:ext uri="{FF2B5EF4-FFF2-40B4-BE49-F238E27FC236}">
                  <a16:creationId xmlns:a16="http://schemas.microsoft.com/office/drawing/2014/main" id="{B6D53C7D-A312-47B6-A66A-230A19CFAC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Isosceles Triangle 27">
              <a:extLst>
                <a:ext uri="{FF2B5EF4-FFF2-40B4-BE49-F238E27FC236}">
                  <a16:creationId xmlns:a16="http://schemas.microsoft.com/office/drawing/2014/main" id="{9329D58C-0D2E-4A2B-AD6A-9CEE506784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9" name="Rectangle 27">
              <a:extLst>
                <a:ext uri="{FF2B5EF4-FFF2-40B4-BE49-F238E27FC236}">
                  <a16:creationId xmlns:a16="http://schemas.microsoft.com/office/drawing/2014/main" id="{9D446EDE-C690-4461-8BF2-7634808FC8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0" name="Rectangle 28">
              <a:extLst>
                <a:ext uri="{FF2B5EF4-FFF2-40B4-BE49-F238E27FC236}">
                  <a16:creationId xmlns:a16="http://schemas.microsoft.com/office/drawing/2014/main" id="{323F3D34-6531-4AD7-A8C6-195A090281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1" name="Rectangle 29">
              <a:extLst>
                <a:ext uri="{FF2B5EF4-FFF2-40B4-BE49-F238E27FC236}">
                  <a16:creationId xmlns:a16="http://schemas.microsoft.com/office/drawing/2014/main" id="{B9B0AE3F-2350-435F-A9B0-C310BF8763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2" name="Isosceles Triangle 31">
              <a:extLst>
                <a:ext uri="{FF2B5EF4-FFF2-40B4-BE49-F238E27FC236}">
                  <a16:creationId xmlns:a16="http://schemas.microsoft.com/office/drawing/2014/main" id="{4EFA655C-9E50-4C14-A89E-AD7B648E4E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3" name="Isosceles Triangle 32">
              <a:extLst>
                <a:ext uri="{FF2B5EF4-FFF2-40B4-BE49-F238E27FC236}">
                  <a16:creationId xmlns:a16="http://schemas.microsoft.com/office/drawing/2014/main" id="{3E843863-7D25-4C01-9A17-E817CB6D99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35" name="Rectangle 34">
            <a:extLst>
              <a:ext uri="{FF2B5EF4-FFF2-40B4-BE49-F238E27FC236}">
                <a16:creationId xmlns:a16="http://schemas.microsoft.com/office/drawing/2014/main" id="{7941F9B1-B01B-4A84-89D9-B169AEB4E4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w="9525">
            <a:noFill/>
          </a:ln>
          <a:effectLst>
            <a:outerShdw blurRad="63500" dist="17780" dir="5400000" algn="t" rotWithShape="0">
              <a:prstClr val="black">
                <a:alpha val="4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5746E0E3-0C24-322D-B159-8DFE7C7D1758}"/>
              </a:ext>
            </a:extLst>
          </p:cNvPr>
          <p:cNvPicPr>
            <a:picLocks noChangeAspect="1"/>
          </p:cNvPicPr>
          <p:nvPr/>
        </p:nvPicPr>
        <p:blipFill>
          <a:blip r:embed="rId2"/>
          <a:stretch>
            <a:fillRect/>
          </a:stretch>
        </p:blipFill>
        <p:spPr>
          <a:xfrm>
            <a:off x="3116168" y="1131994"/>
            <a:ext cx="5961541" cy="4590386"/>
          </a:xfrm>
          <a:prstGeom prst="rect">
            <a:avLst/>
          </a:prstGeom>
        </p:spPr>
      </p:pic>
    </p:spTree>
    <p:extLst>
      <p:ext uri="{BB962C8B-B14F-4D97-AF65-F5344CB8AC3E}">
        <p14:creationId xmlns:p14="http://schemas.microsoft.com/office/powerpoint/2010/main" val="1575150376"/>
      </p:ext>
    </p:extLst>
  </p:cSld>
  <p:clrMapOvr>
    <a:masterClrMapping/>
  </p:clrMapOvr>
  <mc:AlternateContent xmlns:mc="http://schemas.openxmlformats.org/markup-compatibility/2006">
    <mc:Choice xmlns:p14="http://schemas.microsoft.com/office/powerpoint/2010/main" Requires="p14">
      <p:transition p14:dur="100">
        <p:cut/>
      </p:transition>
    </mc:Choice>
    <mc:Fallback>
      <p:transition>
        <p:cu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barn(inVertical)">
                                      <p:cBhvr>
                                        <p:cTn id="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9F32DF-C6D8-610E-E08E-3066AD6BA44B}"/>
              </a:ext>
            </a:extLst>
          </p:cNvPr>
          <p:cNvSpPr>
            <a:spLocks noGrp="1"/>
          </p:cNvSpPr>
          <p:nvPr>
            <p:ph type="title"/>
          </p:nvPr>
        </p:nvSpPr>
        <p:spPr/>
        <p:txBody>
          <a:bodyPr/>
          <a:lstStyle/>
          <a:p>
            <a:r>
              <a:rPr lang="en-GB" dirty="0"/>
              <a:t>Chapter 13 Summary	</a:t>
            </a:r>
          </a:p>
        </p:txBody>
      </p:sp>
      <p:sp>
        <p:nvSpPr>
          <p:cNvPr id="3" name="Content Placeholder 2">
            <a:extLst>
              <a:ext uri="{FF2B5EF4-FFF2-40B4-BE49-F238E27FC236}">
                <a16:creationId xmlns:a16="http://schemas.microsoft.com/office/drawing/2014/main" id="{F0731573-9721-A2EE-39B7-8EAC8F639A0C}"/>
              </a:ext>
            </a:extLst>
          </p:cNvPr>
          <p:cNvSpPr>
            <a:spLocks noGrp="1"/>
          </p:cNvSpPr>
          <p:nvPr>
            <p:ph idx="1"/>
          </p:nvPr>
        </p:nvSpPr>
        <p:spPr/>
        <p:txBody>
          <a:bodyPr/>
          <a:lstStyle/>
          <a:p>
            <a:r>
              <a:rPr lang="en-GB" dirty="0"/>
              <a:t>A property purchase rests on the principle of “caveat emptor” (let the buyer beware) meaning that the seller only has a limited duty of disclosure in the contract.</a:t>
            </a:r>
          </a:p>
          <a:p>
            <a:r>
              <a:rPr lang="en-GB" dirty="0"/>
              <a:t>The seller is under a duty to disclose latent defects in the title, that is a defect which is not apparent from an inspection of the property.</a:t>
            </a:r>
          </a:p>
          <a:p>
            <a:r>
              <a:rPr lang="en-GB" dirty="0"/>
              <a:t>Seller is not obliged to disclose patent defects, that is a defect which is apparent from an inspection of the property, for example, a path or driveway over land which is visible.</a:t>
            </a:r>
          </a:p>
          <a:p>
            <a:r>
              <a:rPr lang="en-GB" dirty="0"/>
              <a:t>Despite the limited duty of disclosure, the seller should ensure that all Protocol forms and enquiries are answered comprehensively or they risk a claim in misrepresentation.</a:t>
            </a:r>
          </a:p>
        </p:txBody>
      </p:sp>
    </p:spTree>
    <p:extLst>
      <p:ext uri="{BB962C8B-B14F-4D97-AF65-F5344CB8AC3E}">
        <p14:creationId xmlns:p14="http://schemas.microsoft.com/office/powerpoint/2010/main" val="10765590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6428749-6D23-42B9-FDD8-07CD52B1E37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0EE0B1E-F9D1-DFFB-8F08-0164830AA3B9}"/>
              </a:ext>
            </a:extLst>
          </p:cNvPr>
          <p:cNvSpPr>
            <a:spLocks noGrp="1"/>
          </p:cNvSpPr>
          <p:nvPr>
            <p:ph type="title"/>
          </p:nvPr>
        </p:nvSpPr>
        <p:spPr/>
        <p:txBody>
          <a:bodyPr/>
          <a:lstStyle/>
          <a:p>
            <a:r>
              <a:rPr lang="en-GB" dirty="0"/>
              <a:t>Chapter 13 Summary	</a:t>
            </a:r>
          </a:p>
        </p:txBody>
      </p:sp>
      <p:sp>
        <p:nvSpPr>
          <p:cNvPr id="3" name="Content Placeholder 2">
            <a:extLst>
              <a:ext uri="{FF2B5EF4-FFF2-40B4-BE49-F238E27FC236}">
                <a16:creationId xmlns:a16="http://schemas.microsoft.com/office/drawing/2014/main" id="{1E714090-B479-2619-4031-066D89ED0055}"/>
              </a:ext>
            </a:extLst>
          </p:cNvPr>
          <p:cNvSpPr>
            <a:spLocks noGrp="1"/>
          </p:cNvSpPr>
          <p:nvPr>
            <p:ph idx="1"/>
          </p:nvPr>
        </p:nvSpPr>
        <p:spPr/>
        <p:txBody>
          <a:bodyPr>
            <a:normAutofit lnSpcReduction="10000"/>
          </a:bodyPr>
          <a:lstStyle/>
          <a:p>
            <a:r>
              <a:rPr lang="en-GB" dirty="0"/>
              <a:t>A contract for the sale of land must be in writing: </a:t>
            </a:r>
            <a:r>
              <a:rPr lang="en-GB" b="1" dirty="0"/>
              <a:t>s2 Law of Property (Miscellaneous Provisions) Act 1989</a:t>
            </a:r>
            <a:r>
              <a:rPr lang="en-GB" dirty="0"/>
              <a:t>.</a:t>
            </a:r>
          </a:p>
          <a:p>
            <a:r>
              <a:rPr lang="en-GB" dirty="0"/>
              <a:t>The form of contract used in most residential conveyancing transactions incorporates the Standard Conditions of Sale – fifth edition – 2018 revision.</a:t>
            </a:r>
          </a:p>
          <a:p>
            <a:r>
              <a:rPr lang="en-GB" dirty="0"/>
              <a:t>The buyer will usually pay a deposit of 10 per cent of the purchase price on exchange of contracts.</a:t>
            </a:r>
          </a:p>
          <a:p>
            <a:r>
              <a:rPr lang="en-GB" dirty="0"/>
              <a:t>If the deposit is held as stakeholder, the seller’s conveyancer holds it in a neutral position pending completion and must not part with it.</a:t>
            </a:r>
          </a:p>
          <a:p>
            <a:r>
              <a:rPr lang="en-GB" dirty="0"/>
              <a:t>If the seller’s conveyancer holds the deposit as agent for the seller, they can release the deposit money to their seller client immediately after exchange of contracts and before completion who can use the money for any purpose they wish.</a:t>
            </a:r>
          </a:p>
        </p:txBody>
      </p:sp>
    </p:spTree>
    <p:extLst>
      <p:ext uri="{BB962C8B-B14F-4D97-AF65-F5344CB8AC3E}">
        <p14:creationId xmlns:p14="http://schemas.microsoft.com/office/powerpoint/2010/main" val="3690172419"/>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06E5727-66DA-B76D-5CEF-BCD0ED80ABA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AC87AFB-607C-3116-01E6-0248AC7676B5}"/>
              </a:ext>
            </a:extLst>
          </p:cNvPr>
          <p:cNvSpPr>
            <a:spLocks noGrp="1"/>
          </p:cNvSpPr>
          <p:nvPr>
            <p:ph type="title"/>
          </p:nvPr>
        </p:nvSpPr>
        <p:spPr/>
        <p:txBody>
          <a:bodyPr/>
          <a:lstStyle/>
          <a:p>
            <a:r>
              <a:rPr lang="en-GB" dirty="0"/>
              <a:t>Chapter 13 Summary	</a:t>
            </a:r>
          </a:p>
        </p:txBody>
      </p:sp>
      <p:sp>
        <p:nvSpPr>
          <p:cNvPr id="3" name="Content Placeholder 2">
            <a:extLst>
              <a:ext uri="{FF2B5EF4-FFF2-40B4-BE49-F238E27FC236}">
                <a16:creationId xmlns:a16="http://schemas.microsoft.com/office/drawing/2014/main" id="{03717332-BE10-9738-E8C7-DCFB27CA8102}"/>
              </a:ext>
            </a:extLst>
          </p:cNvPr>
          <p:cNvSpPr>
            <a:spLocks noGrp="1"/>
          </p:cNvSpPr>
          <p:nvPr>
            <p:ph idx="1"/>
          </p:nvPr>
        </p:nvSpPr>
        <p:spPr/>
        <p:txBody>
          <a:bodyPr>
            <a:normAutofit fontScale="92500" lnSpcReduction="20000"/>
          </a:bodyPr>
          <a:lstStyle/>
          <a:p>
            <a:r>
              <a:rPr lang="en-GB" dirty="0"/>
              <a:t>A non-owning occupier of a property should sign the contract (special condition 7) as confirmation that they will vacate the property on completion.</a:t>
            </a:r>
          </a:p>
          <a:p>
            <a:pPr fontAlgn="auto"/>
            <a:r>
              <a:rPr lang="en-GB" dirty="0"/>
              <a:t>The seller’s conveyancer will prepare the contract package and will send it to the buyer’s conveyancer. The package includes:</a:t>
            </a:r>
          </a:p>
          <a:p>
            <a:pPr fontAlgn="auto"/>
            <a:r>
              <a:rPr lang="en-GB" dirty="0"/>
              <a:t>(a) draft contract in duplicate;</a:t>
            </a:r>
          </a:p>
          <a:p>
            <a:pPr fontAlgn="auto"/>
            <a:r>
              <a:rPr lang="en-GB" dirty="0"/>
              <a:t>(b) evidence of title;</a:t>
            </a:r>
          </a:p>
          <a:p>
            <a:pPr fontAlgn="auto"/>
            <a:r>
              <a:rPr lang="en-GB" dirty="0"/>
              <a:t>(c) Property information form;</a:t>
            </a:r>
          </a:p>
          <a:p>
            <a:pPr fontAlgn="auto"/>
            <a:r>
              <a:rPr lang="en-GB" dirty="0"/>
              <a:t>(d) Fittings and Contents Form; and</a:t>
            </a:r>
          </a:p>
          <a:p>
            <a:pPr fontAlgn="auto"/>
            <a:r>
              <a:rPr lang="en-GB" dirty="0"/>
              <a:t>(e) any other relevant documents, for example, planning permissions or guarantees.</a:t>
            </a:r>
          </a:p>
          <a:p>
            <a:pPr fontAlgn="auto"/>
            <a:endParaRPr lang="en-GB" b="1" dirty="0"/>
          </a:p>
          <a:p>
            <a:pPr fontAlgn="auto"/>
            <a:r>
              <a:rPr lang="en-GB" b="1" dirty="0"/>
              <a:t>EXAMPLES OF FORMS FOUND AT THE END OF THIS CHAPTER</a:t>
            </a:r>
          </a:p>
          <a:p>
            <a:endParaRPr lang="en-GB" dirty="0"/>
          </a:p>
        </p:txBody>
      </p:sp>
    </p:spTree>
    <p:extLst>
      <p:ext uri="{BB962C8B-B14F-4D97-AF65-F5344CB8AC3E}">
        <p14:creationId xmlns:p14="http://schemas.microsoft.com/office/powerpoint/2010/main" val="308250252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A65AC7D1-EAA9-48F5-B509-60A7F50BF7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12" name="Rectangle 11">
            <a:extLst>
              <a:ext uri="{FF2B5EF4-FFF2-40B4-BE49-F238E27FC236}">
                <a16:creationId xmlns:a16="http://schemas.microsoft.com/office/drawing/2014/main" id="{D6320AF9-619A-4175-865B-5663E1AEF4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4" name="Straight Connector 13">
            <a:extLst>
              <a:ext uri="{FF2B5EF4-FFF2-40B4-BE49-F238E27FC236}">
                <a16:creationId xmlns:a16="http://schemas.microsoft.com/office/drawing/2014/main" id="{063B6EC6-D752-4EE7-908B-F8F19E8C7FE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111313" y="0"/>
            <a:ext cx="1219200" cy="6858000"/>
          </a:xfrm>
          <a:prstGeom prst="line">
            <a:avLst/>
          </a:prstGeom>
          <a:ln w="9525">
            <a:solidFill>
              <a:schemeClr val="accent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6" name="Straight Connector 15">
            <a:extLst>
              <a:ext uri="{FF2B5EF4-FFF2-40B4-BE49-F238E27FC236}">
                <a16:creationId xmlns:a16="http://schemas.microsoft.com/office/drawing/2014/main" id="{EFECD4E8-AD3E-4228-82A2-9461958EA94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3290979" y="3681413"/>
            <a:ext cx="4763558" cy="3176587"/>
          </a:xfrm>
          <a:prstGeom prst="line">
            <a:avLst/>
          </a:prstGeom>
          <a:ln w="9525">
            <a:solidFill>
              <a:schemeClr val="tx1">
                <a:lumMod val="50000"/>
                <a:lumOff val="50000"/>
                <a:alpha val="80000"/>
              </a:schemeClr>
            </a:solidFill>
          </a:ln>
        </p:spPr>
        <p:style>
          <a:lnRef idx="2">
            <a:schemeClr val="accent1"/>
          </a:lnRef>
          <a:fillRef idx="0">
            <a:schemeClr val="accent1"/>
          </a:fillRef>
          <a:effectRef idx="1">
            <a:schemeClr val="accent1"/>
          </a:effectRef>
          <a:fontRef idx="minor">
            <a:schemeClr val="tx1"/>
          </a:fontRef>
        </p:style>
      </p:cxnSp>
      <p:sp>
        <p:nvSpPr>
          <p:cNvPr id="18" name="Rectangle 23">
            <a:extLst>
              <a:ext uri="{FF2B5EF4-FFF2-40B4-BE49-F238E27FC236}">
                <a16:creationId xmlns:a16="http://schemas.microsoft.com/office/drawing/2014/main" id="{7E018740-5C2B-4A41-AC1A-7E68D1EC1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82568"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 name="Rectangle 25">
            <a:extLst>
              <a:ext uri="{FF2B5EF4-FFF2-40B4-BE49-F238E27FC236}">
                <a16:creationId xmlns:a16="http://schemas.microsoft.com/office/drawing/2014/main" id="{166F75A4-C475-4941-8EE2-B80A06A2C1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04534"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2" name="Isosceles Triangle 21">
            <a:extLst>
              <a:ext uri="{FF2B5EF4-FFF2-40B4-BE49-F238E27FC236}">
                <a16:creationId xmlns:a16="http://schemas.microsoft.com/office/drawing/2014/main" id="{A032553A-72E8-4B0D-8405-FF9771C9AF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33425"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Rectangle 27">
            <a:extLst>
              <a:ext uri="{FF2B5EF4-FFF2-40B4-BE49-F238E27FC236}">
                <a16:creationId xmlns:a16="http://schemas.microsoft.com/office/drawing/2014/main" id="{765800AC-C3B9-498E-87BC-29FAE4C76B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5592"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Isosceles Triangle 25">
            <a:extLst>
              <a:ext uri="{FF2B5EF4-FFF2-40B4-BE49-F238E27FC236}">
                <a16:creationId xmlns:a16="http://schemas.microsoft.com/office/drawing/2014/main" id="{1F9D6ACB-2FF4-49F9-978A-E0D5327FC6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72758"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Freeform: Shape 27">
            <a:extLst>
              <a:ext uri="{FF2B5EF4-FFF2-40B4-BE49-F238E27FC236}">
                <a16:creationId xmlns:a16="http://schemas.microsoft.com/office/drawing/2014/main" id="{A5EC319D-0FEA-4B95-A3EA-01E35672C9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97631" y="-8467"/>
            <a:ext cx="5994369" cy="6866467"/>
          </a:xfrm>
          <a:custGeom>
            <a:avLst/>
            <a:gdLst>
              <a:gd name="connsiteX0" fmla="*/ 0 w 5994369"/>
              <a:gd name="connsiteY0" fmla="*/ 0 h 6866467"/>
              <a:gd name="connsiteX1" fmla="*/ 1249825 w 5994369"/>
              <a:gd name="connsiteY1" fmla="*/ 0 h 6866467"/>
              <a:gd name="connsiteX2" fmla="*/ 1249825 w 5994369"/>
              <a:gd name="connsiteY2" fmla="*/ 8467 h 6866467"/>
              <a:gd name="connsiteX3" fmla="*/ 5994369 w 5994369"/>
              <a:gd name="connsiteY3" fmla="*/ 8467 h 6866467"/>
              <a:gd name="connsiteX4" fmla="*/ 5994369 w 5994369"/>
              <a:gd name="connsiteY4" fmla="*/ 6866467 h 6866467"/>
              <a:gd name="connsiteX5" fmla="*/ 1249825 w 5994369"/>
              <a:gd name="connsiteY5" fmla="*/ 6866467 h 6866467"/>
              <a:gd name="connsiteX6" fmla="*/ 1109382 w 5994369"/>
              <a:gd name="connsiteY6" fmla="*/ 6866467 h 6866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994369" h="6866467">
                <a:moveTo>
                  <a:pt x="0" y="0"/>
                </a:moveTo>
                <a:lnTo>
                  <a:pt x="1249825" y="0"/>
                </a:lnTo>
                <a:lnTo>
                  <a:pt x="1249825" y="8467"/>
                </a:lnTo>
                <a:lnTo>
                  <a:pt x="5994369" y="8467"/>
                </a:lnTo>
                <a:lnTo>
                  <a:pt x="5994369" y="6866467"/>
                </a:lnTo>
                <a:lnTo>
                  <a:pt x="1249825" y="6866467"/>
                </a:lnTo>
                <a:lnTo>
                  <a:pt x="1109382" y="6866467"/>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AB78473F-D3D8-F52B-7FAE-CDA781D1CF2D}"/>
              </a:ext>
            </a:extLst>
          </p:cNvPr>
          <p:cNvSpPr>
            <a:spLocks noGrp="1"/>
          </p:cNvSpPr>
          <p:nvPr>
            <p:ph type="title"/>
          </p:nvPr>
        </p:nvSpPr>
        <p:spPr>
          <a:xfrm>
            <a:off x="7181723" y="609600"/>
            <a:ext cx="4512989" cy="2227730"/>
          </a:xfrm>
        </p:spPr>
        <p:txBody>
          <a:bodyPr anchor="ctr">
            <a:normAutofit/>
          </a:bodyPr>
          <a:lstStyle/>
          <a:p>
            <a:r>
              <a:rPr lang="en-GB" dirty="0">
                <a:solidFill>
                  <a:srgbClr val="FFFFFF"/>
                </a:solidFill>
              </a:rPr>
              <a:t>Next Week</a:t>
            </a:r>
          </a:p>
        </p:txBody>
      </p:sp>
      <p:pic>
        <p:nvPicPr>
          <p:cNvPr id="7" name="Graphic 6" descr="Checkmark">
            <a:extLst>
              <a:ext uri="{FF2B5EF4-FFF2-40B4-BE49-F238E27FC236}">
                <a16:creationId xmlns:a16="http://schemas.microsoft.com/office/drawing/2014/main" id="{DDE96828-9E57-9DED-C133-3EB7B3E01EF1}"/>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57251" y="1545062"/>
            <a:ext cx="3856774" cy="3856774"/>
          </a:xfrm>
          <a:prstGeom prst="rect">
            <a:avLst/>
          </a:prstGeom>
        </p:spPr>
      </p:pic>
      <p:sp>
        <p:nvSpPr>
          <p:cNvPr id="3" name="Content Placeholder 2">
            <a:extLst>
              <a:ext uri="{FF2B5EF4-FFF2-40B4-BE49-F238E27FC236}">
                <a16:creationId xmlns:a16="http://schemas.microsoft.com/office/drawing/2014/main" id="{53D268FC-BC3A-9406-2A78-6F920A1D5EC1}"/>
              </a:ext>
            </a:extLst>
          </p:cNvPr>
          <p:cNvSpPr>
            <a:spLocks noGrp="1"/>
          </p:cNvSpPr>
          <p:nvPr>
            <p:ph idx="1"/>
          </p:nvPr>
        </p:nvSpPr>
        <p:spPr>
          <a:xfrm>
            <a:off x="7181725" y="2837329"/>
            <a:ext cx="4512988" cy="3317938"/>
          </a:xfrm>
        </p:spPr>
        <p:txBody>
          <a:bodyPr anchor="t">
            <a:normAutofit/>
          </a:bodyPr>
          <a:lstStyle/>
          <a:p>
            <a:r>
              <a:rPr lang="en-GB" dirty="0">
                <a:solidFill>
                  <a:srgbClr val="FFFFFF"/>
                </a:solidFill>
              </a:rPr>
              <a:t>Chapter 14 - </a:t>
            </a:r>
            <a:r>
              <a:rPr lang="en-GB" b="1" dirty="0">
                <a:solidFill>
                  <a:srgbClr val="FFFFFF"/>
                </a:solidFill>
              </a:rPr>
              <a:t>Purchase Pre Contract Searches and Enquiries</a:t>
            </a:r>
          </a:p>
          <a:p>
            <a:endParaRPr lang="en-GB" dirty="0">
              <a:solidFill>
                <a:srgbClr val="FFFFFF"/>
              </a:solidFill>
            </a:endParaRPr>
          </a:p>
        </p:txBody>
      </p:sp>
    </p:spTree>
    <p:extLst>
      <p:ext uri="{BB962C8B-B14F-4D97-AF65-F5344CB8AC3E}">
        <p14:creationId xmlns:p14="http://schemas.microsoft.com/office/powerpoint/2010/main" val="495393082"/>
      </p:ext>
    </p:extLst>
  </p:cSld>
  <p:clrMapOvr>
    <a:masterClrMapping/>
  </p:clrMapOvr>
</p:sld>
</file>

<file path=ppt/theme/theme1.xml><?xml version="1.0" encoding="utf-8"?>
<a:theme xmlns:a="http://schemas.openxmlformats.org/drawingml/2006/main" name="Facet">
  <a:themeElements>
    <a:clrScheme name="Blue Warm">
      <a:dk1>
        <a:sysClr val="windowText" lastClr="000000"/>
      </a:dk1>
      <a:lt1>
        <a:sysClr val="window" lastClr="FFFFFF"/>
      </a:lt1>
      <a:dk2>
        <a:srgbClr val="242852"/>
      </a:dk2>
      <a:lt2>
        <a:srgbClr val="ACCBF9"/>
      </a:lt2>
      <a:accent1>
        <a:srgbClr val="4A66AC"/>
      </a:accent1>
      <a:accent2>
        <a:srgbClr val="629DD1"/>
      </a:accent2>
      <a:accent3>
        <a:srgbClr val="297FD5"/>
      </a:accent3>
      <a:accent4>
        <a:srgbClr val="7F8FA9"/>
      </a:accent4>
      <a:accent5>
        <a:srgbClr val="5AA2AE"/>
      </a:accent5>
      <a:accent6>
        <a:srgbClr val="9D90A0"/>
      </a:accent6>
      <a:hlink>
        <a:srgbClr val="9454C3"/>
      </a:hlink>
      <a:folHlink>
        <a:srgbClr val="3EBBF0"/>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0B5AB586-D108-4FC1-8368-649FE654B89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activity xmlns="041b216b-d67c-40f0-8fda-c03876662904"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8C5C159DBBD3BC47AF00505115A55CEB" ma:contentTypeVersion="12" ma:contentTypeDescription="Create a new document." ma:contentTypeScope="" ma:versionID="78c594e00067f950d8c8f6070082fffa">
  <xsd:schema xmlns:xsd="http://www.w3.org/2001/XMLSchema" xmlns:xs="http://www.w3.org/2001/XMLSchema" xmlns:p="http://schemas.microsoft.com/office/2006/metadata/properties" xmlns:ns3="041b216b-d67c-40f0-8fda-c03876662904" xmlns:ns4="aa0a0978-40ed-489e-9e56-6db48364def5" targetNamespace="http://schemas.microsoft.com/office/2006/metadata/properties" ma:root="true" ma:fieldsID="f7941d52e2699457c7a3072e45b81a80" ns3:_="" ns4:_="">
    <xsd:import namespace="041b216b-d67c-40f0-8fda-c03876662904"/>
    <xsd:import namespace="aa0a0978-40ed-489e-9e56-6db48364def5"/>
    <xsd:element name="properties">
      <xsd:complexType>
        <xsd:sequence>
          <xsd:element name="documentManagement">
            <xsd:complexType>
              <xsd:all>
                <xsd:element ref="ns3:MediaServiceMetadata" minOccurs="0"/>
                <xsd:element ref="ns3:MediaServiceFastMetadata" minOccurs="0"/>
                <xsd:element ref="ns3:MediaServiceSearchProperties" minOccurs="0"/>
                <xsd:element ref="ns3:MediaServiceObjectDetectorVersions" minOccurs="0"/>
                <xsd:element ref="ns3:_activity" minOccurs="0"/>
                <xsd:element ref="ns4:SharedWithUsers" minOccurs="0"/>
                <xsd:element ref="ns4:SharedWithDetails" minOccurs="0"/>
                <xsd:element ref="ns4:SharingHintHash" minOccurs="0"/>
                <xsd:element ref="ns3:MediaServiceSystemTags" minOccurs="0"/>
                <xsd:element ref="ns3:MediaServiceGenerationTime" minOccurs="0"/>
                <xsd:element ref="ns3:MediaServiceEventHashCode" minOccurs="0"/>
                <xsd:element ref="ns3:MediaServiceOCR"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41b216b-d67c-40f0-8fda-c03876662904"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_activity" ma:index="12" nillable="true" ma:displayName="_activity" ma:hidden="true" ma:internalName="_activity">
      <xsd:simpleType>
        <xsd:restriction base="dms:Note"/>
      </xsd:simpleType>
    </xsd:element>
    <xsd:element name="MediaServiceSystemTags" ma:index="16" nillable="true" ma:displayName="MediaServiceSystemTags" ma:hidden="true" ma:internalName="MediaServiceSystemTags" ma:readOnly="true">
      <xsd:simpleType>
        <xsd:restriction base="dms:Note"/>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MediaServiceOCR" ma:index="19" nillable="true" ma:displayName="Extracted Text" ma:internalName="MediaServiceOCR"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aa0a0978-40ed-489e-9e56-6db48364def5" elementFormDefault="qualified">
    <xsd:import namespace="http://schemas.microsoft.com/office/2006/documentManagement/types"/>
    <xsd:import namespace="http://schemas.microsoft.com/office/infopath/2007/PartnerControls"/>
    <xsd:element name="SharedWithUsers" ma:index="13"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4" nillable="true" ma:displayName="Shared With Details" ma:internalName="SharedWithDetails" ma:readOnly="true">
      <xsd:simpleType>
        <xsd:restriction base="dms:Note">
          <xsd:maxLength value="255"/>
        </xsd:restriction>
      </xsd:simpleType>
    </xsd:element>
    <xsd:element name="SharingHintHash" ma:index="15"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0BC9243C-1BD0-4146-B7F0-0870530B08F5}">
  <ds:schemaRefs>
    <ds:schemaRef ds:uri="041b216b-d67c-40f0-8fda-c03876662904"/>
    <ds:schemaRef ds:uri="http://schemas.openxmlformats.org/package/2006/metadata/core-properties"/>
    <ds:schemaRef ds:uri="http://purl.org/dc/dcmitype/"/>
    <ds:schemaRef ds:uri="http://purl.org/dc/elements/1.1/"/>
    <ds:schemaRef ds:uri="http://schemas.microsoft.com/office/infopath/2007/PartnerControls"/>
    <ds:schemaRef ds:uri="http://purl.org/dc/terms/"/>
    <ds:schemaRef ds:uri="http://www.w3.org/XML/1998/namespace"/>
    <ds:schemaRef ds:uri="http://schemas.microsoft.com/office/2006/documentManagement/types"/>
    <ds:schemaRef ds:uri="aa0a0978-40ed-489e-9e56-6db48364def5"/>
    <ds:schemaRef ds:uri="http://schemas.microsoft.com/office/2006/metadata/properties"/>
  </ds:schemaRefs>
</ds:datastoreItem>
</file>

<file path=customXml/itemProps2.xml><?xml version="1.0" encoding="utf-8"?>
<ds:datastoreItem xmlns:ds="http://schemas.openxmlformats.org/officeDocument/2006/customXml" ds:itemID="{06E642FA-31E0-49CA-8F09-C32E1E0C9FA5}">
  <ds:schemaRefs>
    <ds:schemaRef ds:uri="http://schemas.microsoft.com/sharepoint/v3/contenttype/forms"/>
  </ds:schemaRefs>
</ds:datastoreItem>
</file>

<file path=customXml/itemProps3.xml><?xml version="1.0" encoding="utf-8"?>
<ds:datastoreItem xmlns:ds="http://schemas.openxmlformats.org/officeDocument/2006/customXml" ds:itemID="{5F98A81B-E41E-4342-A24F-8E67FFBF5478}">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041b216b-d67c-40f0-8fda-c03876662904"/>
    <ds:schemaRef ds:uri="aa0a0978-40ed-489e-9e56-6db48364def5"/>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Facet</Template>
  <TotalTime>0</TotalTime>
  <Words>3482</Words>
  <Application>Microsoft Office PowerPoint</Application>
  <PresentationFormat>Widescreen</PresentationFormat>
  <Paragraphs>207</Paragraphs>
  <Slides>30</Slides>
  <Notes>22</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30</vt:i4>
      </vt:variant>
    </vt:vector>
  </HeadingPairs>
  <TitlesOfParts>
    <vt:vector size="35" baseType="lpstr">
      <vt:lpstr>Arial</vt:lpstr>
      <vt:lpstr>Calibri</vt:lpstr>
      <vt:lpstr>Trebuchet MS</vt:lpstr>
      <vt:lpstr>Wingdings 3</vt:lpstr>
      <vt:lpstr>Facet</vt:lpstr>
      <vt:lpstr>Week 9 Deducing Title and Drafting the Contract  (see Chapters 12 and 13)</vt:lpstr>
      <vt:lpstr>Aims: to understand ……</vt:lpstr>
      <vt:lpstr>Land registration - recap:</vt:lpstr>
      <vt:lpstr>Freehold Registered Title – The registers</vt:lpstr>
      <vt:lpstr>Upgrading Title</vt:lpstr>
      <vt:lpstr>Notices and Restrictions</vt:lpstr>
      <vt:lpstr>Applications to the Land Registry</vt:lpstr>
      <vt:lpstr>Deducing Title – Seller’s conveyancer</vt:lpstr>
      <vt:lpstr>Title checks – done by Buyer’s solicitor</vt:lpstr>
      <vt:lpstr>Knowledge Checks</vt:lpstr>
      <vt:lpstr>Knowledge Checks</vt:lpstr>
      <vt:lpstr>PowerPoint Presentation</vt:lpstr>
      <vt:lpstr>Chapter 12 Summary</vt:lpstr>
      <vt:lpstr>The Contract of Sale</vt:lpstr>
      <vt:lpstr>Aims: to understand ……</vt:lpstr>
      <vt:lpstr>Seller’s duty of disclosure</vt:lpstr>
      <vt:lpstr>Contract of Sale</vt:lpstr>
      <vt:lpstr>Standard Conditions of Sale (SCS)</vt:lpstr>
      <vt:lpstr>Title Guarantees</vt:lpstr>
      <vt:lpstr>The Deposit</vt:lpstr>
      <vt:lpstr>The non owning occupier</vt:lpstr>
      <vt:lpstr>The pre-contract package (sent to Buyer in advance and in readiness for exchange later on)</vt:lpstr>
      <vt:lpstr>Example of a typical letter accompanying the delivery of the pre-contract package</vt:lpstr>
      <vt:lpstr>Knowledge Checks</vt:lpstr>
      <vt:lpstr>Knowledge Checks</vt:lpstr>
      <vt:lpstr>PowerPoint Presentation</vt:lpstr>
      <vt:lpstr>Chapter 13 Summary </vt:lpstr>
      <vt:lpstr>Chapter 13 Summary </vt:lpstr>
      <vt:lpstr>Chapter 13 Summary </vt:lpstr>
      <vt:lpstr>Next Week</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Week 2 Technical Basics  Property documents</dc:title>
  <dc:creator>Cerys Davies</dc:creator>
  <cp:lastModifiedBy>Ellie Brown</cp:lastModifiedBy>
  <cp:revision>100</cp:revision>
  <cp:lastPrinted>2024-02-21T10:40:44Z</cp:lastPrinted>
  <dcterms:created xsi:type="dcterms:W3CDTF">2024-01-31T18:59:05Z</dcterms:created>
  <dcterms:modified xsi:type="dcterms:W3CDTF">2026-03-26T11:29:59Z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0x0101008C5C159DBBD3BC47AF00505115A55CEB</vt:lpwstr>
  </property>
</Properties>
</file>