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18"/>
  </p:notesMasterIdLst>
  <p:sldIdLst>
    <p:sldId id="364" r:id="rId3"/>
    <p:sldId id="367" r:id="rId4"/>
    <p:sldId id="399" r:id="rId5"/>
    <p:sldId id="389" r:id="rId6"/>
    <p:sldId id="390" r:id="rId7"/>
    <p:sldId id="391" r:id="rId8"/>
    <p:sldId id="392" r:id="rId9"/>
    <p:sldId id="393" r:id="rId10"/>
    <p:sldId id="394" r:id="rId11"/>
    <p:sldId id="398" r:id="rId12"/>
    <p:sldId id="396" r:id="rId13"/>
    <p:sldId id="397" r:id="rId14"/>
    <p:sldId id="395" r:id="rId15"/>
    <p:sldId id="388" r:id="rId16"/>
    <p:sldId id="3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367"/>
            <p14:sldId id="399"/>
            <p14:sldId id="389"/>
            <p14:sldId id="390"/>
            <p14:sldId id="391"/>
            <p14:sldId id="392"/>
            <p14:sldId id="393"/>
            <p14:sldId id="394"/>
            <p14:sldId id="398"/>
            <p14:sldId id="396"/>
            <p14:sldId id="397"/>
            <p14:sldId id="395"/>
            <p14:sldId id="388"/>
            <p14:sldId id="3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14" autoAdjust="0"/>
    <p:restoredTop sz="94660"/>
  </p:normalViewPr>
  <p:slideViewPr>
    <p:cSldViewPr snapToGrid="0">
      <p:cViewPr varScale="1">
        <p:scale>
          <a:sx n="86" d="100"/>
          <a:sy n="86" d="100"/>
        </p:scale>
        <p:origin x="207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2820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D87C91-3CF8-8F84-DC03-88F4BB689C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26EA03-D4C7-2C42-CB9A-D251972B03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C090A1-0B33-D2F4-DEEB-B664B3B591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8DF115-03FC-BCBA-50EE-79AE4975A3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6130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cy/ymchwil/unplygrwydd-moeseg-ymchwil" TargetMode="External"/><Relationship Id="rId2" Type="http://schemas.openxmlformats.org/officeDocument/2006/relationships/hyperlink" Target="file:///C:\Users\S.Ainsworth\Downloads\FDBA%20IE%202627\Modules%202026-7\ECIE5013\Ethical-Guidelines-for-Educational-Research-5th-edition.pdf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uwtsd.ac.uk/research/research-integrity-and-eth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cy-GB" sz="2400" i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ECIE5013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1000" dirty="0">
                <a:solidFill>
                  <a:schemeClr val="bg1"/>
                </a:solidFill>
              </a:rPr>
              <a:t>Mae </a:t>
            </a:r>
            <a:r>
              <a:rPr lang="en-GB" sz="1000" dirty="0" err="1">
                <a:solidFill>
                  <a:schemeClr val="bg1"/>
                </a:solidFill>
              </a:rPr>
              <a:t>rhai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sleidiau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wedi'u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cyfieithu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gan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ddefnyddio</a:t>
            </a:r>
            <a:r>
              <a:rPr lang="en-GB" sz="1000" dirty="0">
                <a:solidFill>
                  <a:schemeClr val="bg1"/>
                </a:solidFill>
              </a:rPr>
              <a:t> Microsoft Translate/ Some slides have been translated using </a:t>
            </a:r>
            <a:r>
              <a:rPr lang="en-GB" sz="1000" dirty="0" err="1">
                <a:solidFill>
                  <a:schemeClr val="bg1"/>
                </a:solidFill>
              </a:rPr>
              <a:t>Microsfoft</a:t>
            </a:r>
            <a:r>
              <a:rPr lang="en-GB" sz="1000" dirty="0">
                <a:solidFill>
                  <a:schemeClr val="bg1"/>
                </a:solidFill>
              </a:rPr>
              <a:t> Translate</a:t>
            </a:r>
            <a:r>
              <a:rPr lang="cy-GB" sz="1000" i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</a:t>
            </a:r>
            <a:endParaRPr lang="en-US" sz="1000" b="1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r>
              <a:rPr lang="en-GB" i="1" dirty="0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Becoming a Researcher </a:t>
            </a:r>
          </a:p>
          <a:p>
            <a:r>
              <a:rPr lang="en-GB" i="1" dirty="0" err="1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Darlith</a:t>
            </a:r>
            <a:r>
              <a:rPr lang="en-GB" i="1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3/ Lecture 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9DAF2-257A-A753-D8CC-45F39C834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Aseiniad</a:t>
            </a:r>
            <a:br>
              <a:rPr lang="en-GB" dirty="0"/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Assignment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77401-115F-EB1C-9A3E-2BB65EF909C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342900" indent="-342900"/>
            <a:r>
              <a:rPr lang="cy-GB" dirty="0"/>
              <a:t>Portffolio</a:t>
            </a:r>
          </a:p>
          <a:p>
            <a:pPr marL="342900" indent="-342900"/>
            <a:r>
              <a:rPr lang="cy-GB" dirty="0"/>
              <a:t>3 Elfen</a:t>
            </a:r>
          </a:p>
          <a:p>
            <a:pPr marL="342900" indent="-342900"/>
            <a:r>
              <a:rPr lang="cy-GB" dirty="0"/>
              <a:t>4000 o eiriau (-/+10%)</a:t>
            </a:r>
          </a:p>
          <a:p>
            <a:pPr marL="342900" indent="-342900"/>
            <a:r>
              <a:rPr lang="cy-GB" dirty="0"/>
              <a:t>Dyddiad cyflwyno 25/04/2027, 23.59 drwy </a:t>
            </a:r>
            <a:r>
              <a:rPr lang="cy-GB" dirty="0" err="1"/>
              <a:t>Turnitin</a:t>
            </a:r>
            <a:r>
              <a:rPr lang="cy-GB" dirty="0"/>
              <a:t>.</a:t>
            </a:r>
          </a:p>
          <a:p>
            <a:endParaRPr lang="cy-GB" dirty="0"/>
          </a:p>
          <a:p>
            <a:pPr marL="342900" indent="-342900"/>
            <a:r>
              <a:rPr lang="cy-GB" dirty="0"/>
              <a:t>Rhoddir Arweiniad ar Aseiniadau bob wythnos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F48B29-9046-2278-FE9D-F5D99FE8CA8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3 Elements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4000 words (-/+ 10%)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Hand in date  25/04/2027, 23.59 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via Turnitin.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Assignment Guidance will be given each week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3156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1B682-D033-93A9-BA30-F1E6E3C83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b="1" dirty="0"/>
              <a:t>   </a:t>
            </a:r>
            <a:r>
              <a:rPr lang="en-GB" b="1" dirty="0" err="1"/>
              <a:t>Portffolio</a:t>
            </a:r>
            <a:r>
              <a:rPr lang="en-GB" b="1" dirty="0"/>
              <a:t>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6BBD4-AC8D-9CBA-F578-6E5FBA699D7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sz="3300" b="1" u="sng" dirty="0"/>
              <a:t>Elfen 1</a:t>
            </a:r>
            <a:r>
              <a:rPr lang="en-GB" sz="3300" b="1" dirty="0"/>
              <a:t>: </a:t>
            </a:r>
            <a:r>
              <a:rPr lang="en-GB" sz="3300" b="1" dirty="0" err="1"/>
              <a:t>Cynnig</a:t>
            </a:r>
            <a:r>
              <a:rPr lang="en-GB" sz="3300" b="1" dirty="0"/>
              <a:t> </a:t>
            </a:r>
            <a:r>
              <a:rPr lang="en-GB" sz="3300" b="1" dirty="0" err="1"/>
              <a:t>Ymchwil</a:t>
            </a:r>
            <a:r>
              <a:rPr lang="en-GB" sz="3300" b="1" dirty="0"/>
              <a:t> (2000 gair) </a:t>
            </a:r>
            <a:endParaRPr lang="en-GB" sz="3300" dirty="0"/>
          </a:p>
          <a:p>
            <a:pPr lvl="0"/>
            <a:r>
              <a:rPr lang="da-DK" sz="3300" b="1" u="sng" dirty="0" err="1"/>
              <a:t>Elfen</a:t>
            </a:r>
            <a:r>
              <a:rPr lang="da-DK" sz="3300" b="1" u="sng" dirty="0"/>
              <a:t> </a:t>
            </a:r>
            <a:r>
              <a:rPr lang="da-DK" sz="3300" b="1" dirty="0"/>
              <a:t>2: </a:t>
            </a:r>
            <a:r>
              <a:rPr lang="da-DK" sz="3300" b="1" dirty="0" err="1"/>
              <a:t>Cyflwyniad</a:t>
            </a:r>
            <a:r>
              <a:rPr lang="da-DK" sz="3300" b="1" dirty="0"/>
              <a:t> </a:t>
            </a:r>
            <a:r>
              <a:rPr lang="da-DK" sz="3300" b="1" dirty="0" err="1"/>
              <a:t>Llafar</a:t>
            </a:r>
            <a:r>
              <a:rPr lang="da-DK" sz="3300" b="1" dirty="0"/>
              <a:t> (8 </a:t>
            </a:r>
            <a:r>
              <a:rPr lang="da-DK" sz="3300" b="1" dirty="0" err="1"/>
              <a:t>munud</a:t>
            </a:r>
            <a:r>
              <a:rPr lang="da-DK" sz="3300" b="1" dirty="0"/>
              <a:t>) </a:t>
            </a:r>
            <a:r>
              <a:rPr lang="da-DK" sz="3300" b="1" dirty="0" err="1"/>
              <a:t>Teitl</a:t>
            </a:r>
            <a:r>
              <a:rPr lang="da-DK" sz="3300" b="1" dirty="0"/>
              <a:t>:-</a:t>
            </a:r>
            <a:endParaRPr lang="en-GB" sz="3300" dirty="0"/>
          </a:p>
          <a:p>
            <a:r>
              <a:rPr lang="da-DK" sz="3300" dirty="0"/>
              <a:t>Beth </a:t>
            </a:r>
            <a:r>
              <a:rPr lang="da-DK" sz="3300" dirty="0" err="1"/>
              <a:t>yw</a:t>
            </a:r>
            <a:r>
              <a:rPr lang="da-DK" sz="3300" dirty="0"/>
              <a:t> </a:t>
            </a:r>
            <a:r>
              <a:rPr lang="da-DK" sz="3300" dirty="0" err="1"/>
              <a:t>prif</a:t>
            </a:r>
            <a:r>
              <a:rPr lang="da-DK" sz="3300" dirty="0"/>
              <a:t> </a:t>
            </a:r>
            <a:r>
              <a:rPr lang="da-DK" sz="3300" dirty="0" err="1"/>
              <a:t>gyfrifoldebau</a:t>
            </a:r>
            <a:r>
              <a:rPr lang="da-DK" sz="3300" dirty="0"/>
              <a:t> </a:t>
            </a:r>
            <a:r>
              <a:rPr lang="da-DK" sz="3300" dirty="0" err="1"/>
              <a:t>moesegol</a:t>
            </a:r>
            <a:r>
              <a:rPr lang="da-DK" sz="3300" dirty="0"/>
              <a:t> </a:t>
            </a:r>
            <a:r>
              <a:rPr lang="da-DK" sz="3300" dirty="0" err="1"/>
              <a:t>ymchwilydd</a:t>
            </a:r>
            <a:r>
              <a:rPr lang="da-DK" sz="3300" dirty="0"/>
              <a:t> a sut </a:t>
            </a:r>
            <a:r>
              <a:rPr lang="da-DK" sz="3300" dirty="0" err="1"/>
              <a:t>gall</a:t>
            </a:r>
            <a:r>
              <a:rPr lang="da-DK" sz="3300" dirty="0"/>
              <a:t> </a:t>
            </a:r>
            <a:r>
              <a:rPr lang="da-DK" sz="3300" dirty="0" err="1"/>
              <a:t>rhagfarn</a:t>
            </a:r>
            <a:r>
              <a:rPr lang="da-DK" sz="3300" dirty="0"/>
              <a:t> </a:t>
            </a:r>
            <a:r>
              <a:rPr lang="da-DK" sz="3300" dirty="0" err="1"/>
              <a:t>ymchwilydd</a:t>
            </a:r>
            <a:r>
              <a:rPr lang="da-DK" sz="3300" dirty="0"/>
              <a:t> </a:t>
            </a:r>
            <a:r>
              <a:rPr lang="da-DK" sz="3300" dirty="0" err="1"/>
              <a:t>effeithio</a:t>
            </a:r>
            <a:r>
              <a:rPr lang="da-DK" sz="3300" dirty="0"/>
              <a:t> </a:t>
            </a:r>
            <a:r>
              <a:rPr lang="da-DK" sz="3300" dirty="0" err="1"/>
              <a:t>arnynt</a:t>
            </a:r>
            <a:r>
              <a:rPr lang="da-DK" sz="3300" dirty="0"/>
              <a:t>?</a:t>
            </a:r>
            <a:endParaRPr lang="en-GB" sz="3300" dirty="0"/>
          </a:p>
          <a:p>
            <a:pPr lvl="0"/>
            <a:r>
              <a:rPr lang="da-DK" sz="3300" b="1" u="sng" dirty="0" err="1"/>
              <a:t>Elfen</a:t>
            </a:r>
            <a:r>
              <a:rPr lang="da-DK" sz="3300" b="1" u="sng" dirty="0"/>
              <a:t> 3</a:t>
            </a:r>
            <a:r>
              <a:rPr lang="da-DK" sz="3300" b="1" dirty="0"/>
              <a:t>: </a:t>
            </a:r>
            <a:r>
              <a:rPr lang="da-DK" sz="3300" b="1" dirty="0" err="1"/>
              <a:t>Llinell</a:t>
            </a:r>
            <a:r>
              <a:rPr lang="da-DK" sz="3300" b="1" dirty="0"/>
              <a:t> </a:t>
            </a:r>
            <a:r>
              <a:rPr lang="da-DK" sz="3300" b="1" dirty="0" err="1"/>
              <a:t>Amser</a:t>
            </a:r>
            <a:r>
              <a:rPr lang="da-DK" sz="3300" b="1" dirty="0"/>
              <a:t> </a:t>
            </a:r>
            <a:r>
              <a:rPr lang="da-DK" sz="3300" b="1" dirty="0" err="1"/>
              <a:t>Gweledol</a:t>
            </a:r>
            <a:r>
              <a:rPr lang="da-DK" sz="3300" b="1" dirty="0"/>
              <a:t> (</a:t>
            </a:r>
            <a:r>
              <a:rPr lang="da-DK" sz="3300" b="1" dirty="0" err="1"/>
              <a:t>sy'n</a:t>
            </a:r>
            <a:r>
              <a:rPr lang="da-DK" sz="3300" b="1" dirty="0"/>
              <a:t> </a:t>
            </a:r>
            <a:r>
              <a:rPr lang="da-DK" sz="3300" b="1" dirty="0" err="1"/>
              <a:t>cyfateb</a:t>
            </a:r>
            <a:r>
              <a:rPr lang="da-DK" sz="3300" b="1" dirty="0"/>
              <a:t> i 1000 o </a:t>
            </a:r>
            <a:r>
              <a:rPr lang="da-DK" sz="3300" b="1" dirty="0" err="1"/>
              <a:t>eiriau</a:t>
            </a:r>
            <a:r>
              <a:rPr lang="da-DK" sz="3300" b="1" dirty="0"/>
              <a:t>) </a:t>
            </a:r>
            <a:endParaRPr lang="en-GB" sz="33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15A28C-4B16-8C6E-D123-75E25D945E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Element 1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: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Proposal (2000 words) 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Element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2: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Oral Presentation (8 mins) Title:-</a:t>
            </a:r>
          </a:p>
          <a:p>
            <a:pPr marL="0" indent="0" algn="ct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What are the main ethical responsibilities of a researcher and how can researcher bias affect them?</a:t>
            </a:r>
          </a:p>
          <a:p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Element 3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: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Visual Timeline (equivalent to 1000 words) </a:t>
            </a:r>
          </a:p>
        </p:txBody>
      </p:sp>
    </p:spTree>
    <p:extLst>
      <p:ext uri="{BB962C8B-B14F-4D97-AF65-F5344CB8AC3E}">
        <p14:creationId xmlns:p14="http://schemas.microsoft.com/office/powerpoint/2010/main" val="2400016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1C09C-C776-EF26-C46A-C96069297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latin typeface="+mn-lt"/>
              </a:rPr>
              <a:t>Moeseg</a:t>
            </a:r>
            <a:r>
              <a:rPr lang="en-GB" b="1" dirty="0">
                <a:latin typeface="+mn-lt"/>
              </a:rPr>
              <a:t>   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Ethics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34CEE-66A3-97F2-49FA-C3CBBD071D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algn="r">
              <a:buNone/>
            </a:pPr>
            <a:endParaRPr lang="en-GB" sz="1000" dirty="0"/>
          </a:p>
          <a:p>
            <a:pPr lvl="0"/>
            <a:r>
              <a:rPr lang="en-GB" sz="7200" dirty="0" err="1"/>
              <a:t>Cangen</a:t>
            </a:r>
            <a:r>
              <a:rPr lang="en-GB" sz="7200" dirty="0"/>
              <a:t> o </a:t>
            </a:r>
            <a:r>
              <a:rPr lang="en-GB" sz="7200" dirty="0" err="1"/>
              <a:t>athroniaeth</a:t>
            </a:r>
            <a:r>
              <a:rPr lang="en-GB" sz="7200" dirty="0"/>
              <a:t> </a:t>
            </a:r>
            <a:r>
              <a:rPr lang="en-GB" sz="7200" dirty="0" err="1"/>
              <a:t>sy'n</a:t>
            </a:r>
            <a:r>
              <a:rPr lang="en-GB" sz="7200" dirty="0"/>
              <a:t> </a:t>
            </a:r>
            <a:r>
              <a:rPr lang="en-GB" sz="7200" dirty="0" err="1"/>
              <a:t>delio</a:t>
            </a:r>
            <a:r>
              <a:rPr lang="en-GB" sz="7200" dirty="0"/>
              <a:t> ag </a:t>
            </a:r>
            <a:r>
              <a:rPr lang="en-GB" sz="7200" dirty="0" err="1"/>
              <a:t>egwyddorion</a:t>
            </a:r>
            <a:r>
              <a:rPr lang="en-GB" sz="7200" dirty="0"/>
              <a:t> </a:t>
            </a:r>
            <a:r>
              <a:rPr lang="en-GB" sz="7200" dirty="0" err="1"/>
              <a:t>ymddygiad</a:t>
            </a:r>
            <a:r>
              <a:rPr lang="en-GB" sz="7200" dirty="0"/>
              <a:t> </a:t>
            </a:r>
            <a:r>
              <a:rPr lang="en-GB" sz="7200" dirty="0" err="1"/>
              <a:t>cywir</a:t>
            </a:r>
            <a:r>
              <a:rPr lang="en-GB" sz="7200" dirty="0"/>
              <a:t> ac </a:t>
            </a:r>
            <a:r>
              <a:rPr lang="en-GB" sz="7200" dirty="0" err="1"/>
              <a:t>anghywir</a:t>
            </a:r>
            <a:r>
              <a:rPr lang="en-GB" sz="7200" dirty="0"/>
              <a:t>. </a:t>
            </a:r>
            <a:r>
              <a:rPr lang="en-GB" sz="7200" dirty="0" err="1"/>
              <a:t>Mae'n</a:t>
            </a:r>
            <a:r>
              <a:rPr lang="en-GB" sz="7200" dirty="0"/>
              <a:t> </a:t>
            </a:r>
            <a:r>
              <a:rPr lang="en-GB" sz="7200" dirty="0" err="1"/>
              <a:t>cynnwys</a:t>
            </a:r>
            <a:r>
              <a:rPr lang="en-GB" sz="7200" dirty="0"/>
              <a:t> </a:t>
            </a:r>
            <a:r>
              <a:rPr lang="en-GB" sz="7200" dirty="0" err="1"/>
              <a:t>penderfynu</a:t>
            </a:r>
            <a:r>
              <a:rPr lang="en-GB" sz="7200" dirty="0"/>
              <a:t> </a:t>
            </a:r>
            <a:r>
              <a:rPr lang="en-GB" sz="7200" dirty="0" err="1"/>
              <a:t>beth</a:t>
            </a:r>
            <a:r>
              <a:rPr lang="en-GB" sz="7200" dirty="0"/>
              <a:t> </a:t>
            </a:r>
            <a:r>
              <a:rPr lang="en-GB" sz="7200" dirty="0" err="1"/>
              <a:t>sy'n</a:t>
            </a:r>
            <a:r>
              <a:rPr lang="en-GB" sz="7200" dirty="0"/>
              <a:t> </a:t>
            </a:r>
            <a:r>
              <a:rPr lang="en-GB" sz="7200" dirty="0" err="1"/>
              <a:t>foesol</a:t>
            </a:r>
            <a:r>
              <a:rPr lang="en-GB" sz="7200" dirty="0"/>
              <a:t> </a:t>
            </a:r>
            <a:r>
              <a:rPr lang="en-GB" sz="7200" dirty="0" err="1"/>
              <a:t>dderbyniol</a:t>
            </a:r>
            <a:r>
              <a:rPr lang="en-GB" sz="7200" dirty="0"/>
              <a:t> ac </a:t>
            </a:r>
            <a:r>
              <a:rPr lang="en-GB" sz="7200" dirty="0" err="1"/>
              <a:t>arwain</a:t>
            </a:r>
            <a:r>
              <a:rPr lang="en-GB" sz="7200" dirty="0"/>
              <a:t> </a:t>
            </a:r>
            <a:r>
              <a:rPr lang="en-GB" sz="7200" dirty="0" err="1"/>
              <a:t>sut</a:t>
            </a:r>
            <a:r>
              <a:rPr lang="en-GB" sz="7200" dirty="0"/>
              <a:t> y </a:t>
            </a:r>
            <a:r>
              <a:rPr lang="en-GB" sz="7200" dirty="0" err="1"/>
              <a:t>dylai</a:t>
            </a:r>
            <a:r>
              <a:rPr lang="en-GB" sz="7200" dirty="0"/>
              <a:t> </a:t>
            </a:r>
            <a:r>
              <a:rPr lang="en-GB" sz="7200" dirty="0" err="1"/>
              <a:t>unigolion</a:t>
            </a:r>
            <a:r>
              <a:rPr lang="en-GB" sz="7200" dirty="0"/>
              <a:t> a </a:t>
            </a:r>
            <a:r>
              <a:rPr lang="en-GB" sz="7200" dirty="0" err="1"/>
              <a:t>sefydliadau</a:t>
            </a:r>
            <a:r>
              <a:rPr lang="en-GB" sz="7200" dirty="0"/>
              <a:t> </a:t>
            </a:r>
            <a:r>
              <a:rPr lang="en-GB" sz="7200" dirty="0" err="1"/>
              <a:t>weithredu</a:t>
            </a:r>
            <a:r>
              <a:rPr lang="en-GB" sz="7200" dirty="0"/>
              <a:t> </a:t>
            </a:r>
            <a:r>
              <a:rPr lang="en-GB" sz="7200" dirty="0" err="1"/>
              <a:t>mewn</a:t>
            </a:r>
            <a:r>
              <a:rPr lang="en-GB" sz="7200" dirty="0"/>
              <a:t> </a:t>
            </a:r>
            <a:r>
              <a:rPr lang="en-GB" sz="7200" dirty="0" err="1"/>
              <a:t>gwahanol</a:t>
            </a:r>
            <a:r>
              <a:rPr lang="en-GB" sz="7200" dirty="0"/>
              <a:t> </a:t>
            </a:r>
            <a:r>
              <a:rPr lang="en-GB" sz="7200" dirty="0" err="1"/>
              <a:t>sefyllfaoedd</a:t>
            </a:r>
            <a:r>
              <a:rPr lang="en-GB" sz="7200" dirty="0"/>
              <a:t>.</a:t>
            </a:r>
          </a:p>
          <a:p>
            <a:pPr lvl="0"/>
            <a:r>
              <a:rPr lang="en-GB" sz="7200" dirty="0"/>
              <a:t>Mae </a:t>
            </a:r>
            <a:r>
              <a:rPr lang="en-GB" sz="7200" dirty="0" err="1"/>
              <a:t>moeseg</a:t>
            </a:r>
            <a:r>
              <a:rPr lang="en-GB" sz="7200" dirty="0"/>
              <a:t> </a:t>
            </a:r>
            <a:r>
              <a:rPr lang="en-GB" sz="7200" dirty="0" err="1"/>
              <a:t>yn</a:t>
            </a:r>
            <a:r>
              <a:rPr lang="en-GB" sz="7200" dirty="0"/>
              <a:t> </a:t>
            </a:r>
            <a:r>
              <a:rPr lang="en-GB" sz="7200" dirty="0" err="1"/>
              <a:t>cyfeirio</a:t>
            </a:r>
            <a:r>
              <a:rPr lang="en-GB" sz="7200" dirty="0"/>
              <a:t> at yr </a:t>
            </a:r>
            <a:r>
              <a:rPr lang="en-GB" sz="7200" dirty="0" err="1"/>
              <a:t>egwyddorion</a:t>
            </a:r>
            <a:r>
              <a:rPr lang="en-GB" sz="7200" dirty="0"/>
              <a:t> </a:t>
            </a:r>
            <a:r>
              <a:rPr lang="en-GB" sz="7200" dirty="0" err="1"/>
              <a:t>moesol</a:t>
            </a:r>
            <a:r>
              <a:rPr lang="en-GB" sz="7200" dirty="0"/>
              <a:t> </a:t>
            </a:r>
            <a:r>
              <a:rPr lang="en-GB" sz="7200" dirty="0" err="1"/>
              <a:t>a'r</a:t>
            </a:r>
            <a:r>
              <a:rPr lang="en-GB" sz="7200" dirty="0"/>
              <a:t> </a:t>
            </a:r>
            <a:r>
              <a:rPr lang="en-GB" sz="7200" dirty="0" err="1"/>
              <a:t>gwerthoedd</a:t>
            </a:r>
            <a:r>
              <a:rPr lang="en-GB" sz="7200" dirty="0"/>
              <a:t> </a:t>
            </a:r>
            <a:r>
              <a:rPr lang="en-GB" sz="7200" dirty="0" err="1"/>
              <a:t>sy'n</a:t>
            </a:r>
            <a:r>
              <a:rPr lang="en-GB" sz="7200" dirty="0"/>
              <a:t> </a:t>
            </a:r>
            <a:r>
              <a:rPr lang="en-GB" sz="7200" dirty="0" err="1"/>
              <a:t>llywio</a:t>
            </a:r>
            <a:r>
              <a:rPr lang="en-GB" sz="7200" dirty="0"/>
              <a:t> </a:t>
            </a:r>
            <a:r>
              <a:rPr lang="en-GB" sz="7200" dirty="0" err="1"/>
              <a:t>penderfyniadau</a:t>
            </a:r>
            <a:r>
              <a:rPr lang="en-GB" sz="7200" dirty="0"/>
              <a:t>, </a:t>
            </a:r>
            <a:r>
              <a:rPr lang="en-GB" sz="7200" dirty="0" err="1"/>
              <a:t>gweithredoedd</a:t>
            </a:r>
            <a:r>
              <a:rPr lang="en-GB" sz="7200" dirty="0"/>
              <a:t> ac </a:t>
            </a:r>
            <a:r>
              <a:rPr lang="en-GB" sz="7200" dirty="0" err="1"/>
              <a:t>ymddygiad</a:t>
            </a:r>
            <a:r>
              <a:rPr lang="en-GB" sz="7200" dirty="0"/>
              <a:t>.</a:t>
            </a:r>
          </a:p>
          <a:p>
            <a:pPr lvl="0"/>
            <a:r>
              <a:rPr lang="en-GB" sz="7200" dirty="0"/>
              <a:t>Mae </a:t>
            </a:r>
            <a:r>
              <a:rPr lang="en-GB" sz="7200" dirty="0" err="1"/>
              <a:t>ymchwilydd</a:t>
            </a:r>
            <a:r>
              <a:rPr lang="en-GB" sz="7200" dirty="0"/>
              <a:t> </a:t>
            </a:r>
            <a:r>
              <a:rPr lang="en-GB" sz="7200" dirty="0" err="1"/>
              <a:t>yn</a:t>
            </a:r>
            <a:r>
              <a:rPr lang="en-GB" sz="7200" dirty="0"/>
              <a:t> </a:t>
            </a:r>
            <a:r>
              <a:rPr lang="en-GB" sz="7200" dirty="0" err="1"/>
              <a:t>dilyn</a:t>
            </a:r>
            <a:r>
              <a:rPr lang="en-GB" sz="7200" dirty="0"/>
              <a:t> </a:t>
            </a:r>
            <a:r>
              <a:rPr lang="en-GB" sz="7200" dirty="0" err="1"/>
              <a:t>egwyddorion</a:t>
            </a:r>
            <a:r>
              <a:rPr lang="en-GB" sz="7200" dirty="0"/>
              <a:t> </a:t>
            </a:r>
            <a:r>
              <a:rPr lang="en-GB" sz="7200" dirty="0" err="1"/>
              <a:t>moesegol</a:t>
            </a:r>
            <a:r>
              <a:rPr lang="en-GB" sz="7200" dirty="0"/>
              <a:t> </a:t>
            </a:r>
            <a:r>
              <a:rPr lang="en-GB" sz="7200" dirty="0" err="1"/>
              <a:t>trwy</a:t>
            </a:r>
            <a:r>
              <a:rPr lang="en-GB" sz="7200" dirty="0"/>
              <a:t> </a:t>
            </a:r>
            <a:r>
              <a:rPr lang="en-GB" sz="7200" dirty="0" err="1"/>
              <a:t>fod</a:t>
            </a:r>
            <a:r>
              <a:rPr lang="en-GB" sz="7200" dirty="0"/>
              <a:t> </a:t>
            </a:r>
            <a:r>
              <a:rPr lang="en-GB" sz="7200" dirty="0" err="1"/>
              <a:t>yn</a:t>
            </a:r>
            <a:r>
              <a:rPr lang="en-GB" sz="7200" dirty="0"/>
              <a:t> </a:t>
            </a:r>
            <a:r>
              <a:rPr lang="en-GB" sz="7200" dirty="0" err="1"/>
              <a:t>onest</a:t>
            </a:r>
            <a:r>
              <a:rPr lang="en-GB" sz="7200" dirty="0"/>
              <a:t> am </a:t>
            </a:r>
            <a:r>
              <a:rPr lang="en-GB" sz="7200" dirty="0" err="1"/>
              <a:t>eu</a:t>
            </a:r>
            <a:r>
              <a:rPr lang="en-GB" sz="7200" dirty="0"/>
              <a:t> </a:t>
            </a:r>
            <a:r>
              <a:rPr lang="en-GB" sz="7200" dirty="0" err="1"/>
              <a:t>canfyddiadau</a:t>
            </a:r>
            <a:r>
              <a:rPr lang="en-GB" sz="7200" dirty="0"/>
              <a:t> a </a:t>
            </a:r>
            <a:r>
              <a:rPr lang="en-GB" sz="7200" dirty="0" err="1"/>
              <a:t>pharchu</a:t>
            </a:r>
            <a:r>
              <a:rPr lang="en-GB" sz="7200" dirty="0"/>
              <a:t> </a:t>
            </a:r>
            <a:r>
              <a:rPr lang="en-GB" sz="7200" dirty="0" err="1"/>
              <a:t>hawliau</a:t>
            </a:r>
            <a:r>
              <a:rPr lang="en-GB" sz="7200" dirty="0"/>
              <a:t> </a:t>
            </a:r>
            <a:r>
              <a:rPr lang="en-GB" sz="7200" dirty="0" err="1"/>
              <a:t>cyfranogwyr</a:t>
            </a:r>
            <a:r>
              <a:rPr lang="en-GB" sz="7200" dirty="0"/>
              <a:t>.</a:t>
            </a:r>
          </a:p>
          <a:p>
            <a:pPr marL="0" indent="0" algn="r">
              <a:buNone/>
            </a:pPr>
            <a:r>
              <a:rPr lang="en-GB" sz="4200" dirty="0"/>
              <a:t>(PCYDDS, 2026)</a:t>
            </a:r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r>
              <a:rPr lang="en-GB" sz="1000" dirty="0"/>
              <a:t>(PCYDDS, 2026)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CFC0D4-23E5-DE6A-C166-05E7010FEBF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fontAlgn="t">
              <a:lnSpc>
                <a:spcPts val="1500"/>
              </a:lnSpc>
              <a:buNone/>
            </a:pPr>
            <a:endParaRPr lang="en-GB" sz="8000" i="1" dirty="0">
              <a:solidFill>
                <a:schemeClr val="accent1">
                  <a:lumMod val="75000"/>
                </a:schemeClr>
              </a:solidFill>
            </a:endParaRPr>
          </a:p>
          <a:p>
            <a:pPr fontAlgn="t">
              <a:lnSpc>
                <a:spcPts val="1500"/>
              </a:lnSpc>
            </a:pPr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A branch of philosophy that deals with principles of right and wrong behaviour. It involves determining what is morally acceptable and guiding how individuals and organisations should act in different situations.</a:t>
            </a:r>
          </a:p>
          <a:p>
            <a:pPr fontAlgn="t">
              <a:lnSpc>
                <a:spcPts val="1500"/>
              </a:lnSpc>
            </a:pPr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Ethics refers to the moral principles and values that guide decisions, actions, and behaviour.</a:t>
            </a:r>
          </a:p>
          <a:p>
            <a:pPr fontAlgn="t">
              <a:lnSpc>
                <a:spcPts val="1500"/>
              </a:lnSpc>
            </a:pPr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A researcher follows ethical principles by being honest about their findings and respecting participants' rights</a:t>
            </a:r>
            <a:r>
              <a:rPr lang="en-GB" sz="8000" dirty="0"/>
              <a:t>.</a:t>
            </a:r>
          </a:p>
          <a:p>
            <a:pPr marL="0" indent="0" algn="r">
              <a:buNone/>
            </a:pP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(UWTSD, 2026</a:t>
            </a: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998158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29AE9-0452-CE45-C2AE-DA961CF79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>
                <a:latin typeface="+mn-lt"/>
              </a:rPr>
              <a:t>Cymeradwyaeth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foesegol</a:t>
            </a:r>
            <a:r>
              <a:rPr lang="en-GB" b="1" dirty="0">
                <a:latin typeface="+mn-lt"/>
              </a:rPr>
              <a:t> </a:t>
            </a:r>
            <a:br>
              <a:rPr lang="en-GB" b="1" dirty="0">
                <a:latin typeface="+mn-lt"/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Ethical Approval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AB166-FDE5-C882-180E-214BD434744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lvl="0"/>
            <a:r>
              <a:rPr lang="en-GB" sz="7200" dirty="0" err="1"/>
              <a:t>Cymeradwyaeth</a:t>
            </a:r>
            <a:r>
              <a:rPr lang="en-GB" sz="7200" dirty="0"/>
              <a:t> </a:t>
            </a:r>
            <a:r>
              <a:rPr lang="en-GB" sz="7200" dirty="0" err="1"/>
              <a:t>foesegol</a:t>
            </a:r>
            <a:r>
              <a:rPr lang="en-GB" sz="7200" dirty="0"/>
              <a:t> </a:t>
            </a:r>
            <a:r>
              <a:rPr lang="en-GB" sz="7200" dirty="0" err="1"/>
              <a:t>yw'r</a:t>
            </a:r>
            <a:r>
              <a:rPr lang="en-GB" sz="7200" dirty="0"/>
              <a:t> broses </a:t>
            </a:r>
            <a:r>
              <a:rPr lang="en-GB" sz="7200" dirty="0" err="1"/>
              <a:t>lle</a:t>
            </a:r>
            <a:r>
              <a:rPr lang="en-GB" sz="7200" dirty="0"/>
              <a:t> </a:t>
            </a:r>
            <a:r>
              <a:rPr lang="en-GB" sz="7200" dirty="0" err="1"/>
              <a:t>mae</a:t>
            </a:r>
            <a:r>
              <a:rPr lang="en-GB" sz="7200" dirty="0"/>
              <a:t> </a:t>
            </a:r>
            <a:r>
              <a:rPr lang="en-GB" sz="7200" dirty="0" err="1"/>
              <a:t>cynnig</a:t>
            </a:r>
            <a:r>
              <a:rPr lang="en-GB" sz="7200" dirty="0"/>
              <a:t> </a:t>
            </a:r>
            <a:r>
              <a:rPr lang="en-GB" sz="7200" dirty="0" err="1"/>
              <a:t>prosiect</a:t>
            </a:r>
            <a:r>
              <a:rPr lang="en-GB" sz="7200" dirty="0"/>
              <a:t> </a:t>
            </a:r>
            <a:r>
              <a:rPr lang="en-GB" sz="7200" dirty="0" err="1"/>
              <a:t>ymchwil</a:t>
            </a:r>
            <a:r>
              <a:rPr lang="en-GB" sz="7200" dirty="0"/>
              <a:t> </a:t>
            </a:r>
            <a:r>
              <a:rPr lang="en-GB" sz="7200" dirty="0" err="1"/>
              <a:t>yn</a:t>
            </a:r>
            <a:r>
              <a:rPr lang="en-GB" sz="7200" dirty="0"/>
              <a:t> </a:t>
            </a:r>
            <a:r>
              <a:rPr lang="en-GB" sz="7200" dirty="0" err="1"/>
              <a:t>cael</a:t>
            </a:r>
            <a:r>
              <a:rPr lang="en-GB" sz="7200" dirty="0"/>
              <a:t> </a:t>
            </a:r>
            <a:r>
              <a:rPr lang="en-GB" sz="7200" dirty="0" err="1"/>
              <a:t>ei</a:t>
            </a:r>
            <a:r>
              <a:rPr lang="en-GB" sz="7200" dirty="0"/>
              <a:t> </a:t>
            </a:r>
            <a:r>
              <a:rPr lang="en-GB" sz="7200" dirty="0" err="1"/>
              <a:t>adolygu</a:t>
            </a:r>
            <a:r>
              <a:rPr lang="en-GB" sz="7200" dirty="0"/>
              <a:t> </a:t>
            </a:r>
            <a:r>
              <a:rPr lang="en-GB" sz="7200" dirty="0" err="1"/>
              <a:t>a'i</a:t>
            </a:r>
            <a:r>
              <a:rPr lang="en-GB" sz="7200" dirty="0"/>
              <a:t> </a:t>
            </a:r>
            <a:r>
              <a:rPr lang="en-GB" sz="7200" dirty="0" err="1"/>
              <a:t>gymeradwyo</a:t>
            </a:r>
            <a:r>
              <a:rPr lang="en-GB" sz="7200" dirty="0"/>
              <a:t> </a:t>
            </a:r>
            <a:r>
              <a:rPr lang="en-GB" sz="7200" dirty="0" err="1"/>
              <a:t>i</a:t>
            </a:r>
            <a:r>
              <a:rPr lang="en-GB" sz="7200" dirty="0"/>
              <a:t> </a:t>
            </a:r>
            <a:r>
              <a:rPr lang="en-GB" sz="7200" dirty="0" err="1"/>
              <a:t>sicrhau</a:t>
            </a:r>
            <a:r>
              <a:rPr lang="en-GB" sz="7200" dirty="0"/>
              <a:t> </a:t>
            </a:r>
            <a:r>
              <a:rPr lang="en-GB" sz="7200" dirty="0" err="1"/>
              <a:t>ei</a:t>
            </a:r>
            <a:r>
              <a:rPr lang="en-GB" sz="7200" dirty="0"/>
              <a:t> </a:t>
            </a:r>
            <a:r>
              <a:rPr lang="en-GB" sz="7200" dirty="0" err="1"/>
              <a:t>fod</a:t>
            </a:r>
            <a:r>
              <a:rPr lang="en-GB" sz="7200" dirty="0"/>
              <a:t> </a:t>
            </a:r>
            <a:r>
              <a:rPr lang="en-GB" sz="7200" dirty="0" err="1"/>
              <a:t>yn</a:t>
            </a:r>
            <a:r>
              <a:rPr lang="en-GB" sz="7200" dirty="0"/>
              <a:t> </a:t>
            </a:r>
            <a:r>
              <a:rPr lang="en-GB" sz="7200" dirty="0" err="1"/>
              <a:t>diogelu</a:t>
            </a:r>
            <a:r>
              <a:rPr lang="en-GB" sz="7200" dirty="0"/>
              <a:t> </a:t>
            </a:r>
            <a:r>
              <a:rPr lang="en-GB" sz="7200" dirty="0" err="1"/>
              <a:t>hawliau</a:t>
            </a:r>
            <a:r>
              <a:rPr lang="en-GB" sz="7200" dirty="0"/>
              <a:t>, </a:t>
            </a:r>
            <a:r>
              <a:rPr lang="en-GB" sz="7200" dirty="0" err="1"/>
              <a:t>diogelwch</a:t>
            </a:r>
            <a:r>
              <a:rPr lang="en-GB" sz="7200" dirty="0"/>
              <a:t>, </a:t>
            </a:r>
            <a:r>
              <a:rPr lang="en-GB" sz="7200" dirty="0" err="1"/>
              <a:t>lles</a:t>
            </a:r>
            <a:r>
              <a:rPr lang="en-GB" sz="7200" dirty="0"/>
              <a:t> a </a:t>
            </a:r>
            <a:r>
              <a:rPr lang="en-GB" sz="7200" dirty="0" err="1"/>
              <a:t>chyfrinachedd</a:t>
            </a:r>
            <a:r>
              <a:rPr lang="en-GB" sz="7200" dirty="0"/>
              <a:t> </a:t>
            </a:r>
            <a:r>
              <a:rPr lang="en-GB" sz="7200" dirty="0" err="1"/>
              <a:t>cyfranogwyr</a:t>
            </a:r>
            <a:r>
              <a:rPr lang="en-GB" sz="7200" dirty="0"/>
              <a:t>.</a:t>
            </a:r>
          </a:p>
          <a:p>
            <a:pPr marL="0" indent="0">
              <a:buNone/>
            </a:pPr>
            <a:r>
              <a:rPr lang="en-GB" sz="7200" b="1" dirty="0"/>
              <a:t>Pam </a:t>
            </a:r>
            <a:r>
              <a:rPr lang="en-GB" sz="7200" b="1" dirty="0" err="1"/>
              <a:t>mae</a:t>
            </a:r>
            <a:r>
              <a:rPr lang="en-GB" sz="7200" b="1" dirty="0"/>
              <a:t> </a:t>
            </a:r>
            <a:r>
              <a:rPr lang="en-GB" sz="7200" b="1" dirty="0" err="1"/>
              <a:t>ei</a:t>
            </a:r>
            <a:r>
              <a:rPr lang="en-GB" sz="7200" b="1" dirty="0"/>
              <a:t> </a:t>
            </a:r>
            <a:r>
              <a:rPr lang="en-GB" sz="7200" b="1" dirty="0" err="1"/>
              <a:t>angen</a:t>
            </a:r>
            <a:r>
              <a:rPr lang="en-GB" sz="7200" b="1" dirty="0"/>
              <a:t>:</a:t>
            </a:r>
            <a:endParaRPr lang="en-GB" sz="7200" dirty="0"/>
          </a:p>
          <a:p>
            <a:pPr lvl="0"/>
            <a:r>
              <a:rPr lang="en-GB" sz="7200" dirty="0" err="1"/>
              <a:t>Amddiffyn</a:t>
            </a:r>
            <a:r>
              <a:rPr lang="en-GB" sz="7200" dirty="0"/>
              <a:t> </a:t>
            </a:r>
            <a:r>
              <a:rPr lang="en-GB" sz="7200" dirty="0" err="1"/>
              <a:t>cyfranogwyr</a:t>
            </a:r>
            <a:r>
              <a:rPr lang="en-GB" sz="7200" dirty="0"/>
              <a:t> </a:t>
            </a:r>
            <a:r>
              <a:rPr lang="en-GB" sz="7200" dirty="0" err="1"/>
              <a:t>ymchwil</a:t>
            </a:r>
            <a:r>
              <a:rPr lang="en-GB" sz="7200" dirty="0"/>
              <a:t> </a:t>
            </a:r>
            <a:r>
              <a:rPr lang="en-GB" sz="7200" dirty="0" err="1"/>
              <a:t>rhag</a:t>
            </a:r>
            <a:r>
              <a:rPr lang="en-GB" sz="7200" dirty="0"/>
              <a:t> </a:t>
            </a:r>
            <a:r>
              <a:rPr lang="en-GB" sz="7200" dirty="0" err="1"/>
              <a:t>niwed</a:t>
            </a:r>
            <a:r>
              <a:rPr lang="en-GB" sz="7200" dirty="0"/>
              <a:t>.</a:t>
            </a:r>
          </a:p>
          <a:p>
            <a:pPr lvl="0"/>
            <a:r>
              <a:rPr lang="en-GB" sz="7200" dirty="0"/>
              <a:t>Yn </a:t>
            </a:r>
            <a:r>
              <a:rPr lang="en-GB" sz="7200" dirty="0" err="1"/>
              <a:t>sicrhau</a:t>
            </a:r>
            <a:r>
              <a:rPr lang="en-GB" sz="7200" dirty="0"/>
              <a:t> bod </a:t>
            </a:r>
            <a:r>
              <a:rPr lang="en-GB" sz="7200" dirty="0" err="1"/>
              <a:t>cydsyniad</a:t>
            </a:r>
            <a:r>
              <a:rPr lang="en-GB" sz="7200" dirty="0"/>
              <a:t> </a:t>
            </a:r>
            <a:r>
              <a:rPr lang="en-GB" sz="7200" dirty="0" err="1"/>
              <a:t>gwybodus</a:t>
            </a:r>
            <a:r>
              <a:rPr lang="en-GB" sz="7200" dirty="0"/>
              <a:t> </a:t>
            </a:r>
            <a:r>
              <a:rPr lang="en-GB" sz="7200" dirty="0" err="1"/>
              <a:t>yn</a:t>
            </a:r>
            <a:r>
              <a:rPr lang="en-GB" sz="7200" dirty="0"/>
              <a:t> </a:t>
            </a:r>
            <a:r>
              <a:rPr lang="en-GB" sz="7200" dirty="0" err="1"/>
              <a:t>cael</a:t>
            </a:r>
            <a:r>
              <a:rPr lang="en-GB" sz="7200" dirty="0"/>
              <a:t> </a:t>
            </a:r>
            <a:r>
              <a:rPr lang="en-GB" sz="7200" dirty="0" err="1"/>
              <a:t>ei</a:t>
            </a:r>
            <a:r>
              <a:rPr lang="en-GB" sz="7200" dirty="0"/>
              <a:t> </a:t>
            </a:r>
            <a:r>
              <a:rPr lang="en-GB" sz="7200" dirty="0" err="1"/>
              <a:t>gael</a:t>
            </a:r>
            <a:r>
              <a:rPr lang="en-GB" sz="7200" dirty="0"/>
              <a:t>.</a:t>
            </a:r>
          </a:p>
          <a:p>
            <a:pPr lvl="0"/>
            <a:r>
              <a:rPr lang="en-GB" sz="7200" dirty="0" err="1"/>
              <a:t>Cynnal</a:t>
            </a:r>
            <a:r>
              <a:rPr lang="en-GB" sz="7200" dirty="0"/>
              <a:t> </a:t>
            </a:r>
            <a:r>
              <a:rPr lang="en-GB" sz="7200" dirty="0" err="1"/>
              <a:t>cyfrinachedd</a:t>
            </a:r>
            <a:r>
              <a:rPr lang="en-GB" sz="7200" dirty="0"/>
              <a:t> a </a:t>
            </a:r>
            <a:r>
              <a:rPr lang="en-GB" sz="7200" dirty="0" err="1"/>
              <a:t>phreifatrwydd</a:t>
            </a:r>
            <a:r>
              <a:rPr lang="en-GB" sz="7200" dirty="0"/>
              <a:t>.</a:t>
            </a:r>
          </a:p>
          <a:p>
            <a:pPr lvl="0"/>
            <a:r>
              <a:rPr lang="en-GB" sz="7200" dirty="0" err="1"/>
              <a:t>Sicrhau</a:t>
            </a:r>
            <a:r>
              <a:rPr lang="en-GB" sz="7200" dirty="0"/>
              <a:t> bod </a:t>
            </a:r>
            <a:r>
              <a:rPr lang="en-GB" sz="7200" dirty="0" err="1"/>
              <a:t>ymchwil</a:t>
            </a:r>
            <a:r>
              <a:rPr lang="en-GB" sz="7200" dirty="0"/>
              <a:t> </a:t>
            </a:r>
            <a:r>
              <a:rPr lang="en-GB" sz="7200" dirty="0" err="1"/>
              <a:t>yn</a:t>
            </a:r>
            <a:r>
              <a:rPr lang="en-GB" sz="7200" dirty="0"/>
              <a:t> </a:t>
            </a:r>
            <a:r>
              <a:rPr lang="en-GB" sz="7200" dirty="0" err="1"/>
              <a:t>cael</a:t>
            </a:r>
            <a:r>
              <a:rPr lang="en-GB" sz="7200" dirty="0"/>
              <a:t> </a:t>
            </a:r>
            <a:r>
              <a:rPr lang="en-GB" sz="7200" dirty="0" err="1"/>
              <a:t>ei</a:t>
            </a:r>
            <a:r>
              <a:rPr lang="en-GB" sz="7200" dirty="0"/>
              <a:t> </a:t>
            </a:r>
            <a:r>
              <a:rPr lang="en-GB" sz="7200" dirty="0" err="1"/>
              <a:t>gynnal</a:t>
            </a:r>
            <a:r>
              <a:rPr lang="en-GB" sz="7200" dirty="0"/>
              <a:t> </a:t>
            </a:r>
            <a:r>
              <a:rPr lang="en-GB" sz="7200" dirty="0" err="1"/>
              <a:t>yn</a:t>
            </a:r>
            <a:r>
              <a:rPr lang="en-GB" sz="7200" dirty="0"/>
              <a:t> </a:t>
            </a:r>
            <a:r>
              <a:rPr lang="en-GB" sz="7200" dirty="0" err="1"/>
              <a:t>gyfrifol</a:t>
            </a:r>
            <a:r>
              <a:rPr lang="en-GB" sz="7200" dirty="0"/>
              <a:t> ac </a:t>
            </a:r>
            <a:r>
              <a:rPr lang="en-GB" sz="7200" dirty="0" err="1"/>
              <a:t>yn</a:t>
            </a:r>
            <a:r>
              <a:rPr lang="en-GB" sz="7200" dirty="0"/>
              <a:t> </a:t>
            </a:r>
            <a:r>
              <a:rPr lang="en-GB" sz="7200" dirty="0" err="1"/>
              <a:t>unol</a:t>
            </a:r>
            <a:r>
              <a:rPr lang="en-GB" sz="7200" dirty="0"/>
              <a:t> â </a:t>
            </a:r>
            <a:r>
              <a:rPr lang="en-GB" sz="7200" dirty="0" err="1"/>
              <a:t>safonau</a:t>
            </a:r>
            <a:r>
              <a:rPr lang="en-GB" sz="7200" dirty="0"/>
              <a:t> </a:t>
            </a:r>
            <a:r>
              <a:rPr lang="en-GB" sz="7200" dirty="0" err="1"/>
              <a:t>proffesiynol</a:t>
            </a:r>
            <a:r>
              <a:rPr lang="en-GB" sz="7200" dirty="0"/>
              <a:t> a </a:t>
            </a:r>
            <a:r>
              <a:rPr lang="en-GB" sz="7200" dirty="0" err="1"/>
              <a:t>chyfreithiol</a:t>
            </a:r>
            <a:r>
              <a:rPr lang="en-GB" sz="7200" dirty="0"/>
              <a:t> ac </a:t>
            </a:r>
            <a:r>
              <a:rPr lang="en-GB" sz="7200" dirty="0" err="1"/>
              <a:t>nad</a:t>
            </a:r>
            <a:r>
              <a:rPr lang="en-GB" sz="7200" dirty="0"/>
              <a:t> </a:t>
            </a:r>
            <a:r>
              <a:rPr lang="en-GB" sz="7200" dirty="0" err="1"/>
              <a:t>yw'n</a:t>
            </a:r>
            <a:r>
              <a:rPr lang="en-GB" sz="7200" dirty="0"/>
              <a:t> </a:t>
            </a:r>
            <a:r>
              <a:rPr lang="en-GB" sz="7200" dirty="0" err="1"/>
              <a:t>dod</a:t>
            </a:r>
            <a:r>
              <a:rPr lang="en-GB" sz="7200" dirty="0"/>
              <a:t> </a:t>
            </a:r>
            <a:r>
              <a:rPr lang="en-GB" sz="7200" dirty="0" err="1"/>
              <a:t>â'r</a:t>
            </a:r>
            <a:r>
              <a:rPr lang="en-GB" sz="7200" dirty="0"/>
              <a:t> </a:t>
            </a:r>
            <a:r>
              <a:rPr lang="en-GB" sz="7200" dirty="0" err="1"/>
              <a:t>brifysgol</a:t>
            </a:r>
            <a:r>
              <a:rPr lang="en-GB" sz="7200" dirty="0"/>
              <a:t> </a:t>
            </a:r>
            <a:r>
              <a:rPr lang="en-GB" sz="7200" dirty="0" err="1"/>
              <a:t>i</a:t>
            </a:r>
            <a:r>
              <a:rPr lang="en-GB" sz="7200" dirty="0"/>
              <a:t> </a:t>
            </a:r>
            <a:r>
              <a:rPr lang="en-GB" sz="7200" dirty="0" err="1"/>
              <a:t>anfri</a:t>
            </a:r>
            <a:r>
              <a:rPr lang="en-GB" sz="7200" dirty="0"/>
              <a:t>                      </a:t>
            </a:r>
            <a:r>
              <a:rPr lang="en-GB" sz="1000" dirty="0"/>
              <a:t>(PCYDDS, 2026)</a:t>
            </a:r>
            <a:r>
              <a:rPr lang="en-GB" sz="7200" dirty="0"/>
              <a:t>              </a:t>
            </a:r>
          </a:p>
          <a:p>
            <a:pPr marL="0" indent="0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r>
              <a:rPr lang="en-GB" sz="1000" dirty="0"/>
              <a:t>(PCYDDS, 2026)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80A5E1-D684-001C-FCC9-9ADE1AAB880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fontAlgn="t">
              <a:lnSpc>
                <a:spcPts val="1500"/>
              </a:lnSpc>
            </a:pPr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Ethical approval is the process through which a research project proposal  is reviewed and approved to ensure it protects participants' rights, safety, wellbeing and confidentiality.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7200" b="1" i="1" dirty="0">
                <a:solidFill>
                  <a:schemeClr val="accent1">
                    <a:lumMod val="75000"/>
                  </a:schemeClr>
                </a:solidFill>
              </a:rPr>
              <a:t>Why it is needed:</a:t>
            </a:r>
            <a:endParaRPr lang="en-GB" sz="7200" i="1" dirty="0">
              <a:solidFill>
                <a:schemeClr val="accent1">
                  <a:lumMod val="75000"/>
                </a:schemeClr>
              </a:solidFill>
            </a:endParaRPr>
          </a:p>
          <a:p>
            <a:pPr fontAlgn="t">
              <a:lnSpc>
                <a:spcPts val="1500"/>
              </a:lnSpc>
            </a:pPr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Protects research participants from harm.</a:t>
            </a:r>
          </a:p>
          <a:p>
            <a:pPr fontAlgn="t">
              <a:lnSpc>
                <a:spcPts val="1500"/>
              </a:lnSpc>
            </a:pPr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Ensures informed consent is obtained.</a:t>
            </a:r>
          </a:p>
          <a:p>
            <a:pPr fontAlgn="t">
              <a:lnSpc>
                <a:spcPts val="1500"/>
              </a:lnSpc>
            </a:pPr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Maintains confidentiality and privacy.</a:t>
            </a:r>
          </a:p>
          <a:p>
            <a:pPr fontAlgn="t">
              <a:lnSpc>
                <a:spcPts val="1500"/>
              </a:lnSpc>
            </a:pPr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Ensures research is conducted responsibly and according to professional and legal  standards and does not bring the university into disrepute.                                               </a:t>
            </a:r>
          </a:p>
          <a:p>
            <a:pPr marL="0" indent="0" algn="r" fontAlgn="t">
              <a:lnSpc>
                <a:spcPts val="1500"/>
              </a:lnSpc>
              <a:buNone/>
            </a:pP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  <a:t>(UWTSD, 2026)</a:t>
            </a:r>
          </a:p>
        </p:txBody>
      </p:sp>
    </p:spTree>
    <p:extLst>
      <p:ext uri="{BB962C8B-B14F-4D97-AF65-F5344CB8AC3E}">
        <p14:creationId xmlns:p14="http://schemas.microsoft.com/office/powerpoint/2010/main" val="1712633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10D86-3EE0-9665-5806-6B05ED717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Ystyriaethau</a:t>
            </a:r>
            <a:r>
              <a:rPr lang="en-GB" b="1" dirty="0"/>
              <a:t> </a:t>
            </a:r>
            <a:r>
              <a:rPr lang="en-GB" b="1" dirty="0" err="1"/>
              <a:t>moesegol</a:t>
            </a:r>
            <a:r>
              <a:rPr lang="en-GB" b="1" dirty="0"/>
              <a:t> </a:t>
            </a:r>
            <a:r>
              <a:rPr lang="en-GB" b="1" dirty="0" err="1"/>
              <a:t>craidd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Core 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BA515-350A-BA97-4F34-59553CDE6A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marL="0" indent="0" algn="r">
              <a:buNone/>
            </a:pPr>
            <a:endParaRPr lang="en-GB" sz="1000" dirty="0"/>
          </a:p>
          <a:p>
            <a:pPr lvl="0"/>
            <a:r>
              <a:rPr lang="en-GB" sz="3800" dirty="0"/>
              <a:t>Parch at </a:t>
            </a:r>
            <a:r>
              <a:rPr lang="en-GB" sz="3800" dirty="0" err="1"/>
              <a:t>bersonau</a:t>
            </a:r>
            <a:endParaRPr lang="en-GB" sz="3800" dirty="0"/>
          </a:p>
          <a:p>
            <a:pPr lvl="0"/>
            <a:r>
              <a:rPr lang="en-GB" sz="3800" dirty="0" err="1"/>
              <a:t>Caniatâd</a:t>
            </a:r>
            <a:r>
              <a:rPr lang="en-GB" sz="3800" dirty="0"/>
              <a:t> </a:t>
            </a:r>
            <a:r>
              <a:rPr lang="en-GB" sz="3800" dirty="0" err="1"/>
              <a:t>gwybodus</a:t>
            </a:r>
            <a:endParaRPr lang="en-GB" sz="3800" dirty="0"/>
          </a:p>
          <a:p>
            <a:pPr lvl="0"/>
            <a:r>
              <a:rPr lang="en-GB" sz="3800" dirty="0" err="1"/>
              <a:t>Cyfrinachedd</a:t>
            </a:r>
            <a:endParaRPr lang="en-GB" sz="3800" dirty="0"/>
          </a:p>
          <a:p>
            <a:pPr lvl="0"/>
            <a:r>
              <a:rPr lang="en-GB" sz="3800" dirty="0" err="1"/>
              <a:t>Amddiffyn</a:t>
            </a:r>
            <a:r>
              <a:rPr lang="en-GB" sz="3800" dirty="0"/>
              <a:t> </a:t>
            </a:r>
            <a:r>
              <a:rPr lang="en-GB" sz="3800" dirty="0" err="1"/>
              <a:t>rhag</a:t>
            </a:r>
            <a:r>
              <a:rPr lang="en-GB" sz="3800" dirty="0"/>
              <a:t> </a:t>
            </a:r>
            <a:r>
              <a:rPr lang="en-GB" sz="3800" dirty="0" err="1"/>
              <a:t>niwed</a:t>
            </a:r>
            <a:endParaRPr lang="en-GB" sz="3800" dirty="0"/>
          </a:p>
          <a:p>
            <a:pPr lvl="0"/>
            <a:r>
              <a:rPr lang="en-GB" sz="3800" dirty="0" err="1"/>
              <a:t>Uniondeb</a:t>
            </a:r>
            <a:endParaRPr lang="en-GB" sz="3800" dirty="0"/>
          </a:p>
          <a:p>
            <a:pPr lvl="0"/>
            <a:r>
              <a:rPr lang="en-GB" sz="3800" dirty="0" err="1"/>
              <a:t>Cydymffurfio</a:t>
            </a:r>
            <a:r>
              <a:rPr lang="en-GB" sz="3800" dirty="0"/>
              <a:t> â </a:t>
            </a:r>
            <a:r>
              <a:rPr lang="en-GB" sz="3800" dirty="0" err="1"/>
              <a:t>safonau</a:t>
            </a:r>
            <a:r>
              <a:rPr lang="en-GB" sz="3800" dirty="0"/>
              <a:t> </a:t>
            </a:r>
            <a:r>
              <a:rPr lang="en-GB" sz="3800" dirty="0" err="1"/>
              <a:t>moesegol</a:t>
            </a:r>
            <a:r>
              <a:rPr lang="en-GB" sz="3800" dirty="0"/>
              <a:t> a </a:t>
            </a:r>
            <a:r>
              <a:rPr lang="en-GB" sz="3800" dirty="0" err="1"/>
              <a:t>chyfreithiol</a:t>
            </a:r>
            <a:endParaRPr lang="en-GB" sz="3800" dirty="0"/>
          </a:p>
          <a:p>
            <a:pPr marL="0" indent="0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r>
              <a:rPr lang="en-GB" sz="1000" dirty="0"/>
              <a:t>(PCDDS, 2026)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246DB8-8F12-9A4A-16EB-9F02D205D65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fontAlgn="t">
              <a:lnSpc>
                <a:spcPts val="1500"/>
              </a:lnSpc>
            </a:pPr>
            <a:r>
              <a:rPr lang="en-GB" sz="5100" i="1" dirty="0">
                <a:solidFill>
                  <a:schemeClr val="accent1">
                    <a:lumMod val="75000"/>
                  </a:schemeClr>
                </a:solidFill>
              </a:rPr>
              <a:t>Respect for persons</a:t>
            </a:r>
          </a:p>
          <a:p>
            <a:pPr fontAlgn="t">
              <a:lnSpc>
                <a:spcPts val="1500"/>
              </a:lnSpc>
            </a:pPr>
            <a:r>
              <a:rPr lang="en-GB" sz="5100" i="1" dirty="0">
                <a:solidFill>
                  <a:schemeClr val="accent1">
                    <a:lumMod val="75000"/>
                  </a:schemeClr>
                </a:solidFill>
              </a:rPr>
              <a:t>Informed consent</a:t>
            </a:r>
          </a:p>
          <a:p>
            <a:pPr fontAlgn="t">
              <a:lnSpc>
                <a:spcPts val="1500"/>
              </a:lnSpc>
            </a:pPr>
            <a:r>
              <a:rPr lang="en-GB" sz="5100" i="1" dirty="0">
                <a:solidFill>
                  <a:schemeClr val="accent1">
                    <a:lumMod val="75000"/>
                  </a:schemeClr>
                </a:solidFill>
              </a:rPr>
              <a:t>Confidentiality</a:t>
            </a:r>
          </a:p>
          <a:p>
            <a:pPr fontAlgn="t">
              <a:lnSpc>
                <a:spcPts val="1500"/>
              </a:lnSpc>
            </a:pPr>
            <a:r>
              <a:rPr lang="en-GB" sz="5100" i="1" dirty="0">
                <a:solidFill>
                  <a:schemeClr val="accent1">
                    <a:lumMod val="75000"/>
                  </a:schemeClr>
                </a:solidFill>
              </a:rPr>
              <a:t>Protection from harm</a:t>
            </a:r>
          </a:p>
          <a:p>
            <a:pPr fontAlgn="t">
              <a:lnSpc>
                <a:spcPts val="1500"/>
              </a:lnSpc>
            </a:pPr>
            <a:r>
              <a:rPr lang="en-GB" sz="5100" i="1" dirty="0">
                <a:solidFill>
                  <a:schemeClr val="accent1">
                    <a:lumMod val="75000"/>
                  </a:schemeClr>
                </a:solidFill>
              </a:rPr>
              <a:t>Integrity</a:t>
            </a:r>
          </a:p>
          <a:p>
            <a:pPr fontAlgn="t">
              <a:lnSpc>
                <a:spcPts val="1500"/>
              </a:lnSpc>
            </a:pPr>
            <a:r>
              <a:rPr lang="en-GB" sz="5100" i="1" dirty="0">
                <a:solidFill>
                  <a:schemeClr val="accent1">
                    <a:lumMod val="75000"/>
                  </a:schemeClr>
                </a:solidFill>
              </a:rPr>
              <a:t>Compliance with ethical and legal standards.</a:t>
            </a: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(UWTSD, 2026)</a:t>
            </a:r>
          </a:p>
        </p:txBody>
      </p:sp>
    </p:spTree>
    <p:extLst>
      <p:ext uri="{BB962C8B-B14F-4D97-AF65-F5344CB8AC3E}">
        <p14:creationId xmlns:p14="http://schemas.microsoft.com/office/powerpoint/2010/main" val="2899847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B357BA-6F7F-8047-4E78-FBB5827DA4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A9C8C-6D24-5D37-6E25-EFE81DF1C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err="1">
                <a:latin typeface="+mn-lt"/>
              </a:rPr>
              <a:t>Ystyriaethau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moesegol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craidd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ar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gyfer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pob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ymchwil</a:t>
            </a:r>
            <a:br>
              <a:rPr lang="en-GB" sz="3600" b="1" dirty="0">
                <a:latin typeface="+mn-lt"/>
              </a:rPr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Core ethical considerations for all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68D39-97F3-9506-815C-67B9D9EB9C1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en-GB" sz="5600" b="1" dirty="0"/>
              <a:t>Cyn </a:t>
            </a:r>
            <a:r>
              <a:rPr lang="en-GB" sz="5600" b="1" dirty="0" err="1"/>
              <a:t>i'r</a:t>
            </a:r>
            <a:r>
              <a:rPr lang="en-GB" sz="5600" b="1" dirty="0"/>
              <a:t> </a:t>
            </a:r>
            <a:r>
              <a:rPr lang="en-GB" sz="5600" b="1" dirty="0" err="1"/>
              <a:t>ymchwil</a:t>
            </a:r>
            <a:r>
              <a:rPr lang="en-GB" sz="5600" b="1" dirty="0"/>
              <a:t> </a:t>
            </a:r>
            <a:r>
              <a:rPr lang="en-GB" sz="5600" b="1" dirty="0" err="1"/>
              <a:t>ddechrau</a:t>
            </a:r>
            <a:r>
              <a:rPr lang="en-GB" sz="5600" b="1" dirty="0"/>
              <a:t> </a:t>
            </a:r>
            <a:r>
              <a:rPr lang="en-GB" sz="5600" dirty="0" err="1"/>
              <a:t>Rhaid</a:t>
            </a:r>
            <a:r>
              <a:rPr lang="en-GB" sz="5600" dirty="0"/>
              <a:t> </a:t>
            </a:r>
            <a:r>
              <a:rPr lang="en-GB" sz="5600" dirty="0" err="1"/>
              <a:t>ceisio</a:t>
            </a:r>
            <a:r>
              <a:rPr lang="en-GB" sz="5600" dirty="0"/>
              <a:t> </a:t>
            </a:r>
            <a:r>
              <a:rPr lang="en-GB" sz="5600" dirty="0" err="1"/>
              <a:t>cymeradwyaeth</a:t>
            </a:r>
            <a:r>
              <a:rPr lang="en-GB" sz="5600" dirty="0"/>
              <a:t> </a:t>
            </a:r>
            <a:r>
              <a:rPr lang="en-GB" sz="5600" dirty="0" err="1"/>
              <a:t>foesegol</a:t>
            </a:r>
            <a:endParaRPr lang="en-GB" sz="5600" dirty="0"/>
          </a:p>
          <a:p>
            <a:pPr lvl="0"/>
            <a:r>
              <a:rPr lang="en-GB" sz="5600" b="1" dirty="0" err="1"/>
              <a:t>Diogelu</a:t>
            </a:r>
            <a:r>
              <a:rPr lang="en-GB" sz="5600" b="1" dirty="0"/>
              <a:t> data a </a:t>
            </a:r>
            <a:r>
              <a:rPr lang="en-GB" sz="5600" b="1" dirty="0" err="1"/>
              <a:t>diogelwch</a:t>
            </a:r>
            <a:r>
              <a:rPr lang="en-GB" sz="5600" dirty="0"/>
              <a:t> </a:t>
            </a:r>
            <a:r>
              <a:rPr lang="en-GB" sz="5600" dirty="0" err="1"/>
              <a:t>Rhaid</a:t>
            </a:r>
            <a:r>
              <a:rPr lang="en-GB" sz="5600" dirty="0"/>
              <a:t> </a:t>
            </a:r>
            <a:r>
              <a:rPr lang="en-GB" sz="5600" dirty="0" err="1"/>
              <a:t>storio</a:t>
            </a:r>
            <a:r>
              <a:rPr lang="en-GB" sz="5600" dirty="0"/>
              <a:t>, </a:t>
            </a:r>
            <a:r>
              <a:rPr lang="en-GB" sz="5600" dirty="0" err="1"/>
              <a:t>rheoli</a:t>
            </a:r>
            <a:r>
              <a:rPr lang="en-GB" sz="5600" dirty="0"/>
              <a:t> a </a:t>
            </a:r>
            <a:r>
              <a:rPr lang="en-GB" sz="5600" dirty="0" err="1"/>
              <a:t>gwaredu</a:t>
            </a:r>
            <a:r>
              <a:rPr lang="en-GB" sz="5600" dirty="0"/>
              <a:t> data </a:t>
            </a:r>
            <a:r>
              <a:rPr lang="en-GB" sz="5600" dirty="0" err="1"/>
              <a:t>ymchwil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unol</a:t>
            </a:r>
            <a:r>
              <a:rPr lang="en-GB" sz="5600" dirty="0"/>
              <a:t> â </a:t>
            </a:r>
            <a:r>
              <a:rPr lang="en-GB" sz="5600" dirty="0" err="1"/>
              <a:t>gofynion</a:t>
            </a:r>
            <a:r>
              <a:rPr lang="en-GB" sz="5600" dirty="0"/>
              <a:t> </a:t>
            </a:r>
            <a:r>
              <a:rPr lang="en-GB" sz="5600" dirty="0" err="1"/>
              <a:t>cyfreithiol</a:t>
            </a:r>
            <a:r>
              <a:rPr lang="en-GB" sz="5600" dirty="0"/>
              <a:t> a </a:t>
            </a:r>
            <a:r>
              <a:rPr lang="en-GB" sz="5600" dirty="0" err="1"/>
              <a:t>sefydliadol</a:t>
            </a:r>
            <a:r>
              <a:rPr lang="en-GB" sz="5600" dirty="0"/>
              <a:t> (ee, GDPR).</a:t>
            </a:r>
          </a:p>
          <a:p>
            <a:pPr lvl="0"/>
            <a:r>
              <a:rPr lang="en-GB" sz="5600" b="1" dirty="0" err="1"/>
              <a:t>Gonestrwydd</a:t>
            </a:r>
            <a:r>
              <a:rPr lang="en-GB" sz="5600" b="1" dirty="0"/>
              <a:t> ac </a:t>
            </a:r>
            <a:r>
              <a:rPr lang="en-GB" sz="5600" b="1" dirty="0" err="1"/>
              <a:t>uniondeb</a:t>
            </a:r>
            <a:r>
              <a:rPr lang="en-GB" sz="5600" dirty="0"/>
              <a:t> Dylai </a:t>
            </a:r>
            <a:r>
              <a:rPr lang="en-GB" sz="5600" dirty="0" err="1"/>
              <a:t>ymchwilwyr</a:t>
            </a:r>
            <a:r>
              <a:rPr lang="en-GB" sz="5600" dirty="0"/>
              <a:t> </a:t>
            </a:r>
            <a:r>
              <a:rPr lang="en-GB" sz="5600" dirty="0" err="1"/>
              <a:t>adrodd</a:t>
            </a:r>
            <a:r>
              <a:rPr lang="en-GB" sz="5600" dirty="0"/>
              <a:t> </a:t>
            </a:r>
            <a:r>
              <a:rPr lang="en-GB" sz="5600" dirty="0" err="1"/>
              <a:t>dulliau</a:t>
            </a:r>
            <a:r>
              <a:rPr lang="en-GB" sz="5600" dirty="0"/>
              <a:t>, </a:t>
            </a:r>
            <a:r>
              <a:rPr lang="en-GB" sz="5600" dirty="0" err="1"/>
              <a:t>canfyddiadau</a:t>
            </a:r>
            <a:r>
              <a:rPr lang="en-GB" sz="5600" dirty="0"/>
              <a:t>, a </a:t>
            </a:r>
            <a:r>
              <a:rPr lang="en-GB" sz="5600" dirty="0" err="1"/>
              <a:t>chyfyngiadau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gywir</a:t>
            </a:r>
            <a:r>
              <a:rPr lang="en-GB" sz="5600" dirty="0"/>
              <a:t> </a:t>
            </a:r>
            <a:r>
              <a:rPr lang="en-GB" sz="5600" dirty="0" err="1"/>
              <a:t>heb</a:t>
            </a:r>
            <a:r>
              <a:rPr lang="en-GB" sz="5600" dirty="0"/>
              <a:t> </a:t>
            </a:r>
            <a:r>
              <a:rPr lang="en-GB" sz="5600" dirty="0" err="1"/>
              <a:t>ffugio</a:t>
            </a:r>
            <a:r>
              <a:rPr lang="en-GB" sz="5600" dirty="0"/>
              <a:t>, </a:t>
            </a:r>
            <a:r>
              <a:rPr lang="en-GB" sz="5600" dirty="0" err="1"/>
              <a:t>ffugio</a:t>
            </a:r>
            <a:r>
              <a:rPr lang="en-GB" sz="5600" dirty="0"/>
              <a:t> neu </a:t>
            </a:r>
            <a:r>
              <a:rPr lang="en-GB" sz="5600" dirty="0" err="1"/>
              <a:t>dwyllo</a:t>
            </a:r>
            <a:r>
              <a:rPr lang="en-GB" sz="5600" dirty="0"/>
              <a:t>.</a:t>
            </a:r>
          </a:p>
          <a:p>
            <a:pPr lvl="0"/>
            <a:r>
              <a:rPr lang="en-GB" sz="5600" b="1" dirty="0"/>
              <a:t>Dylai</a:t>
            </a:r>
            <a:r>
              <a:rPr lang="en-GB" sz="5600" dirty="0"/>
              <a:t> </a:t>
            </a:r>
            <a:r>
              <a:rPr lang="en-GB" sz="5600" dirty="0" err="1"/>
              <a:t>ymchwil</a:t>
            </a:r>
            <a:r>
              <a:rPr lang="en-GB" sz="5600" dirty="0"/>
              <a:t> </a:t>
            </a:r>
            <a:r>
              <a:rPr lang="en-GB" sz="5600" dirty="0" err="1"/>
              <a:t>anelu</a:t>
            </a:r>
            <a:r>
              <a:rPr lang="en-GB" sz="5600" dirty="0"/>
              <a:t> at </a:t>
            </a:r>
            <a:r>
              <a:rPr lang="en-GB" sz="5600" dirty="0" err="1"/>
              <a:t>ddarparu</a:t>
            </a:r>
            <a:r>
              <a:rPr lang="en-GB" sz="5600" dirty="0"/>
              <a:t> </a:t>
            </a:r>
            <a:r>
              <a:rPr lang="en-GB" sz="5600" dirty="0" err="1"/>
              <a:t>buddion</a:t>
            </a:r>
            <a:r>
              <a:rPr lang="en-GB" sz="5600" dirty="0"/>
              <a:t> </a:t>
            </a:r>
            <a:r>
              <a:rPr lang="en-GB" sz="5600" dirty="0" err="1"/>
              <a:t>wrth</a:t>
            </a:r>
            <a:r>
              <a:rPr lang="en-GB" sz="5600" dirty="0"/>
              <a:t> </a:t>
            </a:r>
            <a:r>
              <a:rPr lang="en-GB" sz="5600" dirty="0" err="1"/>
              <a:t>osgoi</a:t>
            </a:r>
            <a:r>
              <a:rPr lang="en-GB" sz="5600" dirty="0"/>
              <a:t> neu </a:t>
            </a:r>
            <a:r>
              <a:rPr lang="en-GB" sz="5600" dirty="0" err="1"/>
              <a:t>leihau</a:t>
            </a:r>
            <a:r>
              <a:rPr lang="en-GB" sz="5600" dirty="0"/>
              <a:t> </a:t>
            </a:r>
            <a:r>
              <a:rPr lang="en-GB" sz="5600" dirty="0" err="1"/>
              <a:t>niwed</a:t>
            </a:r>
            <a:r>
              <a:rPr lang="en-GB" sz="5600" dirty="0"/>
              <a:t>.</a:t>
            </a:r>
          </a:p>
          <a:p>
            <a:pPr lvl="0"/>
            <a:r>
              <a:rPr lang="en-GB" sz="5600" b="1" dirty="0"/>
              <a:t>Dylai</a:t>
            </a:r>
            <a:r>
              <a:rPr lang="en-GB" sz="5600" dirty="0"/>
              <a:t> </a:t>
            </a:r>
            <a:r>
              <a:rPr lang="en-GB" sz="5600" dirty="0" err="1"/>
              <a:t>ymchwilwyr</a:t>
            </a:r>
            <a:r>
              <a:rPr lang="en-GB" sz="5600" dirty="0"/>
              <a:t> </a:t>
            </a:r>
            <a:r>
              <a:rPr lang="en-GB" sz="5600" dirty="0" err="1"/>
              <a:t>gael</a:t>
            </a:r>
            <a:r>
              <a:rPr lang="en-GB" sz="5600" dirty="0"/>
              <a:t> </a:t>
            </a:r>
            <a:r>
              <a:rPr lang="en-GB" sz="5600" dirty="0" err="1"/>
              <a:t>cymeradwyaeth</a:t>
            </a:r>
            <a:r>
              <a:rPr lang="en-GB" sz="5600" dirty="0"/>
              <a:t> </a:t>
            </a:r>
            <a:r>
              <a:rPr lang="en-GB" sz="5600" dirty="0" err="1"/>
              <a:t>gan</a:t>
            </a:r>
            <a:r>
              <a:rPr lang="en-GB" sz="5600" dirty="0"/>
              <a:t> y </a:t>
            </a:r>
            <a:r>
              <a:rPr lang="en-GB" sz="5600" dirty="0" err="1"/>
              <a:t>pwyllgor</a:t>
            </a:r>
            <a:r>
              <a:rPr lang="en-GB" sz="5600" dirty="0"/>
              <a:t> </a:t>
            </a:r>
            <a:r>
              <a:rPr lang="en-GB" sz="5600" dirty="0" err="1"/>
              <a:t>moeseg</a:t>
            </a:r>
            <a:r>
              <a:rPr lang="en-GB" sz="5600" dirty="0"/>
              <a:t> neu </a:t>
            </a:r>
            <a:r>
              <a:rPr lang="en-GB" sz="5600" dirty="0" err="1"/>
              <a:t>oruchwyliwr</a:t>
            </a:r>
            <a:r>
              <a:rPr lang="en-GB" sz="5600" dirty="0"/>
              <a:t> </a:t>
            </a:r>
            <a:r>
              <a:rPr lang="en-GB" sz="5600" dirty="0" err="1"/>
              <a:t>priodol</a:t>
            </a:r>
            <a:r>
              <a:rPr lang="en-GB" sz="5600" dirty="0"/>
              <a:t> </a:t>
            </a:r>
            <a:r>
              <a:rPr lang="en-GB" sz="5600" dirty="0" err="1"/>
              <a:t>cyn</a:t>
            </a:r>
            <a:r>
              <a:rPr lang="en-GB" sz="5600" dirty="0"/>
              <a:t> </a:t>
            </a:r>
            <a:r>
              <a:rPr lang="en-GB" sz="5600" dirty="0" err="1"/>
              <a:t>dechrau</a:t>
            </a:r>
            <a:r>
              <a:rPr lang="en-GB" sz="5600" dirty="0"/>
              <a:t> </a:t>
            </a:r>
            <a:r>
              <a:rPr lang="en-GB" sz="5600" dirty="0" err="1"/>
              <a:t>ymchwil</a:t>
            </a:r>
            <a:r>
              <a:rPr lang="en-GB" sz="5600" dirty="0"/>
              <a:t> </a:t>
            </a:r>
            <a:r>
              <a:rPr lang="en-GB" sz="5600" dirty="0" err="1"/>
              <a:t>sy'n</a:t>
            </a:r>
            <a:r>
              <a:rPr lang="en-GB" sz="5600" dirty="0"/>
              <a:t> </a:t>
            </a:r>
            <a:r>
              <a:rPr lang="en-GB" sz="5600" dirty="0" err="1"/>
              <a:t>cynnwys</a:t>
            </a:r>
            <a:r>
              <a:rPr lang="en-GB" sz="5600" dirty="0"/>
              <a:t> </a:t>
            </a:r>
            <a:r>
              <a:rPr lang="en-GB" sz="5600" dirty="0" err="1"/>
              <a:t>cyfranogwyr</a:t>
            </a:r>
            <a:r>
              <a:rPr lang="en-GB" sz="5600" dirty="0"/>
              <a:t> </a:t>
            </a:r>
            <a:r>
              <a:rPr lang="en-GB" sz="5600" dirty="0" err="1"/>
              <a:t>dynol</a:t>
            </a:r>
            <a:r>
              <a:rPr lang="en-GB" sz="5600" dirty="0"/>
              <a:t>.</a:t>
            </a:r>
          </a:p>
          <a:p>
            <a:pPr lvl="0"/>
            <a:r>
              <a:rPr lang="en-GB" sz="5600" b="1" dirty="0" err="1"/>
              <a:t>Osgoi</a:t>
            </a:r>
            <a:r>
              <a:rPr lang="en-GB" sz="5600" b="1" dirty="0"/>
              <a:t> </a:t>
            </a:r>
            <a:r>
              <a:rPr lang="en-GB" sz="5600" b="1" dirty="0" err="1"/>
              <a:t>gwrthdaro</a:t>
            </a:r>
            <a:r>
              <a:rPr lang="en-GB" sz="5600" b="1" dirty="0"/>
              <a:t> </a:t>
            </a:r>
            <a:r>
              <a:rPr lang="en-GB" sz="5600" b="1" dirty="0" err="1"/>
              <a:t>buddiannau</a:t>
            </a:r>
            <a:r>
              <a:rPr lang="en-GB" sz="5600" dirty="0"/>
              <a:t> Dylai </a:t>
            </a:r>
            <a:r>
              <a:rPr lang="en-GB" sz="5600" dirty="0" err="1"/>
              <a:t>ymchwilwyr</a:t>
            </a:r>
            <a:r>
              <a:rPr lang="en-GB" sz="5600" dirty="0"/>
              <a:t> </a:t>
            </a:r>
            <a:r>
              <a:rPr lang="en-GB" sz="5600" dirty="0" err="1"/>
              <a:t>ddatgelu</a:t>
            </a:r>
            <a:r>
              <a:rPr lang="en-GB" sz="5600" dirty="0"/>
              <a:t> </a:t>
            </a:r>
            <a:r>
              <a:rPr lang="en-GB" sz="5600" dirty="0" err="1"/>
              <a:t>unrhyw</a:t>
            </a:r>
            <a:r>
              <a:rPr lang="en-GB" sz="5600" dirty="0"/>
              <a:t> </a:t>
            </a:r>
            <a:r>
              <a:rPr lang="en-GB" sz="5600" dirty="0" err="1"/>
              <a:t>fuddiannau</a:t>
            </a:r>
            <a:r>
              <a:rPr lang="en-GB" sz="5600" dirty="0"/>
              <a:t> </a:t>
            </a:r>
            <a:r>
              <a:rPr lang="en-GB" sz="5600" dirty="0" err="1"/>
              <a:t>personol</a:t>
            </a:r>
            <a:r>
              <a:rPr lang="en-GB" sz="5600" dirty="0"/>
              <a:t>, </a:t>
            </a:r>
            <a:r>
              <a:rPr lang="en-GB" sz="5600" dirty="0" err="1"/>
              <a:t>ariannol</a:t>
            </a:r>
            <a:r>
              <a:rPr lang="en-GB" sz="5600" dirty="0"/>
              <a:t> neu </a:t>
            </a:r>
            <a:r>
              <a:rPr lang="en-GB" sz="5600" dirty="0" err="1"/>
              <a:t>broffesiynol</a:t>
            </a:r>
            <a:r>
              <a:rPr lang="en-GB" sz="5600" dirty="0"/>
              <a:t> a </a:t>
            </a:r>
            <a:r>
              <a:rPr lang="en-GB" sz="5600" dirty="0" err="1"/>
              <a:t>allai</a:t>
            </a:r>
            <a:r>
              <a:rPr lang="en-GB" sz="5600" dirty="0"/>
              <a:t> </a:t>
            </a:r>
            <a:r>
              <a:rPr lang="en-GB" sz="5600" dirty="0" err="1"/>
              <a:t>ddylanwadu</a:t>
            </a:r>
            <a:r>
              <a:rPr lang="en-GB" sz="5600" dirty="0"/>
              <a:t> </a:t>
            </a:r>
            <a:r>
              <a:rPr lang="en-GB" sz="5600" dirty="0" err="1"/>
              <a:t>ar</a:t>
            </a:r>
            <a:r>
              <a:rPr lang="en-GB" sz="5600" dirty="0"/>
              <a:t> yr </a:t>
            </a:r>
            <a:r>
              <a:rPr lang="en-GB" sz="5600" dirty="0" err="1"/>
              <a:t>ymchwil</a:t>
            </a:r>
            <a:r>
              <a:rPr lang="en-GB" sz="5600" dirty="0"/>
              <a:t>.</a:t>
            </a:r>
          </a:p>
          <a:p>
            <a:pPr lvl="0"/>
            <a:r>
              <a:rPr lang="en-GB" sz="5600" b="1" dirty="0" err="1"/>
              <a:t>Cyfrifoldeb</a:t>
            </a:r>
            <a:r>
              <a:rPr lang="en-GB" sz="5600" b="1" dirty="0"/>
              <a:t> </a:t>
            </a:r>
            <a:r>
              <a:rPr lang="en-GB" sz="5600" b="1" dirty="0" err="1"/>
              <a:t>academaidd</a:t>
            </a:r>
            <a:r>
              <a:rPr lang="en-GB" sz="5600" b="1" dirty="0"/>
              <a:t> a </a:t>
            </a:r>
            <a:r>
              <a:rPr lang="en-GB" sz="5600" b="1" dirty="0" err="1"/>
              <a:t>phroffesiynol</a:t>
            </a:r>
            <a:r>
              <a:rPr lang="en-GB" sz="5600" dirty="0"/>
              <a:t> Dylai </a:t>
            </a:r>
            <a:r>
              <a:rPr lang="en-GB" sz="5600" dirty="0" err="1"/>
              <a:t>ymchwilwyr</a:t>
            </a:r>
            <a:r>
              <a:rPr lang="en-GB" sz="5600" dirty="0"/>
              <a:t> </a:t>
            </a:r>
            <a:r>
              <a:rPr lang="en-GB" sz="5600" dirty="0" err="1"/>
              <a:t>gydymffurfio</a:t>
            </a:r>
            <a:r>
              <a:rPr lang="en-GB" sz="5600" dirty="0"/>
              <a:t> â </a:t>
            </a:r>
            <a:r>
              <a:rPr lang="en-GB" sz="5600" dirty="0" err="1"/>
              <a:t>safonau</a:t>
            </a:r>
            <a:r>
              <a:rPr lang="en-GB" sz="5600" dirty="0"/>
              <a:t> </a:t>
            </a:r>
            <a:r>
              <a:rPr lang="en-GB" sz="5600" dirty="0" err="1"/>
              <a:t>sefydliadol</a:t>
            </a:r>
            <a:r>
              <a:rPr lang="en-GB" sz="5600" dirty="0"/>
              <a:t>, </a:t>
            </a:r>
            <a:r>
              <a:rPr lang="en-GB" sz="5600" dirty="0" err="1"/>
              <a:t>proffesiynol</a:t>
            </a:r>
            <a:r>
              <a:rPr lang="en-GB" sz="5600" dirty="0"/>
              <a:t> a </a:t>
            </a:r>
            <a:r>
              <a:rPr lang="en-GB" sz="5600" dirty="0" err="1"/>
              <a:t>chyfreithiol</a:t>
            </a:r>
            <a:r>
              <a:rPr lang="en-GB" sz="5600" dirty="0"/>
              <a:t> </a:t>
            </a:r>
            <a:r>
              <a:rPr lang="en-GB" sz="5600" dirty="0" err="1"/>
              <a:t>trwy</a:t>
            </a:r>
            <a:r>
              <a:rPr lang="en-GB" sz="5600" dirty="0"/>
              <a:t> </a:t>
            </a:r>
            <a:r>
              <a:rPr lang="en-GB" sz="5600" dirty="0" err="1"/>
              <a:t>gydol</a:t>
            </a:r>
            <a:r>
              <a:rPr lang="en-GB" sz="5600" dirty="0"/>
              <a:t> y broses </a:t>
            </a:r>
            <a:r>
              <a:rPr lang="en-GB" sz="5600" dirty="0" err="1"/>
              <a:t>ymchwil</a:t>
            </a:r>
            <a:r>
              <a:rPr lang="en-GB" sz="5600" dirty="0"/>
              <a:t>.                                       </a:t>
            </a:r>
            <a:r>
              <a:rPr lang="en-GB" sz="4000" dirty="0"/>
              <a:t>(PCYDDS, 2026)</a:t>
            </a:r>
          </a:p>
          <a:p>
            <a:pPr marL="0" indent="0">
              <a:buNone/>
            </a:pPr>
            <a:endParaRPr lang="en-GB" sz="5600" dirty="0"/>
          </a:p>
          <a:p>
            <a:pPr marL="0" indent="0" algn="r">
              <a:buNone/>
            </a:pPr>
            <a:endParaRPr lang="en-GB" sz="56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r>
              <a:rPr lang="en-GB" sz="1000" dirty="0"/>
              <a:t>(PCDDS, 2026)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4FE3AA-B3B7-BD02-0B3C-53FC7FA02A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en-GB" sz="5600" b="1" i="1" dirty="0">
                <a:solidFill>
                  <a:schemeClr val="accent1">
                    <a:lumMod val="75000"/>
                  </a:schemeClr>
                </a:solidFill>
              </a:rPr>
              <a:t>Before research starts </a:t>
            </a: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Ethical approval must be sought</a:t>
            </a:r>
            <a:endParaRPr lang="en-GB" sz="56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sz="5600" b="1" i="1" dirty="0">
                <a:solidFill>
                  <a:schemeClr val="accent1">
                    <a:lumMod val="75000"/>
                  </a:schemeClr>
                </a:solidFill>
              </a:rPr>
              <a:t>Data protection and security</a:t>
            </a: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 Research data must be stored, managed, and disposed of in accordance with legal and institutional requirements (e.g., GDPR).</a:t>
            </a:r>
          </a:p>
          <a:p>
            <a:pPr lvl="0"/>
            <a:r>
              <a:rPr lang="en-GB" sz="5600" b="1" i="1" dirty="0">
                <a:solidFill>
                  <a:schemeClr val="accent1">
                    <a:lumMod val="75000"/>
                  </a:schemeClr>
                </a:solidFill>
              </a:rPr>
              <a:t>Honesty and integrity</a:t>
            </a: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 Researchers should report methods, findings, and limitations accurately without fabrication, falsification, or deception.</a:t>
            </a:r>
          </a:p>
          <a:p>
            <a:pPr lvl="0"/>
            <a:r>
              <a:rPr lang="en-GB" sz="5600" b="1" i="1" dirty="0">
                <a:solidFill>
                  <a:schemeClr val="accent1">
                    <a:lumMod val="75000"/>
                  </a:schemeClr>
                </a:solidFill>
              </a:rPr>
              <a:t>Beneficence and non-maleficence</a:t>
            </a: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 Research should aim to provide benefits while avoiding or minimising harm.</a:t>
            </a:r>
          </a:p>
          <a:p>
            <a:pPr lvl="0"/>
            <a:r>
              <a:rPr lang="en-GB" sz="5600" b="1" i="1" dirty="0">
                <a:solidFill>
                  <a:schemeClr val="accent1">
                    <a:lumMod val="75000"/>
                  </a:schemeClr>
                </a:solidFill>
              </a:rPr>
              <a:t>Ethical approval</a:t>
            </a: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 Researchers should obtain approval from the appropriate ethics committee or supervisor before commencing research involving human participants.</a:t>
            </a:r>
          </a:p>
          <a:p>
            <a:pPr lvl="0"/>
            <a:r>
              <a:rPr lang="en-GB" sz="5600" b="1" i="1" dirty="0">
                <a:solidFill>
                  <a:schemeClr val="accent1">
                    <a:lumMod val="75000"/>
                  </a:schemeClr>
                </a:solidFill>
              </a:rPr>
              <a:t>Avoidance of conflicts of interest</a:t>
            </a: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 Researchers should disclose any personal, financial, or professional interests that could influence the research.</a:t>
            </a:r>
          </a:p>
          <a:p>
            <a:pPr lvl="0"/>
            <a:r>
              <a:rPr lang="en-GB" sz="5600" b="1" i="1" dirty="0">
                <a:solidFill>
                  <a:schemeClr val="accent1">
                    <a:lumMod val="75000"/>
                  </a:schemeClr>
                </a:solidFill>
              </a:rPr>
              <a:t>Academic and professional responsibility</a:t>
            </a: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 Researchers should comply with institutional, professional, and legal standards throughout the research process.</a:t>
            </a:r>
          </a:p>
          <a:p>
            <a:pPr marL="0" indent="0" algn="r">
              <a:buNone/>
            </a:pPr>
            <a:r>
              <a:rPr lang="en-GB" sz="2500" i="1" dirty="0">
                <a:solidFill>
                  <a:schemeClr val="accent1">
                    <a:lumMod val="75000"/>
                  </a:schemeClr>
                </a:solidFill>
              </a:rPr>
              <a:t>(UWTSD, 2026)</a:t>
            </a:r>
          </a:p>
        </p:txBody>
      </p:sp>
    </p:spTree>
    <p:extLst>
      <p:ext uri="{BB962C8B-B14F-4D97-AF65-F5344CB8AC3E}">
        <p14:creationId xmlns:p14="http://schemas.microsoft.com/office/powerpoint/2010/main" val="4020779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295EFF-CF57-0630-FA62-B4D93991C7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0BD04-9A8F-FD90-4008-A1CA97E6B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Core ethical considerations for primary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6F52A-C915-0AA1-5548-E269A9379A1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algn="r">
              <a:buNone/>
            </a:pPr>
            <a:endParaRPr lang="en-GB" sz="1000" dirty="0"/>
          </a:p>
          <a:p>
            <a:r>
              <a:rPr lang="en-GB" sz="4000" b="1" dirty="0" err="1"/>
              <a:t>Caniatâd</a:t>
            </a:r>
            <a:r>
              <a:rPr lang="en-GB" sz="4000" b="1" dirty="0"/>
              <a:t> </a:t>
            </a:r>
            <a:r>
              <a:rPr lang="en-GB" sz="4000" b="1" dirty="0" err="1"/>
              <a:t>gwybodus</a:t>
            </a:r>
            <a:r>
              <a:rPr lang="en-GB" sz="4000" dirty="0"/>
              <a:t>  Dylai </a:t>
            </a:r>
            <a:r>
              <a:rPr lang="en-GB" sz="4000" dirty="0" err="1"/>
              <a:t>cyfranogwyr</a:t>
            </a:r>
            <a:r>
              <a:rPr lang="en-GB" sz="4000" dirty="0"/>
              <a:t> </a:t>
            </a:r>
            <a:r>
              <a:rPr lang="en-GB" sz="4000" dirty="0" err="1"/>
              <a:t>gael</a:t>
            </a:r>
            <a:r>
              <a:rPr lang="en-GB" sz="4000" dirty="0"/>
              <a:t> </a:t>
            </a:r>
            <a:r>
              <a:rPr lang="en-GB" sz="4000" dirty="0" err="1"/>
              <a:t>eu</a:t>
            </a:r>
            <a:r>
              <a:rPr lang="en-GB" sz="4000" dirty="0"/>
              <a:t> </a:t>
            </a:r>
            <a:r>
              <a:rPr lang="en-GB" sz="4000" dirty="0" err="1"/>
              <a:t>hysbysu'n</a:t>
            </a:r>
            <a:r>
              <a:rPr lang="en-GB" sz="4000" dirty="0"/>
              <a:t> </a:t>
            </a:r>
            <a:r>
              <a:rPr lang="en-GB" sz="4000" dirty="0" err="1"/>
              <a:t>llawn</a:t>
            </a:r>
            <a:r>
              <a:rPr lang="en-GB" sz="4000" dirty="0"/>
              <a:t> am yr </a:t>
            </a:r>
            <a:r>
              <a:rPr lang="en-GB" sz="4000" dirty="0" err="1"/>
              <a:t>ymchwil</a:t>
            </a:r>
            <a:r>
              <a:rPr lang="en-GB" sz="4000" dirty="0"/>
              <a:t> a </a:t>
            </a:r>
            <a:r>
              <a:rPr lang="en-GB" sz="4000" dirty="0" err="1"/>
              <a:t>chytuno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gymryd</a:t>
            </a:r>
            <a:r>
              <a:rPr lang="en-GB" sz="4000" dirty="0"/>
              <a:t> </a:t>
            </a:r>
            <a:r>
              <a:rPr lang="en-GB" sz="4000" dirty="0" err="1"/>
              <a:t>rhan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wirfoddol</a:t>
            </a:r>
            <a:r>
              <a:rPr lang="en-GB" sz="4000" dirty="0"/>
              <a:t>.</a:t>
            </a:r>
          </a:p>
          <a:p>
            <a:pPr lvl="0"/>
            <a:r>
              <a:rPr lang="en-GB" sz="4000" b="1" dirty="0" err="1"/>
              <a:t>Cyfranogiad</a:t>
            </a:r>
            <a:r>
              <a:rPr lang="en-GB" sz="4000" b="1" dirty="0"/>
              <a:t> </a:t>
            </a:r>
            <a:r>
              <a:rPr lang="en-GB" sz="4000" b="1" dirty="0" err="1"/>
              <a:t>gwirfoddol</a:t>
            </a:r>
            <a:r>
              <a:rPr lang="en-GB" sz="4000" dirty="0"/>
              <a:t> Ni </a:t>
            </a:r>
            <a:r>
              <a:rPr lang="en-GB" sz="4000" dirty="0" err="1"/>
              <a:t>ddylid</a:t>
            </a:r>
            <a:r>
              <a:rPr lang="en-GB" sz="4000" dirty="0"/>
              <a:t> </a:t>
            </a:r>
            <a:r>
              <a:rPr lang="en-GB" sz="4000" dirty="0" err="1"/>
              <a:t>gorfodi</a:t>
            </a:r>
            <a:r>
              <a:rPr lang="en-GB" sz="4000" dirty="0"/>
              <a:t> neu </a:t>
            </a:r>
            <a:r>
              <a:rPr lang="en-GB" sz="4000" dirty="0" err="1"/>
              <a:t>roi</a:t>
            </a:r>
            <a:r>
              <a:rPr lang="en-GB" sz="4000" dirty="0"/>
              <a:t> </a:t>
            </a:r>
            <a:r>
              <a:rPr lang="en-GB" sz="4000" dirty="0" err="1"/>
              <a:t>pwysau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 </a:t>
            </a:r>
            <a:r>
              <a:rPr lang="en-GB" sz="4000" dirty="0" err="1"/>
              <a:t>unigolion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gymryd</a:t>
            </a:r>
            <a:r>
              <a:rPr lang="en-GB" sz="4000" dirty="0"/>
              <a:t> </a:t>
            </a:r>
            <a:r>
              <a:rPr lang="en-GB" sz="4000" dirty="0" err="1"/>
              <a:t>rhan</a:t>
            </a:r>
            <a:r>
              <a:rPr lang="en-GB" sz="4000" dirty="0"/>
              <a:t> a </a:t>
            </a:r>
            <a:r>
              <a:rPr lang="en-GB" sz="4000" dirty="0" err="1"/>
              <a:t>dylent</a:t>
            </a:r>
            <a:r>
              <a:rPr lang="en-GB" sz="4000" dirty="0"/>
              <a:t> </a:t>
            </a:r>
            <a:r>
              <a:rPr lang="en-GB" sz="4000" dirty="0" err="1"/>
              <a:t>fod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rhydd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dynnu'n</a:t>
            </a:r>
            <a:r>
              <a:rPr lang="en-GB" sz="4000" dirty="0"/>
              <a:t> </a:t>
            </a:r>
            <a:r>
              <a:rPr lang="en-GB" sz="4000" dirty="0" err="1"/>
              <a:t>ôl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 </a:t>
            </a:r>
            <a:r>
              <a:rPr lang="en-GB" sz="4000" dirty="0" err="1"/>
              <a:t>unrhyw</a:t>
            </a:r>
            <a:r>
              <a:rPr lang="en-GB" sz="4000" dirty="0"/>
              <a:t> </a:t>
            </a:r>
            <a:r>
              <a:rPr lang="en-GB" sz="4000" dirty="0" err="1"/>
              <a:t>adeg</a:t>
            </a:r>
            <a:r>
              <a:rPr lang="en-GB" sz="4000" dirty="0"/>
              <a:t>.</a:t>
            </a:r>
          </a:p>
          <a:p>
            <a:pPr lvl="0"/>
            <a:r>
              <a:rPr lang="en-GB" sz="4000" b="1" dirty="0" err="1"/>
              <a:t>Hawl</a:t>
            </a:r>
            <a:r>
              <a:rPr lang="en-GB" sz="4000" b="1" dirty="0"/>
              <a:t> </a:t>
            </a:r>
            <a:r>
              <a:rPr lang="en-GB" sz="4000" b="1" dirty="0" err="1"/>
              <a:t>i</a:t>
            </a:r>
            <a:r>
              <a:rPr lang="en-GB" sz="4000" b="1" dirty="0"/>
              <a:t> </a:t>
            </a:r>
            <a:r>
              <a:rPr lang="en-GB" sz="4000" b="1" dirty="0" err="1"/>
              <a:t>dynnu'n</a:t>
            </a:r>
            <a:r>
              <a:rPr lang="en-GB" sz="4000" b="1" dirty="0"/>
              <a:t> </a:t>
            </a:r>
            <a:r>
              <a:rPr lang="en-GB" sz="4000" b="1" dirty="0" err="1"/>
              <a:t>ôl</a:t>
            </a:r>
            <a:r>
              <a:rPr lang="en-GB" sz="4000" dirty="0"/>
              <a:t> </a:t>
            </a:r>
            <a:r>
              <a:rPr lang="en-GB" sz="4000" dirty="0" err="1"/>
              <a:t>Dylid</a:t>
            </a:r>
            <a:r>
              <a:rPr lang="en-GB" sz="4000" dirty="0"/>
              <a:t> </a:t>
            </a:r>
            <a:r>
              <a:rPr lang="en-GB" sz="4000" dirty="0" err="1"/>
              <a:t>dweud</a:t>
            </a:r>
            <a:r>
              <a:rPr lang="en-GB" sz="4000" dirty="0"/>
              <a:t> </a:t>
            </a:r>
            <a:r>
              <a:rPr lang="en-GB" sz="4000" dirty="0" err="1"/>
              <a:t>wrth</a:t>
            </a:r>
            <a:r>
              <a:rPr lang="en-GB" sz="4000" dirty="0"/>
              <a:t> </a:t>
            </a:r>
            <a:r>
              <a:rPr lang="en-GB" sz="4000" dirty="0" err="1"/>
              <a:t>gyfranogwyr</a:t>
            </a:r>
            <a:r>
              <a:rPr lang="en-GB" sz="4000" dirty="0"/>
              <a:t> </a:t>
            </a:r>
            <a:r>
              <a:rPr lang="en-GB" sz="4000" dirty="0" err="1"/>
              <a:t>eu</a:t>
            </a:r>
            <a:r>
              <a:rPr lang="en-GB" sz="4000" dirty="0"/>
              <a:t> bod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gallu</a:t>
            </a:r>
            <a:r>
              <a:rPr lang="en-GB" sz="4000" dirty="0"/>
              <a:t> </a:t>
            </a:r>
            <a:r>
              <a:rPr lang="en-GB" sz="4000" dirty="0" err="1"/>
              <a:t>gadael</a:t>
            </a:r>
            <a:r>
              <a:rPr lang="en-GB" sz="4000" dirty="0"/>
              <a:t> yr </a:t>
            </a:r>
            <a:r>
              <a:rPr lang="en-GB" sz="4000" dirty="0" err="1"/>
              <a:t>astudiaeth</a:t>
            </a:r>
            <a:r>
              <a:rPr lang="en-GB" sz="4000" dirty="0"/>
              <a:t> </a:t>
            </a:r>
            <a:r>
              <a:rPr lang="en-GB" sz="4000" dirty="0" err="1"/>
              <a:t>heb</a:t>
            </a:r>
            <a:r>
              <a:rPr lang="en-GB" sz="4000" dirty="0"/>
              <a:t> </a:t>
            </a:r>
            <a:r>
              <a:rPr lang="en-GB" sz="4000" dirty="0" err="1"/>
              <a:t>gosb</a:t>
            </a:r>
            <a:r>
              <a:rPr lang="en-GB" sz="4000" dirty="0"/>
              <a:t> neu </a:t>
            </a:r>
            <a:r>
              <a:rPr lang="en-GB" sz="4000" dirty="0" err="1"/>
              <a:t>ganlyniadau</a:t>
            </a:r>
            <a:r>
              <a:rPr lang="en-GB" sz="4000" dirty="0"/>
              <a:t> </a:t>
            </a:r>
            <a:r>
              <a:rPr lang="en-GB" sz="4000" dirty="0" err="1"/>
              <a:t>negyddol</a:t>
            </a:r>
            <a:r>
              <a:rPr lang="en-GB" sz="4000" dirty="0"/>
              <a:t>.</a:t>
            </a:r>
          </a:p>
          <a:p>
            <a:pPr lvl="0"/>
            <a:r>
              <a:rPr lang="en-GB" sz="4000" b="1" dirty="0" err="1"/>
              <a:t>Cyfrinachedd</a:t>
            </a:r>
            <a:r>
              <a:rPr lang="en-GB" sz="4000" b="1" dirty="0"/>
              <a:t> </a:t>
            </a:r>
            <a:r>
              <a:rPr lang="en-GB" sz="4000" b="1" dirty="0" err="1"/>
              <a:t>Rhaid</a:t>
            </a:r>
            <a:r>
              <a:rPr lang="en-GB" sz="4000" dirty="0"/>
              <a:t> </a:t>
            </a:r>
            <a:r>
              <a:rPr lang="en-GB" sz="4000" dirty="0" err="1"/>
              <a:t>cadw</a:t>
            </a:r>
            <a:r>
              <a:rPr lang="en-GB" sz="4000" dirty="0"/>
              <a:t>  </a:t>
            </a:r>
            <a:r>
              <a:rPr lang="en-GB" sz="4000" dirty="0" err="1"/>
              <a:t>gwybodaeth</a:t>
            </a:r>
            <a:r>
              <a:rPr lang="en-GB" sz="4000" dirty="0"/>
              <a:t> </a:t>
            </a:r>
            <a:r>
              <a:rPr lang="en-GB" sz="4000" dirty="0" err="1"/>
              <a:t>bersonol</a:t>
            </a:r>
            <a:r>
              <a:rPr lang="en-GB" sz="4000" dirty="0"/>
              <a:t> a </a:t>
            </a:r>
            <a:r>
              <a:rPr lang="en-GB" sz="4000" dirty="0" err="1"/>
              <a:t>ddarperir</a:t>
            </a:r>
            <a:r>
              <a:rPr lang="en-GB" sz="4000" dirty="0"/>
              <a:t> </a:t>
            </a:r>
            <a:r>
              <a:rPr lang="en-GB" sz="4000" dirty="0" err="1"/>
              <a:t>gan</a:t>
            </a:r>
            <a:r>
              <a:rPr lang="en-GB" sz="4000" dirty="0"/>
              <a:t> </a:t>
            </a:r>
            <a:r>
              <a:rPr lang="en-GB" sz="4000" dirty="0" err="1"/>
              <a:t>gyfranogwyr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ddiogel</a:t>
            </a:r>
            <a:r>
              <a:rPr lang="en-GB" sz="4000" dirty="0"/>
              <a:t> ac </a:t>
            </a:r>
            <a:r>
              <a:rPr lang="en-GB" sz="4000" dirty="0" err="1"/>
              <a:t>ni</a:t>
            </a:r>
            <a:r>
              <a:rPr lang="en-GB" sz="4000" dirty="0"/>
              <a:t> </a:t>
            </a:r>
            <a:r>
              <a:rPr lang="en-GB" sz="4000" dirty="0" err="1"/>
              <a:t>chaiff</a:t>
            </a:r>
            <a:r>
              <a:rPr lang="en-GB" sz="4000" dirty="0"/>
              <a:t> </a:t>
            </a:r>
            <a:r>
              <a:rPr lang="en-GB" sz="4000" dirty="0" err="1"/>
              <a:t>ei</a:t>
            </a:r>
            <a:r>
              <a:rPr lang="en-GB" sz="4000" dirty="0"/>
              <a:t> </a:t>
            </a:r>
            <a:r>
              <a:rPr lang="en-GB" sz="4000" dirty="0" err="1"/>
              <a:t>datgelu</a:t>
            </a:r>
            <a:r>
              <a:rPr lang="en-GB" sz="4000" dirty="0"/>
              <a:t> </a:t>
            </a:r>
            <a:r>
              <a:rPr lang="en-GB" sz="4000" dirty="0" err="1"/>
              <a:t>heb</a:t>
            </a:r>
            <a:r>
              <a:rPr lang="en-GB" sz="4000" dirty="0"/>
              <a:t> </a:t>
            </a:r>
            <a:r>
              <a:rPr lang="en-GB" sz="4000" dirty="0" err="1"/>
              <a:t>ganiatâd</a:t>
            </a:r>
            <a:r>
              <a:rPr lang="en-GB" sz="4000" dirty="0"/>
              <a:t>.</a:t>
            </a:r>
          </a:p>
          <a:p>
            <a:pPr lvl="0"/>
            <a:r>
              <a:rPr lang="en-GB" sz="4000" b="1" dirty="0" err="1"/>
              <a:t>Anhysbysrwydd</a:t>
            </a:r>
            <a:r>
              <a:rPr lang="en-GB" sz="4000" dirty="0"/>
              <a:t> Lle </a:t>
            </a:r>
            <a:r>
              <a:rPr lang="en-GB" sz="4000" dirty="0" err="1"/>
              <a:t>bo'n</a:t>
            </a:r>
            <a:r>
              <a:rPr lang="en-GB" sz="4000" dirty="0"/>
              <a:t> </a:t>
            </a:r>
            <a:r>
              <a:rPr lang="en-GB" sz="4000" dirty="0" err="1"/>
              <a:t>bosibl</a:t>
            </a:r>
            <a:r>
              <a:rPr lang="en-GB" sz="4000" dirty="0"/>
              <a:t>, </a:t>
            </a:r>
            <a:r>
              <a:rPr lang="en-GB" sz="4000" dirty="0" err="1"/>
              <a:t>ni</a:t>
            </a:r>
            <a:r>
              <a:rPr lang="en-GB" sz="4000" dirty="0"/>
              <a:t> </a:t>
            </a:r>
            <a:r>
              <a:rPr lang="en-GB" sz="4000" dirty="0" err="1"/>
              <a:t>ddylai</a:t>
            </a:r>
            <a:r>
              <a:rPr lang="en-GB" sz="4000" dirty="0"/>
              <a:t> </a:t>
            </a:r>
            <a:r>
              <a:rPr lang="en-GB" sz="4000" dirty="0" err="1"/>
              <a:t>hunaniaethau</a:t>
            </a:r>
            <a:r>
              <a:rPr lang="en-GB" sz="4000" dirty="0"/>
              <a:t> </a:t>
            </a:r>
            <a:r>
              <a:rPr lang="en-GB" sz="4000" dirty="0" err="1"/>
              <a:t>cyfranogwyr</a:t>
            </a:r>
            <a:r>
              <a:rPr lang="en-GB" sz="4000" dirty="0"/>
              <a:t> </a:t>
            </a:r>
            <a:r>
              <a:rPr lang="en-GB" sz="4000" dirty="0" err="1"/>
              <a:t>fod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adnabyddadwy</a:t>
            </a:r>
            <a:r>
              <a:rPr lang="en-GB" sz="4000" dirty="0"/>
              <a:t> </a:t>
            </a:r>
            <a:r>
              <a:rPr lang="en-GB" sz="4000" dirty="0" err="1"/>
              <a:t>mewn</a:t>
            </a:r>
            <a:r>
              <a:rPr lang="en-GB" sz="4000" dirty="0"/>
              <a:t> </a:t>
            </a:r>
            <a:r>
              <a:rPr lang="en-GB" sz="4000" dirty="0" err="1"/>
              <a:t>adroddiadau</a:t>
            </a:r>
            <a:r>
              <a:rPr lang="en-GB" sz="4000" dirty="0"/>
              <a:t> </a:t>
            </a:r>
            <a:r>
              <a:rPr lang="en-GB" sz="4000" dirty="0" err="1"/>
              <a:t>ymchwil</a:t>
            </a:r>
            <a:r>
              <a:rPr lang="en-GB" sz="4000" dirty="0"/>
              <a:t> neu </a:t>
            </a:r>
            <a:r>
              <a:rPr lang="en-GB" sz="4000" dirty="0" err="1"/>
              <a:t>gyhoeddiadau</a:t>
            </a:r>
            <a:r>
              <a:rPr lang="en-GB" sz="4000" dirty="0"/>
              <a:t>.</a:t>
            </a:r>
          </a:p>
          <a:p>
            <a:pPr lvl="0"/>
            <a:r>
              <a:rPr lang="en-GB" sz="4000" b="1" dirty="0" err="1"/>
              <a:t>Amddiffyn</a:t>
            </a:r>
            <a:r>
              <a:rPr lang="en-GB" sz="4000" b="1" dirty="0"/>
              <a:t> </a:t>
            </a:r>
            <a:r>
              <a:rPr lang="en-GB" sz="4000" b="1" dirty="0" err="1"/>
              <a:t>rhag</a:t>
            </a:r>
            <a:r>
              <a:rPr lang="en-GB" sz="4000" b="1" dirty="0"/>
              <a:t> </a:t>
            </a:r>
            <a:r>
              <a:rPr lang="en-GB" sz="4000" b="1" dirty="0" err="1"/>
              <a:t>niwed</a:t>
            </a:r>
            <a:r>
              <a:rPr lang="en-GB" sz="4000" dirty="0"/>
              <a:t> </a:t>
            </a:r>
            <a:r>
              <a:rPr lang="en-GB" sz="4000" dirty="0" err="1"/>
              <a:t>Rhaid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ymchwilwyr</a:t>
            </a:r>
            <a:r>
              <a:rPr lang="en-GB" sz="4000" dirty="0"/>
              <a:t> </a:t>
            </a:r>
            <a:r>
              <a:rPr lang="en-GB" sz="4000" dirty="0" err="1"/>
              <a:t>leihau</a:t>
            </a:r>
            <a:r>
              <a:rPr lang="en-GB" sz="4000" dirty="0"/>
              <a:t> </a:t>
            </a:r>
            <a:r>
              <a:rPr lang="en-GB" sz="4000" dirty="0" err="1"/>
              <a:t>unrhyw</a:t>
            </a:r>
            <a:r>
              <a:rPr lang="en-GB" sz="4000" dirty="0"/>
              <a:t> </a:t>
            </a:r>
            <a:r>
              <a:rPr lang="en-GB" sz="4000" dirty="0" err="1"/>
              <a:t>risgiau</a:t>
            </a:r>
            <a:r>
              <a:rPr lang="en-GB" sz="4000" dirty="0"/>
              <a:t> </a:t>
            </a:r>
            <a:r>
              <a:rPr lang="en-GB" sz="4000" dirty="0" err="1"/>
              <a:t>corfforol</a:t>
            </a:r>
            <a:r>
              <a:rPr lang="en-GB" sz="4000" dirty="0"/>
              <a:t>, </a:t>
            </a:r>
            <a:r>
              <a:rPr lang="en-GB" sz="4000" dirty="0" err="1"/>
              <a:t>seicolegol</a:t>
            </a:r>
            <a:r>
              <a:rPr lang="en-GB" sz="4000" dirty="0"/>
              <a:t>, </a:t>
            </a:r>
            <a:r>
              <a:rPr lang="en-GB" sz="4000" dirty="0" err="1"/>
              <a:t>emosiynol</a:t>
            </a:r>
            <a:r>
              <a:rPr lang="en-GB" sz="4000" dirty="0"/>
              <a:t>, </a:t>
            </a:r>
            <a:r>
              <a:rPr lang="en-GB" sz="4000" dirty="0" err="1"/>
              <a:t>cymdeithasol</a:t>
            </a:r>
            <a:r>
              <a:rPr lang="en-GB" sz="4000" dirty="0"/>
              <a:t> neu </a:t>
            </a:r>
            <a:r>
              <a:rPr lang="en-GB" sz="4000" dirty="0" err="1"/>
              <a:t>ariannol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gyfranogwyr</a:t>
            </a:r>
            <a:r>
              <a:rPr lang="en-GB" sz="4000" dirty="0"/>
              <a:t>.</a:t>
            </a:r>
          </a:p>
          <a:p>
            <a:pPr lvl="0"/>
            <a:r>
              <a:rPr lang="en-GB" sz="4000" b="1" dirty="0" err="1"/>
              <a:t>Preifatrwydd</a:t>
            </a:r>
            <a:r>
              <a:rPr lang="en-GB" sz="4000" dirty="0"/>
              <a:t>  </a:t>
            </a:r>
            <a:r>
              <a:rPr lang="en-GB" sz="4000" dirty="0" err="1"/>
              <a:t>Dylid</a:t>
            </a:r>
            <a:r>
              <a:rPr lang="en-GB" sz="4000" dirty="0"/>
              <a:t> </a:t>
            </a:r>
            <a:r>
              <a:rPr lang="en-GB" sz="4000" dirty="0" err="1"/>
              <a:t>parchu</a:t>
            </a:r>
            <a:r>
              <a:rPr lang="en-GB" sz="4000" dirty="0"/>
              <a:t> a </a:t>
            </a:r>
            <a:r>
              <a:rPr lang="en-GB" sz="4000" dirty="0" err="1"/>
              <a:t>diogelu</a:t>
            </a:r>
            <a:r>
              <a:rPr lang="en-GB" sz="4000" dirty="0"/>
              <a:t> </a:t>
            </a:r>
            <a:r>
              <a:rPr lang="en-GB" sz="4000" dirty="0" err="1"/>
              <a:t>bywydau</a:t>
            </a:r>
            <a:r>
              <a:rPr lang="en-GB" sz="4000" dirty="0"/>
              <a:t> </a:t>
            </a:r>
            <a:r>
              <a:rPr lang="en-GB" sz="4000" dirty="0" err="1"/>
              <a:t>personol</a:t>
            </a:r>
            <a:r>
              <a:rPr lang="en-GB" sz="4000" dirty="0"/>
              <a:t>, data a </a:t>
            </a:r>
            <a:r>
              <a:rPr lang="en-GB" sz="4000" dirty="0" err="1"/>
              <a:t>phrofiadau</a:t>
            </a:r>
            <a:r>
              <a:rPr lang="en-GB" sz="4000" dirty="0"/>
              <a:t> </a:t>
            </a:r>
            <a:r>
              <a:rPr lang="en-GB" sz="4000" dirty="0" err="1"/>
              <a:t>cyfranogwyr</a:t>
            </a:r>
            <a:r>
              <a:rPr lang="en-GB" sz="4000" dirty="0"/>
              <a:t>. </a:t>
            </a:r>
          </a:p>
          <a:p>
            <a:pPr lvl="0"/>
            <a:r>
              <a:rPr lang="en-GB" sz="4000" b="1" dirty="0" err="1"/>
              <a:t>Osgoi</a:t>
            </a:r>
            <a:r>
              <a:rPr lang="en-GB" sz="4000" b="1" dirty="0"/>
              <a:t> </a:t>
            </a:r>
            <a:r>
              <a:rPr lang="en-GB" sz="4000" b="1" dirty="0" err="1"/>
              <a:t>twyll</a:t>
            </a:r>
            <a:r>
              <a:rPr lang="en-GB" sz="4000" dirty="0"/>
              <a:t> Ni </a:t>
            </a:r>
            <a:r>
              <a:rPr lang="en-GB" sz="4000" dirty="0" err="1"/>
              <a:t>ddylid</a:t>
            </a:r>
            <a:r>
              <a:rPr lang="en-GB" sz="4000" dirty="0"/>
              <a:t> </a:t>
            </a:r>
            <a:r>
              <a:rPr lang="en-GB" sz="4000" dirty="0" err="1"/>
              <a:t>camarwain</a:t>
            </a:r>
            <a:r>
              <a:rPr lang="en-GB" sz="4000" dirty="0"/>
              <a:t> </a:t>
            </a:r>
            <a:r>
              <a:rPr lang="en-GB" sz="4000" dirty="0" err="1"/>
              <a:t>cyfranogwyr</a:t>
            </a:r>
            <a:endParaRPr lang="en-GB" sz="4000" dirty="0"/>
          </a:p>
          <a:p>
            <a:pPr lvl="0"/>
            <a:r>
              <a:rPr lang="en-GB" sz="4000" b="1" dirty="0"/>
              <a:t>Dylai </a:t>
            </a:r>
            <a:r>
              <a:rPr lang="en-GB" sz="4000" b="1" dirty="0" err="1"/>
              <a:t>Cyfranogwyr</a:t>
            </a:r>
            <a:r>
              <a:rPr lang="en-GB" sz="4000" b="1" dirty="0"/>
              <a:t> Debriefing</a:t>
            </a:r>
            <a:r>
              <a:rPr lang="en-GB" sz="4000" dirty="0"/>
              <a:t> </a:t>
            </a:r>
            <a:r>
              <a:rPr lang="en-GB" sz="4000" dirty="0" err="1"/>
              <a:t>dderbyn</a:t>
            </a:r>
            <a:r>
              <a:rPr lang="en-GB" sz="4000" dirty="0"/>
              <a:t> </a:t>
            </a:r>
            <a:r>
              <a:rPr lang="en-GB" sz="4000" dirty="0" err="1"/>
              <a:t>gwybodaeth</a:t>
            </a:r>
            <a:r>
              <a:rPr lang="en-GB" sz="4000" dirty="0"/>
              <a:t> </a:t>
            </a:r>
            <a:r>
              <a:rPr lang="en-GB" sz="4000" dirty="0" err="1"/>
              <a:t>briodol</a:t>
            </a:r>
            <a:r>
              <a:rPr lang="en-GB" sz="4000" dirty="0"/>
              <a:t> am yr </a:t>
            </a:r>
            <a:r>
              <a:rPr lang="en-GB" sz="4000" dirty="0" err="1"/>
              <a:t>astudiaeth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 </a:t>
            </a:r>
            <a:r>
              <a:rPr lang="en-GB" sz="4000" dirty="0" err="1"/>
              <a:t>ôl</a:t>
            </a:r>
            <a:r>
              <a:rPr lang="en-GB" sz="4000" dirty="0"/>
              <a:t> </a:t>
            </a:r>
            <a:r>
              <a:rPr lang="en-GB" sz="4000" dirty="0" err="1"/>
              <a:t>cymryd</a:t>
            </a:r>
            <a:r>
              <a:rPr lang="en-GB" sz="4000" dirty="0"/>
              <a:t> </a:t>
            </a:r>
            <a:r>
              <a:rPr lang="en-GB" sz="4000" dirty="0" err="1"/>
              <a:t>rhan</a:t>
            </a:r>
            <a:r>
              <a:rPr lang="en-GB" sz="4000" dirty="0"/>
              <a:t>.</a:t>
            </a:r>
          </a:p>
          <a:p>
            <a:pPr lvl="0"/>
            <a:r>
              <a:rPr lang="en-GB" sz="4000" b="1" dirty="0"/>
              <a:t>Parch at </a:t>
            </a:r>
            <a:r>
              <a:rPr lang="en-GB" sz="4000" b="1" dirty="0" err="1"/>
              <a:t>urddas</a:t>
            </a:r>
            <a:r>
              <a:rPr lang="en-GB" sz="4000" b="1" dirty="0"/>
              <a:t> ac </a:t>
            </a:r>
            <a:r>
              <a:rPr lang="en-GB" sz="4000" b="1" dirty="0" err="1"/>
              <a:t>ymreolaeth</a:t>
            </a:r>
            <a:r>
              <a:rPr lang="en-GB" sz="4000" dirty="0"/>
              <a:t> </a:t>
            </a:r>
            <a:r>
              <a:rPr lang="en-GB" sz="4000" dirty="0" err="1"/>
              <a:t>Rhaid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ymchwilwyr</a:t>
            </a:r>
            <a:r>
              <a:rPr lang="en-GB" sz="4000" dirty="0"/>
              <a:t> </a:t>
            </a:r>
            <a:r>
              <a:rPr lang="en-GB" sz="4000" dirty="0" err="1"/>
              <a:t>drin</a:t>
            </a:r>
            <a:r>
              <a:rPr lang="en-GB" sz="4000" dirty="0"/>
              <a:t> </a:t>
            </a:r>
            <a:r>
              <a:rPr lang="en-GB" sz="4000" dirty="0" err="1"/>
              <a:t>cyfranogwyr</a:t>
            </a:r>
            <a:r>
              <a:rPr lang="en-GB" sz="4000" dirty="0"/>
              <a:t> </a:t>
            </a:r>
            <a:r>
              <a:rPr lang="en-GB" sz="4000" dirty="0" err="1"/>
              <a:t>gyda</a:t>
            </a:r>
            <a:r>
              <a:rPr lang="en-GB" sz="4000" dirty="0"/>
              <a:t> </a:t>
            </a:r>
            <a:r>
              <a:rPr lang="en-GB" sz="4000" dirty="0" err="1"/>
              <a:t>pharch</a:t>
            </a:r>
            <a:r>
              <a:rPr lang="en-GB" sz="4000" dirty="0"/>
              <a:t> a </a:t>
            </a:r>
            <a:r>
              <a:rPr lang="en-GB" sz="4000" dirty="0" err="1"/>
              <a:t>chydnabod</a:t>
            </a:r>
            <a:r>
              <a:rPr lang="en-GB" sz="4000" dirty="0"/>
              <a:t> </a:t>
            </a:r>
            <a:r>
              <a:rPr lang="en-GB" sz="4000" dirty="0" err="1"/>
              <a:t>eu</a:t>
            </a:r>
            <a:r>
              <a:rPr lang="en-GB" sz="4000" dirty="0"/>
              <a:t> </a:t>
            </a:r>
            <a:r>
              <a:rPr lang="en-GB" sz="4000" dirty="0" err="1"/>
              <a:t>hawl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wneud</a:t>
            </a:r>
            <a:r>
              <a:rPr lang="en-GB" sz="4000" dirty="0"/>
              <a:t> </a:t>
            </a:r>
            <a:r>
              <a:rPr lang="en-GB" sz="4000" dirty="0" err="1"/>
              <a:t>penderfyniadau</a:t>
            </a:r>
            <a:r>
              <a:rPr lang="en-GB" sz="4000" dirty="0"/>
              <a:t> </a:t>
            </a:r>
            <a:r>
              <a:rPr lang="en-GB" sz="4000" dirty="0" err="1"/>
              <a:t>gwybodus</a:t>
            </a:r>
            <a:r>
              <a:rPr lang="en-GB" sz="4000" dirty="0"/>
              <a:t>.</a:t>
            </a:r>
          </a:p>
          <a:p>
            <a:pPr lvl="0"/>
            <a:r>
              <a:rPr lang="en-GB" sz="4000" b="1" dirty="0" err="1"/>
              <a:t>Diogelu</a:t>
            </a:r>
            <a:r>
              <a:rPr lang="en-GB" sz="4000" b="1" dirty="0"/>
              <a:t> </a:t>
            </a:r>
            <a:r>
              <a:rPr lang="en-GB" sz="4000" b="1" dirty="0" err="1"/>
              <a:t>grwpiau</a:t>
            </a:r>
            <a:r>
              <a:rPr lang="en-GB" sz="4000" b="1" dirty="0"/>
              <a:t> </a:t>
            </a:r>
            <a:r>
              <a:rPr lang="en-GB" sz="4000" b="1" dirty="0" err="1"/>
              <a:t>agored</a:t>
            </a:r>
            <a:r>
              <a:rPr lang="en-GB" sz="4000" b="1" dirty="0"/>
              <a:t> </a:t>
            </a:r>
            <a:r>
              <a:rPr lang="en-GB" sz="4000" b="1" dirty="0" err="1"/>
              <a:t>i</a:t>
            </a:r>
            <a:r>
              <a:rPr lang="en-GB" sz="4000" b="1" dirty="0"/>
              <a:t> </a:t>
            </a:r>
            <a:r>
              <a:rPr lang="en-GB" sz="4000" b="1" dirty="0" err="1"/>
              <a:t>niwed</a:t>
            </a:r>
            <a:r>
              <a:rPr lang="en-GB" sz="4000" b="1" dirty="0"/>
              <a:t> </a:t>
            </a:r>
            <a:r>
              <a:rPr lang="en-GB" sz="4000" dirty="0" err="1"/>
              <a:t>Dylid</a:t>
            </a:r>
            <a:r>
              <a:rPr lang="en-GB" sz="4000" dirty="0"/>
              <a:t> </a:t>
            </a:r>
            <a:r>
              <a:rPr lang="en-GB" sz="4000" dirty="0" err="1"/>
              <a:t>gweithredu</a:t>
            </a:r>
            <a:r>
              <a:rPr lang="en-GB" sz="4000" dirty="0"/>
              <a:t> </a:t>
            </a:r>
            <a:r>
              <a:rPr lang="en-GB" sz="4000" dirty="0" err="1"/>
              <a:t>mesurau</a:t>
            </a:r>
            <a:r>
              <a:rPr lang="en-GB" sz="4000" dirty="0"/>
              <a:t> </a:t>
            </a:r>
            <a:r>
              <a:rPr lang="en-GB" sz="4000" dirty="0" err="1"/>
              <a:t>diogelu</a:t>
            </a:r>
            <a:r>
              <a:rPr lang="en-GB" sz="4000" dirty="0"/>
              <a:t> </a:t>
            </a:r>
            <a:r>
              <a:rPr lang="en-GB" sz="4000" dirty="0" err="1"/>
              <a:t>ychwanegol</a:t>
            </a:r>
            <a:r>
              <a:rPr lang="en-GB" sz="4000" dirty="0"/>
              <a:t> </a:t>
            </a:r>
            <a:r>
              <a:rPr lang="en-GB" sz="4000" dirty="0" err="1"/>
              <a:t>wrth</a:t>
            </a:r>
            <a:r>
              <a:rPr lang="en-GB" sz="4000" dirty="0"/>
              <a:t> </a:t>
            </a:r>
            <a:r>
              <a:rPr lang="en-GB" sz="4000" dirty="0" err="1"/>
              <a:t>ymchwilio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blant</a:t>
            </a:r>
            <a:r>
              <a:rPr lang="en-GB" sz="4000" dirty="0"/>
              <a:t>, </a:t>
            </a:r>
            <a:r>
              <a:rPr lang="en-GB" sz="4000" dirty="0" err="1"/>
              <a:t>unigolion</a:t>
            </a:r>
            <a:r>
              <a:rPr lang="en-GB" sz="4000" dirty="0"/>
              <a:t> ag </a:t>
            </a:r>
            <a:r>
              <a:rPr lang="en-GB" sz="4000" dirty="0" err="1"/>
              <a:t>anableddau</a:t>
            </a:r>
            <a:r>
              <a:rPr lang="en-GB" sz="4000" dirty="0"/>
              <a:t> neu </a:t>
            </a:r>
            <a:r>
              <a:rPr lang="en-GB" sz="4000" dirty="0" err="1"/>
              <a:t>boblogaethau</a:t>
            </a:r>
            <a:r>
              <a:rPr lang="en-GB" sz="4000" dirty="0"/>
              <a:t> </a:t>
            </a:r>
            <a:r>
              <a:rPr lang="en-GB" sz="4000" dirty="0" err="1"/>
              <a:t>agored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niwed</a:t>
            </a:r>
            <a:r>
              <a:rPr lang="en-GB" sz="4000" dirty="0"/>
              <a:t> </a:t>
            </a:r>
            <a:r>
              <a:rPr lang="en-GB" sz="4000" dirty="0" err="1"/>
              <a:t>eraill</a:t>
            </a:r>
            <a:r>
              <a:rPr lang="en-GB" sz="4000" dirty="0"/>
              <a:t>.</a:t>
            </a:r>
          </a:p>
          <a:p>
            <a:pPr marL="0" indent="0" algn="r">
              <a:buNone/>
            </a:pPr>
            <a:r>
              <a:rPr lang="en-GB" sz="1000" dirty="0"/>
              <a:t>(PCYDDS, 2026)</a:t>
            </a:r>
            <a:endParaRPr lang="en-GB" sz="4000" dirty="0"/>
          </a:p>
          <a:p>
            <a:pPr marL="0" indent="0">
              <a:buNone/>
            </a:pPr>
            <a:endParaRPr lang="en-GB" sz="4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endParaRPr lang="en-GB" sz="1000" dirty="0"/>
          </a:p>
          <a:p>
            <a:pPr marL="0" indent="0" algn="r">
              <a:buNone/>
            </a:pPr>
            <a:r>
              <a:rPr lang="en-GB" sz="1000" dirty="0"/>
              <a:t>(PCDDS, 2026)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85136C-FAA6-C83D-BAB7-9CC3951EDE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4"/>
            <a:ext cx="5156200" cy="4198331"/>
          </a:xfrm>
        </p:spPr>
        <p:txBody>
          <a:bodyPr>
            <a:normAutofit fontScale="25000" lnSpcReduction="20000"/>
          </a:bodyPr>
          <a:lstStyle/>
          <a:p>
            <a:pPr marL="0" indent="0" algn="r">
              <a:buNone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Informed consent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  Participants should be fully informed about the research and voluntarily agree  to take part.</a:t>
            </a:r>
          </a:p>
          <a:p>
            <a:pPr lvl="0"/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Voluntary participation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 Individuals must not be coerced or pressured into participating and should be free to withdraw at any time.</a:t>
            </a:r>
          </a:p>
          <a:p>
            <a:pPr lvl="0"/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Right to withdraw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 Participants should be told they are able to leave the study without penalty or negative consequences.</a:t>
            </a:r>
          </a:p>
          <a:p>
            <a:pPr lvl="0"/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Confidentiality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 Personal information provided by participants must be kept secure and not disclosed without permission.</a:t>
            </a:r>
          </a:p>
          <a:p>
            <a:pPr lvl="0"/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Anonymity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 Where possible, participants' identities should not be identifiable in research reports or publications.</a:t>
            </a:r>
          </a:p>
          <a:p>
            <a:pPr lvl="0"/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Protection from harm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 Researchers must minimise any physical, psychological, emotional, social or financial risks to participants.</a:t>
            </a:r>
          </a:p>
          <a:p>
            <a:pPr lvl="0"/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Privacy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  Participants' personal lives, data and experiences should be respected and protected.</a:t>
            </a:r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lvl="0"/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Avoidance of deception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 Participants should not be misled</a:t>
            </a:r>
          </a:p>
          <a:p>
            <a:pPr lvl="0"/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Debriefing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 Participants should receive appropriate information about the study after participation.</a:t>
            </a:r>
          </a:p>
          <a:p>
            <a:pPr lvl="0"/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Respect for dignity and autonomy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 Researchers must treat participants with respect and recognise their right to make informed decisions.</a:t>
            </a:r>
          </a:p>
          <a:p>
            <a:pPr lvl="0"/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Protection of vulnerable groups 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Additional safeguards should be implemented when researching children, individuals with disabilities or other vulnerable populations.</a:t>
            </a:r>
          </a:p>
          <a:p>
            <a:pPr marL="0" indent="0" algn="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(UWTSD, 2026)</a:t>
            </a:r>
          </a:p>
          <a:p>
            <a:pPr algn="r"/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(UWTSD, 2026)</a:t>
            </a:r>
          </a:p>
        </p:txBody>
      </p:sp>
    </p:spTree>
    <p:extLst>
      <p:ext uri="{BB962C8B-B14F-4D97-AF65-F5344CB8AC3E}">
        <p14:creationId xmlns:p14="http://schemas.microsoft.com/office/powerpoint/2010/main" val="26393717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18E9E-2CB7-3ED4-5D51-E2F0C21AB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3600" b="1" dirty="0">
                <a:latin typeface="+mn-lt"/>
              </a:rPr>
              <a:t>Beth </a:t>
            </a:r>
            <a:r>
              <a:rPr lang="en-GB" sz="3600" b="1" dirty="0" err="1">
                <a:latin typeface="+mn-lt"/>
              </a:rPr>
              <a:t>yw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rhagfarn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ymchwilydd</a:t>
            </a:r>
            <a:r>
              <a:rPr lang="en-GB" sz="3600" b="1" dirty="0">
                <a:latin typeface="+mn-lt"/>
              </a:rPr>
              <a:t>?</a:t>
            </a:r>
            <a:br>
              <a:rPr lang="en-GB" sz="3600" dirty="0"/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What is researcher bias?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AD25E7-8EF4-4AD5-A8B3-2B714BE01C9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600" dirty="0"/>
              <a:t>Y </a:t>
            </a:r>
            <a:r>
              <a:rPr lang="en-GB" sz="2600" dirty="0" err="1"/>
              <a:t>duedd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gredoau</a:t>
            </a:r>
            <a:r>
              <a:rPr lang="en-GB" sz="2600" dirty="0"/>
              <a:t>, </a:t>
            </a:r>
            <a:r>
              <a:rPr lang="en-GB" sz="2600" dirty="0" err="1"/>
              <a:t>disgwyliadau</a:t>
            </a:r>
            <a:r>
              <a:rPr lang="en-GB" sz="2600" dirty="0"/>
              <a:t>, </a:t>
            </a:r>
            <a:r>
              <a:rPr lang="en-GB" sz="2600" dirty="0" err="1"/>
              <a:t>dewisiadau</a:t>
            </a:r>
            <a:r>
              <a:rPr lang="en-GB" sz="2600" dirty="0"/>
              <a:t> neu </a:t>
            </a:r>
            <a:r>
              <a:rPr lang="en-GB" sz="2600" dirty="0" err="1"/>
              <a:t>ragdybiaethau</a:t>
            </a:r>
            <a:r>
              <a:rPr lang="en-GB" sz="2600" dirty="0"/>
              <a:t> </a:t>
            </a:r>
            <a:r>
              <a:rPr lang="en-GB" sz="2600" dirty="0" err="1"/>
              <a:t>ymchwilydd</a:t>
            </a:r>
            <a:r>
              <a:rPr lang="en-GB" sz="2600" dirty="0"/>
              <a:t>  </a:t>
            </a:r>
            <a:r>
              <a:rPr lang="en-GB" sz="2600" dirty="0" err="1"/>
              <a:t>ddylanwadu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anfwriadol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</a:t>
            </a:r>
            <a:r>
              <a:rPr lang="en-GB" sz="2600" dirty="0" err="1"/>
              <a:t>ddylunio</a:t>
            </a:r>
            <a:r>
              <a:rPr lang="en-GB" sz="2600" dirty="0"/>
              <a:t>, </a:t>
            </a:r>
            <a:r>
              <a:rPr lang="en-GB" sz="2600" dirty="0" err="1"/>
              <a:t>cynnal</a:t>
            </a:r>
            <a:r>
              <a:rPr lang="en-GB" sz="2600" dirty="0"/>
              <a:t>, </a:t>
            </a:r>
            <a:r>
              <a:rPr lang="en-GB" sz="2600" dirty="0" err="1"/>
              <a:t>dadansoddi</a:t>
            </a:r>
            <a:r>
              <a:rPr lang="en-GB" sz="2600" dirty="0"/>
              <a:t> neu </a:t>
            </a:r>
            <a:r>
              <a:rPr lang="en-GB" sz="2600" dirty="0" err="1"/>
              <a:t>ddehongli</a:t>
            </a:r>
            <a:r>
              <a:rPr lang="en-GB" sz="2600" dirty="0"/>
              <a:t> </a:t>
            </a:r>
            <a:r>
              <a:rPr lang="en-GB" sz="2600" dirty="0" err="1"/>
              <a:t>astudiaeth</a:t>
            </a:r>
            <a:r>
              <a:rPr lang="en-GB" sz="2600" dirty="0"/>
              <a:t>.</a:t>
            </a:r>
          </a:p>
          <a:p>
            <a:r>
              <a:rPr lang="en-GB" sz="2600" dirty="0" err="1"/>
              <a:t>Mae'n</a:t>
            </a:r>
            <a:r>
              <a:rPr lang="en-GB" sz="2600" dirty="0"/>
              <a:t> </a:t>
            </a:r>
            <a:r>
              <a:rPr lang="en-GB" sz="2600" dirty="0" err="1"/>
              <a:t>digwydd</a:t>
            </a:r>
            <a:r>
              <a:rPr lang="en-GB" sz="2600" dirty="0"/>
              <a:t> pan </a:t>
            </a:r>
            <a:r>
              <a:rPr lang="en-GB" sz="2600" dirty="0" err="1"/>
              <a:t>fydd</a:t>
            </a:r>
            <a:r>
              <a:rPr lang="en-GB" sz="2600" dirty="0"/>
              <a:t> </a:t>
            </a:r>
            <a:r>
              <a:rPr lang="en-GB" sz="2600" dirty="0" err="1"/>
              <a:t>safbwyntiau</a:t>
            </a:r>
            <a:r>
              <a:rPr lang="en-GB" sz="2600" dirty="0"/>
              <a:t> </a:t>
            </a:r>
            <a:r>
              <a:rPr lang="en-GB" sz="2600" dirty="0" err="1"/>
              <a:t>personol</a:t>
            </a:r>
            <a:r>
              <a:rPr lang="en-GB" sz="2600" dirty="0"/>
              <a:t> </a:t>
            </a:r>
            <a:r>
              <a:rPr lang="en-GB" sz="2600" dirty="0" err="1"/>
              <a:t>ymchwilydd</a:t>
            </a:r>
            <a:r>
              <a:rPr lang="en-GB" sz="2600" dirty="0"/>
              <a:t> </a:t>
            </a:r>
            <a:r>
              <a:rPr lang="en-GB" sz="2600" dirty="0" err="1"/>
              <a:t>effeithio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y broses </a:t>
            </a:r>
            <a:r>
              <a:rPr lang="en-GB" sz="2600" dirty="0" err="1"/>
              <a:t>ymchwil</a:t>
            </a:r>
            <a:r>
              <a:rPr lang="en-GB" sz="2600" dirty="0"/>
              <a:t>, </a:t>
            </a:r>
            <a:r>
              <a:rPr lang="en-GB" sz="2600" dirty="0" err="1"/>
              <a:t>gan</a:t>
            </a:r>
            <a:r>
              <a:rPr lang="en-GB" sz="2600" dirty="0"/>
              <a:t> </a:t>
            </a:r>
            <a:r>
              <a:rPr lang="en-GB" sz="2600" dirty="0" err="1"/>
              <a:t>arwain</a:t>
            </a:r>
            <a:r>
              <a:rPr lang="en-GB" sz="2600" dirty="0"/>
              <a:t> at </a:t>
            </a:r>
            <a:r>
              <a:rPr lang="en-GB" sz="2600" dirty="0" err="1"/>
              <a:t>ganlyniadau</a:t>
            </a:r>
            <a:r>
              <a:rPr lang="en-GB" sz="2600" dirty="0"/>
              <a:t>  </a:t>
            </a:r>
            <a:r>
              <a:rPr lang="en-GB" sz="2600" dirty="0" err="1"/>
              <a:t>efallai</a:t>
            </a:r>
            <a:r>
              <a:rPr lang="en-GB" sz="2600" dirty="0"/>
              <a:t> </a:t>
            </a:r>
            <a:r>
              <a:rPr lang="en-GB" sz="2600" dirty="0" err="1"/>
              <a:t>nad</a:t>
            </a:r>
            <a:r>
              <a:rPr lang="en-GB" sz="2600" dirty="0"/>
              <a:t> </a:t>
            </a:r>
            <a:r>
              <a:rPr lang="en-GB" sz="2600" dirty="0" err="1"/>
              <a:t>yw'n</a:t>
            </a:r>
            <a:r>
              <a:rPr lang="en-GB" sz="2600" dirty="0"/>
              <a:t> </a:t>
            </a:r>
            <a:r>
              <a:rPr lang="en-GB" sz="2600" dirty="0" err="1"/>
              <a:t>adlewyrchu</a:t>
            </a:r>
            <a:r>
              <a:rPr lang="en-GB" sz="2600" dirty="0"/>
              <a:t> </a:t>
            </a:r>
            <a:r>
              <a:rPr lang="en-GB" sz="2600" dirty="0" err="1"/>
              <a:t>realiti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gywir</a:t>
            </a:r>
            <a:endParaRPr lang="en-GB" sz="2600" dirty="0"/>
          </a:p>
          <a:p>
            <a:pPr marL="0" indent="0" algn="r">
              <a:buNone/>
            </a:pPr>
            <a:r>
              <a:rPr lang="en-GB" sz="1100" dirty="0"/>
              <a:t>(Cresswell and Cresswell, 2018)</a:t>
            </a:r>
          </a:p>
          <a:p>
            <a:pPr marL="0" indent="0" algn="r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81143A-B750-EC31-7935-42FE544D3EC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fontAlgn="t">
              <a:lnSpc>
                <a:spcPts val="1500"/>
              </a:lnSpc>
            </a:pP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</a:rPr>
              <a:t>The tendency for a researcher’s beliefs, </a:t>
            </a:r>
          </a:p>
          <a:p>
            <a:pPr marL="0" indent="0" fontAlgn="t">
              <a:lnSpc>
                <a:spcPts val="1500"/>
              </a:lnSpc>
              <a:buNone/>
            </a:pP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</a:rPr>
              <a:t>   expectations, preferences or assumptions to </a:t>
            </a:r>
          </a:p>
          <a:p>
            <a:pPr marL="0" indent="0" fontAlgn="t">
              <a:lnSpc>
                <a:spcPts val="1500"/>
              </a:lnSpc>
              <a:buNone/>
            </a:pP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</a:rPr>
              <a:t>   unintentionally influence the design, conduct, </a:t>
            </a:r>
          </a:p>
          <a:p>
            <a:pPr marL="0" indent="0" fontAlgn="t">
              <a:lnSpc>
                <a:spcPts val="1500"/>
              </a:lnSpc>
              <a:buNone/>
            </a:pP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</a:rPr>
              <a:t>   analysis or interpretation of a study.</a:t>
            </a:r>
          </a:p>
          <a:p>
            <a:pPr marL="0" indent="0" fontAlgn="t">
              <a:lnSpc>
                <a:spcPts val="1500"/>
              </a:lnSpc>
              <a:buNone/>
            </a:pPr>
            <a:endParaRPr lang="en-GB" sz="2000" i="1" dirty="0">
              <a:solidFill>
                <a:schemeClr val="accent1">
                  <a:lumMod val="75000"/>
                </a:schemeClr>
              </a:solidFill>
            </a:endParaRPr>
          </a:p>
          <a:p>
            <a:pPr fontAlgn="t">
              <a:lnSpc>
                <a:spcPts val="1500"/>
              </a:lnSpc>
            </a:pP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</a:rPr>
              <a:t>It occurs when a researcher's personal views </a:t>
            </a:r>
          </a:p>
          <a:p>
            <a:pPr marL="0" indent="0" fontAlgn="t">
              <a:lnSpc>
                <a:spcPts val="1500"/>
              </a:lnSpc>
              <a:buNone/>
            </a:pP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</a:rPr>
              <a:t>    affect the research process, leading to results </a:t>
            </a:r>
          </a:p>
          <a:p>
            <a:pPr marL="0" indent="0" fontAlgn="t">
              <a:lnSpc>
                <a:spcPts val="1500"/>
              </a:lnSpc>
              <a:buNone/>
            </a:pP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</a:rPr>
              <a:t>    that may not accurately reflect reality.</a:t>
            </a:r>
          </a:p>
          <a:p>
            <a:pPr marL="0" indent="0" fontAlgn="t">
              <a:lnSpc>
                <a:spcPts val="1500"/>
              </a:lnSpc>
              <a:buNone/>
            </a:pPr>
            <a:endParaRPr lang="en-GB" sz="20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(Cresswell and Cresswell, 2018)</a:t>
            </a:r>
          </a:p>
        </p:txBody>
      </p:sp>
    </p:spTree>
    <p:extLst>
      <p:ext uri="{BB962C8B-B14F-4D97-AF65-F5344CB8AC3E}">
        <p14:creationId xmlns:p14="http://schemas.microsoft.com/office/powerpoint/2010/main" val="36781105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2CB73-4C42-2944-1F83-497F286D6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b="1" dirty="0" err="1">
                <a:latin typeface="+mn-lt"/>
              </a:rPr>
              <a:t>Rhagfarn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ymchwilydd</a:t>
            </a:r>
            <a:r>
              <a:rPr lang="en-GB" b="1" dirty="0">
                <a:latin typeface="+mn-lt"/>
              </a:rPr>
              <a:t>……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Researcher bias…….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F6EDD-5B9E-E0F0-DCB3-1AAA77BF5B7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dirty="0"/>
              <a:t>Gall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ymwybodol</a:t>
            </a:r>
            <a:r>
              <a:rPr lang="en-GB" dirty="0"/>
              <a:t> ('</a:t>
            </a:r>
            <a:r>
              <a:rPr lang="en-GB" dirty="0" err="1"/>
              <a:t>rhagfarn</a:t>
            </a:r>
            <a:r>
              <a:rPr lang="en-GB" dirty="0"/>
              <a:t> </a:t>
            </a:r>
            <a:r>
              <a:rPr lang="en-GB" dirty="0" err="1"/>
              <a:t>ymwybodol</a:t>
            </a:r>
            <a:r>
              <a:rPr lang="en-GB" dirty="0"/>
              <a:t>'),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honni</a:t>
            </a:r>
            <a:r>
              <a:rPr lang="en-GB" dirty="0"/>
              <a:t> bod </a:t>
            </a:r>
            <a:r>
              <a:rPr lang="en-GB" dirty="0" err="1"/>
              <a:t>ymyrraeth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endParaRPr lang="en-GB" dirty="0"/>
          </a:p>
          <a:p>
            <a:pPr lvl="0"/>
            <a:r>
              <a:rPr lang="en-GB" dirty="0"/>
              <a:t>Gall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anymwybodol</a:t>
            </a:r>
            <a:r>
              <a:rPr lang="en-GB" dirty="0"/>
              <a:t> ('</a:t>
            </a:r>
            <a:r>
              <a:rPr lang="en-GB" dirty="0" err="1"/>
              <a:t>rhagfarn</a:t>
            </a:r>
            <a:r>
              <a:rPr lang="en-GB" dirty="0"/>
              <a:t> </a:t>
            </a:r>
            <a:r>
              <a:rPr lang="en-GB" dirty="0" err="1"/>
              <a:t>anymwybodol</a:t>
            </a:r>
            <a:r>
              <a:rPr lang="en-GB" dirty="0"/>
              <a:t>'),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gadael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deimladau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, </a:t>
            </a:r>
            <a:r>
              <a:rPr lang="en-GB" dirty="0" err="1"/>
              <a:t>stereoteipiau</a:t>
            </a:r>
            <a:r>
              <a:rPr lang="en-GB" dirty="0"/>
              <a:t> neu </a:t>
            </a:r>
            <a:r>
              <a:rPr lang="en-GB" dirty="0" err="1"/>
              <a:t>ragdybiaethau</a:t>
            </a:r>
            <a:r>
              <a:rPr lang="en-GB" dirty="0"/>
              <a:t> </a:t>
            </a:r>
            <a:r>
              <a:rPr lang="en-GB" dirty="0" err="1"/>
              <a:t>ddylanwadu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yr </a:t>
            </a:r>
            <a:r>
              <a:rPr lang="en-GB" dirty="0" err="1"/>
              <a:t>ymchwil</a:t>
            </a:r>
            <a:r>
              <a:rPr lang="en-GB" dirty="0"/>
              <a:t>.                      </a:t>
            </a:r>
          </a:p>
          <a:p>
            <a:pPr marL="0" indent="0" algn="r">
              <a:buNone/>
            </a:pPr>
            <a:r>
              <a:rPr lang="en-GB" sz="1100" dirty="0"/>
              <a:t>(Cresswell a Cresswell, 2018)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3CEFDC-FC28-989E-717C-477CB4E8568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Can be conscious (‘conscious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bias’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), e.g. claiming an intervention worked if it didn’t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Can be unconscious (‘unconscious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bias’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), e.g. letting personal feelings, stereotypes or assumptions influence the research.                      </a:t>
            </a: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(Cresswell and Cresswell, 2018)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4957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FD481-002C-EF52-F3E7-E4464FAF5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>
                <a:latin typeface="+mn-lt"/>
              </a:rPr>
              <a:t>Enghreifftiau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eraill</a:t>
            </a:r>
            <a:r>
              <a:rPr lang="en-GB" b="1" dirty="0">
                <a:latin typeface="+mn-lt"/>
              </a:rPr>
              <a:t> o </a:t>
            </a:r>
            <a:r>
              <a:rPr lang="en-GB" b="1" dirty="0" err="1">
                <a:latin typeface="+mn-lt"/>
              </a:rPr>
              <a:t>ragfarn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ymchwilwyr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Other examples of researcher bias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07172-673F-DE23-E83B-7CAB70B062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lvl="0" indent="0">
              <a:buNone/>
            </a:pPr>
            <a:r>
              <a:rPr lang="en-GB" sz="5600" b="1" dirty="0"/>
              <a:t>1.Rhagfarn </a:t>
            </a:r>
            <a:r>
              <a:rPr lang="en-GB" sz="5600" b="1" dirty="0" err="1"/>
              <a:t>cadarnhau</a:t>
            </a:r>
            <a:r>
              <a:rPr lang="en-GB" sz="5600" b="1" dirty="0"/>
              <a:t>: </a:t>
            </a:r>
            <a:r>
              <a:rPr lang="en-GB" sz="5600" dirty="0" err="1"/>
              <a:t>Mae'r</a:t>
            </a:r>
            <a:r>
              <a:rPr lang="en-GB" sz="5600" dirty="0"/>
              <a:t> </a:t>
            </a:r>
            <a:r>
              <a:rPr lang="en-GB" sz="5600" dirty="0" err="1"/>
              <a:t>ymchwilydd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chwilio</a:t>
            </a:r>
            <a:r>
              <a:rPr lang="en-GB" sz="5600" dirty="0"/>
              <a:t> am </a:t>
            </a:r>
            <a:r>
              <a:rPr lang="en-GB" sz="5600" dirty="0" err="1"/>
              <a:t>dystiolaeth</a:t>
            </a:r>
            <a:r>
              <a:rPr lang="en-GB" sz="5600" dirty="0"/>
              <a:t> </a:t>
            </a:r>
            <a:r>
              <a:rPr lang="en-GB" sz="5600" dirty="0" err="1"/>
              <a:t>sy'n</a:t>
            </a:r>
            <a:r>
              <a:rPr lang="en-GB" sz="5600" dirty="0"/>
              <a:t> </a:t>
            </a:r>
            <a:r>
              <a:rPr lang="en-GB" sz="5600" dirty="0" err="1"/>
              <a:t>cefnogi</a:t>
            </a:r>
            <a:r>
              <a:rPr lang="en-GB" sz="5600" dirty="0"/>
              <a:t> </a:t>
            </a:r>
            <a:r>
              <a:rPr lang="en-GB" sz="5600" dirty="0" err="1"/>
              <a:t>eu</a:t>
            </a:r>
            <a:r>
              <a:rPr lang="en-GB" sz="5600" dirty="0"/>
              <a:t> </a:t>
            </a:r>
            <a:r>
              <a:rPr lang="en-GB" sz="5600" dirty="0" err="1"/>
              <a:t>rhagdybiaeth</a:t>
            </a:r>
            <a:r>
              <a:rPr lang="en-GB" sz="5600" dirty="0"/>
              <a:t> </a:t>
            </a:r>
            <a:r>
              <a:rPr lang="en-GB" sz="5600" dirty="0" err="1"/>
              <a:t>tra'n</a:t>
            </a:r>
            <a:r>
              <a:rPr lang="en-GB" sz="5600" dirty="0"/>
              <a:t> </a:t>
            </a:r>
            <a:r>
              <a:rPr lang="en-GB" sz="5600" dirty="0" err="1"/>
              <a:t>anwybyddu</a:t>
            </a:r>
            <a:r>
              <a:rPr lang="en-GB" sz="5600" dirty="0"/>
              <a:t> </a:t>
            </a:r>
            <a:r>
              <a:rPr lang="en-GB" sz="5600" dirty="0" err="1"/>
              <a:t>tystiolaeth</a:t>
            </a:r>
            <a:r>
              <a:rPr lang="en-GB" sz="5600" dirty="0"/>
              <a:t> </a:t>
            </a:r>
            <a:r>
              <a:rPr lang="en-GB" sz="5600" dirty="0" err="1"/>
              <a:t>sy'n</a:t>
            </a:r>
            <a:r>
              <a:rPr lang="en-GB" sz="5600" dirty="0"/>
              <a:t> </a:t>
            </a:r>
            <a:r>
              <a:rPr lang="en-GB" sz="5600" dirty="0" err="1"/>
              <a:t>ei</a:t>
            </a:r>
            <a:r>
              <a:rPr lang="en-GB" sz="5600" dirty="0"/>
              <a:t> </a:t>
            </a:r>
            <a:r>
              <a:rPr lang="en-GB" sz="5600" dirty="0" err="1"/>
              <a:t>wrth-ddweud</a:t>
            </a:r>
            <a:r>
              <a:rPr lang="en-GB" sz="5600" dirty="0"/>
              <a:t>.</a:t>
            </a:r>
          </a:p>
          <a:p>
            <a:pPr marL="0" indent="0">
              <a:buNone/>
            </a:pPr>
            <a:r>
              <a:rPr lang="en-GB" sz="5600" dirty="0" err="1"/>
              <a:t>Enghraifft</a:t>
            </a:r>
            <a:r>
              <a:rPr lang="en-GB" sz="5600" dirty="0"/>
              <a:t>: Mae </a:t>
            </a:r>
            <a:r>
              <a:rPr lang="en-GB" sz="5600" dirty="0" err="1"/>
              <a:t>ymchwilydd</a:t>
            </a:r>
            <a:r>
              <a:rPr lang="en-GB" sz="5600" dirty="0"/>
              <a:t> </a:t>
            </a:r>
            <a:r>
              <a:rPr lang="en-GB" sz="5600" dirty="0" err="1"/>
              <a:t>sy'n</a:t>
            </a:r>
            <a:r>
              <a:rPr lang="en-GB" sz="5600" dirty="0"/>
              <a:t> </a:t>
            </a:r>
            <a:r>
              <a:rPr lang="en-GB" sz="5600" dirty="0" err="1"/>
              <a:t>credu</a:t>
            </a:r>
            <a:r>
              <a:rPr lang="en-GB" sz="5600" dirty="0"/>
              <a:t> bod </a:t>
            </a:r>
            <a:r>
              <a:rPr lang="en-GB" sz="5600" dirty="0" err="1"/>
              <a:t>dysgu</a:t>
            </a:r>
            <a:r>
              <a:rPr lang="en-GB" sz="5600" dirty="0"/>
              <a:t> </a:t>
            </a:r>
            <a:r>
              <a:rPr lang="en-GB" sz="5600" dirty="0" err="1"/>
              <a:t>ar-lein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well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talu</a:t>
            </a:r>
            <a:r>
              <a:rPr lang="en-GB" sz="5600" dirty="0"/>
              <a:t> </a:t>
            </a:r>
            <a:r>
              <a:rPr lang="en-GB" sz="5600" dirty="0" err="1"/>
              <a:t>mwy</a:t>
            </a:r>
            <a:r>
              <a:rPr lang="en-GB" sz="5600" dirty="0"/>
              <a:t> o </a:t>
            </a:r>
            <a:r>
              <a:rPr lang="en-GB" sz="5600" dirty="0" err="1"/>
              <a:t>sylw</a:t>
            </a:r>
            <a:r>
              <a:rPr lang="en-GB" sz="5600" dirty="0"/>
              <a:t> </a:t>
            </a:r>
            <a:r>
              <a:rPr lang="en-GB" sz="5600" dirty="0" err="1"/>
              <a:t>i</a:t>
            </a:r>
            <a:r>
              <a:rPr lang="en-GB" sz="5600" dirty="0"/>
              <a:t> </a:t>
            </a:r>
            <a:r>
              <a:rPr lang="en-GB" sz="5600" dirty="0" err="1"/>
              <a:t>adborth</a:t>
            </a:r>
            <a:r>
              <a:rPr lang="en-GB" sz="5600" dirty="0"/>
              <a:t> </a:t>
            </a:r>
            <a:r>
              <a:rPr lang="en-GB" sz="5600" dirty="0" err="1"/>
              <a:t>myfyrwyr</a:t>
            </a:r>
            <a:r>
              <a:rPr lang="en-GB" sz="5600" dirty="0"/>
              <a:t> </a:t>
            </a:r>
            <a:r>
              <a:rPr lang="en-GB" sz="5600" dirty="0" err="1"/>
              <a:t>cadarnhaol</a:t>
            </a:r>
            <a:r>
              <a:rPr lang="en-GB" sz="5600" dirty="0"/>
              <a:t> ac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anwybyddu</a:t>
            </a:r>
            <a:r>
              <a:rPr lang="en-GB" sz="5600" dirty="0"/>
              <a:t> </a:t>
            </a:r>
            <a:r>
              <a:rPr lang="en-GB" sz="5600" dirty="0" err="1"/>
              <a:t>sylwadau</a:t>
            </a:r>
            <a:r>
              <a:rPr lang="en-GB" sz="5600" dirty="0"/>
              <a:t> </a:t>
            </a:r>
            <a:r>
              <a:rPr lang="en-GB" sz="5600" dirty="0" err="1"/>
              <a:t>negyddol</a:t>
            </a:r>
            <a:r>
              <a:rPr lang="en-GB" sz="5600" dirty="0"/>
              <a:t>.</a:t>
            </a:r>
          </a:p>
          <a:p>
            <a:pPr marL="0" lvl="0" indent="0">
              <a:buNone/>
            </a:pPr>
            <a:r>
              <a:rPr lang="en-GB" sz="5600" b="1" dirty="0"/>
              <a:t>2.Rhagfarn Dewis: </a:t>
            </a:r>
            <a:r>
              <a:rPr lang="en-GB" sz="5600" dirty="0"/>
              <a:t>Mae </a:t>
            </a:r>
            <a:r>
              <a:rPr lang="en-GB" sz="5600" dirty="0" err="1"/>
              <a:t>cyfranogwyr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cael</a:t>
            </a:r>
            <a:r>
              <a:rPr lang="en-GB" sz="5600" dirty="0"/>
              <a:t> </a:t>
            </a:r>
            <a:r>
              <a:rPr lang="en-GB" sz="5600" dirty="0" err="1"/>
              <a:t>eu</a:t>
            </a:r>
            <a:r>
              <a:rPr lang="en-GB" sz="5600" dirty="0"/>
              <a:t> </a:t>
            </a:r>
            <a:r>
              <a:rPr lang="en-GB" sz="5600" dirty="0" err="1"/>
              <a:t>dewis</a:t>
            </a:r>
            <a:r>
              <a:rPr lang="en-GB" sz="5600" dirty="0"/>
              <a:t> </a:t>
            </a:r>
            <a:r>
              <a:rPr lang="en-GB" sz="5600" dirty="0" err="1"/>
              <a:t>mewn</a:t>
            </a:r>
            <a:r>
              <a:rPr lang="en-GB" sz="5600" dirty="0"/>
              <a:t> </a:t>
            </a:r>
            <a:r>
              <a:rPr lang="en-GB" sz="5600" dirty="0" err="1"/>
              <a:t>ffordd</a:t>
            </a:r>
            <a:r>
              <a:rPr lang="en-GB" sz="5600" dirty="0"/>
              <a:t> </a:t>
            </a:r>
            <a:r>
              <a:rPr lang="en-GB" sz="5600" dirty="0" err="1"/>
              <a:t>sy'n</a:t>
            </a:r>
            <a:r>
              <a:rPr lang="en-GB" sz="5600" dirty="0"/>
              <a:t> </a:t>
            </a:r>
            <a:r>
              <a:rPr lang="en-GB" sz="5600" dirty="0" err="1"/>
              <a:t>ffafrio</a:t>
            </a:r>
            <a:r>
              <a:rPr lang="en-GB" sz="5600" dirty="0"/>
              <a:t> </a:t>
            </a:r>
            <a:r>
              <a:rPr lang="en-GB" sz="5600" dirty="0" err="1"/>
              <a:t>canlyniad</a:t>
            </a:r>
            <a:r>
              <a:rPr lang="en-GB" sz="5600" dirty="0"/>
              <a:t> </a:t>
            </a:r>
            <a:r>
              <a:rPr lang="en-GB" sz="5600" dirty="0" err="1"/>
              <a:t>penodol</a:t>
            </a:r>
            <a:r>
              <a:rPr lang="en-GB" sz="5600" dirty="0"/>
              <a:t>.</a:t>
            </a:r>
          </a:p>
          <a:p>
            <a:pPr marL="0" indent="0">
              <a:buNone/>
            </a:pPr>
            <a:r>
              <a:rPr lang="en-GB" sz="5600" dirty="0" err="1"/>
              <a:t>Enghraifft</a:t>
            </a:r>
            <a:r>
              <a:rPr lang="en-GB" sz="5600" dirty="0"/>
              <a:t>: </a:t>
            </a:r>
            <a:r>
              <a:rPr lang="en-GB" sz="5600" dirty="0" err="1"/>
              <a:t>Gwerthuso</a:t>
            </a:r>
            <a:r>
              <a:rPr lang="en-GB" sz="5600" dirty="0"/>
              <a:t> </a:t>
            </a:r>
            <a:r>
              <a:rPr lang="en-GB" sz="5600" dirty="0" err="1"/>
              <a:t>rhaglen</a:t>
            </a:r>
            <a:r>
              <a:rPr lang="en-GB" sz="5600" dirty="0"/>
              <a:t> </a:t>
            </a:r>
            <a:r>
              <a:rPr lang="en-GB" sz="5600" dirty="0" err="1"/>
              <a:t>ffitrwydd</a:t>
            </a:r>
            <a:r>
              <a:rPr lang="en-GB" sz="5600" dirty="0"/>
              <a:t> </a:t>
            </a:r>
            <a:r>
              <a:rPr lang="en-GB" sz="5600" dirty="0" err="1"/>
              <a:t>gan</a:t>
            </a:r>
            <a:r>
              <a:rPr lang="en-GB" sz="5600" dirty="0"/>
              <a:t> </a:t>
            </a:r>
            <a:r>
              <a:rPr lang="en-GB" sz="5600" dirty="0" err="1"/>
              <a:t>ddefnyddio</a:t>
            </a:r>
            <a:r>
              <a:rPr lang="en-GB" sz="5600" dirty="0"/>
              <a:t> </a:t>
            </a:r>
            <a:r>
              <a:rPr lang="en-GB" sz="5600" dirty="0" err="1"/>
              <a:t>gwirfoddolwyr</a:t>
            </a:r>
            <a:r>
              <a:rPr lang="en-GB" sz="5600" dirty="0"/>
              <a:t> </a:t>
            </a:r>
            <a:r>
              <a:rPr lang="en-GB" sz="5600" dirty="0" err="1"/>
              <a:t>llawn</a:t>
            </a:r>
            <a:r>
              <a:rPr lang="en-GB" sz="5600" dirty="0"/>
              <a:t> </a:t>
            </a:r>
            <a:r>
              <a:rPr lang="en-GB" sz="5600" dirty="0" err="1"/>
              <a:t>cymhelliant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unig</a:t>
            </a:r>
            <a:r>
              <a:rPr lang="en-GB" sz="5600" dirty="0"/>
              <a:t>.</a:t>
            </a:r>
          </a:p>
          <a:p>
            <a:pPr marL="0" lvl="0" indent="0">
              <a:buNone/>
            </a:pPr>
            <a:r>
              <a:rPr lang="en-GB" sz="5600" b="1" dirty="0"/>
              <a:t>3.Rhagfarn </a:t>
            </a:r>
            <a:r>
              <a:rPr lang="en-GB" sz="5600" b="1" dirty="0" err="1"/>
              <a:t>Arsylwr</a:t>
            </a:r>
            <a:r>
              <a:rPr lang="en-GB" sz="5600" b="1" dirty="0"/>
              <a:t>: </a:t>
            </a:r>
            <a:r>
              <a:rPr lang="en-GB" sz="5600" dirty="0"/>
              <a:t>Mae </a:t>
            </a:r>
            <a:r>
              <a:rPr lang="en-GB" sz="5600" dirty="0" err="1"/>
              <a:t>disgwyliadau'r</a:t>
            </a:r>
            <a:r>
              <a:rPr lang="en-GB" sz="5600" dirty="0"/>
              <a:t> </a:t>
            </a:r>
            <a:r>
              <a:rPr lang="en-GB" sz="5600" dirty="0" err="1"/>
              <a:t>ymchwilydd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dylanwadu</a:t>
            </a:r>
            <a:r>
              <a:rPr lang="en-GB" sz="5600" dirty="0"/>
              <a:t> </a:t>
            </a:r>
            <a:r>
              <a:rPr lang="en-GB" sz="5600" dirty="0" err="1"/>
              <a:t>ar</a:t>
            </a:r>
            <a:r>
              <a:rPr lang="en-GB" sz="5600" dirty="0"/>
              <a:t> </a:t>
            </a:r>
            <a:r>
              <a:rPr lang="en-GB" sz="5600" dirty="0" err="1"/>
              <a:t>sut</a:t>
            </a:r>
            <a:r>
              <a:rPr lang="en-GB" sz="5600" dirty="0"/>
              <a:t> </a:t>
            </a:r>
            <a:r>
              <a:rPr lang="en-GB" sz="5600" dirty="0" err="1"/>
              <a:t>maen</a:t>
            </a:r>
            <a:r>
              <a:rPr lang="en-GB" sz="5600" dirty="0"/>
              <a:t> </a:t>
            </a:r>
            <a:r>
              <a:rPr lang="en-GB" sz="5600" dirty="0" err="1"/>
              <a:t>nhw'n</a:t>
            </a:r>
            <a:r>
              <a:rPr lang="en-GB" sz="5600" dirty="0"/>
              <a:t> </a:t>
            </a:r>
            <a:r>
              <a:rPr lang="en-GB" sz="5600" dirty="0" err="1"/>
              <a:t>cofnodi</a:t>
            </a:r>
            <a:r>
              <a:rPr lang="en-GB" sz="5600" dirty="0"/>
              <a:t> </a:t>
            </a:r>
            <a:r>
              <a:rPr lang="en-GB" sz="5600" dirty="0" err="1"/>
              <a:t>neu'n</a:t>
            </a:r>
            <a:r>
              <a:rPr lang="en-GB" sz="5600" dirty="0"/>
              <a:t> </a:t>
            </a:r>
            <a:r>
              <a:rPr lang="en-GB" sz="5600" dirty="0" err="1"/>
              <a:t>dehongli</a:t>
            </a:r>
            <a:r>
              <a:rPr lang="en-GB" sz="5600" dirty="0"/>
              <a:t> </a:t>
            </a:r>
            <a:r>
              <a:rPr lang="en-GB" sz="5600" dirty="0" err="1"/>
              <a:t>arsylwadau</a:t>
            </a:r>
            <a:r>
              <a:rPr lang="en-GB" sz="5600" dirty="0"/>
              <a:t>.</a:t>
            </a:r>
          </a:p>
          <a:p>
            <a:pPr marL="0" indent="0">
              <a:buNone/>
            </a:pPr>
            <a:r>
              <a:rPr lang="en-GB" sz="5600" dirty="0" err="1"/>
              <a:t>Enghraifft</a:t>
            </a:r>
            <a:r>
              <a:rPr lang="en-GB" sz="5600" dirty="0"/>
              <a:t>: </a:t>
            </a:r>
            <a:r>
              <a:rPr lang="en-GB" sz="5600" dirty="0" err="1"/>
              <a:t>Graddio</a:t>
            </a:r>
            <a:r>
              <a:rPr lang="en-GB" sz="5600" dirty="0"/>
              <a:t> </a:t>
            </a:r>
            <a:r>
              <a:rPr lang="en-GB" sz="5600" dirty="0" err="1"/>
              <a:t>ymddygiad</a:t>
            </a:r>
            <a:r>
              <a:rPr lang="en-GB" sz="5600" dirty="0"/>
              <a:t> un </a:t>
            </a:r>
            <a:r>
              <a:rPr lang="en-GB" sz="5600" dirty="0" err="1"/>
              <a:t>grŵp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fwy</a:t>
            </a:r>
            <a:r>
              <a:rPr lang="en-GB" sz="5600" dirty="0"/>
              <a:t> </a:t>
            </a:r>
            <a:r>
              <a:rPr lang="en-GB" sz="5600" dirty="0" err="1"/>
              <a:t>cadarnhaol</a:t>
            </a:r>
            <a:r>
              <a:rPr lang="en-GB" sz="5600" dirty="0"/>
              <a:t> </a:t>
            </a:r>
            <a:r>
              <a:rPr lang="en-GB" sz="5600" dirty="0" err="1"/>
              <a:t>oherwydd</a:t>
            </a:r>
            <a:r>
              <a:rPr lang="en-GB" sz="5600" dirty="0"/>
              <a:t> bod yr </a:t>
            </a:r>
            <a:r>
              <a:rPr lang="en-GB" sz="5600" dirty="0" err="1"/>
              <a:t>ymchwilydd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disgwyl</a:t>
            </a:r>
            <a:r>
              <a:rPr lang="en-GB" sz="5600" dirty="0"/>
              <a:t> </a:t>
            </a:r>
            <a:r>
              <a:rPr lang="en-GB" sz="5600" dirty="0" err="1"/>
              <a:t>i'r</a:t>
            </a:r>
            <a:r>
              <a:rPr lang="en-GB" sz="5600" dirty="0"/>
              <a:t> </a:t>
            </a:r>
            <a:r>
              <a:rPr lang="en-GB" sz="5600" dirty="0" err="1"/>
              <a:t>ymyrraeth</a:t>
            </a:r>
            <a:r>
              <a:rPr lang="en-GB" sz="5600" dirty="0"/>
              <a:t> </a:t>
            </a:r>
            <a:r>
              <a:rPr lang="en-GB" sz="5600" dirty="0" err="1"/>
              <a:t>weithio</a:t>
            </a:r>
            <a:r>
              <a:rPr lang="en-GB" sz="5600" dirty="0"/>
              <a:t>.</a:t>
            </a:r>
          </a:p>
          <a:p>
            <a:pPr marL="0" lvl="0" indent="0">
              <a:buNone/>
            </a:pPr>
            <a:r>
              <a:rPr lang="en-GB" sz="5600" b="1" dirty="0"/>
              <a:t>4.Rhagfarn </a:t>
            </a:r>
            <a:r>
              <a:rPr lang="en-GB" sz="5600" b="1" dirty="0" err="1"/>
              <a:t>Dehongli</a:t>
            </a:r>
            <a:r>
              <a:rPr lang="en-GB" sz="5600" b="1" dirty="0"/>
              <a:t>: </a:t>
            </a:r>
            <a:r>
              <a:rPr lang="en-GB" sz="5600" dirty="0"/>
              <a:t>Mae data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cael</a:t>
            </a:r>
            <a:r>
              <a:rPr lang="en-GB" sz="5600" dirty="0"/>
              <a:t> </a:t>
            </a:r>
            <a:r>
              <a:rPr lang="en-GB" sz="5600" dirty="0" err="1"/>
              <a:t>eu</a:t>
            </a:r>
            <a:r>
              <a:rPr lang="en-GB" sz="5600" dirty="0"/>
              <a:t> </a:t>
            </a:r>
            <a:r>
              <a:rPr lang="en-GB" sz="5600" dirty="0" err="1"/>
              <a:t>dehongli</a:t>
            </a:r>
            <a:r>
              <a:rPr lang="en-GB" sz="5600" dirty="0"/>
              <a:t> </a:t>
            </a:r>
            <a:r>
              <a:rPr lang="en-GB" sz="5600" dirty="0" err="1"/>
              <a:t>mewn</a:t>
            </a:r>
            <a:r>
              <a:rPr lang="en-GB" sz="5600" dirty="0"/>
              <a:t> </a:t>
            </a:r>
            <a:r>
              <a:rPr lang="en-GB" sz="5600" dirty="0" err="1"/>
              <a:t>ffordd</a:t>
            </a:r>
            <a:r>
              <a:rPr lang="en-GB" sz="5600" dirty="0"/>
              <a:t> </a:t>
            </a:r>
            <a:r>
              <a:rPr lang="en-GB" sz="5600" dirty="0" err="1"/>
              <a:t>sy'n</a:t>
            </a:r>
            <a:r>
              <a:rPr lang="en-GB" sz="5600" dirty="0"/>
              <a:t> </a:t>
            </a:r>
            <a:r>
              <a:rPr lang="en-GB" sz="5600" dirty="0" err="1"/>
              <a:t>cefnogi</a:t>
            </a:r>
            <a:r>
              <a:rPr lang="en-GB" sz="5600" dirty="0"/>
              <a:t> </a:t>
            </a:r>
            <a:r>
              <a:rPr lang="en-GB" sz="5600" dirty="0" err="1"/>
              <a:t>casgliad</a:t>
            </a:r>
            <a:r>
              <a:rPr lang="en-GB" sz="5600" dirty="0"/>
              <a:t> a </a:t>
            </a:r>
            <a:r>
              <a:rPr lang="en-GB" sz="5600" dirty="0" err="1"/>
              <a:t>ffefrir</a:t>
            </a:r>
            <a:r>
              <a:rPr lang="en-GB" sz="5600" dirty="0"/>
              <a:t>.</a:t>
            </a:r>
          </a:p>
          <a:p>
            <a:pPr marL="0" indent="0">
              <a:buNone/>
            </a:pPr>
            <a:r>
              <a:rPr lang="en-GB" sz="5600" dirty="0" err="1"/>
              <a:t>Enghraifft</a:t>
            </a:r>
            <a:r>
              <a:rPr lang="en-GB" sz="5600" dirty="0"/>
              <a:t>: </a:t>
            </a:r>
            <a:r>
              <a:rPr lang="en-GB" sz="5600" dirty="0" err="1"/>
              <a:t>Pwysleisio</a:t>
            </a:r>
            <a:r>
              <a:rPr lang="en-GB" sz="5600" dirty="0"/>
              <a:t> </a:t>
            </a:r>
            <a:r>
              <a:rPr lang="en-GB" sz="5600" dirty="0" err="1"/>
              <a:t>canfyddiadau</a:t>
            </a:r>
            <a:r>
              <a:rPr lang="en-GB" sz="5600" dirty="0"/>
              <a:t> </a:t>
            </a:r>
            <a:r>
              <a:rPr lang="en-GB" sz="5600" dirty="0" err="1"/>
              <a:t>ystadegol</a:t>
            </a:r>
            <a:r>
              <a:rPr lang="en-GB" sz="5600" dirty="0"/>
              <a:t> </a:t>
            </a:r>
            <a:r>
              <a:rPr lang="en-GB" sz="5600" dirty="0" err="1"/>
              <a:t>arwyddocaol</a:t>
            </a:r>
            <a:r>
              <a:rPr lang="en-GB" sz="5600" dirty="0"/>
              <a:t> </a:t>
            </a:r>
            <a:r>
              <a:rPr lang="en-GB" sz="5600" dirty="0" err="1"/>
              <a:t>tra'n</a:t>
            </a:r>
            <a:r>
              <a:rPr lang="en-GB" sz="5600" dirty="0"/>
              <a:t> </a:t>
            </a:r>
            <a:r>
              <a:rPr lang="en-GB" sz="5600" dirty="0" err="1"/>
              <a:t>bychanu</a:t>
            </a:r>
            <a:r>
              <a:rPr lang="en-GB" sz="5600" dirty="0"/>
              <a:t> </a:t>
            </a:r>
            <a:r>
              <a:rPr lang="en-GB" sz="5600" dirty="0" err="1"/>
              <a:t>canlyniadau</a:t>
            </a:r>
            <a:r>
              <a:rPr lang="en-GB" sz="5600" dirty="0"/>
              <a:t> </a:t>
            </a:r>
            <a:r>
              <a:rPr lang="en-GB" sz="5600" dirty="0" err="1"/>
              <a:t>nad</a:t>
            </a:r>
            <a:r>
              <a:rPr lang="en-GB" sz="5600" dirty="0"/>
              <a:t> </a:t>
            </a:r>
            <a:r>
              <a:rPr lang="en-GB" sz="5600" dirty="0" err="1"/>
              <a:t>ydynt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arwyddocaol</a:t>
            </a:r>
            <a:r>
              <a:rPr lang="en-GB" sz="5600" dirty="0"/>
              <a:t> </a:t>
            </a:r>
            <a:r>
              <a:rPr lang="en-GB" sz="3600" dirty="0"/>
              <a:t>(Cohen, Manion &amp; Morrison, 2018)</a:t>
            </a:r>
          </a:p>
          <a:p>
            <a:r>
              <a:rPr lang="en-GB" sz="3600" dirty="0"/>
              <a:t> </a:t>
            </a:r>
          </a:p>
          <a:p>
            <a:endParaRPr lang="en-GB" sz="1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EB59C0-15AF-D29F-C206-A72B159C722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fontAlgn="t">
              <a:lnSpc>
                <a:spcPts val="1500"/>
              </a:lnSpc>
              <a:buFont typeface="+mj-lt"/>
              <a:buAutoNum type="arabicPeriod"/>
            </a:pPr>
            <a:r>
              <a:rPr lang="en-GB" sz="4800" b="1" i="1" dirty="0">
                <a:solidFill>
                  <a:schemeClr val="accent1">
                    <a:lumMod val="75000"/>
                  </a:schemeClr>
                </a:solidFill>
              </a:rPr>
              <a:t>Confirmation Bias: </a:t>
            </a: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  <a:t>The researcher looks for evidence that supports their hypothesis while overlooking evidence that contradicts it.</a:t>
            </a:r>
          </a:p>
          <a:p>
            <a:pPr marL="0" indent="0" fontAlgn="t">
              <a:lnSpc>
                <a:spcPts val="1500"/>
              </a:lnSpc>
              <a:buNone/>
            </a:pP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  <a:t>Example: A researcher who believes online learning is superior pays more attention to positive student feedback and ignores negative comments.</a:t>
            </a:r>
          </a:p>
          <a:p>
            <a:pPr marL="0" indent="0" fontAlgn="t">
              <a:lnSpc>
                <a:spcPts val="1500"/>
              </a:lnSpc>
              <a:buNone/>
            </a:pPr>
            <a:r>
              <a:rPr lang="en-GB" sz="4800" b="1" i="1" dirty="0">
                <a:solidFill>
                  <a:schemeClr val="accent1">
                    <a:lumMod val="75000"/>
                  </a:schemeClr>
                </a:solidFill>
              </a:rPr>
              <a:t>2. Selection Bias: </a:t>
            </a: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  <a:t>Participants are chosen in a way that favours a particular outcome.</a:t>
            </a:r>
          </a:p>
          <a:p>
            <a:pPr marL="457200" lvl="1" indent="0" fontAlgn="t">
              <a:lnSpc>
                <a:spcPts val="1500"/>
              </a:lnSpc>
              <a:buNone/>
            </a:pP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  <a:t>Example: Evaluating a fitness programme using only highly motivated volunteers.</a:t>
            </a:r>
          </a:p>
          <a:p>
            <a:pPr marL="0" indent="0" fontAlgn="t">
              <a:lnSpc>
                <a:spcPts val="1500"/>
              </a:lnSpc>
              <a:buNone/>
            </a:pPr>
            <a:r>
              <a:rPr lang="en-GB" sz="4800" b="1" i="1" dirty="0">
                <a:solidFill>
                  <a:schemeClr val="accent1">
                    <a:lumMod val="75000"/>
                  </a:schemeClr>
                </a:solidFill>
              </a:rPr>
              <a:t>3. Observer Bias: </a:t>
            </a: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  <a:t>The researcher's expectations influence how they record or interpret observations.</a:t>
            </a:r>
          </a:p>
          <a:p>
            <a:pPr marL="457200" lvl="1" indent="0" fontAlgn="t">
              <a:lnSpc>
                <a:spcPts val="1500"/>
              </a:lnSpc>
              <a:buNone/>
            </a:pP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  <a:t>Example: Rating one group's behaviour more positively because the researcher expects the intervention to work.</a:t>
            </a:r>
          </a:p>
          <a:p>
            <a:pPr marL="0" indent="0" fontAlgn="t">
              <a:lnSpc>
                <a:spcPts val="1500"/>
              </a:lnSpc>
              <a:buNone/>
            </a:pPr>
            <a:r>
              <a:rPr lang="en-GB" sz="4800" b="1" i="1" dirty="0">
                <a:solidFill>
                  <a:schemeClr val="accent1">
                    <a:lumMod val="75000"/>
                  </a:schemeClr>
                </a:solidFill>
              </a:rPr>
              <a:t>4.Interpretation Bias: </a:t>
            </a: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  <a:t>Data are interpreted in a way that supports a preferred conclusion.</a:t>
            </a:r>
          </a:p>
          <a:p>
            <a:pPr marL="457200" lvl="1" indent="0" fontAlgn="t">
              <a:lnSpc>
                <a:spcPts val="1500"/>
              </a:lnSpc>
              <a:buNone/>
            </a:pP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  <a:t>Example: Emphasising statistically significant findings while downplaying non-significant results</a:t>
            </a:r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                                                  (Cohen, Manion &amp; Morrison, 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5325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0551D-6204-779A-4515-9E9467513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3200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3200" dirty="0">
                <a:latin typeface="+mn-lt"/>
              </a:rPr>
              <a:t>Pam </a:t>
            </a:r>
            <a:r>
              <a:rPr lang="en-GB" sz="3200" dirty="0" err="1">
                <a:latin typeface="+mn-lt"/>
              </a:rPr>
              <a:t>mae</a:t>
            </a:r>
            <a:r>
              <a:rPr lang="en-GB" sz="3200" dirty="0">
                <a:latin typeface="+mn-lt"/>
              </a:rPr>
              <a:t> </a:t>
            </a:r>
            <a:r>
              <a:rPr lang="en-GB" sz="3200" dirty="0" err="1">
                <a:latin typeface="+mn-lt"/>
              </a:rPr>
              <a:t>rhagfarn</a:t>
            </a:r>
            <a:r>
              <a:rPr lang="en-GB" sz="3200" dirty="0">
                <a:latin typeface="+mn-lt"/>
              </a:rPr>
              <a:t> </a:t>
            </a:r>
            <a:r>
              <a:rPr lang="en-GB" sz="3200" dirty="0" err="1">
                <a:latin typeface="+mn-lt"/>
              </a:rPr>
              <a:t>ymchwilydd</a:t>
            </a:r>
            <a:r>
              <a:rPr lang="en-GB" sz="3200" dirty="0">
                <a:latin typeface="+mn-lt"/>
              </a:rPr>
              <a:t> </a:t>
            </a:r>
            <a:r>
              <a:rPr lang="en-GB" sz="3200" dirty="0" err="1">
                <a:latin typeface="+mn-lt"/>
              </a:rPr>
              <a:t>yn</a:t>
            </a:r>
            <a:r>
              <a:rPr lang="en-GB" sz="3200" dirty="0">
                <a:latin typeface="+mn-lt"/>
              </a:rPr>
              <a:t> </a:t>
            </a:r>
            <a:r>
              <a:rPr lang="en-GB" sz="3200" dirty="0" err="1">
                <a:latin typeface="+mn-lt"/>
              </a:rPr>
              <a:t>bwysig</a:t>
            </a:r>
            <a:br>
              <a:rPr lang="en-GB" sz="3200" dirty="0"/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Why researcher bias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30384-D870-BD49-E31A-DA4599E3860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200" dirty="0" err="1"/>
              <a:t>Lleihau</a:t>
            </a:r>
            <a:r>
              <a:rPr lang="en-GB" sz="2200" dirty="0"/>
              <a:t> </a:t>
            </a:r>
            <a:r>
              <a:rPr lang="en-GB" sz="2200" dirty="0" err="1"/>
              <a:t>dilysrwydd</a:t>
            </a:r>
            <a:r>
              <a:rPr lang="en-GB" sz="2200" dirty="0"/>
              <a:t> a </a:t>
            </a:r>
            <a:r>
              <a:rPr lang="en-GB" sz="2200" dirty="0" err="1"/>
              <a:t>dibynadwyedd</a:t>
            </a:r>
            <a:endParaRPr lang="en-GB" sz="2200" dirty="0"/>
          </a:p>
          <a:p>
            <a:r>
              <a:rPr lang="en-GB" sz="2200" dirty="0"/>
              <a:t>   </a:t>
            </a:r>
            <a:r>
              <a:rPr lang="en-GB" sz="2200" dirty="0" err="1"/>
              <a:t>canfyddiadau</a:t>
            </a:r>
            <a:r>
              <a:rPr lang="en-GB" sz="2200" dirty="0"/>
              <a:t>. </a:t>
            </a:r>
          </a:p>
          <a:p>
            <a:pPr lvl="0"/>
            <a:r>
              <a:rPr lang="en-GB" sz="2200" dirty="0" err="1"/>
              <a:t>Arwain</a:t>
            </a:r>
            <a:r>
              <a:rPr lang="en-GB" sz="2200" dirty="0"/>
              <a:t> at </a:t>
            </a:r>
            <a:r>
              <a:rPr lang="en-GB" sz="2200" dirty="0" err="1"/>
              <a:t>gasgliadau</a:t>
            </a:r>
            <a:r>
              <a:rPr lang="en-GB" sz="2200" dirty="0"/>
              <a:t> </a:t>
            </a:r>
            <a:r>
              <a:rPr lang="en-GB" sz="2200" dirty="0" err="1"/>
              <a:t>anghywir</a:t>
            </a:r>
            <a:r>
              <a:rPr lang="en-GB" sz="2200" dirty="0"/>
              <a:t>. </a:t>
            </a:r>
          </a:p>
          <a:p>
            <a:pPr lvl="0"/>
            <a:r>
              <a:rPr lang="en-GB" sz="2200" dirty="0" err="1"/>
              <a:t>Effeithio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hygrededd</a:t>
            </a:r>
            <a:r>
              <a:rPr lang="en-GB" sz="2200" dirty="0"/>
              <a:t> yr </a:t>
            </a:r>
            <a:r>
              <a:rPr lang="en-GB" sz="2200" dirty="0" err="1"/>
              <a:t>ymchwil</a:t>
            </a:r>
            <a:r>
              <a:rPr lang="en-GB" sz="2200" dirty="0"/>
              <a:t>. </a:t>
            </a:r>
          </a:p>
          <a:p>
            <a:pPr lvl="0"/>
            <a:r>
              <a:rPr lang="en-GB" sz="2200" dirty="0" err="1"/>
              <a:t>Cyfyngu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y </a:t>
            </a:r>
            <a:r>
              <a:rPr lang="en-GB" sz="2200" dirty="0" err="1"/>
              <a:t>gallu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gyffredinoli</a:t>
            </a:r>
            <a:r>
              <a:rPr lang="en-GB" sz="2200" dirty="0"/>
              <a:t> </a:t>
            </a:r>
            <a:r>
              <a:rPr lang="en-GB" sz="2200" dirty="0" err="1"/>
              <a:t>canlyniadau</a:t>
            </a:r>
            <a:endParaRPr lang="en-GB" sz="2200" dirty="0"/>
          </a:p>
          <a:p>
            <a:pPr marL="0" indent="0" algn="r">
              <a:buNone/>
            </a:pPr>
            <a:r>
              <a:rPr lang="en-GB" sz="1000" dirty="0"/>
              <a:t>(Cohen, Manion &amp; Morrison, 2018)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865811-E2DC-63CB-5E05-127CA179E60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fontAlgn="t">
              <a:lnSpc>
                <a:spcPts val="1500"/>
              </a:lnSpc>
            </a:pPr>
            <a:r>
              <a:rPr lang="en-GB" sz="2600" i="1" dirty="0">
                <a:solidFill>
                  <a:schemeClr val="accent1">
                    <a:lumMod val="75000"/>
                  </a:schemeClr>
                </a:solidFill>
              </a:rPr>
              <a:t>Reduce the validity and reliability </a:t>
            </a:r>
          </a:p>
          <a:p>
            <a:pPr marL="0" indent="0" fontAlgn="t">
              <a:lnSpc>
                <a:spcPts val="1500"/>
              </a:lnSpc>
              <a:buNone/>
            </a:pPr>
            <a:r>
              <a:rPr lang="en-GB" sz="2600" i="1" dirty="0">
                <a:solidFill>
                  <a:schemeClr val="accent1">
                    <a:lumMod val="75000"/>
                  </a:schemeClr>
                </a:solidFill>
              </a:rPr>
              <a:t>of findings. </a:t>
            </a:r>
          </a:p>
          <a:p>
            <a:pPr fontAlgn="t">
              <a:lnSpc>
                <a:spcPts val="1500"/>
              </a:lnSpc>
            </a:pPr>
            <a:r>
              <a:rPr lang="en-GB" sz="2600" i="1" dirty="0">
                <a:solidFill>
                  <a:schemeClr val="accent1">
                    <a:lumMod val="75000"/>
                  </a:schemeClr>
                </a:solidFill>
              </a:rPr>
              <a:t>Lead to inaccurate conclusions. </a:t>
            </a:r>
          </a:p>
          <a:p>
            <a:pPr fontAlgn="t">
              <a:lnSpc>
                <a:spcPts val="1500"/>
              </a:lnSpc>
            </a:pPr>
            <a:r>
              <a:rPr lang="en-GB" sz="2600" i="1" dirty="0">
                <a:solidFill>
                  <a:schemeClr val="accent1">
                    <a:lumMod val="75000"/>
                  </a:schemeClr>
                </a:solidFill>
              </a:rPr>
              <a:t>Affect the credibility of the </a:t>
            </a:r>
          </a:p>
          <a:p>
            <a:pPr marL="0" indent="0" fontAlgn="t">
              <a:lnSpc>
                <a:spcPts val="1500"/>
              </a:lnSpc>
              <a:buNone/>
            </a:pPr>
            <a:r>
              <a:rPr lang="en-GB" sz="2600" i="1" dirty="0">
                <a:solidFill>
                  <a:schemeClr val="accent1">
                    <a:lumMod val="75000"/>
                  </a:schemeClr>
                </a:solidFill>
              </a:rPr>
              <a:t>research. </a:t>
            </a:r>
          </a:p>
          <a:p>
            <a:pPr fontAlgn="t">
              <a:lnSpc>
                <a:spcPts val="1500"/>
              </a:lnSpc>
            </a:pPr>
            <a:r>
              <a:rPr lang="en-GB" sz="2600" i="1" dirty="0">
                <a:solidFill>
                  <a:schemeClr val="accent1">
                    <a:lumMod val="75000"/>
                  </a:schemeClr>
                </a:solidFill>
              </a:rPr>
              <a:t>Limit the ability to generalise</a:t>
            </a:r>
          </a:p>
          <a:p>
            <a:pPr marL="0" indent="0" fontAlgn="t">
              <a:lnSpc>
                <a:spcPts val="1500"/>
              </a:lnSpc>
              <a:buNone/>
            </a:pPr>
            <a:r>
              <a:rPr lang="en-GB" sz="2600" i="1" dirty="0">
                <a:solidFill>
                  <a:schemeClr val="accent1">
                    <a:lumMod val="75000"/>
                  </a:schemeClr>
                </a:solidFill>
              </a:rPr>
              <a:t>results</a:t>
            </a:r>
          </a:p>
          <a:p>
            <a:pPr marL="0" indent="0" algn="r" fontAlgn="t">
              <a:lnSpc>
                <a:spcPts val="1500"/>
              </a:lnSpc>
              <a:buNone/>
            </a:pPr>
            <a:r>
              <a:rPr lang="en-GB" sz="1200" i="1" dirty="0">
                <a:solidFill>
                  <a:schemeClr val="accent1">
                    <a:lumMod val="75000"/>
                  </a:schemeClr>
                </a:solidFill>
              </a:rPr>
              <a:t>(Cohen, Manion &amp; Morrison, 2018)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4110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E76FA-0739-FE68-DB1C-73853B578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3600" b="1" dirty="0">
                <a:latin typeface="+mn-lt"/>
              </a:rPr>
              <a:t>Sut </a:t>
            </a:r>
            <a:r>
              <a:rPr lang="en-GB" sz="3600" b="1" dirty="0" err="1">
                <a:latin typeface="+mn-lt"/>
              </a:rPr>
              <a:t>mae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ymchwilwyr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yn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lleihau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rhagfarn</a:t>
            </a:r>
            <a:br>
              <a:rPr lang="en-GB" sz="3600" dirty="0"/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How researchers reduce bias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8958E-1211-CFE4-5A0A-59FD0F069B9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 err="1"/>
              <a:t>Cydnabod</a:t>
            </a:r>
            <a:r>
              <a:rPr lang="en-GB" dirty="0"/>
              <a:t> </a:t>
            </a:r>
            <a:r>
              <a:rPr lang="en-GB" dirty="0" err="1"/>
              <a:t>rhagfarnau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adlewyrchiad</a:t>
            </a:r>
            <a:r>
              <a:rPr lang="en-GB" dirty="0"/>
              <a:t> (</a:t>
            </a:r>
            <a:r>
              <a:rPr lang="en-GB" dirty="0" err="1"/>
              <a:t>myfyrio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y gall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credoau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ddylanwadu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yr </a:t>
            </a:r>
            <a:r>
              <a:rPr lang="en-GB" dirty="0" err="1"/>
              <a:t>ymchwil</a:t>
            </a:r>
            <a:r>
              <a:rPr lang="en-GB" dirty="0"/>
              <a:t>) </a:t>
            </a:r>
          </a:p>
          <a:p>
            <a:pPr lvl="0"/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ffynonellau</a:t>
            </a:r>
            <a:r>
              <a:rPr lang="en-GB" dirty="0"/>
              <a:t> </a:t>
            </a:r>
            <a:r>
              <a:rPr lang="en-GB" dirty="0" err="1"/>
              <a:t>amrywiol</a:t>
            </a:r>
            <a:r>
              <a:rPr lang="en-GB" dirty="0"/>
              <a:t> a </a:t>
            </a:r>
            <a:r>
              <a:rPr lang="en-GB" dirty="0" err="1"/>
              <a:t>safbwyntiau</a:t>
            </a:r>
            <a:r>
              <a:rPr lang="en-GB" dirty="0"/>
              <a:t> </a:t>
            </a:r>
            <a:r>
              <a:rPr lang="en-GB" dirty="0" err="1"/>
              <a:t>lluosog</a:t>
            </a:r>
            <a:r>
              <a:rPr lang="en-GB" dirty="0"/>
              <a:t>. </a:t>
            </a:r>
          </a:p>
          <a:p>
            <a:pPr lvl="0"/>
            <a:r>
              <a:rPr lang="en-GB" dirty="0" err="1"/>
              <a:t>Osgoi</a:t>
            </a:r>
            <a:r>
              <a:rPr lang="en-GB" dirty="0"/>
              <a:t> </a:t>
            </a:r>
            <a:r>
              <a:rPr lang="en-GB" dirty="0" err="1"/>
              <a:t>dibynnu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ffynonellau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cadarnhau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credoau</a:t>
            </a:r>
            <a:r>
              <a:rPr lang="en-GB" dirty="0"/>
              <a:t> </a:t>
            </a:r>
            <a:r>
              <a:rPr lang="en-GB" dirty="0" err="1"/>
              <a:t>presennol</a:t>
            </a:r>
            <a:r>
              <a:rPr lang="en-GB" dirty="0"/>
              <a:t> </a:t>
            </a:r>
          </a:p>
          <a:p>
            <a:pPr marL="0" indent="0" algn="r">
              <a:buNone/>
            </a:pPr>
            <a:r>
              <a:rPr lang="en-GB" sz="1100" dirty="0"/>
              <a:t>(Cresswell &amp; Cresswell, 2018)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3C2B4D-EBD4-C377-5C7B-318F602507E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Acknowledge own biases by p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Segoe UI" panose="020B0502040204020203" pitchFamily="34" charset="0"/>
              </a:rPr>
              <a:t>ractising reflexivity (reflecting on how their own beliefs and experiences may influence the research)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Use diverse sources and multiple viewpoints.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Avoid relying on sources that confirm their existing beliefs </a:t>
            </a: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(Cresswell &amp; Cresswell, 2018)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032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2A1E8-F81B-3758-6DD7-B1EE17CF5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err="1">
                <a:latin typeface="+mn-lt"/>
              </a:rPr>
              <a:t>Dolenni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i'r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aseiniad</a:t>
            </a:r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Links to assignment</a:t>
            </a:r>
            <a:r>
              <a:rPr lang="en-GB" sz="3600" b="1" i="1" dirty="0">
                <a:solidFill>
                  <a:schemeClr val="accent1"/>
                </a:solidFill>
                <a:latin typeface="+mn-lt"/>
              </a:rPr>
              <a:t>                                               </a:t>
            </a:r>
            <a:endParaRPr lang="en-GB" sz="3600" b="1" i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34498-41EF-9069-ECF1-CCB92A04BEF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err="1"/>
              <a:t>Trafodwch</a:t>
            </a:r>
            <a:r>
              <a:rPr lang="en-GB" dirty="0"/>
              <a:t> y </a:t>
            </a:r>
            <a:r>
              <a:rPr lang="en-GB" dirty="0" err="1"/>
              <a:t>strwythur</a:t>
            </a:r>
            <a:r>
              <a:rPr lang="en-GB" dirty="0"/>
              <a:t> a </a:t>
            </a:r>
            <a:r>
              <a:rPr lang="en-GB" dirty="0" err="1"/>
              <a:t>awgrymir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llafar</a:t>
            </a:r>
            <a:r>
              <a:rPr lang="en-GB" dirty="0"/>
              <a:t> (</a:t>
            </a:r>
            <a:r>
              <a:rPr lang="en-GB" dirty="0" err="1"/>
              <a:t>copi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Moodle a Teams)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 err="1"/>
              <a:t>Teitl</a:t>
            </a:r>
            <a:r>
              <a:rPr lang="en-GB" b="1" dirty="0"/>
              <a:t>:- Beth </a:t>
            </a:r>
            <a:r>
              <a:rPr lang="en-GB" b="1" dirty="0" err="1"/>
              <a:t>yw</a:t>
            </a:r>
            <a:r>
              <a:rPr lang="en-GB" b="1" dirty="0"/>
              <a:t> </a:t>
            </a:r>
            <a:r>
              <a:rPr lang="en-GB" b="1" dirty="0" err="1"/>
              <a:t>prif</a:t>
            </a:r>
            <a:r>
              <a:rPr lang="en-GB" b="1" dirty="0"/>
              <a:t> </a:t>
            </a:r>
            <a:r>
              <a:rPr lang="en-GB" b="1" dirty="0" err="1"/>
              <a:t>gyfrifoldebau</a:t>
            </a:r>
            <a:r>
              <a:rPr lang="en-GB" b="1" dirty="0"/>
              <a:t> </a:t>
            </a:r>
            <a:r>
              <a:rPr lang="en-GB" b="1" dirty="0" err="1"/>
              <a:t>moesegol</a:t>
            </a:r>
            <a:r>
              <a:rPr lang="en-GB" b="1" dirty="0"/>
              <a:t> </a:t>
            </a:r>
            <a:r>
              <a:rPr lang="en-GB" b="1" dirty="0" err="1"/>
              <a:t>ymchwilydd</a:t>
            </a:r>
            <a:r>
              <a:rPr lang="en-GB" b="1" dirty="0"/>
              <a:t> a </a:t>
            </a:r>
            <a:r>
              <a:rPr lang="en-GB" b="1" dirty="0" err="1"/>
              <a:t>sut</a:t>
            </a:r>
            <a:r>
              <a:rPr lang="en-GB" b="1" dirty="0"/>
              <a:t> y gall </a:t>
            </a:r>
            <a:r>
              <a:rPr lang="en-GB" b="1" dirty="0" err="1"/>
              <a:t>rhagfarn</a:t>
            </a:r>
            <a:r>
              <a:rPr lang="en-GB" b="1" dirty="0"/>
              <a:t> </a:t>
            </a:r>
            <a:r>
              <a:rPr lang="en-GB" b="1" dirty="0" err="1"/>
              <a:t>ymchwilydd</a:t>
            </a:r>
            <a:r>
              <a:rPr lang="en-GB" b="1" dirty="0"/>
              <a:t> </a:t>
            </a:r>
            <a:r>
              <a:rPr lang="en-GB" b="1" dirty="0" err="1"/>
              <a:t>effeithio</a:t>
            </a:r>
            <a:r>
              <a:rPr lang="en-GB" b="1" dirty="0"/>
              <a:t> </a:t>
            </a:r>
            <a:r>
              <a:rPr lang="en-GB" b="1" dirty="0" err="1"/>
              <a:t>arnynt</a:t>
            </a:r>
            <a:r>
              <a:rPr lang="en-GB" b="1" dirty="0"/>
              <a:t>?</a:t>
            </a:r>
          </a:p>
          <a:p>
            <a:pPr algn="ctr"/>
            <a:endParaRPr lang="en-GB" b="1" dirty="0"/>
          </a:p>
          <a:p>
            <a:pPr marL="0" indent="0" algn="ctr">
              <a:buNone/>
            </a:pPr>
            <a:r>
              <a:rPr lang="en-GB" dirty="0" err="1"/>
              <a:t>Dechreuwch</a:t>
            </a:r>
            <a:r>
              <a:rPr lang="en-GB" dirty="0"/>
              <a:t> </a:t>
            </a:r>
            <a:r>
              <a:rPr lang="en-GB" dirty="0" err="1"/>
              <a:t>ddrafftio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llafar</a:t>
            </a:r>
            <a:r>
              <a:rPr lang="en-GB" dirty="0"/>
              <a:t> yr </a:t>
            </a:r>
            <a:r>
              <a:rPr lang="en-GB" dirty="0" err="1"/>
              <a:t>wythnos</a:t>
            </a:r>
            <a:r>
              <a:rPr lang="en-GB" dirty="0"/>
              <a:t> hon.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471B83-0DA1-0BC2-F80C-EB39830C490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Discuss the suggested structure for the oral presentation (copy available on Moodle and Teams)</a:t>
            </a:r>
          </a:p>
          <a:p>
            <a:pPr marL="0" indent="0">
              <a:buNone/>
            </a:pPr>
            <a:endParaRPr lang="en-GB" sz="32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Title:- What are the main ethical responsibilities of a researcher and how can researcher bias affect them?</a:t>
            </a:r>
          </a:p>
          <a:p>
            <a:pPr marL="0" indent="0" algn="ctr">
              <a:buNone/>
            </a:pPr>
            <a:endParaRPr lang="en-GB" sz="32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Start to draft your oral presentation this week.</a:t>
            </a:r>
          </a:p>
          <a:p>
            <a:pPr marL="0" indent="0" algn="ctr">
              <a:buNone/>
            </a:pPr>
            <a:endParaRPr lang="en-GB" sz="32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en-GB" sz="3200" i="1" dirty="0">
              <a:solidFill>
                <a:schemeClr val="accent1"/>
              </a:solidFill>
            </a:endParaRPr>
          </a:p>
          <a:p>
            <a:pPr marL="0" indent="0" algn="ctr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8547757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C3EEF-4F59-8A9B-5947-CDF7409F6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Cyfeiriadau</a:t>
            </a:r>
            <a:r>
              <a:rPr lang="en-GB" dirty="0"/>
              <a:t> 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BF8A3-F8BE-A7D3-4FD1-5DAD68EF89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BERA (2024) </a:t>
            </a:r>
            <a:r>
              <a:rPr lang="en-GB" sz="1400" i="1" dirty="0"/>
              <a:t>Ethical Guidelines for Educational Research 5</a:t>
            </a:r>
            <a:r>
              <a:rPr lang="en-GB" sz="1400" i="1" baseline="30000" dirty="0"/>
              <a:t>th</a:t>
            </a:r>
            <a:r>
              <a:rPr lang="en-GB" sz="1400" i="1" dirty="0"/>
              <a:t> </a:t>
            </a:r>
            <a:r>
              <a:rPr lang="en-GB" sz="1400" i="1" dirty="0" err="1"/>
              <a:t>Edn</a:t>
            </a:r>
            <a:r>
              <a:rPr lang="en-GB" sz="1400" i="1" dirty="0"/>
              <a:t>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/Available at </a:t>
            </a:r>
            <a:r>
              <a:rPr lang="en-GB" sz="1400" dirty="0">
                <a:hlinkClick r:id="rId2"/>
              </a:rPr>
              <a:t>Ethical-Guidelines-for-Educational-Research-5th-edition.pdf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/Accessed 22.07.2026)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400" dirty="0"/>
              <a:t>Cohen, L., Manion, L. and Morrison, K. (2018) </a:t>
            </a:r>
            <a:r>
              <a:rPr lang="en-GB" sz="1400" i="1" dirty="0"/>
              <a:t>Research methods in education</a:t>
            </a:r>
            <a:r>
              <a:rPr lang="en-GB" sz="1400" dirty="0"/>
              <a:t>. 8th </a:t>
            </a:r>
            <a:r>
              <a:rPr lang="en-GB" sz="1400" dirty="0" err="1"/>
              <a:t>edn</a:t>
            </a:r>
            <a:r>
              <a:rPr lang="en-GB" sz="1400" dirty="0"/>
              <a:t>. Abingdon: Routledge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400" dirty="0"/>
              <a:t>Creswell, J.W. and Creswell, J.D. (2018) </a:t>
            </a:r>
            <a:r>
              <a:rPr lang="en-GB" sz="1400" i="1" dirty="0"/>
              <a:t>Research design: Qualitative, quantitative, and mixed methods approaches</a:t>
            </a:r>
            <a:r>
              <a:rPr lang="en-GB" sz="1400" dirty="0"/>
              <a:t>. 5th </a:t>
            </a:r>
            <a:r>
              <a:rPr lang="en-GB" sz="1400" dirty="0" err="1"/>
              <a:t>edn</a:t>
            </a:r>
            <a:r>
              <a:rPr lang="en-GB" sz="1400" dirty="0"/>
              <a:t>. Thousand Oaks, CA: SAGE Publications.</a:t>
            </a:r>
          </a:p>
          <a:p>
            <a:pPr marL="0" indent="0">
              <a:buNone/>
            </a:pPr>
            <a:r>
              <a:rPr lang="en-GB" sz="1400" dirty="0"/>
              <a:t>Denscombe, M. (2010) </a:t>
            </a:r>
            <a:r>
              <a:rPr lang="en-GB" sz="1400" i="1" dirty="0"/>
              <a:t>The Good Research Guide for Small Scale Research Projects 4</a:t>
            </a:r>
            <a:r>
              <a:rPr lang="en-GB" sz="1400" i="1" baseline="30000" dirty="0"/>
              <a:t>th</a:t>
            </a:r>
            <a:r>
              <a:rPr lang="en-GB" sz="1400" i="1" dirty="0"/>
              <a:t> </a:t>
            </a:r>
            <a:r>
              <a:rPr lang="en-GB" sz="1400" i="1" dirty="0" err="1"/>
              <a:t>Edn</a:t>
            </a:r>
            <a:r>
              <a:rPr lang="en-GB" sz="1400" i="1" dirty="0"/>
              <a:t>. M</a:t>
            </a:r>
            <a:r>
              <a:rPr lang="en-GB" sz="1400" dirty="0"/>
              <a:t>aidenhead, England: McGraw-Hill/Open University Press</a:t>
            </a:r>
          </a:p>
          <a:p>
            <a:pPr marL="0" indent="0">
              <a:buNone/>
            </a:pPr>
            <a:r>
              <a:rPr lang="en-GB" sz="1400" dirty="0"/>
              <a:t>PCDDS (2026) </a:t>
            </a:r>
            <a:r>
              <a:rPr lang="en-GB" sz="1400" i="1" dirty="0"/>
              <a:t>Polisi </a:t>
            </a:r>
            <a:r>
              <a:rPr lang="en-GB" sz="1400" i="1" dirty="0" err="1"/>
              <a:t>Moeseg</a:t>
            </a:r>
            <a:r>
              <a:rPr lang="en-GB" sz="1400" i="1" dirty="0"/>
              <a:t> ac </a:t>
            </a:r>
            <a:r>
              <a:rPr lang="en-GB" sz="1400" i="1" dirty="0" err="1"/>
              <a:t>Uniondeb</a:t>
            </a:r>
            <a:r>
              <a:rPr lang="en-GB" sz="1400" i="1" dirty="0"/>
              <a:t> </a:t>
            </a:r>
            <a:r>
              <a:rPr lang="en-GB" sz="1400" i="1" dirty="0" err="1"/>
              <a:t>Ymchwil</a:t>
            </a:r>
            <a:r>
              <a:rPr lang="en-GB" sz="1400" i="1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i="1" dirty="0"/>
              <a:t> </a:t>
            </a:r>
            <a:r>
              <a:rPr lang="en-GB" sz="1400" dirty="0" err="1">
                <a:hlinkClick r:id="rId3"/>
              </a:rPr>
              <a:t>Unplygrwydd</a:t>
            </a:r>
            <a:r>
              <a:rPr lang="en-GB" sz="1400" dirty="0">
                <a:hlinkClick r:id="rId3"/>
              </a:rPr>
              <a:t> a </a:t>
            </a:r>
            <a:r>
              <a:rPr lang="en-GB" sz="1400" dirty="0" err="1">
                <a:hlinkClick r:id="rId3"/>
              </a:rPr>
              <a:t>Moeseg</a:t>
            </a:r>
            <a:r>
              <a:rPr lang="en-GB" sz="1400" dirty="0">
                <a:hlinkClick r:id="rId3"/>
              </a:rPr>
              <a:t> </a:t>
            </a:r>
            <a:r>
              <a:rPr lang="en-GB" sz="1400" dirty="0" err="1">
                <a:hlinkClick r:id="rId3"/>
              </a:rPr>
              <a:t>Ymchwil</a:t>
            </a:r>
            <a:r>
              <a:rPr lang="en-GB" sz="1400" dirty="0">
                <a:hlinkClick r:id="rId3"/>
              </a:rPr>
              <a:t> | </a:t>
            </a:r>
            <a:r>
              <a:rPr lang="en-GB" sz="1400" dirty="0" err="1">
                <a:hlinkClick r:id="rId3"/>
              </a:rPr>
              <a:t>Prifysgol</a:t>
            </a:r>
            <a:r>
              <a:rPr lang="en-GB" sz="1400" dirty="0">
                <a:hlinkClick r:id="rId3"/>
              </a:rPr>
              <a:t> Cymru Y </a:t>
            </a:r>
            <a:r>
              <a:rPr lang="en-GB" sz="1400" dirty="0" err="1">
                <a:hlinkClick r:id="rId3"/>
              </a:rPr>
              <a:t>Drindod</a:t>
            </a:r>
            <a:r>
              <a:rPr lang="en-GB" sz="1400" dirty="0">
                <a:hlinkClick r:id="rId3"/>
              </a:rPr>
              <a:t> Dewi Sant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 23.07.2026)</a:t>
            </a:r>
          </a:p>
          <a:p>
            <a:pPr marL="0" indent="0">
              <a:buNone/>
            </a:pPr>
            <a:r>
              <a:rPr lang="en-GB" sz="1400" dirty="0"/>
              <a:t>UWTSD (2026) </a:t>
            </a:r>
            <a:r>
              <a:rPr lang="en-GB" sz="1400" i="1" dirty="0"/>
              <a:t>Research Ethics and Integrity Policy 2025-6. </a:t>
            </a:r>
            <a:r>
              <a:rPr lang="en-GB" sz="1400" dirty="0"/>
              <a:t>Available at </a:t>
            </a:r>
            <a:r>
              <a:rPr lang="en-GB" sz="1400" dirty="0">
                <a:hlinkClick r:id="rId4"/>
              </a:rPr>
              <a:t>Research Integrity and Ethics | University of Wales Trinity Saint David</a:t>
            </a:r>
            <a:r>
              <a:rPr lang="en-GB" sz="1400" dirty="0"/>
              <a:t> (Accessed 22.07.2026)</a:t>
            </a:r>
          </a:p>
        </p:txBody>
      </p:sp>
    </p:spTree>
    <p:extLst>
      <p:ext uri="{BB962C8B-B14F-4D97-AF65-F5344CB8AC3E}">
        <p14:creationId xmlns:p14="http://schemas.microsoft.com/office/powerpoint/2010/main" val="295741980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2268</Words>
  <Application>Microsoft Office PowerPoint</Application>
  <PresentationFormat>Widescreen</PresentationFormat>
  <Paragraphs>245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Calibri Light</vt:lpstr>
      <vt:lpstr>Segoe UI</vt:lpstr>
      <vt:lpstr>Times New Roman</vt:lpstr>
      <vt:lpstr>UWTSD Holding Page</vt:lpstr>
      <vt:lpstr>Accessible 2</vt:lpstr>
      <vt:lpstr>ECIE5013 Mae rhai sleidiau wedi'u cyfieithu gan ddefnyddio Microsoft Translate/ Some slides have been translated using Microsfoft Translate </vt:lpstr>
      <vt:lpstr>Aseiniad Assignment</vt:lpstr>
      <vt:lpstr>    Portffolio                  Portfolio </vt:lpstr>
      <vt:lpstr>Moeseg                     Ethics</vt:lpstr>
      <vt:lpstr>Cymeradwyaeth foesegol  Ethical Approval</vt:lpstr>
      <vt:lpstr>Ystyriaethau moesegol craidd Core ethical considerations</vt:lpstr>
      <vt:lpstr>Ystyriaethau moesegol craidd ar gyfer pob ymchwil Core ethical considerations for all research</vt:lpstr>
      <vt:lpstr> Core ethical considerations for primary research</vt:lpstr>
      <vt:lpstr> Beth yw rhagfarn ymchwilydd? What is researcher bias?</vt:lpstr>
      <vt:lpstr>  Rhagfarn ymchwilydd…… Researcher bias……. </vt:lpstr>
      <vt:lpstr>Enghreifftiau eraill o ragfarn ymchwilwyr Other examples of researcher bias</vt:lpstr>
      <vt:lpstr> Pam mae rhagfarn ymchwilydd yn bwysig Why researcher bias matters</vt:lpstr>
      <vt:lpstr> Sut mae ymchwilwyr yn lleihau rhagfarn How researchers reduce bias</vt:lpstr>
      <vt:lpstr>Dolenni i'r aseiniad Links to assignment                                               </vt:lpstr>
      <vt:lpstr>Cyfeiriadau  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22</cp:revision>
  <dcterms:created xsi:type="dcterms:W3CDTF">2022-06-22T10:03:12Z</dcterms:created>
  <dcterms:modified xsi:type="dcterms:W3CDTF">2026-10-06T09:56:04Z</dcterms:modified>
</cp:coreProperties>
</file>