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7" r:id="rId2"/>
    <p:sldId id="292"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93" r:id="rId19"/>
    <p:sldId id="274" r:id="rId20"/>
    <p:sldId id="275" r:id="rId21"/>
    <p:sldId id="277" r:id="rId22"/>
    <p:sldId id="278" r:id="rId23"/>
    <p:sldId id="282" r:id="rId24"/>
    <p:sldId id="283" r:id="rId25"/>
    <p:sldId id="284" r:id="rId26"/>
    <p:sldId id="285" r:id="rId27"/>
    <p:sldId id="286" r:id="rId28"/>
    <p:sldId id="279" r:id="rId29"/>
    <p:sldId id="280" r:id="rId30"/>
    <p:sldId id="287" r:id="rId31"/>
    <p:sldId id="295" r:id="rId32"/>
    <p:sldId id="297" r:id="rId33"/>
    <p:sldId id="299" r:id="rId34"/>
    <p:sldId id="298" r:id="rId35"/>
    <p:sldId id="276" r:id="rId36"/>
    <p:sldId id="300" r:id="rId37"/>
    <p:sldId id="290" r:id="rId38"/>
    <p:sldId id="296" r:id="rId39"/>
    <p:sldId id="294"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05" d="100"/>
          <a:sy n="105" d="100"/>
        </p:scale>
        <p:origin x="414"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92A50F-0E89-45E0-AB4E-7989F97DE080}" type="datetimeFigureOut">
              <a:rPr lang="en-GB" smtClean="0"/>
              <a:t>18/03/2019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89FA81D-14F2-481A-9221-DFDB9A941090}" type="slidenum">
              <a:rPr lang="en-GB" smtClean="0"/>
              <a:t>‹#›</a:t>
            </a:fld>
            <a:endParaRPr lang="en-GB"/>
          </a:p>
        </p:txBody>
      </p:sp>
    </p:spTree>
    <p:extLst>
      <p:ext uri="{BB962C8B-B14F-4D97-AF65-F5344CB8AC3E}">
        <p14:creationId xmlns:p14="http://schemas.microsoft.com/office/powerpoint/2010/main" val="118283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85B7F6-78B0-4113-9FAC-1D4C1E769C15}" type="slidenum">
              <a:rPr lang="en-GB" smtClean="0"/>
              <a:t>1</a:t>
            </a:fld>
            <a:endParaRPr lang="en-GB"/>
          </a:p>
        </p:txBody>
      </p:sp>
    </p:spTree>
    <p:extLst>
      <p:ext uri="{BB962C8B-B14F-4D97-AF65-F5344CB8AC3E}">
        <p14:creationId xmlns:p14="http://schemas.microsoft.com/office/powerpoint/2010/main" val="4106987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2027-02-2018.docx"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Social%20Norms%20-%20examples.doc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Gender%20roles.docx"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link.springer.com/article/10.1007/BF00288221"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G3Aweo-74kY" TargetMode="External"/><Relationship Id="rId1" Type="http://schemas.openxmlformats.org/officeDocument/2006/relationships/slideLayout" Target="../slideLayouts/slideLayout6.xml"/><Relationship Id="rId5" Type="http://schemas.openxmlformats.org/officeDocument/2006/relationships/hyperlink" Target="https://www.youtube.com/watch?v=6O9BKRJDqNA" TargetMode="External"/><Relationship Id="rId4" Type="http://schemas.openxmlformats.org/officeDocument/2006/relationships/hyperlink" Target="https://www.youtube.com/watch?v=nWu44AqF0iI"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poststructural%20feminism%20and%20fgm.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thebalance.com/advertising-women-and-objectification-38754"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channel4.com/news/adverts-perpetuating-harmful-gender-stereotypes-to-be-banned" TargetMode="Externa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ons.gov.uk/peoplepopulationandcommunity/crimeandjustice/bulletins/domesticabuseinenglandandwales/yearendingmarch2018"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data.unicef.org/topic/child-protection/violence/attitudes-and-social-norms-on-violenc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annualreport.unwomen.org/en/2018" TargetMode="Externa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hyperlink" Target="http://dx.doi.org/10.1037/0012-1649.28.2.225"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wessexscene.co.uk/news/top-news/2013/03/06/gender-imbalance-at-work-what-is-all-the-fuss/" TargetMode="External"/><Relationship Id="rId2" Type="http://schemas.openxmlformats.org/officeDocument/2006/relationships/hyperlink" Target="http://www.unwomen.org/en/what-we-do/ending-violence-against-women/facts-and-figures" TargetMode="External"/><Relationship Id="rId1" Type="http://schemas.openxmlformats.org/officeDocument/2006/relationships/slideLayout" Target="../slideLayouts/slideLayout2.xml"/><Relationship Id="rId6" Type="http://schemas.openxmlformats.org/officeDocument/2006/relationships/hyperlink" Target="http://annualreport.unwomen.org/en/2018" TargetMode="External"/><Relationship Id="rId5" Type="http://schemas.openxmlformats.org/officeDocument/2006/relationships/hyperlink" Target="http://researchbriefings.files.parliament.uk/documents/SN06838/SN06838.pdf" TargetMode="External"/><Relationship Id="rId4" Type="http://schemas.openxmlformats.org/officeDocument/2006/relationships/hyperlink" Target="https://www.ons.gov.uk/peoplepopulationandcommunity/crimeandjustice/bulletins/domesticabuseinenglandandwales/yearendingmarch2018"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nWu44AqF0iI" TargetMode="External"/><Relationship Id="rId2" Type="http://schemas.openxmlformats.org/officeDocument/2006/relationships/hyperlink" Target="https://www.youtube.com/watch?v=G3Aweo-74kY" TargetMode="External"/><Relationship Id="rId1" Type="http://schemas.openxmlformats.org/officeDocument/2006/relationships/slideLayout" Target="../slideLayouts/slideLayout6.xml"/><Relationship Id="rId5" Type="http://schemas.openxmlformats.org/officeDocument/2006/relationships/hyperlink" Target="https://www.channel4.com/news/adverts-perpetuating-harmful-gender-stereotypes-to-be-banned" TargetMode="External"/><Relationship Id="rId4" Type="http://schemas.openxmlformats.org/officeDocument/2006/relationships/hyperlink" Target="https://www.youtube.com/watch?v=6O9BKRJDqN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8051" y="4797152"/>
            <a:ext cx="7363544" cy="1349412"/>
          </a:xfrm>
        </p:spPr>
        <p:txBody>
          <a:bodyPr>
            <a:noAutofit/>
          </a:bodyPr>
          <a:lstStyle/>
          <a:p>
            <a:r>
              <a:rPr lang="en-US" sz="3600" b="1" dirty="0"/>
              <a:t>SJSI5021 Hot Topics</a:t>
            </a:r>
            <a:br>
              <a:rPr lang="en-US" sz="3600" b="1" dirty="0"/>
            </a:br>
            <a:r>
              <a:rPr lang="en-US" sz="3600" b="1" dirty="0"/>
              <a:t>Theme 5: Gender and Sexuality</a:t>
            </a:r>
            <a:br>
              <a:rPr lang="en-US" sz="3600" b="1" dirty="0"/>
            </a:br>
            <a:endParaRPr lang="en-US" sz="3600" b="1" dirty="0"/>
          </a:p>
        </p:txBody>
      </p:sp>
      <p:sp>
        <p:nvSpPr>
          <p:cNvPr id="8" name="Rectangle 7"/>
          <p:cNvSpPr/>
          <p:nvPr/>
        </p:nvSpPr>
        <p:spPr>
          <a:xfrm>
            <a:off x="683568" y="260648"/>
            <a:ext cx="2952328" cy="2052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4139952" y="5877272"/>
            <a:ext cx="4896544" cy="748553"/>
          </a:xfrm>
        </p:spPr>
        <p:txBody>
          <a:bodyPr>
            <a:normAutofit/>
          </a:bodyPr>
          <a:lstStyle/>
          <a:p>
            <a:r>
              <a:rPr lang="en-US" sz="2400" dirty="0">
                <a:solidFill>
                  <a:schemeClr val="tx1">
                    <a:lumMod val="85000"/>
                    <a:lumOff val="15000"/>
                  </a:schemeClr>
                </a:solidFill>
              </a:rPr>
              <a:t>Ken Dicks </a:t>
            </a:r>
            <a:r>
              <a:rPr lang="en-US" sz="2400" dirty="0">
                <a:hlinkClick r:id="rId3"/>
              </a:rPr>
              <a:t>ken.dicks@uwtsd.ac.uk</a:t>
            </a:r>
            <a:r>
              <a:rPr lang="en-US" sz="2400" dirty="0"/>
              <a:t> </a:t>
            </a:r>
          </a:p>
        </p:txBody>
      </p:sp>
      <p:sp>
        <p:nvSpPr>
          <p:cNvPr id="17" name="Rectangle 16"/>
          <p:cNvSpPr/>
          <p:nvPr/>
        </p:nvSpPr>
        <p:spPr>
          <a:xfrm>
            <a:off x="5940153" y="2636912"/>
            <a:ext cx="1800200" cy="1872208"/>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83568" y="2382233"/>
            <a:ext cx="2952328" cy="2126887"/>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779912" y="260648"/>
            <a:ext cx="2016224" cy="172819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Callout 8"/>
          <p:cNvSpPr/>
          <p:nvPr/>
        </p:nvSpPr>
        <p:spPr>
          <a:xfrm>
            <a:off x="6060543" y="2852936"/>
            <a:ext cx="1533088" cy="1296144"/>
          </a:xfrm>
          <a:prstGeom prst="wedgeEllipse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What’s your Hot Topic?</a:t>
            </a:r>
          </a:p>
        </p:txBody>
      </p:sp>
      <p:sp>
        <p:nvSpPr>
          <p:cNvPr id="15" name="Rectangle 14"/>
          <p:cNvSpPr/>
          <p:nvPr/>
        </p:nvSpPr>
        <p:spPr>
          <a:xfrm>
            <a:off x="3779912" y="2115691"/>
            <a:ext cx="2016224" cy="2393429"/>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940153" y="260648"/>
            <a:ext cx="1800200" cy="228322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9951" y="511602"/>
            <a:ext cx="2519561" cy="1550499"/>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7944" y="2302885"/>
            <a:ext cx="1476880" cy="2004814"/>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24300" y="422283"/>
            <a:ext cx="1445410" cy="1959950"/>
          </a:xfrm>
          <a:prstGeom prst="rect">
            <a:avLst/>
          </a:prstGeom>
        </p:spPr>
      </p:pic>
      <p:pic>
        <p:nvPicPr>
          <p:cNvPr id="18" name="Picture 1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93278" y="404664"/>
            <a:ext cx="1226211" cy="1440160"/>
          </a:xfrm>
          <a:prstGeom prst="rect">
            <a:avLst/>
          </a:prstGeom>
        </p:spPr>
      </p:pic>
      <p:pic>
        <p:nvPicPr>
          <p:cNvPr id="19" name="Picture 1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44129" y="2662317"/>
            <a:ext cx="2471936" cy="164538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564904"/>
            <a:ext cx="6984776" cy="954107"/>
          </a:xfrm>
          <a:prstGeom prst="rect">
            <a:avLst/>
          </a:prstGeom>
          <a:noFill/>
        </p:spPr>
        <p:txBody>
          <a:bodyPr wrap="square" rtlCol="0">
            <a:spAutoFit/>
          </a:bodyPr>
          <a:lstStyle/>
          <a:p>
            <a:pPr algn="ctr"/>
            <a:r>
              <a:rPr lang="en-GB" sz="2800" i="1" dirty="0"/>
              <a:t>What did we look at in our session on the 27</a:t>
            </a:r>
            <a:r>
              <a:rPr lang="en-GB" sz="2800" i="1" baseline="30000" dirty="0"/>
              <a:t>th</a:t>
            </a:r>
            <a:r>
              <a:rPr lang="en-GB" sz="2800" i="1" dirty="0"/>
              <a:t> February?</a:t>
            </a:r>
          </a:p>
        </p:txBody>
      </p:sp>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9952" y="4581128"/>
            <a:ext cx="892467" cy="892467"/>
          </a:xfrm>
          <a:prstGeom prst="rect">
            <a:avLst/>
          </a:prstGeom>
        </p:spPr>
      </p:pic>
    </p:spTree>
    <p:extLst>
      <p:ext uri="{BB962C8B-B14F-4D97-AF65-F5344CB8AC3E}">
        <p14:creationId xmlns:p14="http://schemas.microsoft.com/office/powerpoint/2010/main" val="4274632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Social Values - Revisited</a:t>
            </a:r>
          </a:p>
        </p:txBody>
      </p:sp>
      <p:sp>
        <p:nvSpPr>
          <p:cNvPr id="25603" name="Rectangle 3"/>
          <p:cNvSpPr>
            <a:spLocks noGrp="1" noChangeArrowheads="1"/>
          </p:cNvSpPr>
          <p:nvPr>
            <p:ph idx="1"/>
          </p:nvPr>
        </p:nvSpPr>
        <p:spPr>
          <a:xfrm>
            <a:off x="395536" y="1412776"/>
            <a:ext cx="8229600" cy="4525963"/>
          </a:xfrm>
        </p:spPr>
        <p:txBody>
          <a:bodyPr>
            <a:normAutofit fontScale="92500" lnSpcReduction="10000"/>
          </a:bodyPr>
          <a:lstStyle/>
          <a:p>
            <a:pPr marL="514350" indent="-457200"/>
            <a:r>
              <a:rPr lang="en-GB" altLang="en-US" dirty="0"/>
              <a:t>Strong, seemingly permanent dispositions shared by groups of peoples</a:t>
            </a:r>
          </a:p>
          <a:p>
            <a:pPr marL="514350" indent="-457200"/>
            <a:r>
              <a:rPr lang="en-GB" altLang="en-US" dirty="0"/>
              <a:t>Values represent what societies define as ‘good’ and ‘bad’, ‘right’ and ‘wrong’, ‘beautiful’ and ‘ugly’, ‘smart’ or ‘stupid’.</a:t>
            </a:r>
          </a:p>
          <a:p>
            <a:pPr marL="514350" indent="-457200"/>
            <a:r>
              <a:rPr lang="en-GB" altLang="en-US" dirty="0"/>
              <a:t>Sometimes values are openly celebrated and promoted</a:t>
            </a:r>
          </a:p>
          <a:p>
            <a:pPr marL="514350" indent="-457200"/>
            <a:r>
              <a:rPr lang="en-GB" altLang="en-US" dirty="0"/>
              <a:t>At other times they are so engrained that many don’t even recognise their taken-for-granted status as part of our culture</a:t>
            </a:r>
          </a:p>
          <a:p>
            <a:pPr lvl="1" eaLnBrk="1" hangingPunct="1"/>
            <a:endParaRPr lang="en-GB" altLang="en-US" dirty="0"/>
          </a:p>
        </p:txBody>
      </p:sp>
    </p:spTree>
    <p:extLst>
      <p:ext uri="{BB962C8B-B14F-4D97-AF65-F5344CB8AC3E}">
        <p14:creationId xmlns:p14="http://schemas.microsoft.com/office/powerpoint/2010/main" val="304247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44624"/>
            <a:ext cx="8229600" cy="1143000"/>
          </a:xfrm>
        </p:spPr>
        <p:txBody>
          <a:bodyPr/>
          <a:lstStyle/>
          <a:p>
            <a:pPr eaLnBrk="1" hangingPunct="1"/>
            <a:r>
              <a:rPr lang="en-GB" altLang="en-US" dirty="0"/>
              <a:t>Norms</a:t>
            </a:r>
          </a:p>
        </p:txBody>
      </p:sp>
      <p:sp>
        <p:nvSpPr>
          <p:cNvPr id="26627" name="Rectangle 3"/>
          <p:cNvSpPr>
            <a:spLocks noGrp="1" noChangeArrowheads="1"/>
          </p:cNvSpPr>
          <p:nvPr>
            <p:ph idx="1"/>
          </p:nvPr>
        </p:nvSpPr>
        <p:spPr>
          <a:xfrm>
            <a:off x="457200" y="1052737"/>
            <a:ext cx="8229600" cy="3888432"/>
          </a:xfrm>
        </p:spPr>
        <p:txBody>
          <a:bodyPr>
            <a:normAutofit fontScale="92500"/>
          </a:bodyPr>
          <a:lstStyle/>
          <a:p>
            <a:pPr marL="0" indent="0" eaLnBrk="1" hangingPunct="1">
              <a:buNone/>
            </a:pPr>
            <a:r>
              <a:rPr lang="en-GB" altLang="en-US" b="1" dirty="0"/>
              <a:t>Norms</a:t>
            </a:r>
          </a:p>
          <a:p>
            <a:r>
              <a:rPr lang="en-GB" altLang="en-US" dirty="0"/>
              <a:t>Are shared expectations of behaviour and belief</a:t>
            </a:r>
          </a:p>
          <a:p>
            <a:r>
              <a:rPr lang="en-GB" altLang="en-US" dirty="0"/>
              <a:t>What people consider to be ‘the right thing’</a:t>
            </a:r>
          </a:p>
          <a:p>
            <a:r>
              <a:rPr lang="en-GB" altLang="en-US" dirty="0"/>
              <a:t>Often voiced as “In this country we don’t….)</a:t>
            </a:r>
          </a:p>
          <a:p>
            <a:r>
              <a:rPr lang="en-GB" altLang="en-US" dirty="0"/>
              <a:t>Values and norms are intimately related, as norms require and reflect some sense of a culture’s values</a:t>
            </a:r>
          </a:p>
        </p:txBody>
      </p:sp>
      <p:sp>
        <p:nvSpPr>
          <p:cNvPr id="2" name="TextBox 1"/>
          <p:cNvSpPr txBox="1"/>
          <p:nvPr/>
        </p:nvSpPr>
        <p:spPr>
          <a:xfrm>
            <a:off x="2051720" y="4869160"/>
            <a:ext cx="5400600" cy="954107"/>
          </a:xfrm>
          <a:prstGeom prst="rect">
            <a:avLst/>
          </a:prstGeom>
          <a:noFill/>
        </p:spPr>
        <p:txBody>
          <a:bodyPr wrap="square" rtlCol="0">
            <a:spAutoFit/>
          </a:bodyPr>
          <a:lstStyle/>
          <a:p>
            <a:r>
              <a:rPr lang="en-GB" sz="2800" i="1" dirty="0"/>
              <a:t>What examples of social norms can you think of in UK society?</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4853887"/>
            <a:ext cx="892467" cy="892467"/>
          </a:xfrm>
          <a:prstGeom prst="rect">
            <a:avLst/>
          </a:prstGeom>
        </p:spPr>
      </p:pic>
    </p:spTree>
    <p:extLst>
      <p:ext uri="{BB962C8B-B14F-4D97-AF65-F5344CB8AC3E}">
        <p14:creationId xmlns:p14="http://schemas.microsoft.com/office/powerpoint/2010/main" val="2384225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a:t>Normalisation </a:t>
            </a:r>
          </a:p>
        </p:txBody>
      </p:sp>
      <p:sp>
        <p:nvSpPr>
          <p:cNvPr id="24579" name="Rectangle 3"/>
          <p:cNvSpPr>
            <a:spLocks noGrp="1" noChangeArrowheads="1"/>
          </p:cNvSpPr>
          <p:nvPr>
            <p:ph idx="1"/>
          </p:nvPr>
        </p:nvSpPr>
        <p:spPr>
          <a:xfrm>
            <a:off x="457200" y="1268760"/>
            <a:ext cx="8229600" cy="4525963"/>
          </a:xfrm>
        </p:spPr>
        <p:txBody>
          <a:bodyPr>
            <a:normAutofit/>
          </a:bodyPr>
          <a:lstStyle/>
          <a:p>
            <a:pPr marL="0" indent="0" eaLnBrk="1" hangingPunct="1">
              <a:buNone/>
            </a:pPr>
            <a:r>
              <a:rPr lang="en-GB" altLang="en-US" b="1" dirty="0"/>
              <a:t>Process described by Michel Foucault</a:t>
            </a:r>
          </a:p>
          <a:p>
            <a:r>
              <a:rPr lang="en-GB" altLang="en-US" dirty="0"/>
              <a:t>Ways of disciplining and ordering human behaviour</a:t>
            </a:r>
          </a:p>
          <a:p>
            <a:r>
              <a:rPr lang="en-GB" altLang="en-US" dirty="0"/>
              <a:t>Involves using power and influence to define ‘normality’</a:t>
            </a:r>
          </a:p>
          <a:p>
            <a:r>
              <a:rPr lang="en-GB" altLang="en-US" dirty="0"/>
              <a:t>Society considers those who do not ‘fit in’ to the norms as ‘deviant’</a:t>
            </a:r>
          </a:p>
          <a:p>
            <a:r>
              <a:rPr lang="en-GB" altLang="en-US" dirty="0"/>
              <a:t>Standard norms versus individual identity</a:t>
            </a:r>
          </a:p>
        </p:txBody>
      </p:sp>
      <p:sp>
        <p:nvSpPr>
          <p:cNvPr id="2" name="TextBox 1"/>
          <p:cNvSpPr txBox="1"/>
          <p:nvPr/>
        </p:nvSpPr>
        <p:spPr>
          <a:xfrm>
            <a:off x="3152653" y="5858108"/>
            <a:ext cx="5832648" cy="523220"/>
          </a:xfrm>
          <a:prstGeom prst="rect">
            <a:avLst/>
          </a:prstGeom>
          <a:noFill/>
        </p:spPr>
        <p:txBody>
          <a:bodyPr wrap="square" rtlCol="0">
            <a:spAutoFit/>
          </a:bodyPr>
          <a:lstStyle/>
          <a:p>
            <a:r>
              <a:rPr lang="en-GB" altLang="en-US" sz="2800" dirty="0"/>
              <a:t>(1972/1978 cited in Flaker, 1994: 226). </a:t>
            </a:r>
          </a:p>
        </p:txBody>
      </p:sp>
    </p:spTree>
    <p:extLst>
      <p:ext uri="{BB962C8B-B14F-4D97-AF65-F5344CB8AC3E}">
        <p14:creationId xmlns:p14="http://schemas.microsoft.com/office/powerpoint/2010/main" val="88767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What is Culture? </a:t>
            </a:r>
          </a:p>
        </p:txBody>
      </p:sp>
      <p:sp>
        <p:nvSpPr>
          <p:cNvPr id="23555" name="Rectangle 3"/>
          <p:cNvSpPr>
            <a:spLocks noGrp="1" noChangeArrowheads="1"/>
          </p:cNvSpPr>
          <p:nvPr>
            <p:ph idx="1"/>
          </p:nvPr>
        </p:nvSpPr>
        <p:spPr>
          <a:xfrm>
            <a:off x="662880" y="1268760"/>
            <a:ext cx="8229600" cy="4525963"/>
          </a:xfrm>
        </p:spPr>
        <p:txBody>
          <a:bodyPr>
            <a:normAutofit fontScale="92500" lnSpcReduction="10000"/>
          </a:bodyPr>
          <a:lstStyle/>
          <a:p>
            <a:pPr marL="0" indent="0" eaLnBrk="1" hangingPunct="1">
              <a:buNone/>
            </a:pPr>
            <a:r>
              <a:rPr lang="en-GB" altLang="en-US" b="1" dirty="0"/>
              <a:t>Sociologists define culture as; </a:t>
            </a:r>
          </a:p>
          <a:p>
            <a:r>
              <a:rPr lang="en-GB" altLang="en-US" dirty="0"/>
              <a:t>ideas,</a:t>
            </a:r>
          </a:p>
          <a:p>
            <a:r>
              <a:rPr lang="en-GB" altLang="en-US" dirty="0"/>
              <a:t>designs for living,</a:t>
            </a:r>
          </a:p>
          <a:p>
            <a:r>
              <a:rPr lang="en-GB" altLang="en-US" dirty="0"/>
              <a:t>values,</a:t>
            </a:r>
          </a:p>
          <a:p>
            <a:r>
              <a:rPr lang="en-GB" altLang="en-US" dirty="0"/>
              <a:t>beliefs,</a:t>
            </a:r>
          </a:p>
          <a:p>
            <a:r>
              <a:rPr lang="en-GB" altLang="en-US" dirty="0"/>
              <a:t>behaviours,</a:t>
            </a:r>
          </a:p>
          <a:p>
            <a:r>
              <a:rPr lang="en-GB" altLang="en-US" dirty="0"/>
              <a:t>practices,</a:t>
            </a:r>
          </a:p>
          <a:p>
            <a:r>
              <a:rPr lang="en-GB" altLang="en-US" dirty="0"/>
              <a:t>and material objects that constitute a people’s way of life‘ </a:t>
            </a:r>
          </a:p>
        </p:txBody>
      </p:sp>
      <p:sp>
        <p:nvSpPr>
          <p:cNvPr id="2" name="TextBox 1"/>
          <p:cNvSpPr txBox="1"/>
          <p:nvPr/>
        </p:nvSpPr>
        <p:spPr>
          <a:xfrm>
            <a:off x="4499992" y="5805263"/>
            <a:ext cx="3816424" cy="461665"/>
          </a:xfrm>
          <a:prstGeom prst="rect">
            <a:avLst/>
          </a:prstGeom>
          <a:noFill/>
        </p:spPr>
        <p:txBody>
          <a:bodyPr wrap="square" rtlCol="0">
            <a:spAutoFit/>
          </a:bodyPr>
          <a:lstStyle/>
          <a:p>
            <a:r>
              <a:rPr lang="en-GB" altLang="en-US" sz="2400" dirty="0"/>
              <a:t>(</a:t>
            </a:r>
            <a:r>
              <a:rPr lang="en-GB" altLang="en-US" sz="2400" dirty="0" err="1"/>
              <a:t>Inglis</a:t>
            </a:r>
            <a:r>
              <a:rPr lang="en-GB" altLang="en-US" sz="2400" dirty="0"/>
              <a:t> &amp; Hughson, 2003: 4).</a:t>
            </a:r>
          </a:p>
        </p:txBody>
      </p:sp>
    </p:spTree>
    <p:extLst>
      <p:ext uri="{BB962C8B-B14F-4D97-AF65-F5344CB8AC3E}">
        <p14:creationId xmlns:p14="http://schemas.microsoft.com/office/powerpoint/2010/main" val="4063110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Gender roles</a:t>
            </a:r>
            <a:endParaRPr lang="en-US" dirty="0"/>
          </a:p>
        </p:txBody>
      </p:sp>
      <p:sp>
        <p:nvSpPr>
          <p:cNvPr id="3" name="Content Placeholder 2"/>
          <p:cNvSpPr>
            <a:spLocks noGrp="1"/>
          </p:cNvSpPr>
          <p:nvPr>
            <p:ph idx="1"/>
          </p:nvPr>
        </p:nvSpPr>
        <p:spPr>
          <a:xfrm>
            <a:off x="457200" y="1124744"/>
            <a:ext cx="8229600" cy="4525963"/>
          </a:xfrm>
        </p:spPr>
        <p:txBody>
          <a:bodyPr>
            <a:normAutofit lnSpcReduction="10000"/>
          </a:bodyPr>
          <a:lstStyle/>
          <a:p>
            <a:pPr marL="0" indent="0">
              <a:buNone/>
            </a:pPr>
            <a:r>
              <a:rPr lang="en-US" dirty="0"/>
              <a:t>A</a:t>
            </a:r>
            <a:r>
              <a:rPr lang="en-US" b="1" dirty="0"/>
              <a:t> Gender role</a:t>
            </a:r>
            <a:r>
              <a:rPr lang="en-US" dirty="0"/>
              <a:t> is a theoretical construct; </a:t>
            </a:r>
          </a:p>
          <a:p>
            <a:r>
              <a:rPr lang="en-US" dirty="0"/>
              <a:t>involving a set of social and behavioural norms that, within a specific culture, are widely considered to be socially appropriate for individuals of a specific sex </a:t>
            </a:r>
          </a:p>
          <a:p>
            <a:pPr marL="0" indent="0">
              <a:buNone/>
            </a:pPr>
            <a:r>
              <a:rPr lang="en-US" dirty="0"/>
              <a:t>Perception of gender roles includes </a:t>
            </a:r>
          </a:p>
          <a:p>
            <a:r>
              <a:rPr lang="en-US" dirty="0"/>
              <a:t>attitudes, actions, and personality traits associated with a particular gender within that culture</a:t>
            </a:r>
          </a:p>
        </p:txBody>
      </p:sp>
      <p:sp>
        <p:nvSpPr>
          <p:cNvPr id="4" name="TextBox 3"/>
          <p:cNvSpPr txBox="1"/>
          <p:nvPr/>
        </p:nvSpPr>
        <p:spPr>
          <a:xfrm>
            <a:off x="2483768" y="5337689"/>
            <a:ext cx="5184576" cy="954107"/>
          </a:xfrm>
          <a:prstGeom prst="rect">
            <a:avLst/>
          </a:prstGeom>
          <a:noFill/>
        </p:spPr>
        <p:txBody>
          <a:bodyPr wrap="square" rtlCol="0">
            <a:spAutoFit/>
          </a:bodyPr>
          <a:lstStyle/>
          <a:p>
            <a:r>
              <a:rPr lang="en-GB" sz="2800" i="1" dirty="0"/>
              <a:t>What examples of gender roles can we think of in UK society?</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4328" y="5440516"/>
            <a:ext cx="748451" cy="748451"/>
          </a:xfrm>
          <a:prstGeom prst="rect">
            <a:avLst/>
          </a:prstGeom>
        </p:spPr>
      </p:pic>
    </p:spTree>
    <p:extLst>
      <p:ext uri="{BB962C8B-B14F-4D97-AF65-F5344CB8AC3E}">
        <p14:creationId xmlns:p14="http://schemas.microsoft.com/office/powerpoint/2010/main" val="2081131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roles - context</a:t>
            </a:r>
            <a:endParaRPr lang="en-US" dirty="0"/>
          </a:p>
        </p:txBody>
      </p:sp>
      <p:sp>
        <p:nvSpPr>
          <p:cNvPr id="3" name="Content Placeholder 2"/>
          <p:cNvSpPr>
            <a:spLocks noGrp="1"/>
          </p:cNvSpPr>
          <p:nvPr>
            <p:ph idx="1"/>
          </p:nvPr>
        </p:nvSpPr>
        <p:spPr/>
        <p:txBody>
          <a:bodyPr/>
          <a:lstStyle/>
          <a:p>
            <a:pPr marL="0" indent="0">
              <a:buNone/>
            </a:pPr>
            <a:r>
              <a:rPr lang="en-US" dirty="0"/>
              <a:t>Gender roles are predominantly considered </a:t>
            </a:r>
          </a:p>
          <a:p>
            <a:r>
              <a:rPr lang="en-US" dirty="0"/>
              <a:t>within a family context  </a:t>
            </a:r>
          </a:p>
          <a:p>
            <a:r>
              <a:rPr lang="en-US" dirty="0"/>
              <a:t>within society in general and may collectively be referred to as </a:t>
            </a:r>
            <a:r>
              <a:rPr lang="en-US" b="1" dirty="0"/>
              <a:t>gender stereotypes</a:t>
            </a:r>
            <a:r>
              <a:rPr lang="en-US" dirty="0"/>
              <a:t>.</a:t>
            </a:r>
          </a:p>
        </p:txBody>
      </p:sp>
    </p:spTree>
    <p:extLst>
      <p:ext uri="{BB962C8B-B14F-4D97-AF65-F5344CB8AC3E}">
        <p14:creationId xmlns:p14="http://schemas.microsoft.com/office/powerpoint/2010/main" val="285228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Gender – nature and nurture</a:t>
            </a:r>
            <a:endParaRPr lang="en-US" dirty="0"/>
          </a:p>
        </p:txBody>
      </p:sp>
      <p:sp>
        <p:nvSpPr>
          <p:cNvPr id="3" name="Content Placeholder 2"/>
          <p:cNvSpPr>
            <a:spLocks noGrp="1"/>
          </p:cNvSpPr>
          <p:nvPr>
            <p:ph idx="1"/>
          </p:nvPr>
        </p:nvSpPr>
        <p:spPr>
          <a:xfrm>
            <a:off x="457200" y="2276872"/>
            <a:ext cx="8229600" cy="4176464"/>
          </a:xfrm>
        </p:spPr>
        <p:txBody>
          <a:bodyPr>
            <a:normAutofit/>
          </a:bodyPr>
          <a:lstStyle/>
          <a:p>
            <a:r>
              <a:rPr lang="en-US" sz="2800" dirty="0"/>
              <a:t>There is ongoing debate as to which gender differences in behaviour and personality are due to innate personality of the person (i.e. their nature) and which are due to cultural or social factors (i.e. their nurture)</a:t>
            </a:r>
          </a:p>
          <a:p>
            <a:r>
              <a:rPr lang="en-GB" sz="2800" dirty="0"/>
              <a:t>Also: biological (sex) differences: E.g. only women can produce babies. Does this imply certain differences in the role they take?</a:t>
            </a:r>
            <a:endParaRPr lang="en-US" sz="2800" dirty="0"/>
          </a:p>
        </p:txBody>
      </p:sp>
      <p:sp>
        <p:nvSpPr>
          <p:cNvPr id="4" name="TextBox 3"/>
          <p:cNvSpPr txBox="1"/>
          <p:nvPr/>
        </p:nvSpPr>
        <p:spPr>
          <a:xfrm>
            <a:off x="539552" y="1484784"/>
            <a:ext cx="6696744" cy="523220"/>
          </a:xfrm>
          <a:prstGeom prst="rect">
            <a:avLst/>
          </a:prstGeom>
          <a:noFill/>
        </p:spPr>
        <p:txBody>
          <a:bodyPr wrap="square" rtlCol="0">
            <a:spAutoFit/>
          </a:bodyPr>
          <a:lstStyle/>
          <a:p>
            <a:r>
              <a:rPr lang="en-GB" sz="2800" i="1" dirty="0"/>
              <a:t>What do we mean by ‘nature’ and ‘nurture’?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2320" y="1455262"/>
            <a:ext cx="710809" cy="710809"/>
          </a:xfrm>
          <a:prstGeom prst="rect">
            <a:avLst/>
          </a:prstGeom>
        </p:spPr>
      </p:pic>
    </p:spTree>
    <p:extLst>
      <p:ext uri="{BB962C8B-B14F-4D97-AF65-F5344CB8AC3E}">
        <p14:creationId xmlns:p14="http://schemas.microsoft.com/office/powerpoint/2010/main" val="32913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Geert Hofstede's Feminine and Masculine </a:t>
            </a:r>
            <a:r>
              <a:rPr lang="en-US" b="1" dirty="0"/>
              <a:t>Culture</a:t>
            </a:r>
            <a:r>
              <a:rPr lang="en-US" dirty="0"/>
              <a:t> Dimensions</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Argues that masculine cultures expect men to be; </a:t>
            </a:r>
          </a:p>
          <a:p>
            <a:r>
              <a:rPr lang="en-US" dirty="0"/>
              <a:t>assertive, ambitious and competitive </a:t>
            </a:r>
          </a:p>
          <a:p>
            <a:r>
              <a:rPr lang="en-US" dirty="0"/>
              <a:t>to strive for material success, and to respect whatever is big, strong, and fast.</a:t>
            </a:r>
          </a:p>
          <a:p>
            <a:pPr marL="0" indent="0">
              <a:buNone/>
            </a:pPr>
            <a:r>
              <a:rPr lang="en-US" dirty="0"/>
              <a:t>Masculine cultures expect women ;</a:t>
            </a:r>
          </a:p>
          <a:p>
            <a:r>
              <a:rPr lang="en-US" dirty="0"/>
              <a:t>to serve and care for the non-material quality of life, for children and for the weak. </a:t>
            </a:r>
          </a:p>
          <a:p>
            <a:pPr marL="0" indent="0">
              <a:buNone/>
            </a:pPr>
            <a:r>
              <a:rPr lang="en-US" dirty="0"/>
              <a:t> Belief that self-enhancement leads to self-esteem (success means being ‘better’ at being a man)</a:t>
            </a:r>
          </a:p>
          <a:p>
            <a:pPr marL="0" indent="0">
              <a:buNone/>
            </a:pPr>
            <a:endParaRPr lang="en-US" dirty="0"/>
          </a:p>
        </p:txBody>
      </p:sp>
      <p:sp>
        <p:nvSpPr>
          <p:cNvPr id="4" name="TextBox 3"/>
          <p:cNvSpPr txBox="1"/>
          <p:nvPr/>
        </p:nvSpPr>
        <p:spPr>
          <a:xfrm>
            <a:off x="6084168" y="6021288"/>
            <a:ext cx="2520280" cy="523220"/>
          </a:xfrm>
          <a:prstGeom prst="rect">
            <a:avLst/>
          </a:prstGeom>
          <a:noFill/>
        </p:spPr>
        <p:txBody>
          <a:bodyPr wrap="square" rtlCol="0">
            <a:spAutoFit/>
          </a:bodyPr>
          <a:lstStyle/>
          <a:p>
            <a:r>
              <a:rPr lang="en-GB" sz="2800" dirty="0"/>
              <a:t>Hofstede (1986)</a:t>
            </a:r>
            <a:endParaRPr lang="en-US" sz="2800" dirty="0"/>
          </a:p>
        </p:txBody>
      </p:sp>
    </p:spTree>
    <p:extLst>
      <p:ext uri="{BB962C8B-B14F-4D97-AF65-F5344CB8AC3E}">
        <p14:creationId xmlns:p14="http://schemas.microsoft.com/office/powerpoint/2010/main" val="348068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Hofstede's Feminine and Masculine </a:t>
            </a:r>
            <a:r>
              <a:rPr lang="en-US" b="1" dirty="0"/>
              <a:t>Culture</a:t>
            </a:r>
            <a:r>
              <a:rPr lang="en-US" dirty="0"/>
              <a:t> Dimensions</a:t>
            </a:r>
          </a:p>
        </p:txBody>
      </p:sp>
      <p:sp>
        <p:nvSpPr>
          <p:cNvPr id="3" name="Content Placeholder 2"/>
          <p:cNvSpPr>
            <a:spLocks noGrp="1"/>
          </p:cNvSpPr>
          <p:nvPr>
            <p:ph idx="1"/>
          </p:nvPr>
        </p:nvSpPr>
        <p:spPr>
          <a:xfrm>
            <a:off x="457200" y="1484784"/>
            <a:ext cx="8229600" cy="4525963"/>
          </a:xfrm>
        </p:spPr>
        <p:txBody>
          <a:bodyPr>
            <a:normAutofit/>
          </a:bodyPr>
          <a:lstStyle/>
          <a:p>
            <a:pPr marL="0" indent="0">
              <a:buNone/>
            </a:pPr>
            <a:r>
              <a:rPr lang="en-US" sz="2800" dirty="0"/>
              <a:t>Argues that feminine cultures;</a:t>
            </a:r>
          </a:p>
          <a:p>
            <a:r>
              <a:rPr lang="en-US" sz="2800" dirty="0"/>
              <a:t>Define relatively overlapping social roles for the sexes, in which people need not be ambitious or competitive but may go for a different quality of life than material success</a:t>
            </a:r>
          </a:p>
          <a:p>
            <a:r>
              <a:rPr lang="en-US" sz="2800" dirty="0"/>
              <a:t>Sees modesty and developing positive relations as important characteristics rather</a:t>
            </a:r>
            <a:endParaRPr lang="en-US" sz="2800" baseline="30000" dirty="0"/>
          </a:p>
          <a:p>
            <a:pPr marL="0" indent="0">
              <a:buNone/>
            </a:pPr>
            <a:r>
              <a:rPr lang="en-US" sz="2800" dirty="0"/>
              <a:t>This differs from masculine cultures, where self-enhancement leads to self-esteem</a:t>
            </a:r>
          </a:p>
          <a:p>
            <a:pPr marL="0" indent="0">
              <a:buNone/>
            </a:pPr>
            <a:endParaRPr lang="en-US" sz="2800" dirty="0"/>
          </a:p>
        </p:txBody>
      </p:sp>
      <p:sp>
        <p:nvSpPr>
          <p:cNvPr id="4" name="TextBox 3"/>
          <p:cNvSpPr txBox="1"/>
          <p:nvPr/>
        </p:nvSpPr>
        <p:spPr>
          <a:xfrm>
            <a:off x="6084168" y="6021288"/>
            <a:ext cx="2520280" cy="523220"/>
          </a:xfrm>
          <a:prstGeom prst="rect">
            <a:avLst/>
          </a:prstGeom>
          <a:noFill/>
        </p:spPr>
        <p:txBody>
          <a:bodyPr wrap="square" rtlCol="0">
            <a:spAutoFit/>
          </a:bodyPr>
          <a:lstStyle/>
          <a:p>
            <a:r>
              <a:rPr lang="en-GB" sz="2800" dirty="0"/>
              <a:t>Hofstede (1986)</a:t>
            </a:r>
            <a:endParaRPr lang="en-US" sz="2800" dirty="0"/>
          </a:p>
        </p:txBody>
      </p:sp>
    </p:spTree>
    <p:extLst>
      <p:ext uri="{BB962C8B-B14F-4D97-AF65-F5344CB8AC3E}">
        <p14:creationId xmlns:p14="http://schemas.microsoft.com/office/powerpoint/2010/main" val="2161625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constructionist model</a:t>
            </a:r>
            <a:endParaRPr lang="en-US" dirty="0"/>
          </a:p>
        </p:txBody>
      </p:sp>
      <p:sp>
        <p:nvSpPr>
          <p:cNvPr id="3" name="Content Placeholder 2"/>
          <p:cNvSpPr>
            <a:spLocks noGrp="1"/>
          </p:cNvSpPr>
          <p:nvPr>
            <p:ph idx="1"/>
          </p:nvPr>
        </p:nvSpPr>
        <p:spPr>
          <a:xfrm>
            <a:off x="457200" y="1340768"/>
            <a:ext cx="8229600" cy="4525963"/>
          </a:xfrm>
        </p:spPr>
        <p:txBody>
          <a:bodyPr>
            <a:normAutofit/>
          </a:bodyPr>
          <a:lstStyle/>
          <a:p>
            <a:r>
              <a:rPr lang="en-US" sz="2800" dirty="0"/>
              <a:t>Socially constructed gender roles are considered to be hierarchical </a:t>
            </a:r>
          </a:p>
          <a:p>
            <a:r>
              <a:rPr lang="en-US" sz="2800" dirty="0" err="1"/>
              <a:t>characterised</a:t>
            </a:r>
            <a:r>
              <a:rPr lang="en-US" sz="2800" dirty="0"/>
              <a:t> as a male-advantaged gender hierarchy by social constructionists. </a:t>
            </a:r>
          </a:p>
          <a:p>
            <a:r>
              <a:rPr lang="en-US" sz="2800" dirty="0"/>
              <a:t>According to </a:t>
            </a:r>
            <a:r>
              <a:rPr lang="en-US" sz="2800" dirty="0" err="1"/>
              <a:t>Eagly</a:t>
            </a:r>
            <a:r>
              <a:rPr lang="en-US" sz="2800" dirty="0"/>
              <a:t> et al., the consequences of gender roles and stereotypes are sex-typed social behaviour (i.e. what is acceptable behaviour for boys and girls)</a:t>
            </a:r>
          </a:p>
          <a:p>
            <a:r>
              <a:rPr lang="en-US" sz="2800" dirty="0"/>
              <a:t>Roles and stereotypes are both socially shared descriptive norms and prescriptive norms.</a:t>
            </a:r>
          </a:p>
          <a:p>
            <a:pPr marL="68580" indent="0">
              <a:buNone/>
            </a:pPr>
            <a:endParaRPr lang="en-US" sz="2800" dirty="0"/>
          </a:p>
        </p:txBody>
      </p:sp>
      <p:sp>
        <p:nvSpPr>
          <p:cNvPr id="4" name="TextBox 3"/>
          <p:cNvSpPr txBox="1"/>
          <p:nvPr/>
        </p:nvSpPr>
        <p:spPr>
          <a:xfrm>
            <a:off x="5241241" y="5880217"/>
            <a:ext cx="3312368" cy="461665"/>
          </a:xfrm>
          <a:prstGeom prst="rect">
            <a:avLst/>
          </a:prstGeom>
          <a:noFill/>
        </p:spPr>
        <p:txBody>
          <a:bodyPr wrap="square" rtlCol="0">
            <a:spAutoFit/>
          </a:bodyPr>
          <a:lstStyle/>
          <a:p>
            <a:r>
              <a:rPr lang="en-GB" sz="2400" dirty="0" err="1"/>
              <a:t>Eagly</a:t>
            </a:r>
            <a:r>
              <a:rPr lang="en-GB" sz="2400" dirty="0"/>
              <a:t> et al. (2002, 2004)</a:t>
            </a:r>
            <a:endParaRPr lang="en-US" sz="2400" dirty="0"/>
          </a:p>
        </p:txBody>
      </p:sp>
    </p:spTree>
    <p:extLst>
      <p:ext uri="{BB962C8B-B14F-4D97-AF65-F5344CB8AC3E}">
        <p14:creationId xmlns:p14="http://schemas.microsoft.com/office/powerpoint/2010/main" val="220075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Research – social constructionist model </a:t>
            </a:r>
            <a:endParaRPr lang="en-US" dirty="0"/>
          </a:p>
        </p:txBody>
      </p:sp>
      <p:sp>
        <p:nvSpPr>
          <p:cNvPr id="3" name="Content Placeholder 2"/>
          <p:cNvSpPr>
            <a:spLocks noGrp="1"/>
          </p:cNvSpPr>
          <p:nvPr>
            <p:ph idx="1"/>
          </p:nvPr>
        </p:nvSpPr>
        <p:spPr>
          <a:xfrm>
            <a:off x="457200" y="1556793"/>
            <a:ext cx="8229600" cy="3096344"/>
          </a:xfrm>
        </p:spPr>
        <p:txBody>
          <a:bodyPr/>
          <a:lstStyle/>
          <a:p>
            <a:r>
              <a:rPr lang="en-US" dirty="0"/>
              <a:t>Two studies, conducted by Fagot, </a:t>
            </a:r>
            <a:r>
              <a:rPr lang="en-US" dirty="0" err="1"/>
              <a:t>Leinbach</a:t>
            </a:r>
            <a:r>
              <a:rPr lang="en-US" dirty="0"/>
              <a:t> and O'Boyle, showed that gender stereotyping and labeling is acquired at a very young age, and that social interactions and associations play a large role in how genders are identified (1992).</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8714" y="4293096"/>
            <a:ext cx="2049016" cy="2049016"/>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3910" y="4293096"/>
            <a:ext cx="1983262" cy="2080222"/>
          </a:xfrm>
          <a:prstGeom prst="rect">
            <a:avLst/>
          </a:prstGeom>
        </p:spPr>
      </p:pic>
    </p:spTree>
    <p:extLst>
      <p:ext uri="{BB962C8B-B14F-4D97-AF65-F5344CB8AC3E}">
        <p14:creationId xmlns:p14="http://schemas.microsoft.com/office/powerpoint/2010/main" val="935355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Labelling and Stereotyping – learned or innate? Study 1</a:t>
            </a:r>
            <a:endParaRPr lang="en-US" dirty="0"/>
          </a:p>
        </p:txBody>
      </p:sp>
      <p:sp>
        <p:nvSpPr>
          <p:cNvPr id="3" name="Content Placeholder 2"/>
          <p:cNvSpPr>
            <a:spLocks noGrp="1"/>
          </p:cNvSpPr>
          <p:nvPr>
            <p:ph idx="1"/>
          </p:nvPr>
        </p:nvSpPr>
        <p:spPr/>
        <p:txBody>
          <a:bodyPr/>
          <a:lstStyle/>
          <a:p>
            <a:r>
              <a:rPr lang="en-US" dirty="0"/>
              <a:t>Tests consisted of showing the children either pictures of males and females or objects such as a hammer or a broom and identifying or labeling those to a certain gender. </a:t>
            </a:r>
          </a:p>
          <a:p>
            <a:r>
              <a:rPr lang="en-US" dirty="0"/>
              <a:t>The results of these tests showed that children under 3 years could make gender-stereotypic associations.</a:t>
            </a:r>
          </a:p>
        </p:txBody>
      </p:sp>
      <p:sp>
        <p:nvSpPr>
          <p:cNvPr id="4" name="TextBox 3"/>
          <p:cNvSpPr txBox="1"/>
          <p:nvPr/>
        </p:nvSpPr>
        <p:spPr>
          <a:xfrm>
            <a:off x="3707904" y="6077892"/>
            <a:ext cx="5040560" cy="461665"/>
          </a:xfrm>
          <a:prstGeom prst="rect">
            <a:avLst/>
          </a:prstGeom>
          <a:noFill/>
        </p:spPr>
        <p:txBody>
          <a:bodyPr wrap="square" rtlCol="0">
            <a:spAutoFit/>
          </a:bodyPr>
          <a:lstStyle/>
          <a:p>
            <a:r>
              <a:rPr lang="en-US" sz="2400" dirty="0"/>
              <a:t>Fagot, </a:t>
            </a:r>
            <a:r>
              <a:rPr lang="en-US" sz="2400" dirty="0" err="1"/>
              <a:t>Leinbach</a:t>
            </a:r>
            <a:r>
              <a:rPr lang="en-US" sz="2400" dirty="0"/>
              <a:t> and O'Boyle (1992)</a:t>
            </a:r>
            <a:endParaRPr lang="en-GB" sz="2400" dirty="0"/>
          </a:p>
        </p:txBody>
      </p:sp>
    </p:spTree>
    <p:extLst>
      <p:ext uri="{BB962C8B-B14F-4D97-AF65-F5344CB8AC3E}">
        <p14:creationId xmlns:p14="http://schemas.microsoft.com/office/powerpoint/2010/main" val="407557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Study 2: a three part study</a:t>
            </a:r>
            <a:endParaRPr lang="en-US" dirty="0"/>
          </a:p>
        </p:txBody>
      </p:sp>
      <p:sp>
        <p:nvSpPr>
          <p:cNvPr id="3" name="Content Placeholder 2"/>
          <p:cNvSpPr>
            <a:spLocks noGrp="1"/>
          </p:cNvSpPr>
          <p:nvPr>
            <p:ph idx="1"/>
          </p:nvPr>
        </p:nvSpPr>
        <p:spPr>
          <a:xfrm>
            <a:off x="457200" y="1600201"/>
            <a:ext cx="8507288" cy="3556992"/>
          </a:xfrm>
        </p:spPr>
        <p:txBody>
          <a:bodyPr>
            <a:normAutofit/>
          </a:bodyPr>
          <a:lstStyle/>
          <a:p>
            <a:r>
              <a:rPr lang="en-US" dirty="0"/>
              <a:t>First part  consisted of identifying gender labeling and stereotyping, essentially the same method as the first study, but was carried out with mothers. </a:t>
            </a:r>
          </a:p>
          <a:p>
            <a:r>
              <a:rPr lang="en-US" dirty="0"/>
              <a:t>The mothers showed a varying degree of labeling and stereotyping. </a:t>
            </a:r>
          </a:p>
          <a:p>
            <a:endParaRPr lang="en-US" dirty="0"/>
          </a:p>
        </p:txBody>
      </p:sp>
      <p:sp>
        <p:nvSpPr>
          <p:cNvPr id="5" name="TextBox 4"/>
          <p:cNvSpPr txBox="1"/>
          <p:nvPr/>
        </p:nvSpPr>
        <p:spPr>
          <a:xfrm>
            <a:off x="3275856" y="5589240"/>
            <a:ext cx="5040560" cy="461665"/>
          </a:xfrm>
          <a:prstGeom prst="rect">
            <a:avLst/>
          </a:prstGeom>
          <a:noFill/>
        </p:spPr>
        <p:txBody>
          <a:bodyPr wrap="square" rtlCol="0">
            <a:spAutoFit/>
          </a:bodyPr>
          <a:lstStyle/>
          <a:p>
            <a:r>
              <a:rPr lang="en-US" sz="2400" dirty="0"/>
              <a:t>Fagot, </a:t>
            </a:r>
            <a:r>
              <a:rPr lang="en-US" sz="2400" dirty="0" err="1"/>
              <a:t>Leinbach</a:t>
            </a:r>
            <a:r>
              <a:rPr lang="en-US" sz="2400" dirty="0"/>
              <a:t> and O'Boyle (1992)</a:t>
            </a:r>
            <a:endParaRPr lang="en-GB" sz="2400" dirty="0"/>
          </a:p>
        </p:txBody>
      </p:sp>
    </p:spTree>
    <p:extLst>
      <p:ext uri="{BB962C8B-B14F-4D97-AF65-F5344CB8AC3E}">
        <p14:creationId xmlns:p14="http://schemas.microsoft.com/office/powerpoint/2010/main" val="34382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Study 2: a three part study</a:t>
            </a:r>
            <a:endParaRPr lang="en-US" dirty="0"/>
          </a:p>
        </p:txBody>
      </p:sp>
      <p:sp>
        <p:nvSpPr>
          <p:cNvPr id="3" name="Content Placeholder 2"/>
          <p:cNvSpPr>
            <a:spLocks noGrp="1"/>
          </p:cNvSpPr>
          <p:nvPr>
            <p:ph idx="1"/>
          </p:nvPr>
        </p:nvSpPr>
        <p:spPr>
          <a:xfrm>
            <a:off x="457200" y="1600201"/>
            <a:ext cx="8229600" cy="3773016"/>
          </a:xfrm>
        </p:spPr>
        <p:txBody>
          <a:bodyPr>
            <a:normAutofit/>
          </a:bodyPr>
          <a:lstStyle/>
          <a:p>
            <a:r>
              <a:rPr lang="en-US" dirty="0"/>
              <a:t>Second part  consisted of behavioral observations, which looked at ten-minute play sessions with mother and child using gender specific toys. </a:t>
            </a:r>
          </a:p>
          <a:p>
            <a:r>
              <a:rPr lang="en-US" dirty="0"/>
              <a:t>The mothers’ reactions and responses to same-sex or opposite-sex toys played a role in how their children assigned them. </a:t>
            </a:r>
          </a:p>
        </p:txBody>
      </p:sp>
      <p:sp>
        <p:nvSpPr>
          <p:cNvPr id="4" name="TextBox 3"/>
          <p:cNvSpPr txBox="1"/>
          <p:nvPr/>
        </p:nvSpPr>
        <p:spPr>
          <a:xfrm>
            <a:off x="3275856" y="5589240"/>
            <a:ext cx="5040560" cy="461665"/>
          </a:xfrm>
          <a:prstGeom prst="rect">
            <a:avLst/>
          </a:prstGeom>
          <a:noFill/>
        </p:spPr>
        <p:txBody>
          <a:bodyPr wrap="square" rtlCol="0">
            <a:spAutoFit/>
          </a:bodyPr>
          <a:lstStyle/>
          <a:p>
            <a:r>
              <a:rPr lang="en-US" sz="2400" dirty="0"/>
              <a:t>Fagot, </a:t>
            </a:r>
            <a:r>
              <a:rPr lang="en-US" sz="2400" dirty="0" err="1"/>
              <a:t>Leinbach</a:t>
            </a:r>
            <a:r>
              <a:rPr lang="en-US" sz="2400" dirty="0"/>
              <a:t> and O'Boyle (1992)</a:t>
            </a:r>
            <a:endParaRPr lang="en-GB" sz="2400" dirty="0"/>
          </a:p>
        </p:txBody>
      </p:sp>
    </p:spTree>
    <p:extLst>
      <p:ext uri="{BB962C8B-B14F-4D97-AF65-F5344CB8AC3E}">
        <p14:creationId xmlns:p14="http://schemas.microsoft.com/office/powerpoint/2010/main" val="354398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Study 2: a three part study</a:t>
            </a:r>
            <a:endParaRPr lang="en-US" dirty="0"/>
          </a:p>
        </p:txBody>
      </p:sp>
      <p:sp>
        <p:nvSpPr>
          <p:cNvPr id="3" name="Content Placeholder 2"/>
          <p:cNvSpPr>
            <a:spLocks noGrp="1"/>
          </p:cNvSpPr>
          <p:nvPr>
            <p:ph idx="1"/>
          </p:nvPr>
        </p:nvSpPr>
        <p:spPr>
          <a:xfrm>
            <a:off x="457200" y="1340768"/>
            <a:ext cx="8229600" cy="4133056"/>
          </a:xfrm>
        </p:spPr>
        <p:txBody>
          <a:bodyPr>
            <a:normAutofit/>
          </a:bodyPr>
          <a:lstStyle/>
          <a:p>
            <a:r>
              <a:rPr lang="en-US" dirty="0"/>
              <a:t>Third part was a series of questionnaires such as an ‘Attitude Toward Women’ Scale, ‘Personal Attributes Questionnaire’, and ‘Schaefer and Edgerton Scale’ which looked at the family values of the mother.</a:t>
            </a:r>
          </a:p>
          <a:p>
            <a:r>
              <a:rPr lang="en-US" dirty="0"/>
              <a:t> The mothers of the children who passed the ‘</a:t>
            </a:r>
            <a:r>
              <a:rPr lang="en-US" dirty="0">
                <a:hlinkClick r:id="rId2"/>
              </a:rPr>
              <a:t>Gender Labelling Test</a:t>
            </a:r>
            <a:r>
              <a:rPr lang="en-US" dirty="0"/>
              <a:t>', had more traditional family values. </a:t>
            </a:r>
          </a:p>
          <a:p>
            <a:endParaRPr lang="en-US" dirty="0"/>
          </a:p>
        </p:txBody>
      </p:sp>
      <p:sp>
        <p:nvSpPr>
          <p:cNvPr id="5" name="TextBox 4"/>
          <p:cNvSpPr txBox="1"/>
          <p:nvPr/>
        </p:nvSpPr>
        <p:spPr>
          <a:xfrm>
            <a:off x="3275856" y="5589240"/>
            <a:ext cx="5040560" cy="461665"/>
          </a:xfrm>
          <a:prstGeom prst="rect">
            <a:avLst/>
          </a:prstGeom>
          <a:noFill/>
        </p:spPr>
        <p:txBody>
          <a:bodyPr wrap="square" rtlCol="0">
            <a:spAutoFit/>
          </a:bodyPr>
          <a:lstStyle/>
          <a:p>
            <a:r>
              <a:rPr lang="en-US" sz="2400" dirty="0"/>
              <a:t>Fagot, </a:t>
            </a:r>
            <a:r>
              <a:rPr lang="en-US" sz="2400" dirty="0" err="1"/>
              <a:t>Leinbach</a:t>
            </a:r>
            <a:r>
              <a:rPr lang="en-US" sz="2400" dirty="0"/>
              <a:t> and O'Boyle (1992)</a:t>
            </a:r>
            <a:endParaRPr lang="en-GB" sz="2400" dirty="0"/>
          </a:p>
        </p:txBody>
      </p:sp>
    </p:spTree>
    <p:extLst>
      <p:ext uri="{BB962C8B-B14F-4D97-AF65-F5344CB8AC3E}">
        <p14:creationId xmlns:p14="http://schemas.microsoft.com/office/powerpoint/2010/main" val="126436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Yes….but that was 27 years ago, surely things are different now.</a:t>
            </a:r>
            <a:endParaRPr lang="en-GB" b="1" dirty="0"/>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3173498"/>
            <a:ext cx="981046" cy="1034802"/>
          </a:xfrm>
          <a:prstGeom prst="rect">
            <a:avLst/>
          </a:prstGeom>
        </p:spPr>
      </p:pic>
      <p:sp>
        <p:nvSpPr>
          <p:cNvPr id="4" name="TextBox 3"/>
          <p:cNvSpPr txBox="1"/>
          <p:nvPr/>
        </p:nvSpPr>
        <p:spPr>
          <a:xfrm>
            <a:off x="3779912" y="3173498"/>
            <a:ext cx="360040" cy="369332"/>
          </a:xfrm>
          <a:prstGeom prst="rect">
            <a:avLst/>
          </a:prstGeom>
          <a:noFill/>
        </p:spPr>
        <p:txBody>
          <a:bodyPr wrap="square" rtlCol="0">
            <a:spAutoFit/>
          </a:bodyPr>
          <a:lstStyle/>
          <a:p>
            <a:pPr algn="ctr"/>
            <a:r>
              <a:rPr lang="en-GB" dirty="0"/>
              <a:t>2</a:t>
            </a:r>
            <a:r>
              <a:rPr lang="en-GB" dirty="0" smtClean="0"/>
              <a:t>.</a:t>
            </a:r>
            <a:endParaRPr lang="en-GB" dirty="0"/>
          </a:p>
        </p:txBody>
      </p:sp>
      <p:pic>
        <p:nvPicPr>
          <p:cNvPr id="5" name="Picture 4">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3140968"/>
            <a:ext cx="981046" cy="1034802"/>
          </a:xfrm>
          <a:prstGeom prst="rect">
            <a:avLst/>
          </a:prstGeom>
        </p:spPr>
      </p:pic>
      <p:sp>
        <p:nvSpPr>
          <p:cNvPr id="6" name="TextBox 5"/>
          <p:cNvSpPr txBox="1"/>
          <p:nvPr/>
        </p:nvSpPr>
        <p:spPr>
          <a:xfrm>
            <a:off x="6588224" y="3140968"/>
            <a:ext cx="360040" cy="369332"/>
          </a:xfrm>
          <a:prstGeom prst="rect">
            <a:avLst/>
          </a:prstGeom>
          <a:noFill/>
        </p:spPr>
        <p:txBody>
          <a:bodyPr wrap="square" rtlCol="0">
            <a:spAutoFit/>
          </a:bodyPr>
          <a:lstStyle/>
          <a:p>
            <a:pPr algn="ctr"/>
            <a:r>
              <a:rPr lang="en-GB" dirty="0" smtClean="0"/>
              <a:t>3.</a:t>
            </a:r>
            <a:endParaRPr lang="en-GB" dirty="0"/>
          </a:p>
        </p:txBody>
      </p:sp>
      <p:pic>
        <p:nvPicPr>
          <p:cNvPr id="7" name="Picture 6">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0200" y="3173498"/>
            <a:ext cx="981046" cy="1034802"/>
          </a:xfrm>
          <a:prstGeom prst="rect">
            <a:avLst/>
          </a:prstGeom>
        </p:spPr>
      </p:pic>
      <p:sp>
        <p:nvSpPr>
          <p:cNvPr id="8" name="TextBox 7"/>
          <p:cNvSpPr txBox="1"/>
          <p:nvPr/>
        </p:nvSpPr>
        <p:spPr>
          <a:xfrm>
            <a:off x="1034670" y="3173498"/>
            <a:ext cx="360040" cy="369332"/>
          </a:xfrm>
          <a:prstGeom prst="rect">
            <a:avLst/>
          </a:prstGeom>
          <a:noFill/>
        </p:spPr>
        <p:txBody>
          <a:bodyPr wrap="square" rtlCol="0">
            <a:spAutoFit/>
          </a:bodyPr>
          <a:lstStyle/>
          <a:p>
            <a:pPr algn="ctr"/>
            <a:r>
              <a:rPr lang="en-GB" dirty="0" smtClean="0"/>
              <a:t>1.</a:t>
            </a:r>
            <a:endParaRPr lang="en-GB" dirty="0"/>
          </a:p>
        </p:txBody>
      </p:sp>
    </p:spTree>
    <p:extLst>
      <p:ext uri="{BB962C8B-B14F-4D97-AF65-F5344CB8AC3E}">
        <p14:creationId xmlns:p14="http://schemas.microsoft.com/office/powerpoint/2010/main" val="121936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Gender/Family Dynamics</a:t>
            </a:r>
            <a:endParaRPr lang="en-US" dirty="0"/>
          </a:p>
        </p:txBody>
      </p:sp>
      <p:sp>
        <p:nvSpPr>
          <p:cNvPr id="3" name="Content Placeholder 2"/>
          <p:cNvSpPr>
            <a:spLocks noGrp="1"/>
          </p:cNvSpPr>
          <p:nvPr>
            <p:ph idx="1"/>
          </p:nvPr>
        </p:nvSpPr>
        <p:spPr>
          <a:xfrm>
            <a:off x="457200" y="1600201"/>
            <a:ext cx="8229600" cy="3845024"/>
          </a:xfrm>
        </p:spPr>
        <p:txBody>
          <a:bodyPr>
            <a:normAutofit/>
          </a:bodyPr>
          <a:lstStyle/>
          <a:p>
            <a:r>
              <a:rPr lang="en-US" dirty="0"/>
              <a:t>“Families are constructed around relationships that involve obligations and responsibilities, but also status and power”.</a:t>
            </a:r>
            <a:endParaRPr lang="en-US" baseline="30000" dirty="0"/>
          </a:p>
          <a:p>
            <a:r>
              <a:rPr lang="en-US" dirty="0"/>
              <a:t>When “masculinity and femininity are constructed…to generate these rigid and narrow gender roles, it contributes to a culture of violence against women”</a:t>
            </a:r>
          </a:p>
        </p:txBody>
      </p:sp>
      <p:sp>
        <p:nvSpPr>
          <p:cNvPr id="4" name="TextBox 3"/>
          <p:cNvSpPr txBox="1"/>
          <p:nvPr/>
        </p:nvSpPr>
        <p:spPr>
          <a:xfrm>
            <a:off x="3635896" y="5517232"/>
            <a:ext cx="4248472" cy="461665"/>
          </a:xfrm>
          <a:prstGeom prst="rect">
            <a:avLst/>
          </a:prstGeom>
          <a:noFill/>
        </p:spPr>
        <p:txBody>
          <a:bodyPr wrap="square" rtlCol="0">
            <a:spAutoFit/>
          </a:bodyPr>
          <a:lstStyle/>
          <a:p>
            <a:r>
              <a:rPr lang="en-GB" sz="2400" dirty="0" err="1"/>
              <a:t>Hattery</a:t>
            </a:r>
            <a:r>
              <a:rPr lang="en-GB" sz="2400" dirty="0"/>
              <a:t> &amp; Smith (2012)</a:t>
            </a:r>
            <a:endParaRPr lang="en-US" sz="2400" dirty="0"/>
          </a:p>
        </p:txBody>
      </p:sp>
    </p:spTree>
    <p:extLst>
      <p:ext uri="{BB962C8B-B14F-4D97-AF65-F5344CB8AC3E}">
        <p14:creationId xmlns:p14="http://schemas.microsoft.com/office/powerpoint/2010/main" val="204765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Gender/Family Dynamics</a:t>
            </a:r>
            <a:endParaRPr lang="en-US" dirty="0"/>
          </a:p>
        </p:txBody>
      </p:sp>
      <p:sp>
        <p:nvSpPr>
          <p:cNvPr id="3" name="Content Placeholder 2"/>
          <p:cNvSpPr>
            <a:spLocks noGrp="1"/>
          </p:cNvSpPr>
          <p:nvPr>
            <p:ph idx="1"/>
          </p:nvPr>
        </p:nvSpPr>
        <p:spPr>
          <a:xfrm>
            <a:off x="457200" y="1340768"/>
            <a:ext cx="8229600" cy="4205064"/>
          </a:xfrm>
        </p:spPr>
        <p:txBody>
          <a:bodyPr>
            <a:normAutofit/>
          </a:bodyPr>
          <a:lstStyle/>
          <a:p>
            <a:r>
              <a:rPr lang="en-US" dirty="0"/>
              <a:t>‘People with more resources are more likely to be abusive towards those without resources,” meaning that the stronger, older people abuse their weaker, younger family members to exert their power’.</a:t>
            </a:r>
            <a:endParaRPr lang="en-US" baseline="30000" dirty="0"/>
          </a:p>
          <a:p>
            <a:r>
              <a:rPr lang="en-US" dirty="0"/>
              <a:t>However, “Intimate partner violence in same-sex couples reveals that the rates are similar to those in the heterosexual community”</a:t>
            </a:r>
            <a:endParaRPr lang="en-US" baseline="30000" dirty="0"/>
          </a:p>
        </p:txBody>
      </p:sp>
      <p:sp>
        <p:nvSpPr>
          <p:cNvPr id="4" name="TextBox 3"/>
          <p:cNvSpPr txBox="1"/>
          <p:nvPr/>
        </p:nvSpPr>
        <p:spPr>
          <a:xfrm>
            <a:off x="3635896" y="5703639"/>
            <a:ext cx="4248472" cy="461665"/>
          </a:xfrm>
          <a:prstGeom prst="rect">
            <a:avLst/>
          </a:prstGeom>
          <a:noFill/>
        </p:spPr>
        <p:txBody>
          <a:bodyPr wrap="square" rtlCol="0">
            <a:spAutoFit/>
          </a:bodyPr>
          <a:lstStyle/>
          <a:p>
            <a:r>
              <a:rPr lang="en-GB" sz="2400" dirty="0" err="1"/>
              <a:t>Hattery</a:t>
            </a:r>
            <a:r>
              <a:rPr lang="en-GB" sz="2400" dirty="0"/>
              <a:t> &amp; Smith (2012)</a:t>
            </a:r>
            <a:endParaRPr lang="en-US" sz="2400" dirty="0"/>
          </a:p>
        </p:txBody>
      </p:sp>
    </p:spTree>
    <p:extLst>
      <p:ext uri="{BB962C8B-B14F-4D97-AF65-F5344CB8AC3E}">
        <p14:creationId xmlns:p14="http://schemas.microsoft.com/office/powerpoint/2010/main" val="31095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a:xfrm>
            <a:off x="467544" y="1628800"/>
            <a:ext cx="8229600" cy="4525963"/>
          </a:xfrm>
        </p:spPr>
        <p:txBody>
          <a:bodyPr>
            <a:normAutofit/>
          </a:bodyPr>
          <a:lstStyle/>
          <a:p>
            <a:r>
              <a:rPr lang="en-US" dirty="0"/>
              <a:t>Structural feminism, as a theory, was constructed by Angela </a:t>
            </a:r>
            <a:r>
              <a:rPr lang="en-US" dirty="0" err="1"/>
              <a:t>McRobbie</a:t>
            </a:r>
            <a:r>
              <a:rPr lang="en-US" dirty="0"/>
              <a:t>, who combined structuralism (the study of human culture with reference to overarching structures) and feminism. </a:t>
            </a:r>
          </a:p>
          <a:p>
            <a:r>
              <a:rPr lang="en-US" dirty="0"/>
              <a:t>She focused on the effects of media on teenage girls. </a:t>
            </a:r>
          </a:p>
        </p:txBody>
      </p:sp>
    </p:spTree>
    <p:extLst>
      <p:ext uri="{BB962C8B-B14F-4D97-AF65-F5344CB8AC3E}">
        <p14:creationId xmlns:p14="http://schemas.microsoft.com/office/powerpoint/2010/main" val="2991302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 feminism</a:t>
            </a:r>
          </a:p>
        </p:txBody>
      </p:sp>
      <p:sp>
        <p:nvSpPr>
          <p:cNvPr id="3" name="Content Placeholder 2"/>
          <p:cNvSpPr>
            <a:spLocks noGrp="1"/>
          </p:cNvSpPr>
          <p:nvPr>
            <p:ph idx="1"/>
          </p:nvPr>
        </p:nvSpPr>
        <p:spPr/>
        <p:txBody>
          <a:bodyPr>
            <a:normAutofit fontScale="92500"/>
          </a:bodyPr>
          <a:lstStyle/>
          <a:p>
            <a:r>
              <a:rPr lang="en-GB" dirty="0"/>
              <a:t>Focuses on social structures, notably patriarchy and capitalism both of which oppress women. </a:t>
            </a:r>
          </a:p>
          <a:p>
            <a:r>
              <a:rPr lang="en-GB" dirty="0"/>
              <a:t>Emphasizes the dominating influence of these social structures, but by doing so they also tend to construe women as passive. </a:t>
            </a:r>
          </a:p>
          <a:p>
            <a:r>
              <a:rPr lang="en-GB" dirty="0"/>
              <a:t>Calls for resistance toward the mechanisms in families, schools, and workplaces that serve to reproduce oppressive relations of power. </a:t>
            </a:r>
            <a:br>
              <a:rPr lang="en-GB" dirty="0"/>
            </a:br>
            <a:r>
              <a:rPr lang="en-GB" dirty="0"/>
              <a:t>        </a:t>
            </a:r>
          </a:p>
        </p:txBody>
      </p:sp>
    </p:spTree>
    <p:extLst>
      <p:ext uri="{BB962C8B-B14F-4D97-AF65-F5344CB8AC3E}">
        <p14:creationId xmlns:p14="http://schemas.microsoft.com/office/powerpoint/2010/main" val="3909152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a:xfrm>
            <a:off x="395536" y="2276872"/>
            <a:ext cx="8229600" cy="2332856"/>
          </a:xfrm>
        </p:spPr>
        <p:txBody>
          <a:bodyPr>
            <a:normAutofit lnSpcReduction="10000"/>
          </a:bodyPr>
          <a:lstStyle/>
          <a:p>
            <a:r>
              <a:rPr lang="en-US" dirty="0"/>
              <a:t>According to </a:t>
            </a:r>
            <a:r>
              <a:rPr lang="en-US" dirty="0" err="1"/>
              <a:t>McRobbie</a:t>
            </a:r>
            <a:r>
              <a:rPr lang="en-US" dirty="0"/>
              <a:t>, there are four codes that inform the reinforcement of the housewife role and the division of the public (male) sphere from the private (female) sphere. </a:t>
            </a:r>
          </a:p>
        </p:txBody>
      </p:sp>
    </p:spTree>
    <p:extLst>
      <p:ext uri="{BB962C8B-B14F-4D97-AF65-F5344CB8AC3E}">
        <p14:creationId xmlns:p14="http://schemas.microsoft.com/office/powerpoint/2010/main" val="161840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a:xfrm>
            <a:off x="467544" y="1916832"/>
            <a:ext cx="8229600" cy="3556992"/>
          </a:xfrm>
        </p:spPr>
        <p:txBody>
          <a:bodyPr>
            <a:normAutofit/>
          </a:bodyPr>
          <a:lstStyle/>
          <a:p>
            <a:pPr marL="0" indent="0">
              <a:buNone/>
            </a:pPr>
            <a:r>
              <a:rPr lang="en-US" dirty="0"/>
              <a:t>First code: </a:t>
            </a:r>
          </a:p>
          <a:p>
            <a:r>
              <a:rPr lang="en-US" dirty="0"/>
              <a:t>Privileging heterosexual relationships;</a:t>
            </a:r>
          </a:p>
          <a:p>
            <a:r>
              <a:rPr lang="en-US" dirty="0"/>
              <a:t>emphasizing that “the right man is better than the right job” (</a:t>
            </a:r>
            <a:r>
              <a:rPr lang="en-US" dirty="0" err="1"/>
              <a:t>Laughey</a:t>
            </a:r>
            <a:r>
              <a:rPr lang="en-US" dirty="0"/>
              <a:t>, 2007)</a:t>
            </a:r>
          </a:p>
          <a:p>
            <a:r>
              <a:rPr lang="en-US" dirty="0"/>
              <a:t>dissuading the female population from striving for more than just love. </a:t>
            </a:r>
          </a:p>
        </p:txBody>
      </p:sp>
    </p:spTree>
    <p:extLst>
      <p:ext uri="{BB962C8B-B14F-4D97-AF65-F5344CB8AC3E}">
        <p14:creationId xmlns:p14="http://schemas.microsoft.com/office/powerpoint/2010/main" val="406160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a:xfrm>
            <a:off x="457200" y="1600201"/>
            <a:ext cx="8229600" cy="4205064"/>
          </a:xfrm>
        </p:spPr>
        <p:txBody>
          <a:bodyPr>
            <a:normAutofit/>
          </a:bodyPr>
          <a:lstStyle/>
          <a:p>
            <a:pPr marL="0" indent="0">
              <a:buNone/>
            </a:pPr>
            <a:r>
              <a:rPr lang="en-US" sz="2800" dirty="0"/>
              <a:t>Second code: </a:t>
            </a:r>
          </a:p>
          <a:p>
            <a:r>
              <a:rPr lang="en-US" sz="2800" dirty="0"/>
              <a:t>created by editors of media, individualising the reader’s problems to make them seem as though they need to conform to the norms demanded by society. </a:t>
            </a:r>
          </a:p>
          <a:p>
            <a:r>
              <a:rPr lang="en-US" sz="2800" dirty="0"/>
              <a:t>For example, in teenage agony aunt pages, girls are reassured about irregular periods, but no advice is given about abortion as this is seen as being taboo (culture specific advice)</a:t>
            </a:r>
          </a:p>
        </p:txBody>
      </p:sp>
      <p:sp>
        <p:nvSpPr>
          <p:cNvPr id="4" name="TextBox 3"/>
          <p:cNvSpPr txBox="1"/>
          <p:nvPr/>
        </p:nvSpPr>
        <p:spPr>
          <a:xfrm>
            <a:off x="6084168" y="5941105"/>
            <a:ext cx="1908212" cy="461665"/>
          </a:xfrm>
          <a:prstGeom prst="rect">
            <a:avLst/>
          </a:prstGeom>
          <a:noFill/>
        </p:spPr>
        <p:txBody>
          <a:bodyPr wrap="square" rtlCol="0">
            <a:spAutoFit/>
          </a:bodyPr>
          <a:lstStyle/>
          <a:p>
            <a:pPr marL="68580" indent="0">
              <a:buNone/>
            </a:pPr>
            <a:r>
              <a:rPr lang="en-US" sz="2400" dirty="0"/>
              <a:t>Laughy, 2007</a:t>
            </a:r>
          </a:p>
        </p:txBody>
      </p:sp>
    </p:spTree>
    <p:extLst>
      <p:ext uri="{BB962C8B-B14F-4D97-AF65-F5344CB8AC3E}">
        <p14:creationId xmlns:p14="http://schemas.microsoft.com/office/powerpoint/2010/main" val="3746495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a:xfrm>
            <a:off x="457200" y="1600201"/>
            <a:ext cx="8229600" cy="3989040"/>
          </a:xfrm>
        </p:spPr>
        <p:txBody>
          <a:bodyPr>
            <a:normAutofit/>
          </a:bodyPr>
          <a:lstStyle/>
          <a:p>
            <a:pPr marL="0" indent="0">
              <a:buNone/>
            </a:pPr>
            <a:r>
              <a:rPr lang="en-US" dirty="0"/>
              <a:t>Third code: </a:t>
            </a:r>
          </a:p>
          <a:p>
            <a:r>
              <a:rPr lang="en-US" dirty="0"/>
              <a:t>Fashion and beauty</a:t>
            </a:r>
          </a:p>
          <a:p>
            <a:r>
              <a:rPr lang="en-US" dirty="0"/>
              <a:t>appearance is portrayed as more important than intelligence and personality. </a:t>
            </a:r>
          </a:p>
          <a:p>
            <a:r>
              <a:rPr lang="en-US" dirty="0"/>
              <a:t>Women are taught to constantly consume and keep up-to-date with the latest fashions and fads and get into a materialistic mindset</a:t>
            </a:r>
          </a:p>
        </p:txBody>
      </p:sp>
      <p:sp>
        <p:nvSpPr>
          <p:cNvPr id="4" name="TextBox 3"/>
          <p:cNvSpPr txBox="1"/>
          <p:nvPr/>
        </p:nvSpPr>
        <p:spPr>
          <a:xfrm>
            <a:off x="5940152" y="5679495"/>
            <a:ext cx="2448272" cy="523220"/>
          </a:xfrm>
          <a:prstGeom prst="rect">
            <a:avLst/>
          </a:prstGeom>
          <a:noFill/>
        </p:spPr>
        <p:txBody>
          <a:bodyPr wrap="square" rtlCol="0">
            <a:spAutoFit/>
          </a:bodyPr>
          <a:lstStyle/>
          <a:p>
            <a:r>
              <a:rPr lang="en-US" sz="2800" dirty="0"/>
              <a:t>Bunting (2009) </a:t>
            </a:r>
          </a:p>
        </p:txBody>
      </p:sp>
    </p:spTree>
    <p:extLst>
      <p:ext uri="{BB962C8B-B14F-4D97-AF65-F5344CB8AC3E}">
        <p14:creationId xmlns:p14="http://schemas.microsoft.com/office/powerpoint/2010/main" val="249548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and Media – Structural feminism</a:t>
            </a:r>
            <a:endParaRPr lang="en-US" dirty="0"/>
          </a:p>
        </p:txBody>
      </p:sp>
      <p:sp>
        <p:nvSpPr>
          <p:cNvPr id="3" name="Content Placeholder 2"/>
          <p:cNvSpPr>
            <a:spLocks noGrp="1"/>
          </p:cNvSpPr>
          <p:nvPr>
            <p:ph idx="1"/>
          </p:nvPr>
        </p:nvSpPr>
        <p:spPr/>
        <p:txBody>
          <a:bodyPr>
            <a:normAutofit/>
          </a:bodyPr>
          <a:lstStyle/>
          <a:p>
            <a:pPr marL="0" indent="0">
              <a:buNone/>
            </a:pPr>
            <a:r>
              <a:rPr lang="en-US" dirty="0"/>
              <a:t>Fourth code:</a:t>
            </a:r>
          </a:p>
          <a:p>
            <a:r>
              <a:rPr lang="en-US" dirty="0"/>
              <a:t> created by the  pop music industry which mostly used the need for romance in teenagers’ life to their advantage to shape women’s perception of this. (</a:t>
            </a:r>
            <a:r>
              <a:rPr lang="en-US" dirty="0" err="1"/>
              <a:t>Laughey</a:t>
            </a:r>
            <a:r>
              <a:rPr lang="en-US" dirty="0"/>
              <a:t>, 2007) </a:t>
            </a:r>
          </a:p>
          <a:p>
            <a:r>
              <a:rPr lang="en-US" dirty="0"/>
              <a:t>There is also the issue of the image of women created by Rap and R&amp;B artists</a:t>
            </a:r>
          </a:p>
          <a:p>
            <a:endParaRPr lang="en-US" dirty="0"/>
          </a:p>
        </p:txBody>
      </p:sp>
    </p:spTree>
    <p:extLst>
      <p:ext uri="{BB962C8B-B14F-4D97-AF65-F5344CB8AC3E}">
        <p14:creationId xmlns:p14="http://schemas.microsoft.com/office/powerpoint/2010/main" val="203436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024744" cy="1080120"/>
          </a:xfrm>
        </p:spPr>
        <p:txBody>
          <a:bodyPr>
            <a:normAutofit/>
          </a:bodyPr>
          <a:lstStyle/>
          <a:p>
            <a:r>
              <a:rPr lang="en-GB" dirty="0"/>
              <a:t>Post Structural Feminism </a:t>
            </a:r>
          </a:p>
        </p:txBody>
      </p:sp>
      <p:sp>
        <p:nvSpPr>
          <p:cNvPr id="3" name="Content Placeholder 2"/>
          <p:cNvSpPr>
            <a:spLocks noGrp="1"/>
          </p:cNvSpPr>
          <p:nvPr>
            <p:ph idx="1"/>
          </p:nvPr>
        </p:nvSpPr>
        <p:spPr>
          <a:xfrm>
            <a:off x="490977" y="2420888"/>
            <a:ext cx="8229600" cy="3456384"/>
          </a:xfrm>
        </p:spPr>
        <p:txBody>
          <a:bodyPr>
            <a:normAutofit/>
          </a:bodyPr>
          <a:lstStyle/>
          <a:p>
            <a:r>
              <a:rPr lang="en-GB" sz="2800" dirty="0"/>
              <a:t>focuses on multiple systems of oppression</a:t>
            </a:r>
          </a:p>
          <a:p>
            <a:r>
              <a:rPr lang="en-GB" sz="2800" dirty="0"/>
              <a:t>and ways that relations of power work to shape women's identities</a:t>
            </a:r>
          </a:p>
          <a:p>
            <a:r>
              <a:rPr lang="en-GB" sz="2800" dirty="0"/>
              <a:t>Looks closely at individuals’ contribution to oppression, e.g. use of language</a:t>
            </a:r>
          </a:p>
          <a:p>
            <a:r>
              <a:rPr lang="en-GB" sz="2800" dirty="0"/>
              <a:t>Moves away from culture specific (white, middle class, western approach)</a:t>
            </a:r>
          </a:p>
        </p:txBody>
      </p:sp>
      <p:sp>
        <p:nvSpPr>
          <p:cNvPr id="5" name="TextBox 4"/>
          <p:cNvSpPr txBox="1"/>
          <p:nvPr/>
        </p:nvSpPr>
        <p:spPr>
          <a:xfrm>
            <a:off x="251520" y="1340768"/>
            <a:ext cx="8496944" cy="954107"/>
          </a:xfrm>
          <a:prstGeom prst="rect">
            <a:avLst/>
          </a:prstGeom>
          <a:noFill/>
        </p:spPr>
        <p:txBody>
          <a:bodyPr wrap="square" rtlCol="0">
            <a:spAutoFit/>
          </a:bodyPr>
          <a:lstStyle/>
          <a:p>
            <a:r>
              <a:rPr lang="en-GB" sz="2800" dirty="0"/>
              <a:t>This theory construes power relations in more complex terms</a:t>
            </a:r>
          </a:p>
        </p:txBody>
      </p:sp>
      <p:pic>
        <p:nvPicPr>
          <p:cNvPr id="6" name="Picture 5">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336" y="5733256"/>
            <a:ext cx="710809" cy="710809"/>
          </a:xfrm>
          <a:prstGeom prst="rect">
            <a:avLst/>
          </a:prstGeom>
        </p:spPr>
      </p:pic>
    </p:spTree>
    <p:extLst>
      <p:ext uri="{BB962C8B-B14F-4D97-AF65-F5344CB8AC3E}">
        <p14:creationId xmlns:p14="http://schemas.microsoft.com/office/powerpoint/2010/main" val="311331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339752" y="260648"/>
            <a:ext cx="6464214" cy="6250451"/>
          </a:xfrm>
          <a:prstGeom prst="rect">
            <a:avLst/>
          </a:prstGeom>
        </p:spPr>
      </p:pic>
    </p:spTree>
    <p:extLst>
      <p:ext uri="{BB962C8B-B14F-4D97-AF65-F5344CB8AC3E}">
        <p14:creationId xmlns:p14="http://schemas.microsoft.com/office/powerpoint/2010/main" val="375951376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useful theories </a:t>
            </a:r>
          </a:p>
        </p:txBody>
      </p:sp>
      <p:sp>
        <p:nvSpPr>
          <p:cNvPr id="3" name="Content Placeholder 2"/>
          <p:cNvSpPr>
            <a:spLocks noGrp="1"/>
          </p:cNvSpPr>
          <p:nvPr>
            <p:ph idx="1"/>
          </p:nvPr>
        </p:nvSpPr>
        <p:spPr>
          <a:xfrm>
            <a:off x="457200" y="1600201"/>
            <a:ext cx="8229600" cy="3484984"/>
          </a:xfrm>
        </p:spPr>
        <p:txBody>
          <a:bodyPr/>
          <a:lstStyle/>
          <a:p>
            <a:pPr marL="68580" indent="0">
              <a:buNone/>
            </a:pPr>
            <a:r>
              <a:rPr lang="en-GB" dirty="0"/>
              <a:t>Objectification of women</a:t>
            </a:r>
          </a:p>
          <a:p>
            <a:r>
              <a:rPr lang="en-GB" dirty="0" err="1"/>
              <a:t>Pornification</a:t>
            </a:r>
            <a:r>
              <a:rPr lang="en-GB" dirty="0"/>
              <a:t> and Sexualisation of women is a regular strategy of television, films and advertising.</a:t>
            </a:r>
          </a:p>
          <a:p>
            <a:r>
              <a:rPr lang="en-GB" dirty="0"/>
              <a:t>In film and media studies the concept of the ‘male gaze’ is a contested area.</a:t>
            </a:r>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5301208"/>
            <a:ext cx="710809" cy="710809"/>
          </a:xfrm>
          <a:prstGeom prst="rect">
            <a:avLst/>
          </a:prstGeom>
        </p:spPr>
      </p:pic>
    </p:spTree>
    <p:extLst>
      <p:ext uri="{BB962C8B-B14F-4D97-AF65-F5344CB8AC3E}">
        <p14:creationId xmlns:p14="http://schemas.microsoft.com/office/powerpoint/2010/main" val="57103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852936"/>
            <a:ext cx="8229600" cy="1143000"/>
          </a:xfrm>
        </p:spPr>
        <p:txBody>
          <a:bodyPr>
            <a:normAutofit fontScale="90000"/>
          </a:bodyPr>
          <a:lstStyle/>
          <a:p>
            <a:r>
              <a:rPr lang="en-GB" b="1" dirty="0" smtClean="0"/>
              <a:t>But, “this </a:t>
            </a:r>
            <a:r>
              <a:rPr lang="en-GB" b="1" dirty="0"/>
              <a:t>is just one long-winded fuss, right</a:t>
            </a:r>
            <a:r>
              <a:rPr lang="en-GB" b="1" dirty="0" smtClean="0"/>
              <a:t>?”</a:t>
            </a:r>
            <a:r>
              <a:rPr lang="en-GB" b="1" dirty="0"/>
              <a:t/>
            </a:r>
            <a:br>
              <a:rPr lang="en-GB" b="1" dirty="0"/>
            </a:br>
            <a:endParaRPr lang="en-GB" b="1" dirty="0"/>
          </a:p>
        </p:txBody>
      </p:sp>
      <p:sp>
        <p:nvSpPr>
          <p:cNvPr id="3" name="TextBox 2"/>
          <p:cNvSpPr txBox="1"/>
          <p:nvPr/>
        </p:nvSpPr>
        <p:spPr>
          <a:xfrm>
            <a:off x="5292080" y="4221088"/>
            <a:ext cx="2088232" cy="369332"/>
          </a:xfrm>
          <a:prstGeom prst="rect">
            <a:avLst/>
          </a:prstGeom>
          <a:noFill/>
        </p:spPr>
        <p:txBody>
          <a:bodyPr wrap="square" rtlCol="0">
            <a:spAutoFit/>
          </a:bodyPr>
          <a:lstStyle/>
          <a:p>
            <a:r>
              <a:rPr lang="en-GB" dirty="0" err="1" smtClean="0"/>
              <a:t>Ojuroye</a:t>
            </a:r>
            <a:r>
              <a:rPr lang="en-GB" dirty="0" smtClean="0"/>
              <a:t>, O (2013)</a:t>
            </a:r>
            <a:endParaRPr lang="en-GB" dirty="0"/>
          </a:p>
        </p:txBody>
      </p:sp>
    </p:spTree>
    <p:extLst>
      <p:ext uri="{BB962C8B-B14F-4D97-AF65-F5344CB8AC3E}">
        <p14:creationId xmlns:p14="http://schemas.microsoft.com/office/powerpoint/2010/main" val="427898227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Has the debate gone too far?</a:t>
            </a:r>
            <a:endParaRPr lang="en-GB" b="1" dirty="0"/>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1350" y="1962150"/>
            <a:ext cx="2781300" cy="2933700"/>
          </a:xfrm>
          <a:prstGeom prst="rect">
            <a:avLst/>
          </a:prstGeom>
        </p:spPr>
      </p:pic>
      <p:sp>
        <p:nvSpPr>
          <p:cNvPr id="4" name="TextBox 3"/>
          <p:cNvSpPr txBox="1"/>
          <p:nvPr/>
        </p:nvSpPr>
        <p:spPr>
          <a:xfrm>
            <a:off x="2411760" y="2060848"/>
            <a:ext cx="1008112" cy="369332"/>
          </a:xfrm>
          <a:prstGeom prst="rect">
            <a:avLst/>
          </a:prstGeom>
          <a:noFill/>
        </p:spPr>
        <p:txBody>
          <a:bodyPr wrap="square" rtlCol="0">
            <a:spAutoFit/>
          </a:bodyPr>
          <a:lstStyle/>
          <a:p>
            <a:pPr algn="ctr"/>
            <a:r>
              <a:rPr lang="en-GB" dirty="0" smtClean="0"/>
              <a:t>4.</a:t>
            </a:r>
            <a:endParaRPr lang="en-GB" dirty="0"/>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9792" y="5584561"/>
            <a:ext cx="638801" cy="638801"/>
          </a:xfrm>
          <a:prstGeom prst="rect">
            <a:avLst/>
          </a:prstGeom>
        </p:spPr>
      </p:pic>
      <p:sp>
        <p:nvSpPr>
          <p:cNvPr id="6" name="TextBox 5"/>
          <p:cNvSpPr txBox="1"/>
          <p:nvPr/>
        </p:nvSpPr>
        <p:spPr>
          <a:xfrm>
            <a:off x="3338593" y="5661248"/>
            <a:ext cx="4257743" cy="369332"/>
          </a:xfrm>
          <a:prstGeom prst="rect">
            <a:avLst/>
          </a:prstGeom>
          <a:noFill/>
        </p:spPr>
        <p:txBody>
          <a:bodyPr wrap="square" rtlCol="0">
            <a:spAutoFit/>
          </a:bodyPr>
          <a:lstStyle/>
          <a:p>
            <a:r>
              <a:rPr lang="en-GB" dirty="0" smtClean="0"/>
              <a:t>What are you thoughts on this story?</a:t>
            </a:r>
            <a:endParaRPr lang="en-GB" dirty="0"/>
          </a:p>
        </p:txBody>
      </p:sp>
    </p:spTree>
    <p:extLst>
      <p:ext uri="{BB962C8B-B14F-4D97-AF65-F5344CB8AC3E}">
        <p14:creationId xmlns:p14="http://schemas.microsoft.com/office/powerpoint/2010/main" val="145901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smtClean="0"/>
              <a:t>UK Dimension</a:t>
            </a:r>
            <a:endParaRPr lang="en-GB" b="1" dirty="0"/>
          </a:p>
        </p:txBody>
      </p:sp>
      <p:sp>
        <p:nvSpPr>
          <p:cNvPr id="3" name="TextBox 2"/>
          <p:cNvSpPr txBox="1"/>
          <p:nvPr/>
        </p:nvSpPr>
        <p:spPr>
          <a:xfrm>
            <a:off x="539552" y="1196752"/>
            <a:ext cx="7715200"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most common sectors of employment for women </a:t>
            </a:r>
            <a:r>
              <a:rPr lang="en-GB" sz="2800" dirty="0" smtClean="0"/>
              <a:t>are; </a:t>
            </a:r>
          </a:p>
          <a:p>
            <a:pPr marL="285750" indent="-285750">
              <a:buFont typeface="Arial" panose="020B0604020202020204" pitchFamily="34" charset="0"/>
              <a:buChar char="•"/>
            </a:pPr>
            <a:r>
              <a:rPr lang="en-GB" sz="2800" dirty="0" smtClean="0"/>
              <a:t>health </a:t>
            </a:r>
            <a:r>
              <a:rPr lang="en-GB" sz="2800" dirty="0"/>
              <a:t>and social </a:t>
            </a:r>
            <a:r>
              <a:rPr lang="en-GB" sz="2800" dirty="0" smtClean="0"/>
              <a:t>work (accounting </a:t>
            </a:r>
            <a:r>
              <a:rPr lang="en-GB" sz="2800" dirty="0"/>
              <a:t>for 21% of all jobs held by women at September 2018), </a:t>
            </a:r>
            <a:endParaRPr lang="en-GB" sz="2800" dirty="0" smtClean="0"/>
          </a:p>
          <a:p>
            <a:pPr marL="285750" indent="-285750">
              <a:buFont typeface="Arial" panose="020B0604020202020204" pitchFamily="34" charset="0"/>
              <a:buChar char="•"/>
            </a:pPr>
            <a:r>
              <a:rPr lang="en-GB" sz="2800" dirty="0" smtClean="0"/>
              <a:t>wholesale </a:t>
            </a:r>
            <a:r>
              <a:rPr lang="en-GB" sz="2800" dirty="0"/>
              <a:t>and </a:t>
            </a:r>
            <a:r>
              <a:rPr lang="en-GB" sz="2800" dirty="0" smtClean="0"/>
              <a:t>retail (14</a:t>
            </a:r>
            <a:r>
              <a:rPr lang="en-GB" sz="2800" dirty="0"/>
              <a:t>%) </a:t>
            </a:r>
            <a:r>
              <a:rPr lang="en-GB" sz="2800" dirty="0" smtClean="0"/>
              <a:t>and, </a:t>
            </a:r>
          </a:p>
          <a:p>
            <a:pPr marL="285750" indent="-285750">
              <a:buFont typeface="Arial" panose="020B0604020202020204" pitchFamily="34" charset="0"/>
              <a:buChar char="•"/>
            </a:pPr>
            <a:r>
              <a:rPr lang="en-GB" sz="2800" dirty="0" smtClean="0"/>
              <a:t>education </a:t>
            </a:r>
            <a:r>
              <a:rPr lang="en-GB" sz="2800" dirty="0"/>
              <a:t>(12%). </a:t>
            </a:r>
            <a:endParaRPr lang="en-GB" sz="2800" dirty="0" smtClean="0"/>
          </a:p>
          <a:p>
            <a:pPr marL="285750" indent="-285750">
              <a:buFont typeface="Arial" panose="020B0604020202020204" pitchFamily="34" charset="0"/>
              <a:buChar char="•"/>
            </a:pPr>
            <a:r>
              <a:rPr lang="en-GB" sz="2800" dirty="0" smtClean="0"/>
              <a:t>79</a:t>
            </a:r>
            <a:r>
              <a:rPr lang="en-GB" sz="2800" dirty="0"/>
              <a:t>% of jobs in the health and social work sector and </a:t>
            </a:r>
            <a:r>
              <a:rPr lang="en-GB" sz="2800" dirty="0" smtClean="0"/>
              <a:t>70% of </a:t>
            </a:r>
            <a:r>
              <a:rPr lang="en-GB" sz="2800" dirty="0"/>
              <a:t>jobs in the education sector were held by women. </a:t>
            </a:r>
          </a:p>
        </p:txBody>
      </p:sp>
      <p:sp>
        <p:nvSpPr>
          <p:cNvPr id="4" name="TextBox 3"/>
          <p:cNvSpPr txBox="1"/>
          <p:nvPr/>
        </p:nvSpPr>
        <p:spPr>
          <a:xfrm>
            <a:off x="4139952" y="5013176"/>
            <a:ext cx="3960440" cy="369332"/>
          </a:xfrm>
          <a:prstGeom prst="rect">
            <a:avLst/>
          </a:prstGeom>
          <a:noFill/>
        </p:spPr>
        <p:txBody>
          <a:bodyPr wrap="square" rtlCol="0">
            <a:spAutoFit/>
          </a:bodyPr>
          <a:lstStyle/>
          <a:p>
            <a:pPr algn="r"/>
            <a:r>
              <a:rPr lang="en-GB" dirty="0" smtClean="0"/>
              <a:t>Parliament UK (2019)</a:t>
            </a:r>
            <a:endParaRPr lang="en-GB" dirty="0"/>
          </a:p>
        </p:txBody>
      </p:sp>
      <p:sp>
        <p:nvSpPr>
          <p:cNvPr id="5" name="TextBox 4"/>
          <p:cNvSpPr txBox="1"/>
          <p:nvPr/>
        </p:nvSpPr>
        <p:spPr>
          <a:xfrm>
            <a:off x="2771800" y="5949280"/>
            <a:ext cx="4320480" cy="523220"/>
          </a:xfrm>
          <a:prstGeom prst="rect">
            <a:avLst/>
          </a:prstGeom>
          <a:noFill/>
        </p:spPr>
        <p:txBody>
          <a:bodyPr wrap="square" rtlCol="0">
            <a:spAutoFit/>
          </a:bodyPr>
          <a:lstStyle/>
          <a:p>
            <a:r>
              <a:rPr lang="en-GB" sz="2800" i="1" dirty="0"/>
              <a:t>Do we think that this is fair?</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8175" y="5927493"/>
            <a:ext cx="566793" cy="566793"/>
          </a:xfrm>
          <a:prstGeom prst="rect">
            <a:avLst/>
          </a:prstGeom>
        </p:spPr>
      </p:pic>
    </p:spTree>
    <p:extLst>
      <p:ext uri="{BB962C8B-B14F-4D97-AF65-F5344CB8AC3E}">
        <p14:creationId xmlns:p14="http://schemas.microsoft.com/office/powerpoint/2010/main" val="295271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457200" y="274638"/>
            <a:ext cx="8229600" cy="825265"/>
          </a:xfrm>
        </p:spPr>
        <p:txBody>
          <a:bodyPr/>
          <a:lstStyle/>
          <a:p>
            <a:r>
              <a:rPr lang="en-GB" b="1" dirty="0" smtClean="0"/>
              <a:t>A Domestic </a:t>
            </a:r>
            <a:r>
              <a:rPr lang="en-GB" b="1" dirty="0"/>
              <a:t>Dimension </a:t>
            </a:r>
          </a:p>
        </p:txBody>
      </p:sp>
      <p:sp>
        <p:nvSpPr>
          <p:cNvPr id="4" name="TextBox 3"/>
          <p:cNvSpPr txBox="1"/>
          <p:nvPr/>
        </p:nvSpPr>
        <p:spPr>
          <a:xfrm>
            <a:off x="611560" y="1844824"/>
            <a:ext cx="7704856"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latest figures from the Crime Survey for England and Wales show little change in the prevalence of domestic abuse in recent years. </a:t>
            </a:r>
            <a:endParaRPr lang="en-GB" sz="2400" dirty="0" smtClean="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In </a:t>
            </a:r>
            <a:r>
              <a:rPr lang="en-GB" sz="2400" dirty="0"/>
              <a:t>the year ending March 2018, an estimated 2.0 million adults aged 16 to 59 years experienced domestic abuse in the last year (1.3 million women, 695,000 men).</a:t>
            </a:r>
          </a:p>
        </p:txBody>
      </p:sp>
      <p:sp>
        <p:nvSpPr>
          <p:cNvPr id="5" name="TextBox 4">
            <a:hlinkClick r:id="rId2"/>
          </p:cNvPr>
          <p:cNvSpPr txBox="1"/>
          <p:nvPr/>
        </p:nvSpPr>
        <p:spPr>
          <a:xfrm>
            <a:off x="4427984" y="4898069"/>
            <a:ext cx="4680520" cy="369332"/>
          </a:xfrm>
          <a:prstGeom prst="rect">
            <a:avLst/>
          </a:prstGeom>
          <a:noFill/>
        </p:spPr>
        <p:txBody>
          <a:bodyPr wrap="square" rtlCol="0">
            <a:spAutoFit/>
          </a:bodyPr>
          <a:lstStyle/>
          <a:p>
            <a:r>
              <a:rPr lang="en-GB" u="sng" dirty="0" smtClean="0">
                <a:solidFill>
                  <a:srgbClr val="0070C0"/>
                </a:solidFill>
              </a:rPr>
              <a:t>Office of National Statistics - ONS (2018) </a:t>
            </a:r>
            <a:endParaRPr lang="en-GB" u="sng" dirty="0">
              <a:solidFill>
                <a:srgbClr val="0070C0"/>
              </a:solidFill>
            </a:endParaRPr>
          </a:p>
        </p:txBody>
      </p:sp>
      <p:sp>
        <p:nvSpPr>
          <p:cNvPr id="6" name="TextBox 5"/>
          <p:cNvSpPr txBox="1"/>
          <p:nvPr/>
        </p:nvSpPr>
        <p:spPr>
          <a:xfrm>
            <a:off x="2771800" y="5949280"/>
            <a:ext cx="4320480" cy="523220"/>
          </a:xfrm>
          <a:prstGeom prst="rect">
            <a:avLst/>
          </a:prstGeom>
          <a:noFill/>
        </p:spPr>
        <p:txBody>
          <a:bodyPr wrap="square" rtlCol="0">
            <a:spAutoFit/>
          </a:bodyPr>
          <a:lstStyle/>
          <a:p>
            <a:r>
              <a:rPr lang="en-GB" sz="2800" i="1" dirty="0"/>
              <a:t>Do we think that this is fair?</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48175" y="5927493"/>
            <a:ext cx="566793" cy="566793"/>
          </a:xfrm>
          <a:prstGeom prst="rect">
            <a:avLst/>
          </a:prstGeom>
        </p:spPr>
      </p:pic>
    </p:spTree>
    <p:extLst>
      <p:ext uri="{BB962C8B-B14F-4D97-AF65-F5344CB8AC3E}">
        <p14:creationId xmlns:p14="http://schemas.microsoft.com/office/powerpoint/2010/main" val="302469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25265"/>
          </a:xfrm>
        </p:spPr>
        <p:txBody>
          <a:bodyPr/>
          <a:lstStyle/>
          <a:p>
            <a:r>
              <a:rPr lang="en-GB" b="1" dirty="0"/>
              <a:t>Global Dimension </a:t>
            </a:r>
          </a:p>
        </p:txBody>
      </p:sp>
      <p:sp>
        <p:nvSpPr>
          <p:cNvPr id="3" name="Content Placeholder 2"/>
          <p:cNvSpPr>
            <a:spLocks noGrp="1"/>
          </p:cNvSpPr>
          <p:nvPr>
            <p:ph idx="1"/>
          </p:nvPr>
        </p:nvSpPr>
        <p:spPr>
          <a:xfrm>
            <a:off x="457200" y="1340769"/>
            <a:ext cx="8229600" cy="3600400"/>
          </a:xfrm>
        </p:spPr>
        <p:txBody>
          <a:bodyPr>
            <a:normAutofit/>
          </a:bodyPr>
          <a:lstStyle/>
          <a:p>
            <a:pPr marL="68580" indent="0">
              <a:buNone/>
            </a:pPr>
            <a:r>
              <a:rPr lang="en-GB" sz="2800" dirty="0"/>
              <a:t>Recent UNICEF data indicates that more than half of women surveyed who got married under 18 think, it is reasonable when a man hits his wife if she;</a:t>
            </a:r>
          </a:p>
          <a:p>
            <a:r>
              <a:rPr lang="en-GB" sz="2800" dirty="0"/>
              <a:t>Burns the dinner</a:t>
            </a:r>
          </a:p>
          <a:p>
            <a:r>
              <a:rPr lang="en-GB" sz="2800" dirty="0"/>
              <a:t>Leaves the house without his permission</a:t>
            </a:r>
          </a:p>
          <a:p>
            <a:r>
              <a:rPr lang="en-GB" sz="2800" dirty="0"/>
              <a:t>Doesn’t want to have sex with him</a:t>
            </a:r>
          </a:p>
          <a:p>
            <a:r>
              <a:rPr lang="en-GB" sz="2800" dirty="0"/>
              <a:t>Doesn’t tend adequately to their children</a:t>
            </a:r>
          </a:p>
        </p:txBody>
      </p:sp>
      <p:sp>
        <p:nvSpPr>
          <p:cNvPr id="4" name="TextBox 3"/>
          <p:cNvSpPr txBox="1"/>
          <p:nvPr/>
        </p:nvSpPr>
        <p:spPr>
          <a:xfrm>
            <a:off x="6279085" y="4875375"/>
            <a:ext cx="2448272" cy="523220"/>
          </a:xfrm>
          <a:prstGeom prst="rect">
            <a:avLst/>
          </a:prstGeom>
          <a:noFill/>
        </p:spPr>
        <p:txBody>
          <a:bodyPr wrap="square" rtlCol="0">
            <a:spAutoFit/>
          </a:bodyPr>
          <a:lstStyle/>
          <a:p>
            <a:r>
              <a:rPr lang="en-GB" sz="2800" dirty="0">
                <a:hlinkClick r:id="rId2"/>
              </a:rPr>
              <a:t>UNICEF (</a:t>
            </a:r>
            <a:r>
              <a:rPr lang="en-GB" sz="2800" dirty="0" smtClean="0">
                <a:hlinkClick r:id="rId2"/>
              </a:rPr>
              <a:t>2017)</a:t>
            </a:r>
            <a:endParaRPr lang="en-GB" sz="2800" dirty="0"/>
          </a:p>
        </p:txBody>
      </p:sp>
      <p:sp>
        <p:nvSpPr>
          <p:cNvPr id="5" name="TextBox 4"/>
          <p:cNvSpPr txBox="1"/>
          <p:nvPr/>
        </p:nvSpPr>
        <p:spPr>
          <a:xfrm>
            <a:off x="2627784" y="5661248"/>
            <a:ext cx="4320480" cy="523220"/>
          </a:xfrm>
          <a:prstGeom prst="rect">
            <a:avLst/>
          </a:prstGeom>
          <a:noFill/>
        </p:spPr>
        <p:txBody>
          <a:bodyPr wrap="square" rtlCol="0">
            <a:spAutoFit/>
          </a:bodyPr>
          <a:lstStyle/>
          <a:p>
            <a:r>
              <a:rPr lang="en-GB" sz="2800" i="1" dirty="0"/>
              <a:t>Do we think that this is fair?</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04159" y="5639461"/>
            <a:ext cx="566793" cy="566793"/>
          </a:xfrm>
          <a:prstGeom prst="rect">
            <a:avLst/>
          </a:prstGeom>
        </p:spPr>
      </p:pic>
    </p:spTree>
    <p:extLst>
      <p:ext uri="{BB962C8B-B14F-4D97-AF65-F5344CB8AC3E}">
        <p14:creationId xmlns:p14="http://schemas.microsoft.com/office/powerpoint/2010/main" val="2560701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Funding for UN Women</a:t>
            </a:r>
            <a:endParaRPr lang="en-GB" b="1" dirty="0"/>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143" y="2286143"/>
            <a:ext cx="2285714" cy="2285714"/>
          </a:xfrm>
          <a:prstGeom prst="rect">
            <a:avLst/>
          </a:prstGeom>
        </p:spPr>
      </p:pic>
    </p:spTree>
    <p:extLst>
      <p:ext uri="{BB962C8B-B14F-4D97-AF65-F5344CB8AC3E}">
        <p14:creationId xmlns:p14="http://schemas.microsoft.com/office/powerpoint/2010/main" val="9975562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88640"/>
            <a:ext cx="7024744" cy="648736"/>
          </a:xfrm>
        </p:spPr>
        <p:txBody>
          <a:bodyPr>
            <a:normAutofit fontScale="90000"/>
          </a:bodyPr>
          <a:lstStyle/>
          <a:p>
            <a:r>
              <a:rPr lang="en-GB" dirty="0"/>
              <a:t>Bibliography</a:t>
            </a:r>
            <a:endParaRPr lang="en-US" dirty="0"/>
          </a:p>
        </p:txBody>
      </p:sp>
      <p:sp>
        <p:nvSpPr>
          <p:cNvPr id="3" name="Content Placeholder 2"/>
          <p:cNvSpPr>
            <a:spLocks noGrp="1"/>
          </p:cNvSpPr>
          <p:nvPr>
            <p:ph idx="1"/>
          </p:nvPr>
        </p:nvSpPr>
        <p:spPr>
          <a:xfrm>
            <a:off x="467544" y="1412777"/>
            <a:ext cx="8280920" cy="3168352"/>
          </a:xfrm>
        </p:spPr>
        <p:txBody>
          <a:bodyPr>
            <a:noAutofit/>
          </a:bodyPr>
          <a:lstStyle/>
          <a:p>
            <a:r>
              <a:rPr lang="en-US" sz="1400" dirty="0" err="1"/>
              <a:t>Eagly</a:t>
            </a:r>
            <a:r>
              <a:rPr lang="en-US" sz="1400" dirty="0"/>
              <a:t>, A. H. (2004). Prejudice: Toward a more inclusive understanding. In A. H. </a:t>
            </a:r>
            <a:r>
              <a:rPr lang="en-US" sz="1400" dirty="0" err="1"/>
              <a:t>Eagly</a:t>
            </a:r>
            <a:r>
              <a:rPr lang="en-US" sz="1400" dirty="0"/>
              <a:t>, R. M. Baron, &amp; V. L. Hamilton (Eds.), The social psychology of group identity and social conflict: Theory, application, and practice (pp. 45–64). Washington, DC, US: American Psychological Association. doi:10.1037/10683-003</a:t>
            </a:r>
          </a:p>
          <a:p>
            <a:r>
              <a:rPr lang="en-US" sz="1400" dirty="0"/>
              <a:t>Fagot, B, </a:t>
            </a:r>
            <a:r>
              <a:rPr lang="en-US" sz="1400" dirty="0" err="1"/>
              <a:t>Leinbach</a:t>
            </a:r>
            <a:r>
              <a:rPr lang="en-US" sz="1400" dirty="0"/>
              <a:t>, M, O’Boyle C, .Gender labeling, gender stereotyping, and parenting </a:t>
            </a:r>
            <a:r>
              <a:rPr lang="en-US" sz="1400" dirty="0" err="1"/>
              <a:t>behaviours</a:t>
            </a:r>
            <a:r>
              <a:rPr lang="en-US" sz="1400" dirty="0"/>
              <a:t>. " </a:t>
            </a:r>
            <a:r>
              <a:rPr lang="en-US" sz="1400" i="1" dirty="0"/>
              <a:t>Developmental Psychology</a:t>
            </a:r>
            <a:r>
              <a:rPr lang="en-US" sz="1400" dirty="0"/>
              <a:t>, Vol 28(2), Mar 1992, 225-230. </a:t>
            </a:r>
            <a:r>
              <a:rPr lang="en-US" sz="1400" dirty="0" smtClean="0"/>
              <a:t>1 DOI</a:t>
            </a:r>
            <a:r>
              <a:rPr lang="en-US" sz="1400" dirty="0"/>
              <a:t>: </a:t>
            </a:r>
            <a:r>
              <a:rPr lang="en-US" sz="1400" dirty="0">
                <a:hlinkClick r:id="rId2"/>
              </a:rPr>
              <a:t>http://</a:t>
            </a:r>
            <a:r>
              <a:rPr lang="en-US" sz="1400" dirty="0" smtClean="0">
                <a:hlinkClick r:id="rId2"/>
              </a:rPr>
              <a:t>dx.doi.org/10.1037/0012-1649.28.2.225</a:t>
            </a:r>
            <a:r>
              <a:rPr lang="en-US" sz="1400" dirty="0" smtClean="0"/>
              <a:t> [Accessed 18/03/2019]</a:t>
            </a:r>
            <a:endParaRPr lang="en-US" sz="1400" dirty="0">
              <a:effectLst/>
            </a:endParaRPr>
          </a:p>
          <a:p>
            <a:r>
              <a:rPr lang="en-US" sz="1400" dirty="0" err="1"/>
              <a:t>Hattery</a:t>
            </a:r>
            <a:r>
              <a:rPr lang="en-US" sz="1400" dirty="0"/>
              <a:t>, A., Smith, E. (2012). The Social Dynamics of Family Violence. Westview Press</a:t>
            </a:r>
          </a:p>
          <a:p>
            <a:r>
              <a:rPr lang="en-GB" sz="1400" dirty="0"/>
              <a:t>Hayes, Elizabeth; Flannery, Daniele D. with Brooks, Ann; </a:t>
            </a:r>
            <a:r>
              <a:rPr lang="en-GB" sz="1400" dirty="0" err="1"/>
              <a:t>Tisdell</a:t>
            </a:r>
            <a:r>
              <a:rPr lang="en-GB" sz="1400" dirty="0"/>
              <a:t>, Elizabeth; and Hugo, Jane. (2000). </a:t>
            </a:r>
            <a:r>
              <a:rPr lang="en-GB" sz="1400" i="1" dirty="0"/>
              <a:t>Women as Learners: The Significance of Gender in Adult Learning.</a:t>
            </a:r>
            <a:r>
              <a:rPr lang="en-GB" sz="1400" dirty="0"/>
              <a:t> San Francisco: </a:t>
            </a:r>
            <a:r>
              <a:rPr lang="en-GB" sz="1400" dirty="0" err="1"/>
              <a:t>Jossey</a:t>
            </a:r>
            <a:r>
              <a:rPr lang="en-GB" sz="1400" dirty="0"/>
              <a:t>-Bass</a:t>
            </a:r>
            <a:endParaRPr lang="en-US" sz="1400" dirty="0"/>
          </a:p>
          <a:p>
            <a:r>
              <a:rPr lang="en-US" sz="1400" dirty="0">
                <a:effectLst/>
              </a:rPr>
              <a:t>Hofstede, G. (1986) Cultural differences in teaching and learning. International Journal of Intercultural Relations 10 (3) p. 308</a:t>
            </a:r>
          </a:p>
          <a:p>
            <a:r>
              <a:rPr lang="en-US" sz="1400" dirty="0"/>
              <a:t>Hofstede, G, and De </a:t>
            </a:r>
            <a:r>
              <a:rPr lang="en-US" sz="1400" dirty="0" err="1"/>
              <a:t>Mooij</a:t>
            </a:r>
            <a:r>
              <a:rPr lang="en-US" sz="1400" dirty="0"/>
              <a:t>, M. (2010). "The Hofstede Model: Applications to Global Branding and Advertising Strategy and Research." International Journal of Advertising</a:t>
            </a:r>
            <a:r>
              <a:rPr lang="en-US" sz="1400" dirty="0" smtClean="0"/>
              <a:t>.</a:t>
            </a:r>
            <a:endParaRPr lang="en-US" sz="1400" dirty="0"/>
          </a:p>
        </p:txBody>
      </p:sp>
    </p:spTree>
    <p:extLst>
      <p:ext uri="{BB962C8B-B14F-4D97-AF65-F5344CB8AC3E}">
        <p14:creationId xmlns:p14="http://schemas.microsoft.com/office/powerpoint/2010/main" val="2933139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88640"/>
            <a:ext cx="7024744" cy="648736"/>
          </a:xfrm>
        </p:spPr>
        <p:txBody>
          <a:bodyPr>
            <a:normAutofit fontScale="90000"/>
          </a:bodyPr>
          <a:lstStyle/>
          <a:p>
            <a:r>
              <a:rPr lang="en-GB" dirty="0"/>
              <a:t>Bibliography</a:t>
            </a:r>
            <a:endParaRPr lang="en-US" dirty="0"/>
          </a:p>
        </p:txBody>
      </p:sp>
      <p:sp>
        <p:nvSpPr>
          <p:cNvPr id="3" name="Content Placeholder 2"/>
          <p:cNvSpPr>
            <a:spLocks noGrp="1"/>
          </p:cNvSpPr>
          <p:nvPr>
            <p:ph idx="1"/>
          </p:nvPr>
        </p:nvSpPr>
        <p:spPr>
          <a:xfrm>
            <a:off x="467544" y="1412777"/>
            <a:ext cx="8280920" cy="3168352"/>
          </a:xfrm>
        </p:spPr>
        <p:txBody>
          <a:bodyPr>
            <a:noAutofit/>
          </a:bodyPr>
          <a:lstStyle/>
          <a:p>
            <a:r>
              <a:rPr lang="en-GB" sz="1400" dirty="0"/>
              <a:t> Lop, P, 2011, Publishers</a:t>
            </a:r>
            <a:r>
              <a:rPr lang="en-US" sz="1400" dirty="0"/>
              <a:t>http://www.bera.ac.uk/post-structural-feminist-and-queer-action-research/</a:t>
            </a:r>
          </a:p>
          <a:p>
            <a:r>
              <a:rPr lang="en-GB" sz="1400" dirty="0" err="1"/>
              <a:t>McRobbie</a:t>
            </a:r>
            <a:r>
              <a:rPr lang="en-GB" sz="1400" dirty="0"/>
              <a:t>, A. The Aftermath of Feminism: Gender, Culture and Social Change, Sage Publications, 2009</a:t>
            </a:r>
          </a:p>
          <a:p>
            <a:r>
              <a:rPr lang="en-GB" sz="1400" dirty="0"/>
              <a:t> </a:t>
            </a:r>
            <a:r>
              <a:rPr lang="en-GB" sz="1400" dirty="0">
                <a:hlinkClick r:id="rId2"/>
              </a:rPr>
              <a:t>http://www.unwomen.org/en/what-we-do/ending-violence-against-women/facts-and-figures</a:t>
            </a:r>
            <a:r>
              <a:rPr lang="en-GB" sz="1400" dirty="0"/>
              <a:t> [accessed 15/10/2016]</a:t>
            </a:r>
          </a:p>
          <a:p>
            <a:r>
              <a:rPr lang="en-GB" sz="1400" dirty="0" err="1"/>
              <a:t>Ojuroye</a:t>
            </a:r>
            <a:r>
              <a:rPr lang="en-GB" sz="1400" dirty="0"/>
              <a:t>, O (2013) </a:t>
            </a:r>
            <a:r>
              <a:rPr lang="en-GB" sz="1400" i="1" dirty="0"/>
              <a:t>Gender imbalance at work – what is all the fuss? </a:t>
            </a:r>
            <a:r>
              <a:rPr lang="en-GB" sz="1400" dirty="0"/>
              <a:t>Available at: </a:t>
            </a:r>
            <a:r>
              <a:rPr lang="en-GB" sz="1400" dirty="0">
                <a:hlinkClick r:id="rId3"/>
              </a:rPr>
              <a:t>https://www.wessexscene.co.uk/news/top-news/2013/03/06/gender-imbalance-at-work-what-is-all-the-fuss/</a:t>
            </a:r>
            <a:r>
              <a:rPr lang="en-GB" sz="1400" dirty="0"/>
              <a:t> [Accessed 18/03/2019</a:t>
            </a:r>
            <a:r>
              <a:rPr lang="en-GB" sz="1400" dirty="0" smtClean="0"/>
              <a:t>]</a:t>
            </a:r>
          </a:p>
          <a:p>
            <a:r>
              <a:rPr lang="en-GB" sz="1400" dirty="0" smtClean="0"/>
              <a:t>ONS (</a:t>
            </a:r>
            <a:r>
              <a:rPr lang="en-GB" sz="1400" dirty="0"/>
              <a:t>2018) </a:t>
            </a:r>
            <a:r>
              <a:rPr lang="en-GB" sz="1400" i="1" dirty="0"/>
              <a:t>Domestic abuse in England and Wales: year ending March </a:t>
            </a:r>
            <a:r>
              <a:rPr lang="en-GB" sz="1400" i="1" dirty="0" smtClean="0"/>
              <a:t>2018 </a:t>
            </a:r>
            <a:r>
              <a:rPr lang="en-GB" sz="1400" dirty="0"/>
              <a:t>Available at: </a:t>
            </a:r>
            <a:r>
              <a:rPr lang="en-GB" sz="1400" dirty="0">
                <a:hlinkClick r:id="rId4"/>
              </a:rPr>
              <a:t>https://</a:t>
            </a:r>
            <a:r>
              <a:rPr lang="en-GB" sz="1400" dirty="0" smtClean="0">
                <a:hlinkClick r:id="rId4"/>
              </a:rPr>
              <a:t>www.ons.gov.uk/peoplepopulationandcommunity/crimeandjustice/bulletins/domesticabuseinenglandandwales/yearendingmarch2018</a:t>
            </a:r>
            <a:r>
              <a:rPr lang="en-GB" sz="1400" dirty="0" smtClean="0"/>
              <a:t> [Accessed 18/03/2019]</a:t>
            </a:r>
          </a:p>
          <a:p>
            <a:r>
              <a:rPr lang="en-GB" sz="1400" dirty="0" smtClean="0"/>
              <a:t>Parliament UK (2019</a:t>
            </a:r>
            <a:r>
              <a:rPr lang="en-GB" sz="1400" dirty="0"/>
              <a:t>) Women and the Economy: BRIEFING </a:t>
            </a:r>
            <a:r>
              <a:rPr lang="en-GB" sz="1400" dirty="0" smtClean="0"/>
              <a:t>PAPER Number </a:t>
            </a:r>
            <a:r>
              <a:rPr lang="en-GB" sz="1400" dirty="0"/>
              <a:t>CBP06838  </a:t>
            </a:r>
            <a:r>
              <a:rPr lang="en-GB" sz="1400" dirty="0" smtClean="0"/>
              <a:t>Available at</a:t>
            </a:r>
            <a:r>
              <a:rPr lang="en-GB" sz="1400" dirty="0"/>
              <a:t>:  </a:t>
            </a:r>
            <a:r>
              <a:rPr lang="en-GB" sz="1400" dirty="0">
                <a:hlinkClick r:id="rId5"/>
              </a:rPr>
              <a:t>http://</a:t>
            </a:r>
            <a:r>
              <a:rPr lang="en-GB" sz="1400" dirty="0" smtClean="0">
                <a:hlinkClick r:id="rId5"/>
              </a:rPr>
              <a:t>researchbriefings.files.parliament.uk/documents/SN06838/SN06838.pdf</a:t>
            </a:r>
            <a:r>
              <a:rPr lang="en-GB" sz="1400" dirty="0" smtClean="0"/>
              <a:t> [Accessed 18/03/2019</a:t>
            </a:r>
            <a:r>
              <a:rPr lang="en-GB" sz="1400" dirty="0" smtClean="0"/>
              <a:t>]</a:t>
            </a:r>
          </a:p>
          <a:p>
            <a:r>
              <a:rPr lang="en-GB" sz="1400" dirty="0" smtClean="0"/>
              <a:t>UN Women (2018) </a:t>
            </a:r>
            <a:r>
              <a:rPr lang="en-GB" sz="1400" i="1" dirty="0" smtClean="0"/>
              <a:t>UN Women: Annual Report 2017-8</a:t>
            </a:r>
            <a:r>
              <a:rPr lang="en-GB" sz="1400" dirty="0"/>
              <a:t> Available at: </a:t>
            </a:r>
            <a:r>
              <a:rPr lang="en-GB" sz="1400" dirty="0">
                <a:hlinkClick r:id="rId6"/>
              </a:rPr>
              <a:t>http://</a:t>
            </a:r>
            <a:r>
              <a:rPr lang="en-GB" sz="1400" dirty="0" smtClean="0">
                <a:hlinkClick r:id="rId6"/>
              </a:rPr>
              <a:t>annualreport.unwomen.org/en/2018</a:t>
            </a:r>
            <a:r>
              <a:rPr lang="en-GB" sz="1400" dirty="0" smtClean="0"/>
              <a:t> [Accessed 18/03/2019]</a:t>
            </a:r>
            <a:endParaRPr lang="en-GB" sz="1400" dirty="0" smtClean="0"/>
          </a:p>
          <a:p>
            <a:r>
              <a:rPr lang="en-US" sz="1400" dirty="0" smtClean="0"/>
              <a:t>Wood</a:t>
            </a:r>
            <a:r>
              <a:rPr lang="en-US" sz="1400" dirty="0"/>
              <a:t>. W., &amp; </a:t>
            </a:r>
            <a:r>
              <a:rPr lang="en-US" sz="1400" dirty="0" err="1"/>
              <a:t>Eagly</a:t>
            </a:r>
            <a:r>
              <a:rPr lang="en-US" sz="1400" dirty="0"/>
              <a:t>, A. H. (2002). A cross-cultural analysis of the behavior of women and men: Implications for the origins of sex difference. Psychological Bulletin, 128, 699-727.</a:t>
            </a:r>
          </a:p>
        </p:txBody>
      </p:sp>
    </p:spTree>
    <p:extLst>
      <p:ext uri="{BB962C8B-B14F-4D97-AF65-F5344CB8AC3E}">
        <p14:creationId xmlns:p14="http://schemas.microsoft.com/office/powerpoint/2010/main" val="73853654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634082"/>
          </a:xfrm>
        </p:spPr>
        <p:txBody>
          <a:bodyPr>
            <a:normAutofit fontScale="90000"/>
          </a:bodyPr>
          <a:lstStyle/>
          <a:p>
            <a:r>
              <a:rPr lang="en-GB" b="1" dirty="0" smtClean="0"/>
              <a:t>Videos</a:t>
            </a:r>
            <a:endParaRPr lang="en-GB" b="1" dirty="0"/>
          </a:p>
        </p:txBody>
      </p:sp>
      <p:sp>
        <p:nvSpPr>
          <p:cNvPr id="3" name="TextBox 2"/>
          <p:cNvSpPr txBox="1"/>
          <p:nvPr/>
        </p:nvSpPr>
        <p:spPr>
          <a:xfrm>
            <a:off x="452493" y="2636912"/>
            <a:ext cx="8208912" cy="923330"/>
          </a:xfrm>
          <a:prstGeom prst="rect">
            <a:avLst/>
          </a:prstGeom>
          <a:noFill/>
        </p:spPr>
        <p:txBody>
          <a:bodyPr wrap="square" rtlCol="0">
            <a:spAutoFit/>
          </a:bodyPr>
          <a:lstStyle/>
          <a:p>
            <a:r>
              <a:rPr lang="en-GB" dirty="0"/>
              <a:t>2</a:t>
            </a:r>
            <a:r>
              <a:rPr lang="en-GB" dirty="0" smtClean="0"/>
              <a:t>. </a:t>
            </a:r>
            <a:r>
              <a:rPr lang="en-GB" dirty="0" err="1" smtClean="0"/>
              <a:t>Upworthy</a:t>
            </a:r>
            <a:r>
              <a:rPr lang="en-GB" dirty="0" smtClean="0"/>
              <a:t> (2016) </a:t>
            </a:r>
            <a:r>
              <a:rPr lang="en-GB" i="1" dirty="0"/>
              <a:t>A Class That Turned Around Kids' Assumptions of Gender Roles</a:t>
            </a:r>
            <a:r>
              <a:rPr lang="en-GB" i="1" dirty="0" smtClean="0"/>
              <a:t>! </a:t>
            </a:r>
            <a:r>
              <a:rPr lang="en-GB" dirty="0"/>
              <a:t>Available at: </a:t>
            </a:r>
            <a:r>
              <a:rPr lang="en-GB" dirty="0">
                <a:hlinkClick r:id="rId2"/>
              </a:rPr>
              <a:t>https://</a:t>
            </a:r>
            <a:r>
              <a:rPr lang="en-GB" dirty="0" smtClean="0">
                <a:hlinkClick r:id="rId2"/>
              </a:rPr>
              <a:t>www.youtube.com/watch?v=G3Aweo-74kY</a:t>
            </a:r>
            <a:r>
              <a:rPr lang="en-GB" dirty="0" smtClean="0"/>
              <a:t> [Accessed 18/03/2019]</a:t>
            </a:r>
            <a:endParaRPr lang="en-GB" dirty="0"/>
          </a:p>
        </p:txBody>
      </p:sp>
      <p:sp>
        <p:nvSpPr>
          <p:cNvPr id="4" name="TextBox 3"/>
          <p:cNvSpPr txBox="1"/>
          <p:nvPr/>
        </p:nvSpPr>
        <p:spPr>
          <a:xfrm>
            <a:off x="477888" y="3789040"/>
            <a:ext cx="8208912" cy="646331"/>
          </a:xfrm>
          <a:prstGeom prst="rect">
            <a:avLst/>
          </a:prstGeom>
          <a:noFill/>
        </p:spPr>
        <p:txBody>
          <a:bodyPr wrap="square" rtlCol="0">
            <a:spAutoFit/>
          </a:bodyPr>
          <a:lstStyle/>
          <a:p>
            <a:r>
              <a:rPr lang="en-GB" dirty="0" smtClean="0"/>
              <a:t>3. BBC Stories (2017) </a:t>
            </a:r>
            <a:r>
              <a:rPr lang="en-GB" i="1" dirty="0"/>
              <a:t>Girl toys vs boy toys: The </a:t>
            </a:r>
            <a:r>
              <a:rPr lang="en-GB" i="1" dirty="0" smtClean="0"/>
              <a:t>experiment </a:t>
            </a:r>
            <a:r>
              <a:rPr lang="en-GB" dirty="0" smtClean="0"/>
              <a:t>Available </a:t>
            </a:r>
            <a:r>
              <a:rPr lang="en-GB" dirty="0"/>
              <a:t>at: </a:t>
            </a:r>
            <a:r>
              <a:rPr lang="en-GB" dirty="0">
                <a:hlinkClick r:id="rId3"/>
              </a:rPr>
              <a:t>https://</a:t>
            </a:r>
            <a:r>
              <a:rPr lang="en-GB" dirty="0" smtClean="0">
                <a:hlinkClick r:id="rId3"/>
              </a:rPr>
              <a:t>www.youtube.com/watch?v=nWu44AqF0iI</a:t>
            </a:r>
            <a:r>
              <a:rPr lang="en-GB" dirty="0" smtClean="0"/>
              <a:t> [Accessed 18/03/2019]</a:t>
            </a:r>
            <a:endParaRPr lang="en-GB" dirty="0"/>
          </a:p>
        </p:txBody>
      </p:sp>
      <p:sp>
        <p:nvSpPr>
          <p:cNvPr id="5" name="TextBox 4"/>
          <p:cNvSpPr txBox="1"/>
          <p:nvPr/>
        </p:nvSpPr>
        <p:spPr>
          <a:xfrm>
            <a:off x="488232" y="1454559"/>
            <a:ext cx="8208912" cy="646331"/>
          </a:xfrm>
          <a:prstGeom prst="rect">
            <a:avLst/>
          </a:prstGeom>
          <a:noFill/>
        </p:spPr>
        <p:txBody>
          <a:bodyPr wrap="square" rtlCol="0">
            <a:spAutoFit/>
          </a:bodyPr>
          <a:lstStyle/>
          <a:p>
            <a:r>
              <a:rPr lang="en-GB" dirty="0" smtClean="0"/>
              <a:t>1. </a:t>
            </a:r>
            <a:r>
              <a:rPr lang="en-GB" dirty="0" err="1" smtClean="0"/>
              <a:t>TEDx</a:t>
            </a:r>
            <a:r>
              <a:rPr lang="en-GB" dirty="0" smtClean="0"/>
              <a:t> (2016) </a:t>
            </a:r>
            <a:r>
              <a:rPr lang="en-GB" i="1" dirty="0"/>
              <a:t>Pink and Blue: Communicating Gender to </a:t>
            </a:r>
            <a:r>
              <a:rPr lang="en-GB" i="1" dirty="0" err="1"/>
              <a:t>Children</a:t>
            </a:r>
            <a:r>
              <a:rPr lang="en-GB" dirty="0" err="1" smtClean="0"/>
              <a:t>Available</a:t>
            </a:r>
            <a:r>
              <a:rPr lang="en-GB" dirty="0" smtClean="0"/>
              <a:t> </a:t>
            </a:r>
            <a:r>
              <a:rPr lang="en-GB" dirty="0"/>
              <a:t>at: </a:t>
            </a:r>
            <a:r>
              <a:rPr lang="en-GB" dirty="0">
                <a:hlinkClick r:id="rId4"/>
              </a:rPr>
              <a:t>https://</a:t>
            </a:r>
            <a:r>
              <a:rPr lang="en-GB" dirty="0" smtClean="0">
                <a:hlinkClick r:id="rId4"/>
              </a:rPr>
              <a:t>www.youtube.com/watch?v=6O9BKRJDqNA</a:t>
            </a:r>
            <a:r>
              <a:rPr lang="en-GB" dirty="0" smtClean="0"/>
              <a:t> [Accessed 18/03/2019]</a:t>
            </a:r>
            <a:endParaRPr lang="en-GB" dirty="0"/>
          </a:p>
        </p:txBody>
      </p:sp>
      <p:sp>
        <p:nvSpPr>
          <p:cNvPr id="6" name="TextBox 5"/>
          <p:cNvSpPr txBox="1"/>
          <p:nvPr/>
        </p:nvSpPr>
        <p:spPr>
          <a:xfrm>
            <a:off x="494735" y="4797152"/>
            <a:ext cx="8208912" cy="923330"/>
          </a:xfrm>
          <a:prstGeom prst="rect">
            <a:avLst/>
          </a:prstGeom>
          <a:noFill/>
        </p:spPr>
        <p:txBody>
          <a:bodyPr wrap="square" rtlCol="0">
            <a:spAutoFit/>
          </a:bodyPr>
          <a:lstStyle/>
          <a:p>
            <a:r>
              <a:rPr lang="en-GB" dirty="0"/>
              <a:t>4</a:t>
            </a:r>
            <a:r>
              <a:rPr lang="en-GB" dirty="0" smtClean="0"/>
              <a:t>. Channel 4 News (2018) </a:t>
            </a:r>
            <a:r>
              <a:rPr lang="en-GB" i="1" dirty="0"/>
              <a:t>Adverts perpetuating ‘harmful’ gender stereotypes to be </a:t>
            </a:r>
            <a:r>
              <a:rPr lang="en-GB" i="1" dirty="0" smtClean="0"/>
              <a:t>banned </a:t>
            </a:r>
            <a:r>
              <a:rPr lang="en-GB" dirty="0" smtClean="0"/>
              <a:t>Available </a:t>
            </a:r>
            <a:r>
              <a:rPr lang="en-GB" dirty="0"/>
              <a:t>at: </a:t>
            </a:r>
            <a:r>
              <a:rPr lang="en-GB" dirty="0">
                <a:hlinkClick r:id="rId5"/>
              </a:rPr>
              <a:t>https://</a:t>
            </a:r>
            <a:r>
              <a:rPr lang="en-GB" dirty="0" smtClean="0">
                <a:hlinkClick r:id="rId5"/>
              </a:rPr>
              <a:t>www.channel4.com/news/adverts-perpetuating-harmful-gender-stereotypes-to-be-banned</a:t>
            </a:r>
            <a:r>
              <a:rPr lang="en-GB" dirty="0" smtClean="0"/>
              <a:t> [Accessed 18/03/2019]</a:t>
            </a:r>
            <a:endParaRPr lang="en-GB" dirty="0"/>
          </a:p>
        </p:txBody>
      </p:sp>
    </p:spTree>
    <p:extLst>
      <p:ext uri="{BB962C8B-B14F-4D97-AF65-F5344CB8AC3E}">
        <p14:creationId xmlns:p14="http://schemas.microsoft.com/office/powerpoint/2010/main" val="62173348"/>
      </p:ext>
    </p:extLst>
  </p:cSld>
  <p:clrMapOvr>
    <a:masterClrMapping/>
  </p:clrMapOvr>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755</TotalTime>
  <Words>2354</Words>
  <Application>Microsoft Office PowerPoint</Application>
  <PresentationFormat>On-screen Show (4:3)</PresentationFormat>
  <Paragraphs>187</Paragraphs>
  <Slides>39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Calibri</vt:lpstr>
      <vt:lpstr>UWTSD PPT Template (lectures)</vt:lpstr>
      <vt:lpstr>SJSI5021 Hot Topics Theme 5: Gender and Sexuality </vt:lpstr>
      <vt:lpstr>Learning Review</vt:lpstr>
      <vt:lpstr>Social Values - Revisited</vt:lpstr>
      <vt:lpstr>Norms</vt:lpstr>
      <vt:lpstr>Normalisation </vt:lpstr>
      <vt:lpstr>What is Culture? </vt:lpstr>
      <vt:lpstr>Gender roles</vt:lpstr>
      <vt:lpstr>Gender roles - context</vt:lpstr>
      <vt:lpstr>Gender – nature and nurture</vt:lpstr>
      <vt:lpstr>Geert Hofstede's Feminine and Masculine Culture Dimensions</vt:lpstr>
      <vt:lpstr>Hofstede's Feminine and Masculine Culture Dimensions</vt:lpstr>
      <vt:lpstr>Social constructionist model</vt:lpstr>
      <vt:lpstr>Research – social constructionist model </vt:lpstr>
      <vt:lpstr>Labelling and Stereotyping – learned or innate? Study 1</vt:lpstr>
      <vt:lpstr>Study 2: a three part study</vt:lpstr>
      <vt:lpstr>Study 2: a three part study</vt:lpstr>
      <vt:lpstr>Study 2: a three part study</vt:lpstr>
      <vt:lpstr>Yes….but that was 27 years ago, surely things are different now.</vt:lpstr>
      <vt:lpstr>Gender/Family Dynamics</vt:lpstr>
      <vt:lpstr>Gender/Family Dynamics</vt:lpstr>
      <vt:lpstr>Gender and Media – Structural feminism</vt:lpstr>
      <vt:lpstr>Structural feminism</vt:lpstr>
      <vt:lpstr>Gender and Media – Structural feminism</vt:lpstr>
      <vt:lpstr>Gender and Media – Structural feminism</vt:lpstr>
      <vt:lpstr>Gender and Media – Structural feminism</vt:lpstr>
      <vt:lpstr>Gender and Media – Structural feminism</vt:lpstr>
      <vt:lpstr>Gender and Media – Structural feminism</vt:lpstr>
      <vt:lpstr>Post Structural Feminism </vt:lpstr>
      <vt:lpstr>PowerPoint Presentation</vt:lpstr>
      <vt:lpstr>Other useful theories </vt:lpstr>
      <vt:lpstr>But, “this is just one long-winded fuss, right?” </vt:lpstr>
      <vt:lpstr>Has the debate gone too far?</vt:lpstr>
      <vt:lpstr>UK Dimension</vt:lpstr>
      <vt:lpstr>A Domestic Dimension </vt:lpstr>
      <vt:lpstr>Global Dimension </vt:lpstr>
      <vt:lpstr>Funding for UN Women</vt:lpstr>
      <vt:lpstr>Bibliography</vt:lpstr>
      <vt:lpstr>Bibliography</vt:lpstr>
      <vt:lpstr>Videos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35</cp:revision>
  <dcterms:created xsi:type="dcterms:W3CDTF">2016-10-15T13:58:51Z</dcterms:created>
  <dcterms:modified xsi:type="dcterms:W3CDTF">2019-03-18T13:46:04Z</dcterms:modified>
</cp:coreProperties>
</file>