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317" r:id="rId6"/>
    <p:sldId id="313" r:id="rId7"/>
    <p:sldId id="324" r:id="rId8"/>
    <p:sldId id="297" r:id="rId9"/>
    <p:sldId id="296" r:id="rId10"/>
    <p:sldId id="318" r:id="rId11"/>
    <p:sldId id="325" r:id="rId12"/>
    <p:sldId id="291" r:id="rId13"/>
    <p:sldId id="326" r:id="rId14"/>
    <p:sldId id="328" r:id="rId15"/>
    <p:sldId id="327" r:id="rId16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17"/>
            <p14:sldId id="313"/>
            <p14:sldId id="324"/>
            <p14:sldId id="297"/>
            <p14:sldId id="296"/>
            <p14:sldId id="318"/>
            <p14:sldId id="325"/>
            <p14:sldId id="291"/>
            <p14:sldId id="326"/>
            <p14:sldId id="328"/>
            <p14:sldId id="327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7" userDrawn="1">
          <p15:clr>
            <a:srgbClr val="A4A3A4"/>
          </p15:clr>
        </p15:guide>
        <p15:guide id="2" pos="217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129770-9552-447A-AAD3-5113AED36964}" v="41" dt="2024-09-28T11:54:45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82" autoAdjust="0"/>
    <p:restoredTop sz="94628" autoAdjust="0"/>
  </p:normalViewPr>
  <p:slideViewPr>
    <p:cSldViewPr>
      <p:cViewPr varScale="1">
        <p:scale>
          <a:sx n="59" d="100"/>
          <a:sy n="59" d="100"/>
        </p:scale>
        <p:origin x="140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7"/>
        <p:guide pos="217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2475"/>
            <a:ext cx="501015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j.howells-johnson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Coaching, Mentoring &amp; Professional Development in Health Care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</a:rPr>
              <a:t> BMHP6024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Lecturer </a:t>
            </a:r>
            <a:r>
              <a:rPr lang="en-GB" sz="4000" b="1">
                <a:solidFill>
                  <a:schemeClr val="bg1"/>
                </a:solidFill>
              </a:rPr>
              <a:t>Jan Howells-Johnson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ABCCF-55FF-4FFE-9E34-93C6DDF14C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FF74-1313-44A3-B4EF-9FFD37835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Preparing to be a 3</a:t>
            </a:r>
            <a:r>
              <a:rPr lang="en-GB" sz="3200" baseline="3000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year student Professionalism /expectations/</a:t>
            </a:r>
            <a:r>
              <a:rPr lang="en-GB" sz="32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reps </a:t>
            </a:r>
          </a:p>
          <a:p>
            <a:endParaRPr lang="en-GB" sz="3200" b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Maths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Questions  </a:t>
            </a:r>
          </a:p>
          <a:p>
            <a:endParaRPr lang="en-GB" dirty="0"/>
          </a:p>
        </p:txBody>
      </p:sp>
      <p:pic>
        <p:nvPicPr>
          <p:cNvPr id="7" name="Picture 6" descr="Dog in party hat blowing horn">
            <a:extLst>
              <a:ext uri="{FF2B5EF4-FFF2-40B4-BE49-F238E27FC236}">
                <a16:creationId xmlns:a16="http://schemas.microsoft.com/office/drawing/2014/main" id="{741FF6B8-D520-3804-637D-B9DDBA982BC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27468"/>
            <a:ext cx="9144000" cy="4203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309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78AC0-4E53-495D-95F6-9DA94114F8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4176465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Jan Howells-Johnson</a:t>
            </a:r>
          </a:p>
          <a:p>
            <a:pPr marL="0" indent="0">
              <a:buNone/>
            </a:pPr>
            <a:r>
              <a:rPr lang="en-GB" sz="2800" dirty="0"/>
              <a:t> Lecturer </a:t>
            </a:r>
          </a:p>
          <a:p>
            <a:pPr marL="0" indent="0">
              <a:buNone/>
            </a:pPr>
            <a:r>
              <a:rPr lang="en-GB" dirty="0"/>
              <a:t>Please get in touch with me at:-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j.howells-johnson@uwtsd.ac.uk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Tel 07778707113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44167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A7757-E317-AB19-7B82-2CDCF40BCB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69FF0-F731-A886-0F0B-21A107D65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Preparing to be a 3</a:t>
            </a:r>
            <a:r>
              <a:rPr lang="en-GB" baseline="30000" dirty="0"/>
              <a:t>rd</a:t>
            </a:r>
            <a:r>
              <a:rPr lang="en-GB" dirty="0"/>
              <a:t> year student </a:t>
            </a:r>
          </a:p>
          <a:p>
            <a:endParaRPr lang="en-GB" dirty="0"/>
          </a:p>
          <a:p>
            <a:r>
              <a:rPr lang="en-GB" dirty="0"/>
              <a:t>Professionalism/expectations</a:t>
            </a:r>
          </a:p>
          <a:p>
            <a:endParaRPr lang="en-GB" dirty="0"/>
          </a:p>
          <a:p>
            <a:r>
              <a:rPr lang="en-GB" dirty="0"/>
              <a:t>Student reps </a:t>
            </a:r>
          </a:p>
          <a:p>
            <a:endParaRPr lang="en-GB" dirty="0"/>
          </a:p>
          <a:p>
            <a:r>
              <a:rPr lang="en-GB" dirty="0"/>
              <a:t>Maths </a:t>
            </a:r>
          </a:p>
        </p:txBody>
      </p:sp>
    </p:spTree>
    <p:extLst>
      <p:ext uri="{BB962C8B-B14F-4D97-AF65-F5344CB8AC3E}">
        <p14:creationId xmlns:p14="http://schemas.microsoft.com/office/powerpoint/2010/main" val="3451601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DBD30-76BA-4C11-8A8D-E009D57607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552" y="116632"/>
            <a:ext cx="2736304" cy="54006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                   </a:t>
            </a:r>
            <a:endParaRPr lang="en-GB" b="1" dirty="0"/>
          </a:p>
          <a:p>
            <a:endParaRPr lang="en-GB" sz="2800" dirty="0"/>
          </a:p>
          <a:p>
            <a:r>
              <a:rPr lang="en-GB" sz="2800" b="1" dirty="0"/>
              <a:t>Where are you ? 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Development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Professional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Personal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Future Goals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Dream</a:t>
            </a:r>
          </a:p>
          <a:p>
            <a:endParaRPr lang="en-GB" sz="2800" dirty="0"/>
          </a:p>
          <a:p>
            <a:r>
              <a:rPr lang="en-GB" sz="2800" b="1" dirty="0"/>
              <a:t>What are the challenges ?</a:t>
            </a:r>
            <a:endParaRPr lang="en-GB" b="1" dirty="0"/>
          </a:p>
          <a:p>
            <a:endParaRPr lang="en-GB" dirty="0"/>
          </a:p>
        </p:txBody>
      </p:sp>
      <p:pic>
        <p:nvPicPr>
          <p:cNvPr id="6" name="Picture 5" descr="Soccer ball kicked in net">
            <a:extLst>
              <a:ext uri="{FF2B5EF4-FFF2-40B4-BE49-F238E27FC236}">
                <a16:creationId xmlns:a16="http://schemas.microsoft.com/office/drawing/2014/main" id="{E590EDEE-159F-26B8-D906-B7261FBF21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836712"/>
            <a:ext cx="524005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65E87-B37B-464C-8EBF-528BD97AF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42" y="89247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58073-DBFA-47BD-BA27-69EAAE00A6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404663"/>
            <a:ext cx="5112568" cy="4824537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Objectives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400" b="1" dirty="0"/>
          </a:p>
          <a:p>
            <a:pPr>
              <a:lnSpc>
                <a:spcPct val="90000"/>
              </a:lnSpc>
            </a:pPr>
            <a:r>
              <a:rPr lang="en-GB" sz="2000" dirty="0"/>
              <a:t>Define &amp; differentiate between coaching &amp; mentoring.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Explore the importance of professional development 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Understand the role of coaching and mentoring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Learn how to apply coaching and mentoring skills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Apply all the above to health care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6" name="Picture 5" descr="Paper people pyramid">
            <a:extLst>
              <a:ext uri="{FF2B5EF4-FFF2-40B4-BE49-F238E27FC236}">
                <a16:creationId xmlns:a16="http://schemas.microsoft.com/office/drawing/2014/main" id="{FE550A70-2212-9991-7D9B-6052BEE2EB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59" r="11510" b="2"/>
          <a:stretch/>
        </p:blipFill>
        <p:spPr>
          <a:xfrm>
            <a:off x="5220072" y="512675"/>
            <a:ext cx="3811708" cy="4608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2773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34FE4-3DDC-46A0-8AB5-0DE67F685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Coaching &amp; in health care  -  benefits</a:t>
            </a:r>
          </a:p>
          <a:p>
            <a:r>
              <a:rPr lang="en-GB" sz="2400" dirty="0"/>
              <a:t>Coaching Models and frameworks </a:t>
            </a:r>
          </a:p>
          <a:p>
            <a:r>
              <a:rPr lang="en-GB" sz="2400" dirty="0"/>
              <a:t>Real World application of coaching in health care </a:t>
            </a:r>
          </a:p>
          <a:p>
            <a:r>
              <a:rPr lang="en-GB" sz="2400" dirty="0"/>
              <a:t>Mentoring in health care  - benefits </a:t>
            </a:r>
          </a:p>
          <a:p>
            <a:r>
              <a:rPr lang="en-GB" sz="2400" dirty="0"/>
              <a:t>Types of Mentoring Relationships</a:t>
            </a:r>
          </a:p>
          <a:p>
            <a:r>
              <a:rPr lang="en-GB" sz="2400" dirty="0"/>
              <a:t>The Role of the Mentor </a:t>
            </a:r>
          </a:p>
          <a:p>
            <a:r>
              <a:rPr lang="en-GB" sz="2400" dirty="0"/>
              <a:t>What is professional development ?</a:t>
            </a:r>
          </a:p>
          <a:p>
            <a:r>
              <a:rPr lang="en-GB" sz="2400" dirty="0"/>
              <a:t>Professional Development in Health Care </a:t>
            </a:r>
          </a:p>
          <a:p>
            <a:r>
              <a:rPr lang="en-GB" sz="2400" dirty="0"/>
              <a:t>Importance of Lifelong learning in Health Care</a:t>
            </a:r>
          </a:p>
          <a:p>
            <a:r>
              <a:rPr lang="en-GB" sz="2400" dirty="0"/>
              <a:t>Professional Development Tools</a:t>
            </a:r>
          </a:p>
          <a:p>
            <a:r>
              <a:rPr lang="en-GB" sz="2400" dirty="0"/>
              <a:t>Coaching vs. Mentoring</a:t>
            </a:r>
          </a:p>
          <a:p>
            <a:r>
              <a:rPr lang="en-GB" sz="2400" dirty="0"/>
              <a:t>Challenges/Barriers </a:t>
            </a:r>
          </a:p>
        </p:txBody>
      </p:sp>
    </p:spTree>
    <p:extLst>
      <p:ext uri="{BB962C8B-B14F-4D97-AF65-F5344CB8AC3E}">
        <p14:creationId xmlns:p14="http://schemas.microsoft.com/office/powerpoint/2010/main" val="2772278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90944-5C2F-0D5F-8557-57A34B643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Coaching &amp; Mentoring </a:t>
            </a:r>
          </a:p>
        </p:txBody>
      </p:sp>
      <p:pic>
        <p:nvPicPr>
          <p:cNvPr id="5" name="Picture 4" descr="Hand holding a seedling">
            <a:extLst>
              <a:ext uri="{FF2B5EF4-FFF2-40B4-BE49-F238E27FC236}">
                <a16:creationId xmlns:a16="http://schemas.microsoft.com/office/drawing/2014/main" id="{3F0ECB2F-8BEF-78CE-7DE1-B881AF3C12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295" r="1063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5F3A4-E18F-BE90-55A8-EF1AB19C72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What does it mean to you ? </a:t>
            </a:r>
          </a:p>
        </p:txBody>
      </p:sp>
    </p:spTree>
    <p:extLst>
      <p:ext uri="{BB962C8B-B14F-4D97-AF65-F5344CB8AC3E}">
        <p14:creationId xmlns:p14="http://schemas.microsoft.com/office/powerpoint/2010/main" val="3776519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5400601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What is Professional Development? </a:t>
            </a:r>
          </a:p>
        </p:txBody>
      </p:sp>
      <p:sp>
        <p:nvSpPr>
          <p:cNvPr id="4" name="Rectangle 3"/>
          <p:cNvSpPr/>
          <p:nvPr/>
        </p:nvSpPr>
        <p:spPr>
          <a:xfrm>
            <a:off x="583365" y="764704"/>
            <a:ext cx="85792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endParaRPr lang="en-GB" sz="2400" dirty="0"/>
          </a:p>
        </p:txBody>
      </p:sp>
      <p:pic>
        <p:nvPicPr>
          <p:cNvPr id="8" name="Picture 7" descr="A ladder in the desert">
            <a:extLst>
              <a:ext uri="{FF2B5EF4-FFF2-40B4-BE49-F238E27FC236}">
                <a16:creationId xmlns:a16="http://schemas.microsoft.com/office/drawing/2014/main" id="{A9244BCC-82B2-B73B-F6A5-0211DE019D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660" y="1509283"/>
            <a:ext cx="9162660" cy="416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8542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6E183-C215-90C0-53A2-65BB32659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44824"/>
            <a:ext cx="4104456" cy="1512168"/>
          </a:xfrm>
        </p:spPr>
        <p:txBody>
          <a:bodyPr anchor="b">
            <a:noAutofit/>
          </a:bodyPr>
          <a:lstStyle/>
          <a:p>
            <a:r>
              <a:rPr lang="en-GB" sz="2400" dirty="0">
                <a:latin typeface="Baskerville Old Face" panose="02020602080505020303" pitchFamily="18" charset="0"/>
              </a:rPr>
              <a:t>Why is Reflection a Vital Part of your Personal and Professional Development ? </a:t>
            </a:r>
          </a:p>
        </p:txBody>
      </p:sp>
      <p:pic>
        <p:nvPicPr>
          <p:cNvPr id="11" name="Content Placeholder 10" descr="Person holding mirror">
            <a:extLst>
              <a:ext uri="{FF2B5EF4-FFF2-40B4-BE49-F238E27FC236}">
                <a16:creationId xmlns:a16="http://schemas.microsoft.com/office/drawing/2014/main" id="{2F3F0173-7EC2-B646-0C91-8FAC750A1D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0"/>
            <a:ext cx="4932040" cy="5733256"/>
          </a:xfrm>
          <a:noFill/>
        </p:spPr>
      </p:pic>
    </p:spTree>
    <p:extLst>
      <p:ext uri="{BB962C8B-B14F-4D97-AF65-F5344CB8AC3E}">
        <p14:creationId xmlns:p14="http://schemas.microsoft.com/office/powerpoint/2010/main" val="573175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FDDA2-6710-3DC0-419E-74FE313C08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of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D08EC-B8FB-93E6-9BF8-31F30EE26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600201"/>
            <a:ext cx="9073008" cy="3917032"/>
          </a:xfrm>
        </p:spPr>
        <p:txBody>
          <a:bodyPr>
            <a:normAutofit/>
          </a:bodyPr>
          <a:lstStyle/>
          <a:p>
            <a:r>
              <a:rPr lang="en-GB" dirty="0"/>
              <a:t>One assignment  -  4000 words.</a:t>
            </a:r>
          </a:p>
          <a:p>
            <a:r>
              <a:rPr lang="en-GB" dirty="0"/>
              <a:t> + reference </a:t>
            </a:r>
            <a:r>
              <a:rPr lang="en-GB"/>
              <a:t>list </a:t>
            </a:r>
            <a:endParaRPr lang="en-GB" dirty="0"/>
          </a:p>
          <a:p>
            <a:endParaRPr lang="en-GB" dirty="0"/>
          </a:p>
          <a:p>
            <a:r>
              <a:rPr lang="en-GB" sz="2800" b="1" dirty="0">
                <a:solidFill>
                  <a:srgbClr val="FF0000"/>
                </a:solidFill>
              </a:rPr>
              <a:t>Submit by Friday 12</a:t>
            </a:r>
            <a:r>
              <a:rPr lang="en-GB" sz="2800" b="1" baseline="30000" dirty="0">
                <a:solidFill>
                  <a:srgbClr val="FF0000"/>
                </a:solidFill>
              </a:rPr>
              <a:t>th</a:t>
            </a:r>
            <a:r>
              <a:rPr lang="en-GB" sz="2800" b="1" dirty="0">
                <a:solidFill>
                  <a:srgbClr val="FF0000"/>
                </a:solidFill>
              </a:rPr>
              <a:t> December 2025  - 23.55pm </a:t>
            </a:r>
          </a:p>
        </p:txBody>
      </p:sp>
    </p:spTree>
    <p:extLst>
      <p:ext uri="{BB962C8B-B14F-4D97-AF65-F5344CB8AC3E}">
        <p14:creationId xmlns:p14="http://schemas.microsoft.com/office/powerpoint/2010/main" val="3557164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A6C90E0-39C7-91B3-5238-D9A326887AB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10" y="1340768"/>
            <a:ext cx="388843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C025530E-32FF-D2D5-00C2-FE4938521F89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312503"/>
            <a:ext cx="4041774" cy="3224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9451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03dbf9b-b85b-46a0-94f1-894078c07ecd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</TotalTime>
  <Words>234</Words>
  <Application>Microsoft Office PowerPoint</Application>
  <PresentationFormat>On-screen Show (4:3)</PresentationFormat>
  <Paragraphs>71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Baskerville Old Face</vt:lpstr>
      <vt:lpstr>Calibri</vt:lpstr>
      <vt:lpstr>Myriad Pro</vt:lpstr>
      <vt:lpstr>20140311PresentationUWTSDTemplate</vt:lpstr>
      <vt:lpstr>PowerPoint Presentation</vt:lpstr>
      <vt:lpstr>Welcome back </vt:lpstr>
      <vt:lpstr>PowerPoint Presentation</vt:lpstr>
      <vt:lpstr>PowerPoint Presentation</vt:lpstr>
      <vt:lpstr>PowerPoint Presentation</vt:lpstr>
      <vt:lpstr> </vt:lpstr>
      <vt:lpstr>PowerPoint Presentation</vt:lpstr>
      <vt:lpstr>Coaching &amp; Mentoring </vt:lpstr>
      <vt:lpstr> </vt:lpstr>
      <vt:lpstr>Why is Reflection a Vital Part of your Personal and Professional Development ? </vt:lpstr>
      <vt:lpstr>Assessment of Module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Jan Howells-Johnson</cp:lastModifiedBy>
  <cp:revision>88</cp:revision>
  <cp:lastPrinted>2021-09-28T07:50:44Z</cp:lastPrinted>
  <dcterms:created xsi:type="dcterms:W3CDTF">2015-04-14T15:21:28Z</dcterms:created>
  <dcterms:modified xsi:type="dcterms:W3CDTF">2025-09-24T21:28:01Z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