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template.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sldIdLst>
    <p:sldId id="256" r:id="rId5"/>
    <p:sldId id="257" r:id="rId6"/>
    <p:sldId id="259" r:id="rId7"/>
    <p:sldId id="260" r:id="rId8"/>
    <p:sldId id="262" r:id="rId9"/>
    <p:sldId id="263" r:id="rId10"/>
    <p:sldId id="264" r:id="rId11"/>
    <p:sldId id="265" r:id="rId12"/>
    <p:sldId id="266" r:id="rId13"/>
    <p:sldId id="269" r:id="rId14"/>
    <p:sldId id="270" r:id="rId15"/>
    <p:sldId id="271" r:id="rId16"/>
    <p:sldId id="267" r:id="rId17"/>
    <p:sldId id="268" r:id="rId18"/>
    <p:sldId id="258"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3" autoAdjust="0"/>
    <p:restoredTop sz="94249" autoAdjust="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iq Baz (1816380)" userId="f00fc864-4c6a-4f50-bc48-da84e5b42e95" providerId="ADAL" clId="{5B7C253B-80FE-457F-8AAB-3F05B5C69CE8}"/>
    <pc:docChg chg="undo custSel addSld delSld modSld">
      <pc:chgData name="Ashiq Baz (1816380)" userId="f00fc864-4c6a-4f50-bc48-da84e5b42e95" providerId="ADAL" clId="{5B7C253B-80FE-457F-8AAB-3F05B5C69CE8}" dt="2021-11-09T14:01:43.908" v="8839" actId="20577"/>
      <pc:docMkLst>
        <pc:docMk/>
      </pc:docMkLst>
      <pc:sldChg chg="modSp mod">
        <pc:chgData name="Ashiq Baz (1816380)" userId="f00fc864-4c6a-4f50-bc48-da84e5b42e95" providerId="ADAL" clId="{5B7C253B-80FE-457F-8AAB-3F05B5C69CE8}" dt="2021-11-09T14:01:43.908" v="8839" actId="20577"/>
        <pc:sldMkLst>
          <pc:docMk/>
          <pc:sldMk cId="149590189" sldId="256"/>
        </pc:sldMkLst>
        <pc:spChg chg="mod">
          <ac:chgData name="Ashiq Baz (1816380)" userId="f00fc864-4c6a-4f50-bc48-da84e5b42e95" providerId="ADAL" clId="{5B7C253B-80FE-457F-8AAB-3F05B5C69CE8}" dt="2021-11-09T14:01:43.908" v="8839" actId="20577"/>
          <ac:spMkLst>
            <pc:docMk/>
            <pc:sldMk cId="149590189" sldId="256"/>
            <ac:spMk id="2" creationId="{8D428A75-346D-418E-BAD6-2FC5DFBD0AD8}"/>
          </ac:spMkLst>
        </pc:spChg>
      </pc:sldChg>
      <pc:sldChg chg="modSp mod">
        <pc:chgData name="Ashiq Baz (1816380)" userId="f00fc864-4c6a-4f50-bc48-da84e5b42e95" providerId="ADAL" clId="{5B7C253B-80FE-457F-8AAB-3F05B5C69CE8}" dt="2021-11-06T17:47:49.715" v="6729" actId="255"/>
        <pc:sldMkLst>
          <pc:docMk/>
          <pc:sldMk cId="2047035836" sldId="257"/>
        </pc:sldMkLst>
        <pc:spChg chg="mod">
          <ac:chgData name="Ashiq Baz (1816380)" userId="f00fc864-4c6a-4f50-bc48-da84e5b42e95" providerId="ADAL" clId="{5B7C253B-80FE-457F-8AAB-3F05B5C69CE8}" dt="2021-11-06T17:46:59.046" v="6727" actId="2711"/>
          <ac:spMkLst>
            <pc:docMk/>
            <pc:sldMk cId="2047035836" sldId="257"/>
            <ac:spMk id="2" creationId="{F703A934-9503-4A25-99CB-3069874D6827}"/>
          </ac:spMkLst>
        </pc:spChg>
        <pc:spChg chg="mod">
          <ac:chgData name="Ashiq Baz (1816380)" userId="f00fc864-4c6a-4f50-bc48-da84e5b42e95" providerId="ADAL" clId="{5B7C253B-80FE-457F-8AAB-3F05B5C69CE8}" dt="2021-11-06T17:47:49.715" v="6729" actId="255"/>
          <ac:spMkLst>
            <pc:docMk/>
            <pc:sldMk cId="2047035836" sldId="257"/>
            <ac:spMk id="3" creationId="{E05EF9C0-3899-426F-B42B-349670A8E9C2}"/>
          </ac:spMkLst>
        </pc:spChg>
      </pc:sldChg>
      <pc:sldChg chg="addSp modSp new mod">
        <pc:chgData name="Ashiq Baz (1816380)" userId="f00fc864-4c6a-4f50-bc48-da84e5b42e95" providerId="ADAL" clId="{5B7C253B-80FE-457F-8AAB-3F05B5C69CE8}" dt="2021-11-09T13:22:46.034" v="8818" actId="21"/>
        <pc:sldMkLst>
          <pc:docMk/>
          <pc:sldMk cId="555875863" sldId="258"/>
        </pc:sldMkLst>
        <pc:spChg chg="add mod">
          <ac:chgData name="Ashiq Baz (1816380)" userId="f00fc864-4c6a-4f50-bc48-da84e5b42e95" providerId="ADAL" clId="{5B7C253B-80FE-457F-8AAB-3F05B5C69CE8}" dt="2021-11-09T13:22:46.034" v="8818" actId="21"/>
          <ac:spMkLst>
            <pc:docMk/>
            <pc:sldMk cId="555875863" sldId="258"/>
            <ac:spMk id="2" creationId="{9993CC9F-95D7-4307-B208-9F61FA5FC13E}"/>
          </ac:spMkLst>
        </pc:spChg>
      </pc:sldChg>
      <pc:sldChg chg="addSp delSp modSp new mod">
        <pc:chgData name="Ashiq Baz (1816380)" userId="f00fc864-4c6a-4f50-bc48-da84e5b42e95" providerId="ADAL" clId="{5B7C253B-80FE-457F-8AAB-3F05B5C69CE8}" dt="2021-11-06T17:49:34.304" v="6735" actId="255"/>
        <pc:sldMkLst>
          <pc:docMk/>
          <pc:sldMk cId="2272417187" sldId="259"/>
        </pc:sldMkLst>
        <pc:spChg chg="mod">
          <ac:chgData name="Ashiq Baz (1816380)" userId="f00fc864-4c6a-4f50-bc48-da84e5b42e95" providerId="ADAL" clId="{5B7C253B-80FE-457F-8AAB-3F05B5C69CE8}" dt="2021-11-06T17:48:21.646" v="6731" actId="255"/>
          <ac:spMkLst>
            <pc:docMk/>
            <pc:sldMk cId="2272417187" sldId="259"/>
            <ac:spMk id="2" creationId="{50439D16-78DC-4EB4-88E3-D34830756146}"/>
          </ac:spMkLst>
        </pc:spChg>
        <pc:spChg chg="del">
          <ac:chgData name="Ashiq Baz (1816380)" userId="f00fc864-4c6a-4f50-bc48-da84e5b42e95" providerId="ADAL" clId="{5B7C253B-80FE-457F-8AAB-3F05B5C69CE8}" dt="2021-10-30T15:04:57.242" v="359" actId="478"/>
          <ac:spMkLst>
            <pc:docMk/>
            <pc:sldMk cId="2272417187" sldId="259"/>
            <ac:spMk id="3" creationId="{C2337D2A-CE0D-434F-8A43-16A8015D69A2}"/>
          </ac:spMkLst>
        </pc:spChg>
        <pc:spChg chg="add del mod">
          <ac:chgData name="Ashiq Baz (1816380)" userId="f00fc864-4c6a-4f50-bc48-da84e5b42e95" providerId="ADAL" clId="{5B7C253B-80FE-457F-8AAB-3F05B5C69CE8}" dt="2021-10-30T15:07:41.235" v="363"/>
          <ac:spMkLst>
            <pc:docMk/>
            <pc:sldMk cId="2272417187" sldId="259"/>
            <ac:spMk id="4" creationId="{6215DF57-5C6E-4E44-BB03-7230825DCDF0}"/>
          </ac:spMkLst>
        </pc:spChg>
        <pc:spChg chg="add del mod">
          <ac:chgData name="Ashiq Baz (1816380)" userId="f00fc864-4c6a-4f50-bc48-da84e5b42e95" providerId="ADAL" clId="{5B7C253B-80FE-457F-8AAB-3F05B5C69CE8}" dt="2021-10-30T15:07:41.251" v="365"/>
          <ac:spMkLst>
            <pc:docMk/>
            <pc:sldMk cId="2272417187" sldId="259"/>
            <ac:spMk id="5" creationId="{10D5B238-538C-41E5-BB6C-DEE7CFA3FA07}"/>
          </ac:spMkLst>
        </pc:spChg>
        <pc:spChg chg="add mod">
          <ac:chgData name="Ashiq Baz (1816380)" userId="f00fc864-4c6a-4f50-bc48-da84e5b42e95" providerId="ADAL" clId="{5B7C253B-80FE-457F-8AAB-3F05B5C69CE8}" dt="2021-11-06T17:49:34.304" v="6735" actId="255"/>
          <ac:spMkLst>
            <pc:docMk/>
            <pc:sldMk cId="2272417187" sldId="259"/>
            <ac:spMk id="6" creationId="{851AA4EA-3475-4D09-A432-C86EA3AE98C9}"/>
          </ac:spMkLst>
        </pc:spChg>
      </pc:sldChg>
      <pc:sldChg chg="modSp new mod">
        <pc:chgData name="Ashiq Baz (1816380)" userId="f00fc864-4c6a-4f50-bc48-da84e5b42e95" providerId="ADAL" clId="{5B7C253B-80FE-457F-8AAB-3F05B5C69CE8}" dt="2021-11-06T17:44:19.428" v="6715" actId="207"/>
        <pc:sldMkLst>
          <pc:docMk/>
          <pc:sldMk cId="3195702026" sldId="260"/>
        </pc:sldMkLst>
        <pc:spChg chg="mod">
          <ac:chgData name="Ashiq Baz (1816380)" userId="f00fc864-4c6a-4f50-bc48-da84e5b42e95" providerId="ADAL" clId="{5B7C253B-80FE-457F-8AAB-3F05B5C69CE8}" dt="2021-11-06T17:44:19.428" v="6715" actId="207"/>
          <ac:spMkLst>
            <pc:docMk/>
            <pc:sldMk cId="3195702026" sldId="260"/>
            <ac:spMk id="2" creationId="{AA6C827B-97EF-4747-AE38-4D2EA23A46DA}"/>
          </ac:spMkLst>
        </pc:spChg>
        <pc:spChg chg="mod">
          <ac:chgData name="Ashiq Baz (1816380)" userId="f00fc864-4c6a-4f50-bc48-da84e5b42e95" providerId="ADAL" clId="{5B7C253B-80FE-457F-8AAB-3F05B5C69CE8}" dt="2021-11-06T15:59:29.848" v="5716" actId="20577"/>
          <ac:spMkLst>
            <pc:docMk/>
            <pc:sldMk cId="3195702026" sldId="260"/>
            <ac:spMk id="3" creationId="{932114B8-0F17-4D7F-953A-877A27F16A07}"/>
          </ac:spMkLst>
        </pc:spChg>
      </pc:sldChg>
      <pc:sldChg chg="new del">
        <pc:chgData name="Ashiq Baz (1816380)" userId="f00fc864-4c6a-4f50-bc48-da84e5b42e95" providerId="ADAL" clId="{5B7C253B-80FE-457F-8AAB-3F05B5C69CE8}" dt="2021-10-31T17:09:51.573" v="4783" actId="2696"/>
        <pc:sldMkLst>
          <pc:docMk/>
          <pc:sldMk cId="4007761881" sldId="261"/>
        </pc:sldMkLst>
      </pc:sldChg>
      <pc:sldChg chg="modSp new mod">
        <pc:chgData name="Ashiq Baz (1816380)" userId="f00fc864-4c6a-4f50-bc48-da84e5b42e95" providerId="ADAL" clId="{5B7C253B-80FE-457F-8AAB-3F05B5C69CE8}" dt="2021-11-06T17:44:29.011" v="6716" actId="207"/>
        <pc:sldMkLst>
          <pc:docMk/>
          <pc:sldMk cId="1222143404" sldId="262"/>
        </pc:sldMkLst>
        <pc:spChg chg="mod">
          <ac:chgData name="Ashiq Baz (1816380)" userId="f00fc864-4c6a-4f50-bc48-da84e5b42e95" providerId="ADAL" clId="{5B7C253B-80FE-457F-8AAB-3F05B5C69CE8}" dt="2021-11-06T17:44:29.011" v="6716" actId="207"/>
          <ac:spMkLst>
            <pc:docMk/>
            <pc:sldMk cId="1222143404" sldId="262"/>
            <ac:spMk id="2" creationId="{C9203182-7AE0-4748-AD01-732212E6AE19}"/>
          </ac:spMkLst>
        </pc:spChg>
        <pc:spChg chg="mod">
          <ac:chgData name="Ashiq Baz (1816380)" userId="f00fc864-4c6a-4f50-bc48-da84e5b42e95" providerId="ADAL" clId="{5B7C253B-80FE-457F-8AAB-3F05B5C69CE8}" dt="2021-11-06T16:06:18.497" v="5835" actId="255"/>
          <ac:spMkLst>
            <pc:docMk/>
            <pc:sldMk cId="1222143404" sldId="262"/>
            <ac:spMk id="3" creationId="{39CC7949-0CAB-4206-8F08-C812550124A2}"/>
          </ac:spMkLst>
        </pc:spChg>
      </pc:sldChg>
      <pc:sldChg chg="modSp new mod">
        <pc:chgData name="Ashiq Baz (1816380)" userId="f00fc864-4c6a-4f50-bc48-da84e5b42e95" providerId="ADAL" clId="{5B7C253B-80FE-457F-8AAB-3F05B5C69CE8}" dt="2021-11-06T17:44:38.154" v="6717" actId="207"/>
        <pc:sldMkLst>
          <pc:docMk/>
          <pc:sldMk cId="2728722040" sldId="263"/>
        </pc:sldMkLst>
        <pc:spChg chg="mod">
          <ac:chgData name="Ashiq Baz (1816380)" userId="f00fc864-4c6a-4f50-bc48-da84e5b42e95" providerId="ADAL" clId="{5B7C253B-80FE-457F-8AAB-3F05B5C69CE8}" dt="2021-11-06T17:44:38.154" v="6717" actId="207"/>
          <ac:spMkLst>
            <pc:docMk/>
            <pc:sldMk cId="2728722040" sldId="263"/>
            <ac:spMk id="2" creationId="{04E2A58D-F862-4692-BF6E-B7DA29AE3E04}"/>
          </ac:spMkLst>
        </pc:spChg>
        <pc:spChg chg="mod">
          <ac:chgData name="Ashiq Baz (1816380)" userId="f00fc864-4c6a-4f50-bc48-da84e5b42e95" providerId="ADAL" clId="{5B7C253B-80FE-457F-8AAB-3F05B5C69CE8}" dt="2021-11-06T16:12:57.083" v="5938" actId="27636"/>
          <ac:spMkLst>
            <pc:docMk/>
            <pc:sldMk cId="2728722040" sldId="263"/>
            <ac:spMk id="3" creationId="{83E160AA-63AC-477B-86D0-A5936BDD8645}"/>
          </ac:spMkLst>
        </pc:spChg>
      </pc:sldChg>
      <pc:sldChg chg="modSp new mod">
        <pc:chgData name="Ashiq Baz (1816380)" userId="f00fc864-4c6a-4f50-bc48-da84e5b42e95" providerId="ADAL" clId="{5B7C253B-80FE-457F-8AAB-3F05B5C69CE8}" dt="2021-11-06T17:50:53.785" v="6738" actId="113"/>
        <pc:sldMkLst>
          <pc:docMk/>
          <pc:sldMk cId="862082132" sldId="264"/>
        </pc:sldMkLst>
        <pc:spChg chg="mod">
          <ac:chgData name="Ashiq Baz (1816380)" userId="f00fc864-4c6a-4f50-bc48-da84e5b42e95" providerId="ADAL" clId="{5B7C253B-80FE-457F-8AAB-3F05B5C69CE8}" dt="2021-11-06T17:50:43.493" v="6737" actId="122"/>
          <ac:spMkLst>
            <pc:docMk/>
            <pc:sldMk cId="862082132" sldId="264"/>
            <ac:spMk id="2" creationId="{874B1BBF-9092-41B7-95B7-652A6A0B92C9}"/>
          </ac:spMkLst>
        </pc:spChg>
        <pc:spChg chg="mod">
          <ac:chgData name="Ashiq Baz (1816380)" userId="f00fc864-4c6a-4f50-bc48-da84e5b42e95" providerId="ADAL" clId="{5B7C253B-80FE-457F-8AAB-3F05B5C69CE8}" dt="2021-11-06T17:50:53.785" v="6738" actId="113"/>
          <ac:spMkLst>
            <pc:docMk/>
            <pc:sldMk cId="862082132" sldId="264"/>
            <ac:spMk id="3" creationId="{0371F643-640C-40CF-94D0-A5A7395ADD3C}"/>
          </ac:spMkLst>
        </pc:spChg>
      </pc:sldChg>
      <pc:sldChg chg="addSp modSp new mod">
        <pc:chgData name="Ashiq Baz (1816380)" userId="f00fc864-4c6a-4f50-bc48-da84e5b42e95" providerId="ADAL" clId="{5B7C253B-80FE-457F-8AAB-3F05B5C69CE8}" dt="2021-11-06T19:43:07.996" v="7860" actId="2711"/>
        <pc:sldMkLst>
          <pc:docMk/>
          <pc:sldMk cId="2842124818" sldId="265"/>
        </pc:sldMkLst>
        <pc:spChg chg="mod">
          <ac:chgData name="Ashiq Baz (1816380)" userId="f00fc864-4c6a-4f50-bc48-da84e5b42e95" providerId="ADAL" clId="{5B7C253B-80FE-457F-8AAB-3F05B5C69CE8}" dt="2021-11-06T17:45:08.354" v="6719" actId="207"/>
          <ac:spMkLst>
            <pc:docMk/>
            <pc:sldMk cId="2842124818" sldId="265"/>
            <ac:spMk id="2" creationId="{2B60B967-A633-4125-A96F-CA2B2218899E}"/>
          </ac:spMkLst>
        </pc:spChg>
        <pc:spChg chg="add mod">
          <ac:chgData name="Ashiq Baz (1816380)" userId="f00fc864-4c6a-4f50-bc48-da84e5b42e95" providerId="ADAL" clId="{5B7C253B-80FE-457F-8AAB-3F05B5C69CE8}" dt="2021-11-06T19:43:07.996" v="7860" actId="2711"/>
          <ac:spMkLst>
            <pc:docMk/>
            <pc:sldMk cId="2842124818" sldId="265"/>
            <ac:spMk id="3" creationId="{734FB32B-94EB-4D55-9BE7-E94AC7D8A071}"/>
          </ac:spMkLst>
        </pc:spChg>
      </pc:sldChg>
      <pc:sldChg chg="addSp modSp new mod">
        <pc:chgData name="Ashiq Baz (1816380)" userId="f00fc864-4c6a-4f50-bc48-da84e5b42e95" providerId="ADAL" clId="{5B7C253B-80FE-457F-8AAB-3F05B5C69CE8}" dt="2021-11-06T17:45:23.171" v="6721" actId="207"/>
        <pc:sldMkLst>
          <pc:docMk/>
          <pc:sldMk cId="476454046" sldId="266"/>
        </pc:sldMkLst>
        <pc:spChg chg="mod">
          <ac:chgData name="Ashiq Baz (1816380)" userId="f00fc864-4c6a-4f50-bc48-da84e5b42e95" providerId="ADAL" clId="{5B7C253B-80FE-457F-8AAB-3F05B5C69CE8}" dt="2021-11-06T17:45:18.830" v="6720" actId="207"/>
          <ac:spMkLst>
            <pc:docMk/>
            <pc:sldMk cId="476454046" sldId="266"/>
            <ac:spMk id="2" creationId="{922AD29D-58FC-4B49-B949-30A46A9D9E03}"/>
          </ac:spMkLst>
        </pc:spChg>
        <pc:spChg chg="add mod">
          <ac:chgData name="Ashiq Baz (1816380)" userId="f00fc864-4c6a-4f50-bc48-da84e5b42e95" providerId="ADAL" clId="{5B7C253B-80FE-457F-8AAB-3F05B5C69CE8}" dt="2021-11-06T17:45:23.171" v="6721" actId="207"/>
          <ac:spMkLst>
            <pc:docMk/>
            <pc:sldMk cId="476454046" sldId="266"/>
            <ac:spMk id="3" creationId="{32953B93-47EB-46FE-B0A1-4740533EA344}"/>
          </ac:spMkLst>
        </pc:spChg>
      </pc:sldChg>
      <pc:sldChg chg="addSp modSp new mod">
        <pc:chgData name="Ashiq Baz (1816380)" userId="f00fc864-4c6a-4f50-bc48-da84e5b42e95" providerId="ADAL" clId="{5B7C253B-80FE-457F-8AAB-3F05B5C69CE8}" dt="2021-11-09T13:25:47.926" v="8827" actId="20577"/>
        <pc:sldMkLst>
          <pc:docMk/>
          <pc:sldMk cId="1618936443" sldId="267"/>
        </pc:sldMkLst>
        <pc:spChg chg="mod">
          <ac:chgData name="Ashiq Baz (1816380)" userId="f00fc864-4c6a-4f50-bc48-da84e5b42e95" providerId="ADAL" clId="{5B7C253B-80FE-457F-8AAB-3F05B5C69CE8}" dt="2021-11-06T17:46:09.076" v="6725" actId="207"/>
          <ac:spMkLst>
            <pc:docMk/>
            <pc:sldMk cId="1618936443" sldId="267"/>
            <ac:spMk id="2" creationId="{EAA32A32-10BA-4E49-BCF4-21A486ED6979}"/>
          </ac:spMkLst>
        </pc:spChg>
        <pc:spChg chg="add mod">
          <ac:chgData name="Ashiq Baz (1816380)" userId="f00fc864-4c6a-4f50-bc48-da84e5b42e95" providerId="ADAL" clId="{5B7C253B-80FE-457F-8AAB-3F05B5C69CE8}" dt="2021-11-09T13:25:47.926" v="8827" actId="20577"/>
          <ac:spMkLst>
            <pc:docMk/>
            <pc:sldMk cId="1618936443" sldId="267"/>
            <ac:spMk id="3" creationId="{21DFEAD9-EE39-46E3-93F2-BD3B30D9C53B}"/>
          </ac:spMkLst>
        </pc:spChg>
      </pc:sldChg>
      <pc:sldChg chg="addSp modSp new mod">
        <pc:chgData name="Ashiq Baz (1816380)" userId="f00fc864-4c6a-4f50-bc48-da84e5b42e95" providerId="ADAL" clId="{5B7C253B-80FE-457F-8AAB-3F05B5C69CE8}" dt="2021-11-06T17:46:20.791" v="6726" actId="207"/>
        <pc:sldMkLst>
          <pc:docMk/>
          <pc:sldMk cId="2020954066" sldId="268"/>
        </pc:sldMkLst>
        <pc:spChg chg="mod">
          <ac:chgData name="Ashiq Baz (1816380)" userId="f00fc864-4c6a-4f50-bc48-da84e5b42e95" providerId="ADAL" clId="{5B7C253B-80FE-457F-8AAB-3F05B5C69CE8}" dt="2021-11-06T17:46:20.791" v="6726" actId="207"/>
          <ac:spMkLst>
            <pc:docMk/>
            <pc:sldMk cId="2020954066" sldId="268"/>
            <ac:spMk id="2" creationId="{82F93DC1-B615-490C-A762-3A9700B94F79}"/>
          </ac:spMkLst>
        </pc:spChg>
        <pc:spChg chg="add mod">
          <ac:chgData name="Ashiq Baz (1816380)" userId="f00fc864-4c6a-4f50-bc48-da84e5b42e95" providerId="ADAL" clId="{5B7C253B-80FE-457F-8AAB-3F05B5C69CE8}" dt="2021-11-06T15:39:21.303" v="5518" actId="20577"/>
          <ac:spMkLst>
            <pc:docMk/>
            <pc:sldMk cId="2020954066" sldId="268"/>
            <ac:spMk id="3" creationId="{2DFC17BE-7A6C-419E-B206-C3D289D2549A}"/>
          </ac:spMkLst>
        </pc:spChg>
      </pc:sldChg>
      <pc:sldChg chg="addSp delSp modSp new mod">
        <pc:chgData name="Ashiq Baz (1816380)" userId="f00fc864-4c6a-4f50-bc48-da84e5b42e95" providerId="ADAL" clId="{5B7C253B-80FE-457F-8AAB-3F05B5C69CE8}" dt="2021-11-06T17:45:33.251" v="6722" actId="207"/>
        <pc:sldMkLst>
          <pc:docMk/>
          <pc:sldMk cId="3342948551" sldId="269"/>
        </pc:sldMkLst>
        <pc:spChg chg="add del mod">
          <ac:chgData name="Ashiq Baz (1816380)" userId="f00fc864-4c6a-4f50-bc48-da84e5b42e95" providerId="ADAL" clId="{5B7C253B-80FE-457F-8AAB-3F05B5C69CE8}" dt="2021-10-30T16:56:50.172" v="2785"/>
          <ac:spMkLst>
            <pc:docMk/>
            <pc:sldMk cId="3342948551" sldId="269"/>
            <ac:spMk id="2" creationId="{080B1D15-2BC3-4F1B-8646-378AD31B4239}"/>
          </ac:spMkLst>
        </pc:spChg>
        <pc:spChg chg="add mod">
          <ac:chgData name="Ashiq Baz (1816380)" userId="f00fc864-4c6a-4f50-bc48-da84e5b42e95" providerId="ADAL" clId="{5B7C253B-80FE-457F-8AAB-3F05B5C69CE8}" dt="2021-11-06T17:45:33.251" v="6722" actId="207"/>
          <ac:spMkLst>
            <pc:docMk/>
            <pc:sldMk cId="3342948551" sldId="269"/>
            <ac:spMk id="3" creationId="{E3FECA58-1C76-453C-95BB-6A4341F16E84}"/>
          </ac:spMkLst>
        </pc:spChg>
      </pc:sldChg>
      <pc:sldChg chg="addSp delSp modSp new mod">
        <pc:chgData name="Ashiq Baz (1816380)" userId="f00fc864-4c6a-4f50-bc48-da84e5b42e95" providerId="ADAL" clId="{5B7C253B-80FE-457F-8AAB-3F05B5C69CE8}" dt="2021-11-06T17:51:29.764" v="6740" actId="113"/>
        <pc:sldMkLst>
          <pc:docMk/>
          <pc:sldMk cId="727751702" sldId="270"/>
        </pc:sldMkLst>
        <pc:spChg chg="mod">
          <ac:chgData name="Ashiq Baz (1816380)" userId="f00fc864-4c6a-4f50-bc48-da84e5b42e95" providerId="ADAL" clId="{5B7C253B-80FE-457F-8AAB-3F05B5C69CE8}" dt="2021-11-06T17:51:29.764" v="6740" actId="113"/>
          <ac:spMkLst>
            <pc:docMk/>
            <pc:sldMk cId="727751702" sldId="270"/>
            <ac:spMk id="2" creationId="{F51862F2-4146-49C7-83C0-BE104E5D0F30}"/>
          </ac:spMkLst>
        </pc:spChg>
        <pc:spChg chg="add del mod">
          <ac:chgData name="Ashiq Baz (1816380)" userId="f00fc864-4c6a-4f50-bc48-da84e5b42e95" providerId="ADAL" clId="{5B7C253B-80FE-457F-8AAB-3F05B5C69CE8}" dt="2021-10-30T17:32:00.166" v="3165"/>
          <ac:spMkLst>
            <pc:docMk/>
            <pc:sldMk cId="727751702" sldId="270"/>
            <ac:spMk id="3" creationId="{918CADA0-2D46-4CB4-98EA-167DA5B81CC0}"/>
          </ac:spMkLst>
        </pc:spChg>
        <pc:spChg chg="add mod">
          <ac:chgData name="Ashiq Baz (1816380)" userId="f00fc864-4c6a-4f50-bc48-da84e5b42e95" providerId="ADAL" clId="{5B7C253B-80FE-457F-8AAB-3F05B5C69CE8}" dt="2021-11-06T17:24:48.701" v="6579" actId="20577"/>
          <ac:spMkLst>
            <pc:docMk/>
            <pc:sldMk cId="727751702" sldId="270"/>
            <ac:spMk id="4" creationId="{9653F75B-6641-4BA3-9D25-8BE24A28C722}"/>
          </ac:spMkLst>
        </pc:spChg>
      </pc:sldChg>
      <pc:sldChg chg="addSp modSp new mod">
        <pc:chgData name="Ashiq Baz (1816380)" userId="f00fc864-4c6a-4f50-bc48-da84e5b42e95" providerId="ADAL" clId="{5B7C253B-80FE-457F-8AAB-3F05B5C69CE8}" dt="2021-11-09T11:09:36.649" v="7870" actId="20577"/>
        <pc:sldMkLst>
          <pc:docMk/>
          <pc:sldMk cId="3055552924" sldId="271"/>
        </pc:sldMkLst>
        <pc:spChg chg="mod">
          <ac:chgData name="Ashiq Baz (1816380)" userId="f00fc864-4c6a-4f50-bc48-da84e5b42e95" providerId="ADAL" clId="{5B7C253B-80FE-457F-8AAB-3F05B5C69CE8}" dt="2021-11-06T17:51:47.238" v="6741" actId="122"/>
          <ac:spMkLst>
            <pc:docMk/>
            <pc:sldMk cId="3055552924" sldId="271"/>
            <ac:spMk id="2" creationId="{90E78BAD-7EED-4FE7-B542-3E0F2FB4CCB2}"/>
          </ac:spMkLst>
        </pc:spChg>
        <pc:spChg chg="add mod">
          <ac:chgData name="Ashiq Baz (1816380)" userId="f00fc864-4c6a-4f50-bc48-da84e5b42e95" providerId="ADAL" clId="{5B7C253B-80FE-457F-8AAB-3F05B5C69CE8}" dt="2021-11-09T11:09:36.649" v="7870" actId="20577"/>
          <ac:spMkLst>
            <pc:docMk/>
            <pc:sldMk cId="3055552924" sldId="271"/>
            <ac:spMk id="3" creationId="{27B87836-90E5-4A47-9534-53A5A792F298}"/>
          </ac:spMkLst>
        </pc:spChg>
      </pc:sldChg>
      <pc:sldChg chg="new del">
        <pc:chgData name="Ashiq Baz (1816380)" userId="f00fc864-4c6a-4f50-bc48-da84e5b42e95" providerId="ADAL" clId="{5B7C253B-80FE-457F-8AAB-3F05B5C69CE8}" dt="2021-11-06T15:39:42.865" v="5519" actId="2696"/>
        <pc:sldMkLst>
          <pc:docMk/>
          <pc:sldMk cId="417438956" sldId="272"/>
        </pc:sldMkLst>
      </pc:sldChg>
      <pc:sldChg chg="addSp modSp new mod">
        <pc:chgData name="Ashiq Baz (1816380)" userId="f00fc864-4c6a-4f50-bc48-da84e5b42e95" providerId="ADAL" clId="{5B7C253B-80FE-457F-8AAB-3F05B5C69CE8}" dt="2021-11-09T13:23:26.501" v="8825" actId="20577"/>
        <pc:sldMkLst>
          <pc:docMk/>
          <pc:sldMk cId="2795220218" sldId="272"/>
        </pc:sldMkLst>
        <pc:spChg chg="add mod">
          <ac:chgData name="Ashiq Baz (1816380)" userId="f00fc864-4c6a-4f50-bc48-da84e5b42e95" providerId="ADAL" clId="{5B7C253B-80FE-457F-8AAB-3F05B5C69CE8}" dt="2021-11-09T13:23:26.501" v="8825" actId="20577"/>
          <ac:spMkLst>
            <pc:docMk/>
            <pc:sldMk cId="2795220218" sldId="272"/>
            <ac:spMk id="2" creationId="{DE060BA3-20F8-489D-B2F2-4B893DFB64C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09-Nov-21</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387710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09-Nov-21</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58883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09-Nov-21</a:t>
            </a:fld>
            <a:endParaRPr lang="en-US" dirty="0"/>
          </a:p>
        </p:txBody>
      </p:sp>
    </p:spTree>
    <p:extLst>
      <p:ext uri="{BB962C8B-B14F-4D97-AF65-F5344CB8AC3E}">
        <p14:creationId xmlns:p14="http://schemas.microsoft.com/office/powerpoint/2010/main" val="3884454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09-Nov-21</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77077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09-Nov-21</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01633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09-Nov-21</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0539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09-Nov-21</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51879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09-Nov-21</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61491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09-Nov-21</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82181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09-Nov-21</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66678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09-Nov-21</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7151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09-Nov-21</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008303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93" r:id="rId6"/>
    <p:sldLayoutId id="2147483689" r:id="rId7"/>
    <p:sldLayoutId id="2147483690" r:id="rId8"/>
    <p:sldLayoutId id="2147483691" r:id="rId9"/>
    <p:sldLayoutId id="2147483692" r:id="rId10"/>
    <p:sldLayoutId id="2147483694"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live-well/healthy-body/getting-help-for-domestic-violence/" TargetMode="External"/><Relationship Id="rId3" Type="http://schemas.openxmlformats.org/officeDocument/2006/relationships/hyperlink" Target="https://www.cqc.org.uk/guidance-providers/regulations-enforcement/regulation-10-dignity-respect" TargetMode="External"/><Relationship Id="rId7" Type="http://schemas.openxmlformats.org/officeDocument/2006/relationships/hyperlink" Target="https://www.hg.org/legal-articles/factors-that-contribute-to-nursing-home-abuse-41701" TargetMode="External"/><Relationship Id="rId2" Type="http://schemas.openxmlformats.org/officeDocument/2006/relationships/hyperlink" Target="https://www.ageuk.org.uk/information-advice/health-wellbeing/relationships-family/protection-from-abuse/" TargetMode="External"/><Relationship Id="rId1" Type="http://schemas.openxmlformats.org/officeDocument/2006/relationships/slideLayout" Target="../slideLayouts/slideLayout7.xml"/><Relationship Id="rId6" Type="http://schemas.openxmlformats.org/officeDocument/2006/relationships/hyperlink" Target="https://www.gov.uk/guidance/equality-act-2010-guidance" TargetMode="External"/><Relationship Id="rId5" Type="http://schemas.openxmlformats.org/officeDocument/2006/relationships/hyperlink" Target="https://www.gov.uk/government/publications/health-and-social-care-act-2012-fact-sheets" TargetMode="External"/><Relationship Id="rId4" Type="http://schemas.openxmlformats.org/officeDocument/2006/relationships/hyperlink" Target="https://www.citizensadvice.org.uk/law-and-courts/civil-rights/human-rights/the-human-rights-act-1998/"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news/article/be-aware-of-the-signs-of-abuse-and-neglect-in-adult-care-homes-says-nice" TargetMode="External"/><Relationship Id="rId7" Type="http://schemas.openxmlformats.org/officeDocument/2006/relationships/hyperlink" Target="https://www.who.int/news-room/fact-sheets/detail/elder-abuse" TargetMode="External"/><Relationship Id="rId2" Type="http://schemas.openxmlformats.org/officeDocument/2006/relationships/hyperlink" Target="https://www.nhs.uk/conditions/social-care-and-support-guide/help-from-social-services-and-charities/abuse-and-neglect-vulnerable-adults/" TargetMode="External"/><Relationship Id="rId1" Type="http://schemas.openxmlformats.org/officeDocument/2006/relationships/slideLayout" Target="../slideLayouts/slideLayout7.xml"/><Relationship Id="rId6" Type="http://schemas.openxmlformats.org/officeDocument/2006/relationships/hyperlink" Target="https://www.thoughtco.com/disengagement-theory-3026258" TargetMode="External"/><Relationship Id="rId5" Type="http://schemas.openxmlformats.org/officeDocument/2006/relationships/hyperlink" Target="https://study.com/academy/lesson/psychosocial-theories-of-aging-activity-theory-continuity-theory-disengagement-theory.html" TargetMode="External"/><Relationship Id="rId4" Type="http://schemas.openxmlformats.org/officeDocument/2006/relationships/hyperlink" Target="https://www.nursinghomeabuse.org/nursing-home-abuse/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Abstract background with network pattern">
            <a:extLst>
              <a:ext uri="{FF2B5EF4-FFF2-40B4-BE49-F238E27FC236}">
                <a16:creationId xmlns:a16="http://schemas.microsoft.com/office/drawing/2014/main" id="{D374992D-5371-4B7F-B66A-3A6EF259479F}"/>
              </a:ext>
            </a:extLst>
          </p:cNvPr>
          <p:cNvPicPr>
            <a:picLocks noChangeAspect="1"/>
          </p:cNvPicPr>
          <p:nvPr/>
        </p:nvPicPr>
        <p:blipFill rotWithShape="1">
          <a:blip r:embed="rId2"/>
          <a:srcRect l="25506" r="1" b="1"/>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11" name="Freeform: Shape 10">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D428A75-346D-418E-BAD6-2FC5DFBD0AD8}"/>
              </a:ext>
            </a:extLst>
          </p:cNvPr>
          <p:cNvSpPr>
            <a:spLocks noGrp="1"/>
          </p:cNvSpPr>
          <p:nvPr>
            <p:ph type="ctrTitle"/>
          </p:nvPr>
        </p:nvSpPr>
        <p:spPr>
          <a:xfrm>
            <a:off x="381000" y="361950"/>
            <a:ext cx="6074391" cy="5334000"/>
          </a:xfrm>
        </p:spPr>
        <p:txBody>
          <a:bodyPr anchor="b">
            <a:normAutofit/>
          </a:bodyPr>
          <a:lstStyle/>
          <a:p>
            <a:r>
              <a:rPr lang="en-GB" sz="3200" dirty="0">
                <a:latin typeface="Arial" panose="020B0604020202020204" pitchFamily="34" charset="0"/>
                <a:cs typeface="Arial" panose="020B0604020202020204" pitchFamily="34" charset="0"/>
              </a:rPr>
              <a:t>Ashiq Baz (1816380)</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BSc Health and Social care</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Living with care: The older person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Component 1: Individual PowerPoint Presentation</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BMHP6009_BIRM</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Joanne Davies</a:t>
            </a:r>
            <a:br>
              <a:rPr lang="en-GB"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590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3A934-9503-4A25-99CB-3069874D6827}"/>
              </a:ext>
            </a:extLst>
          </p:cNvPr>
          <p:cNvSpPr>
            <a:spLocks noGrp="1"/>
          </p:cNvSpPr>
          <p:nvPr>
            <p:ph type="title"/>
          </p:nvPr>
        </p:nvSpPr>
        <p:spPr>
          <a:xfrm>
            <a:off x="1033670" y="442220"/>
            <a:ext cx="9657141" cy="1345269"/>
          </a:xfrm>
        </p:spPr>
        <p:txBody>
          <a:bodyPr>
            <a:normAutofit/>
          </a:bodyPr>
          <a:lstStyle/>
          <a:p>
            <a:pPr algn="ctr"/>
            <a:r>
              <a:rPr lang="en-GB" dirty="0">
                <a:solidFill>
                  <a:srgbClr val="FF0000"/>
                </a:solidFill>
                <a:latin typeface="Arial" panose="020B0604020202020204" pitchFamily="34" charset="0"/>
                <a:cs typeface="Arial" panose="020B0604020202020204" pitchFamily="34" charset="0"/>
              </a:rPr>
              <a:t>Elder Abuse Definition</a:t>
            </a:r>
            <a:endParaRPr lang="en-US" dirty="0">
              <a:solidFill>
                <a:srgbClr val="FF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5EF9C0-3899-426F-B42B-349670A8E9C2}"/>
              </a:ext>
            </a:extLst>
          </p:cNvPr>
          <p:cNvSpPr>
            <a:spLocks noGrp="1"/>
          </p:cNvSpPr>
          <p:nvPr>
            <p:ph idx="1"/>
          </p:nvPr>
        </p:nvSpPr>
        <p:spPr>
          <a:xfrm>
            <a:off x="1244379" y="2299024"/>
            <a:ext cx="8770571" cy="3651504"/>
          </a:xfrm>
        </p:spPr>
        <p:txBody>
          <a:bodyPr>
            <a:normAutofit/>
          </a:bodyPr>
          <a:lstStyle/>
          <a:p>
            <a:pPr algn="just"/>
            <a:r>
              <a:rPr lang="en-US" sz="2000" dirty="0">
                <a:latin typeface="Arial" panose="020B0604020202020204" pitchFamily="34" charset="0"/>
                <a:cs typeface="Arial" panose="020B0604020202020204" pitchFamily="34" charset="0"/>
              </a:rPr>
              <a:t>Elder abuse is a single or repeated act, or lack of appropriate action, occurring within any relationship where there is an expectation of trust, which causes harm or distress to an older person. This type of violence constitutes a violation of human rights and includes physical, sexual, psychological and emotional abuse; financial and material abuse; abandonment; neglect; and serious loss of dignity and respect.</a:t>
            </a:r>
          </a:p>
          <a:p>
            <a:pPr algn="just"/>
            <a:r>
              <a:rPr lang="en-US" dirty="0">
                <a:latin typeface="Arial" panose="020B0604020202020204" pitchFamily="34" charset="0"/>
                <a:cs typeface="Arial" panose="020B0604020202020204" pitchFamily="34" charset="0"/>
              </a:rPr>
              <a:t>							(WHO, 2021).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7035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39D16-78DC-4EB4-88E3-D34830756146}"/>
              </a:ext>
            </a:extLst>
          </p:cNvPr>
          <p:cNvSpPr>
            <a:spLocks noGrp="1"/>
          </p:cNvSpPr>
          <p:nvPr>
            <p:ph type="title"/>
          </p:nvPr>
        </p:nvSpPr>
        <p:spPr>
          <a:xfrm>
            <a:off x="1232452" y="132522"/>
            <a:ext cx="9458359" cy="2411895"/>
          </a:xfrm>
        </p:spPr>
        <p:txBody>
          <a:bodyPr>
            <a:normAutofit fontScale="90000"/>
          </a:bodyPr>
          <a:lstStyle/>
          <a:p>
            <a:pPr algn="ctr"/>
            <a:br>
              <a:rPr lang="en-GB" sz="3600" dirty="0"/>
            </a:br>
            <a:br>
              <a:rPr lang="en-GB" sz="3600" dirty="0"/>
            </a:br>
            <a:br>
              <a:rPr lang="en-GB" sz="3600" dirty="0"/>
            </a:br>
            <a:br>
              <a:rPr lang="en-GB" sz="3600" dirty="0"/>
            </a:br>
            <a:br>
              <a:rPr lang="en-GB" sz="3600" dirty="0"/>
            </a:br>
            <a:br>
              <a:rPr lang="en-GB" sz="3600" dirty="0"/>
            </a:br>
            <a:br>
              <a:rPr lang="en-GB" sz="3600" dirty="0"/>
            </a:br>
            <a:r>
              <a:rPr lang="en-GB" sz="3600" dirty="0"/>
              <a:t>								</a:t>
            </a:r>
            <a:br>
              <a:rPr lang="en-GB" sz="3600" dirty="0"/>
            </a:br>
            <a:r>
              <a:rPr lang="en-GB" sz="3600" dirty="0"/>
              <a:t>	</a:t>
            </a:r>
            <a:br>
              <a:rPr lang="en-GB" sz="3600" dirty="0"/>
            </a:br>
            <a:br>
              <a:rPr lang="en-GB" sz="3600" dirty="0"/>
            </a:br>
            <a:br>
              <a:rPr lang="en-GB" sz="3600" dirty="0"/>
            </a:br>
            <a:br>
              <a:rPr lang="en-GB" sz="3600" dirty="0"/>
            </a:br>
            <a:r>
              <a:rPr lang="en-GB" sz="3600" dirty="0"/>
              <a:t>								</a:t>
            </a:r>
            <a:br>
              <a:rPr lang="en-GB" sz="3600" dirty="0"/>
            </a:br>
            <a:r>
              <a:rPr lang="en-GB" sz="3600" dirty="0">
                <a:solidFill>
                  <a:srgbClr val="FF0000"/>
                </a:solidFill>
                <a:latin typeface="Arial" panose="020B0604020202020204" pitchFamily="34" charset="0"/>
                <a:cs typeface="Arial" panose="020B0604020202020204" pitchFamily="34" charset="0"/>
              </a:rPr>
              <a:t>Who abuses elder persons in</a:t>
            </a:r>
            <a:br>
              <a:rPr lang="en-GB" sz="3600" dirty="0">
                <a:solidFill>
                  <a:srgbClr val="FF0000"/>
                </a:solidFill>
                <a:latin typeface="Arial" panose="020B0604020202020204" pitchFamily="34" charset="0"/>
                <a:cs typeface="Arial" panose="020B0604020202020204" pitchFamily="34" charset="0"/>
              </a:rPr>
            </a:br>
            <a:r>
              <a:rPr lang="en-GB" sz="3600" dirty="0">
                <a:solidFill>
                  <a:srgbClr val="FF0000"/>
                </a:solidFill>
                <a:latin typeface="Arial" panose="020B0604020202020204" pitchFamily="34" charset="0"/>
                <a:cs typeface="Arial" panose="020B0604020202020204" pitchFamily="34" charset="0"/>
              </a:rPr>
              <a:t>residential care settings</a:t>
            </a:r>
            <a:br>
              <a:rPr lang="en-GB" dirty="0"/>
            </a:br>
            <a:endParaRPr lang="en-US" dirty="0"/>
          </a:p>
        </p:txBody>
      </p:sp>
      <p:sp>
        <p:nvSpPr>
          <p:cNvPr id="6" name="TextBox 5">
            <a:extLst>
              <a:ext uri="{FF2B5EF4-FFF2-40B4-BE49-F238E27FC236}">
                <a16:creationId xmlns:a16="http://schemas.microsoft.com/office/drawing/2014/main" id="{851AA4EA-3475-4D09-A432-C86EA3AE98C9}"/>
              </a:ext>
            </a:extLst>
          </p:cNvPr>
          <p:cNvSpPr txBox="1"/>
          <p:nvPr/>
        </p:nvSpPr>
        <p:spPr>
          <a:xfrm>
            <a:off x="384313" y="2413915"/>
            <a:ext cx="10959548" cy="4062651"/>
          </a:xfrm>
          <a:prstGeom prst="rect">
            <a:avLst/>
          </a:prstGeom>
          <a:noFill/>
        </p:spPr>
        <p:txBody>
          <a:bodyPr wrap="square" rtlCol="0">
            <a:spAutoFit/>
          </a:bodyPr>
          <a:lstStyle/>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A partner, spouse, child, relative or friend</a:t>
            </a:r>
          </a:p>
          <a:p>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A visitor to the residential facility</a:t>
            </a:r>
          </a:p>
          <a:p>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A health, social care worker or other paid worker</a:t>
            </a:r>
          </a:p>
          <a:p>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Clinical staff, Therapist or administrative staff</a:t>
            </a:r>
          </a:p>
          <a:p>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Or by a volunteer worker</a:t>
            </a:r>
          </a:p>
          <a:p>
            <a:pPr lvl="8"/>
            <a:r>
              <a:rPr lang="en-GB" sz="2400" dirty="0">
                <a:latin typeface="Arial" panose="020B0604020202020204" pitchFamily="34" charset="0"/>
                <a:cs typeface="Arial" panose="020B0604020202020204" pitchFamily="34" charset="0"/>
              </a:rPr>
              <a:t>                                       (NHS, 2021).</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272417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C827B-97EF-4747-AE38-4D2EA23A46DA}"/>
              </a:ext>
            </a:extLst>
          </p:cNvPr>
          <p:cNvSpPr>
            <a:spLocks noGrp="1"/>
          </p:cNvSpPr>
          <p:nvPr>
            <p:ph type="title"/>
          </p:nvPr>
        </p:nvSpPr>
        <p:spPr/>
        <p:txBody>
          <a:bodyPr/>
          <a:lstStyle/>
          <a:p>
            <a:pPr algn="ctr"/>
            <a:r>
              <a:rPr lang="en-GB" dirty="0">
                <a:solidFill>
                  <a:srgbClr val="FF0000"/>
                </a:solidFill>
              </a:rPr>
              <a:t>6 Types of Abuse</a:t>
            </a:r>
            <a:endParaRPr lang="en-US" dirty="0">
              <a:solidFill>
                <a:srgbClr val="FF0000"/>
              </a:solidFill>
            </a:endParaRPr>
          </a:p>
        </p:txBody>
      </p:sp>
      <p:sp>
        <p:nvSpPr>
          <p:cNvPr id="3" name="Content Placeholder 2">
            <a:extLst>
              <a:ext uri="{FF2B5EF4-FFF2-40B4-BE49-F238E27FC236}">
                <a16:creationId xmlns:a16="http://schemas.microsoft.com/office/drawing/2014/main" id="{932114B8-0F17-4D7F-953A-877A27F16A07}"/>
              </a:ext>
            </a:extLst>
          </p:cNvPr>
          <p:cNvSpPr>
            <a:spLocks noGrp="1"/>
          </p:cNvSpPr>
          <p:nvPr>
            <p:ph idx="1"/>
          </p:nvPr>
        </p:nvSpPr>
        <p:spPr/>
        <p:txBody>
          <a:bodyPr/>
          <a:lstStyle/>
          <a:p>
            <a:pPr marL="285750" indent="-285750">
              <a:buFont typeface="Wingdings" panose="05000000000000000000" pitchFamily="2" charset="2"/>
              <a:buChar char="Ø"/>
            </a:pPr>
            <a:r>
              <a:rPr lang="en-GB" dirty="0"/>
              <a:t>Physical Abuse</a:t>
            </a:r>
          </a:p>
          <a:p>
            <a:pPr marL="285750" indent="-285750">
              <a:buFont typeface="Wingdings" panose="05000000000000000000" pitchFamily="2" charset="2"/>
              <a:buChar char="Ø"/>
            </a:pPr>
            <a:r>
              <a:rPr lang="en-GB" dirty="0"/>
              <a:t>Psychological Abuse</a:t>
            </a:r>
          </a:p>
          <a:p>
            <a:pPr marL="285750" indent="-285750">
              <a:buFont typeface="Wingdings" panose="05000000000000000000" pitchFamily="2" charset="2"/>
              <a:buChar char="Ø"/>
            </a:pPr>
            <a:r>
              <a:rPr lang="en-GB" dirty="0"/>
              <a:t>Financial Abuse</a:t>
            </a:r>
          </a:p>
          <a:p>
            <a:pPr marL="285750" indent="-285750">
              <a:buFont typeface="Wingdings" panose="05000000000000000000" pitchFamily="2" charset="2"/>
              <a:buChar char="Ø"/>
            </a:pPr>
            <a:r>
              <a:rPr lang="en-GB" dirty="0"/>
              <a:t>Sexual Abuse</a:t>
            </a:r>
          </a:p>
          <a:p>
            <a:pPr marL="285750" indent="-285750">
              <a:buFont typeface="Wingdings" panose="05000000000000000000" pitchFamily="2" charset="2"/>
              <a:buChar char="Ø"/>
            </a:pPr>
            <a:r>
              <a:rPr lang="en-GB" dirty="0"/>
              <a:t>Neglect and Acts of Omission</a:t>
            </a:r>
          </a:p>
          <a:p>
            <a:pPr marL="285750" indent="-285750">
              <a:buFont typeface="Wingdings" panose="05000000000000000000" pitchFamily="2" charset="2"/>
              <a:buChar char="Ø"/>
            </a:pPr>
            <a:r>
              <a:rPr lang="en-GB" dirty="0"/>
              <a:t>Discrimination</a:t>
            </a:r>
          </a:p>
          <a:p>
            <a:r>
              <a:rPr lang="en-GB" dirty="0"/>
              <a:t>							(NHS, 2019).</a:t>
            </a:r>
            <a:endParaRPr lang="en-US" dirty="0"/>
          </a:p>
        </p:txBody>
      </p:sp>
    </p:spTree>
    <p:extLst>
      <p:ext uri="{BB962C8B-B14F-4D97-AF65-F5344CB8AC3E}">
        <p14:creationId xmlns:p14="http://schemas.microsoft.com/office/powerpoint/2010/main" val="3195702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03182-7AE0-4748-AD01-732212E6AE19}"/>
              </a:ext>
            </a:extLst>
          </p:cNvPr>
          <p:cNvSpPr>
            <a:spLocks noGrp="1"/>
          </p:cNvSpPr>
          <p:nvPr>
            <p:ph type="title"/>
          </p:nvPr>
        </p:nvSpPr>
        <p:spPr/>
        <p:txBody>
          <a:bodyPr>
            <a:normAutofit fontScale="90000"/>
          </a:bodyPr>
          <a:lstStyle/>
          <a:p>
            <a:pPr algn="ctr"/>
            <a:r>
              <a:rPr lang="en-GB" dirty="0">
                <a:solidFill>
                  <a:srgbClr val="FF0000"/>
                </a:solidFill>
              </a:rPr>
              <a:t>Reason for abuse within residential care settings by staff</a:t>
            </a:r>
            <a:endParaRPr lang="en-US" dirty="0">
              <a:solidFill>
                <a:srgbClr val="FF0000"/>
              </a:solidFill>
            </a:endParaRPr>
          </a:p>
        </p:txBody>
      </p:sp>
      <p:sp>
        <p:nvSpPr>
          <p:cNvPr id="3" name="Content Placeholder 2">
            <a:extLst>
              <a:ext uri="{FF2B5EF4-FFF2-40B4-BE49-F238E27FC236}">
                <a16:creationId xmlns:a16="http://schemas.microsoft.com/office/drawing/2014/main" id="{39CC7949-0CAB-4206-8F08-C812550124A2}"/>
              </a:ext>
            </a:extLst>
          </p:cNvPr>
          <p:cNvSpPr>
            <a:spLocks noGrp="1"/>
          </p:cNvSpPr>
          <p:nvPr>
            <p:ph idx="1"/>
          </p:nvPr>
        </p:nvSpPr>
        <p:spPr/>
        <p:txBody>
          <a:bodyPr>
            <a:normAutofit/>
          </a:bodyPr>
          <a:lstStyle/>
          <a:p>
            <a:pPr marL="285750" indent="-285750">
              <a:buFont typeface="Wingdings" panose="05000000000000000000" pitchFamily="2" charset="2"/>
              <a:buChar char="q"/>
            </a:pPr>
            <a:r>
              <a:rPr lang="en-GB" dirty="0"/>
              <a:t>Poor work practices</a:t>
            </a:r>
          </a:p>
          <a:p>
            <a:pPr marL="285750" indent="-285750">
              <a:buFont typeface="Wingdings" panose="05000000000000000000" pitchFamily="2" charset="2"/>
              <a:buChar char="q"/>
            </a:pPr>
            <a:r>
              <a:rPr lang="en-GB" dirty="0"/>
              <a:t>Lack of training</a:t>
            </a:r>
          </a:p>
          <a:p>
            <a:pPr marL="285750" indent="-285750">
              <a:buFont typeface="Wingdings" panose="05000000000000000000" pitchFamily="2" charset="2"/>
              <a:buChar char="q"/>
            </a:pPr>
            <a:r>
              <a:rPr lang="en-GB" dirty="0"/>
              <a:t>Inadequate support and supervision</a:t>
            </a:r>
          </a:p>
          <a:p>
            <a:pPr marL="285750" indent="-285750">
              <a:buFont typeface="Wingdings" panose="05000000000000000000" pitchFamily="2" charset="2"/>
              <a:buChar char="q"/>
            </a:pPr>
            <a:r>
              <a:rPr lang="en-GB" dirty="0"/>
              <a:t>Challenging working conditions</a:t>
            </a:r>
          </a:p>
          <a:p>
            <a:pPr marL="285750" indent="-285750">
              <a:buFont typeface="Wingdings" panose="05000000000000000000" pitchFamily="2" charset="2"/>
              <a:buChar char="q"/>
            </a:pPr>
            <a:r>
              <a:rPr lang="en-GB" dirty="0"/>
              <a:t>Insufficient staffing</a:t>
            </a:r>
          </a:p>
          <a:p>
            <a:pPr marL="285750" indent="-285750">
              <a:buFont typeface="Wingdings" panose="05000000000000000000" pitchFamily="2" charset="2"/>
              <a:buChar char="q"/>
            </a:pPr>
            <a:r>
              <a:rPr lang="en-GB" dirty="0"/>
              <a:t>Staff burnout </a:t>
            </a:r>
          </a:p>
          <a:p>
            <a:r>
              <a:rPr lang="en-GB" dirty="0"/>
              <a:t>				</a:t>
            </a:r>
            <a:r>
              <a:rPr lang="en-US" sz="1600" dirty="0"/>
              <a:t>(Nursing Home Abuse Justice, 2021).</a:t>
            </a:r>
            <a:endParaRPr lang="en-GB" sz="1600" dirty="0"/>
          </a:p>
          <a:p>
            <a:pPr marL="285750" indent="-285750">
              <a:buFont typeface="Wingdings" panose="05000000000000000000" pitchFamily="2" charset="2"/>
              <a:buChar char="q"/>
            </a:pPr>
            <a:endParaRPr lang="en-US" dirty="0"/>
          </a:p>
        </p:txBody>
      </p:sp>
    </p:spTree>
    <p:extLst>
      <p:ext uri="{BB962C8B-B14F-4D97-AF65-F5344CB8AC3E}">
        <p14:creationId xmlns:p14="http://schemas.microsoft.com/office/powerpoint/2010/main" val="1222143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2A58D-F862-4692-BF6E-B7DA29AE3E04}"/>
              </a:ext>
            </a:extLst>
          </p:cNvPr>
          <p:cNvSpPr>
            <a:spLocks noGrp="1"/>
          </p:cNvSpPr>
          <p:nvPr>
            <p:ph type="title"/>
          </p:nvPr>
        </p:nvSpPr>
        <p:spPr/>
        <p:txBody>
          <a:bodyPr/>
          <a:lstStyle/>
          <a:p>
            <a:r>
              <a:rPr lang="en-GB" dirty="0">
                <a:solidFill>
                  <a:srgbClr val="FF0000"/>
                </a:solidFill>
              </a:rPr>
              <a:t>Factors that may lead to Abuse</a:t>
            </a:r>
            <a:endParaRPr lang="en-US" dirty="0">
              <a:solidFill>
                <a:srgbClr val="FF0000"/>
              </a:solidFill>
            </a:endParaRPr>
          </a:p>
        </p:txBody>
      </p:sp>
      <p:sp>
        <p:nvSpPr>
          <p:cNvPr id="3" name="Content Placeholder 2">
            <a:extLst>
              <a:ext uri="{FF2B5EF4-FFF2-40B4-BE49-F238E27FC236}">
                <a16:creationId xmlns:a16="http://schemas.microsoft.com/office/drawing/2014/main" id="{83E160AA-63AC-477B-86D0-A5936BDD8645}"/>
              </a:ext>
            </a:extLst>
          </p:cNvPr>
          <p:cNvSpPr>
            <a:spLocks noGrp="1"/>
          </p:cNvSpPr>
          <p:nvPr>
            <p:ph idx="1"/>
          </p:nvPr>
        </p:nvSpPr>
        <p:spPr>
          <a:xfrm>
            <a:off x="967410" y="2312276"/>
            <a:ext cx="9723402" cy="3796976"/>
          </a:xfrm>
        </p:spPr>
        <p:txBody>
          <a:bodyPr>
            <a:normAutofit lnSpcReduction="10000"/>
          </a:bodyPr>
          <a:lstStyle/>
          <a:p>
            <a:r>
              <a:rPr lang="en-GB" dirty="0"/>
              <a:t>Risk factors identified:</a:t>
            </a:r>
          </a:p>
          <a:p>
            <a:r>
              <a:rPr lang="en-GB" dirty="0"/>
              <a:t>Individuals who:</a:t>
            </a:r>
          </a:p>
          <a:p>
            <a:pPr marL="285750" indent="-285750">
              <a:buFont typeface="Wingdings" panose="05000000000000000000" pitchFamily="2" charset="2"/>
              <a:buChar char="ü"/>
            </a:pPr>
            <a:r>
              <a:rPr lang="en-GB" dirty="0"/>
              <a:t>Are unsuitable for a caring role</a:t>
            </a:r>
          </a:p>
          <a:p>
            <a:pPr marL="285750" indent="-285750">
              <a:buFont typeface="Wingdings" panose="05000000000000000000" pitchFamily="2" charset="2"/>
              <a:buChar char="ü"/>
            </a:pPr>
            <a:r>
              <a:rPr lang="en-GB" dirty="0"/>
              <a:t>Do not like working with elder people</a:t>
            </a:r>
          </a:p>
          <a:p>
            <a:pPr marL="285750" indent="-285750">
              <a:buFont typeface="Wingdings" panose="05000000000000000000" pitchFamily="2" charset="2"/>
              <a:buChar char="ü"/>
            </a:pPr>
            <a:r>
              <a:rPr lang="en-GB" dirty="0"/>
              <a:t>Have a lack of understanding of the needs of elder people</a:t>
            </a:r>
          </a:p>
          <a:p>
            <a:pPr marL="285750" indent="-285750">
              <a:buFont typeface="Wingdings" panose="05000000000000000000" pitchFamily="2" charset="2"/>
              <a:buChar char="ü"/>
            </a:pPr>
            <a:r>
              <a:rPr lang="en-GB" dirty="0"/>
              <a:t>Are experiencing personal stress (such as relationship difficulties or alcohol or drugs problems)</a:t>
            </a:r>
          </a:p>
          <a:p>
            <a:r>
              <a:rPr lang="en-GB" dirty="0"/>
              <a:t>							(NICE, 2020).</a:t>
            </a:r>
            <a:endParaRPr lang="en-US" dirty="0"/>
          </a:p>
        </p:txBody>
      </p:sp>
    </p:spTree>
    <p:extLst>
      <p:ext uri="{BB962C8B-B14F-4D97-AF65-F5344CB8AC3E}">
        <p14:creationId xmlns:p14="http://schemas.microsoft.com/office/powerpoint/2010/main" val="2728722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B1BBF-9092-41B7-95B7-652A6A0B92C9}"/>
              </a:ext>
            </a:extLst>
          </p:cNvPr>
          <p:cNvSpPr>
            <a:spLocks noGrp="1"/>
          </p:cNvSpPr>
          <p:nvPr>
            <p:ph type="title"/>
          </p:nvPr>
        </p:nvSpPr>
        <p:spPr>
          <a:xfrm>
            <a:off x="1503458" y="371061"/>
            <a:ext cx="8770571" cy="1345269"/>
          </a:xfrm>
        </p:spPr>
        <p:txBody>
          <a:bodyPr>
            <a:noAutofit/>
          </a:bodyPr>
          <a:lstStyle/>
          <a:p>
            <a:pPr algn="ctr"/>
            <a:r>
              <a:rPr lang="en-GB" dirty="0">
                <a:solidFill>
                  <a:srgbClr val="FF0000"/>
                </a:solidFill>
              </a:rPr>
              <a:t>Other factors that contribute to Abuse</a:t>
            </a:r>
            <a:endParaRPr lang="en-US" dirty="0">
              <a:solidFill>
                <a:srgbClr val="FF0000"/>
              </a:solidFill>
            </a:endParaRPr>
          </a:p>
        </p:txBody>
      </p:sp>
      <p:sp>
        <p:nvSpPr>
          <p:cNvPr id="3" name="Content Placeholder 2">
            <a:extLst>
              <a:ext uri="{FF2B5EF4-FFF2-40B4-BE49-F238E27FC236}">
                <a16:creationId xmlns:a16="http://schemas.microsoft.com/office/drawing/2014/main" id="{0371F643-640C-40CF-94D0-A5A7395ADD3C}"/>
              </a:ext>
            </a:extLst>
          </p:cNvPr>
          <p:cNvSpPr>
            <a:spLocks noGrp="1"/>
          </p:cNvSpPr>
          <p:nvPr>
            <p:ph idx="1"/>
          </p:nvPr>
        </p:nvSpPr>
        <p:spPr>
          <a:xfrm>
            <a:off x="1007165" y="2418293"/>
            <a:ext cx="9763159" cy="4247550"/>
          </a:xfrm>
        </p:spPr>
        <p:txBody>
          <a:bodyPr>
            <a:normAutofit fontScale="92500" lnSpcReduction="10000"/>
          </a:bodyPr>
          <a:lstStyle/>
          <a:p>
            <a:r>
              <a:rPr lang="en-GB" b="1" dirty="0"/>
              <a:t>When the elder person:</a:t>
            </a:r>
          </a:p>
          <a:p>
            <a:r>
              <a:rPr lang="en-GB" dirty="0"/>
              <a:t>Has a form of dementia which may affect their memory or ability to reason and causes unpredictable behaviour</a:t>
            </a:r>
          </a:p>
          <a:p>
            <a:r>
              <a:rPr lang="en-GB" dirty="0"/>
              <a:t>Has communication problems as a result of hearing, visual or speech difficulties</a:t>
            </a:r>
          </a:p>
          <a:p>
            <a:r>
              <a:rPr lang="en-GB" dirty="0"/>
              <a:t>Has behaviour problems or major changes in personality which result in repetitive behaviour wandering or aggression</a:t>
            </a:r>
          </a:p>
          <a:p>
            <a:r>
              <a:rPr lang="en-US" dirty="0"/>
              <a:t>Demands or needs more care than the carer can give</a:t>
            </a:r>
          </a:p>
          <a:p>
            <a:r>
              <a:rPr lang="en-US" dirty="0"/>
              <a:t>Often abuse happens simply because there is no impediment to stop it</a:t>
            </a:r>
          </a:p>
          <a:p>
            <a:r>
              <a:rPr lang="en-US" dirty="0"/>
              <a:t>								(HG.org, 2021).</a:t>
            </a:r>
          </a:p>
        </p:txBody>
      </p:sp>
    </p:spTree>
    <p:extLst>
      <p:ext uri="{BB962C8B-B14F-4D97-AF65-F5344CB8AC3E}">
        <p14:creationId xmlns:p14="http://schemas.microsoft.com/office/powerpoint/2010/main" val="862082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0B967-A633-4125-A96F-CA2B2218899E}"/>
              </a:ext>
            </a:extLst>
          </p:cNvPr>
          <p:cNvSpPr>
            <a:spLocks noGrp="1"/>
          </p:cNvSpPr>
          <p:nvPr>
            <p:ph type="title"/>
          </p:nvPr>
        </p:nvSpPr>
        <p:spPr>
          <a:xfrm>
            <a:off x="901148" y="442220"/>
            <a:ext cx="9789663" cy="1345269"/>
          </a:xfrm>
        </p:spPr>
        <p:txBody>
          <a:bodyPr>
            <a:normAutofit fontScale="90000"/>
          </a:bodyPr>
          <a:lstStyle/>
          <a:p>
            <a:r>
              <a:rPr lang="en-GB" dirty="0">
                <a:solidFill>
                  <a:srgbClr val="FF0000"/>
                </a:solidFill>
              </a:rPr>
              <a:t>Treating elder person with dignity &amp; respect </a:t>
            </a:r>
            <a:endParaRPr lang="en-US" dirty="0">
              <a:solidFill>
                <a:srgbClr val="FF0000"/>
              </a:solidFill>
            </a:endParaRPr>
          </a:p>
        </p:txBody>
      </p:sp>
      <p:sp>
        <p:nvSpPr>
          <p:cNvPr id="3" name="TextBox 2">
            <a:extLst>
              <a:ext uri="{FF2B5EF4-FFF2-40B4-BE49-F238E27FC236}">
                <a16:creationId xmlns:a16="http://schemas.microsoft.com/office/drawing/2014/main" id="{734FB32B-94EB-4D55-9BE7-E94AC7D8A071}"/>
              </a:ext>
            </a:extLst>
          </p:cNvPr>
          <p:cNvSpPr txBox="1"/>
          <p:nvPr/>
        </p:nvSpPr>
        <p:spPr>
          <a:xfrm>
            <a:off x="755374" y="2451652"/>
            <a:ext cx="10734261" cy="3416320"/>
          </a:xfrm>
          <a:prstGeom prst="rect">
            <a:avLst/>
          </a:prstGeom>
          <a:noFill/>
        </p:spPr>
        <p:txBody>
          <a:bodyPr wrap="square" rtlCol="0">
            <a:spAutoFit/>
          </a:bodyPr>
          <a:lstStyle/>
          <a:p>
            <a:pPr>
              <a:buFont typeface="+mj-lt"/>
              <a:buAutoNum type="arabicPeriod"/>
            </a:pPr>
            <a:r>
              <a:rPr lang="en-US" dirty="0"/>
              <a:t> Listen to his/her concerns.</a:t>
            </a:r>
          </a:p>
          <a:p>
            <a:pPr>
              <a:buFont typeface="+mj-lt"/>
              <a:buAutoNum type="arabicPeriod"/>
            </a:pPr>
            <a:r>
              <a:rPr lang="en-US" dirty="0"/>
              <a:t> Ask for his/her opinions and let him/her know they are important to you.</a:t>
            </a:r>
          </a:p>
          <a:p>
            <a:pPr>
              <a:buFont typeface="+mj-lt"/>
              <a:buAutoNum type="arabicPeriod"/>
            </a:pPr>
            <a:r>
              <a:rPr lang="en-US" dirty="0"/>
              <a:t> Involve him/her in as many decisions as possible.</a:t>
            </a:r>
          </a:p>
          <a:p>
            <a:pPr>
              <a:buFont typeface="+mj-lt"/>
              <a:buAutoNum type="arabicPeriod"/>
            </a:pPr>
            <a:r>
              <a:rPr lang="en-US" dirty="0"/>
              <a:t> Include him/her in the conversation. Don't talk or pretend as if they are not there.</a:t>
            </a:r>
          </a:p>
          <a:p>
            <a:pPr>
              <a:buFont typeface="+mj-lt"/>
              <a:buAutoNum type="arabicPeriod"/>
            </a:pPr>
            <a:r>
              <a:rPr lang="en-US" dirty="0"/>
              <a:t> Speak to him/her as an adult, even if you're not sure how much they understand.</a:t>
            </a:r>
          </a:p>
          <a:p>
            <a:pPr>
              <a:buFont typeface="+mj-lt"/>
              <a:buAutoNum type="arabicPeriod"/>
            </a:pPr>
            <a:endParaRPr lang="en-US" dirty="0"/>
          </a:p>
          <a:p>
            <a:pPr>
              <a:buFont typeface="+mj-lt"/>
              <a:buAutoNum type="arabicPeriod"/>
            </a:pPr>
            <a:endParaRPr lang="en-US" dirty="0"/>
          </a:p>
          <a:p>
            <a:r>
              <a:rPr lang="en-US" b="1" dirty="0"/>
              <a:t>Being treated with care and compassion, politeness, courteous staff; having their privacy and dignity actively respected; and having their views listened to and taken into consideration.</a:t>
            </a:r>
          </a:p>
          <a:p>
            <a:endParaRPr lang="en-US" b="1" dirty="0"/>
          </a:p>
          <a:p>
            <a:r>
              <a:rPr lang="en-US" b="1" dirty="0"/>
              <a:t>									</a:t>
            </a:r>
            <a:r>
              <a:rPr lang="en-US" dirty="0">
                <a:latin typeface="Arial" panose="020B0604020202020204" pitchFamily="34" charset="0"/>
                <a:cs typeface="Arial" panose="020B0604020202020204" pitchFamily="34" charset="0"/>
              </a:rPr>
              <a:t>(CQC, 2021).</a:t>
            </a:r>
          </a:p>
        </p:txBody>
      </p:sp>
    </p:spTree>
    <p:extLst>
      <p:ext uri="{BB962C8B-B14F-4D97-AF65-F5344CB8AC3E}">
        <p14:creationId xmlns:p14="http://schemas.microsoft.com/office/powerpoint/2010/main" val="2842124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AD29D-58FC-4B49-B949-30A46A9D9E03}"/>
              </a:ext>
            </a:extLst>
          </p:cNvPr>
          <p:cNvSpPr>
            <a:spLocks noGrp="1"/>
          </p:cNvSpPr>
          <p:nvPr>
            <p:ph type="title"/>
          </p:nvPr>
        </p:nvSpPr>
        <p:spPr/>
        <p:txBody>
          <a:bodyPr/>
          <a:lstStyle/>
          <a:p>
            <a:r>
              <a:rPr lang="en-GB" dirty="0">
                <a:solidFill>
                  <a:srgbClr val="FF0000"/>
                </a:solidFill>
              </a:rPr>
              <a:t>Managing Disclosures</a:t>
            </a:r>
            <a:endParaRPr lang="en-US" dirty="0">
              <a:solidFill>
                <a:srgbClr val="FF0000"/>
              </a:solidFill>
            </a:endParaRPr>
          </a:p>
        </p:txBody>
      </p:sp>
      <p:sp>
        <p:nvSpPr>
          <p:cNvPr id="3" name="TextBox 2">
            <a:extLst>
              <a:ext uri="{FF2B5EF4-FFF2-40B4-BE49-F238E27FC236}">
                <a16:creationId xmlns:a16="http://schemas.microsoft.com/office/drawing/2014/main" id="{32953B93-47EB-46FE-B0A1-4740533EA344}"/>
              </a:ext>
            </a:extLst>
          </p:cNvPr>
          <p:cNvSpPr txBox="1"/>
          <p:nvPr/>
        </p:nvSpPr>
        <p:spPr>
          <a:xfrm>
            <a:off x="713108" y="1952811"/>
            <a:ext cx="11184834" cy="4905189"/>
          </a:xfrm>
          <a:prstGeom prst="rect">
            <a:avLst/>
          </a:prstGeom>
          <a:noFill/>
        </p:spPr>
        <p:txBody>
          <a:bodyPr wrap="square" rtlCol="0">
            <a:spAutoFit/>
          </a:bodyPr>
          <a:lstStyle/>
          <a:p>
            <a:pPr>
              <a:lnSpc>
                <a:spcPct val="150000"/>
              </a:lnSpc>
            </a:pPr>
            <a:r>
              <a:rPr lang="en-GB" dirty="0">
                <a:solidFill>
                  <a:srgbClr val="FF0000"/>
                </a:solidFill>
              </a:rPr>
              <a:t>DO:</a:t>
            </a:r>
          </a:p>
          <a:p>
            <a:pPr marL="285750" indent="-285750">
              <a:lnSpc>
                <a:spcPct val="150000"/>
              </a:lnSpc>
              <a:buFont typeface="Courier New" panose="02070309020205020404" pitchFamily="49" charset="0"/>
              <a:buChar char="o"/>
            </a:pPr>
            <a:r>
              <a:rPr lang="en-GB" dirty="0"/>
              <a:t>Listen attentively and take notice of body language</a:t>
            </a:r>
          </a:p>
          <a:p>
            <a:pPr marL="285750" indent="-285750">
              <a:lnSpc>
                <a:spcPct val="150000"/>
              </a:lnSpc>
              <a:buFont typeface="Courier New" panose="02070309020205020404" pitchFamily="49" charset="0"/>
              <a:buChar char="o"/>
            </a:pPr>
            <a:r>
              <a:rPr lang="en-GB" dirty="0"/>
              <a:t>Take it seriously –even if it is not making much sense to you at present</a:t>
            </a:r>
          </a:p>
          <a:p>
            <a:pPr marL="285750" indent="-285750">
              <a:lnSpc>
                <a:spcPct val="150000"/>
              </a:lnSpc>
              <a:buFont typeface="Courier New" panose="02070309020205020404" pitchFamily="49" charset="0"/>
              <a:buChar char="o"/>
            </a:pPr>
            <a:r>
              <a:rPr lang="en-GB" dirty="0"/>
              <a:t>Try not to show you are shocked</a:t>
            </a:r>
          </a:p>
          <a:p>
            <a:pPr marL="285750" indent="-285750">
              <a:lnSpc>
                <a:spcPct val="150000"/>
              </a:lnSpc>
              <a:buFont typeface="Courier New" panose="02070309020205020404" pitchFamily="49" charset="0"/>
              <a:buChar char="o"/>
            </a:pPr>
            <a:r>
              <a:rPr lang="en-GB" dirty="0"/>
              <a:t>Explain about confidentiality</a:t>
            </a:r>
          </a:p>
          <a:p>
            <a:pPr marL="285750" indent="-285750">
              <a:lnSpc>
                <a:spcPct val="150000"/>
              </a:lnSpc>
              <a:buFont typeface="Courier New" panose="02070309020205020404" pitchFamily="49" charset="0"/>
              <a:buChar char="o"/>
            </a:pPr>
            <a:r>
              <a:rPr lang="en-GB" dirty="0"/>
              <a:t>Clarify the victim’s version of the story- but do not ask leading questions</a:t>
            </a:r>
          </a:p>
          <a:p>
            <a:pPr marL="285750" indent="-285750">
              <a:lnSpc>
                <a:spcPct val="150000"/>
              </a:lnSpc>
              <a:buFont typeface="Courier New" panose="02070309020205020404" pitchFamily="49" charset="0"/>
              <a:buChar char="o"/>
            </a:pPr>
            <a:r>
              <a:rPr lang="en-GB" dirty="0"/>
              <a:t>Reassure them that they have done the right thing in talking to you</a:t>
            </a:r>
          </a:p>
          <a:p>
            <a:pPr marL="285750" indent="-285750">
              <a:lnSpc>
                <a:spcPct val="150000"/>
              </a:lnSpc>
              <a:buFont typeface="Courier New" panose="02070309020205020404" pitchFamily="49" charset="0"/>
              <a:buChar char="o"/>
            </a:pPr>
            <a:r>
              <a:rPr lang="en-GB" dirty="0"/>
              <a:t>Report it to your line manager</a:t>
            </a:r>
          </a:p>
          <a:p>
            <a:pPr marL="285750" indent="-285750">
              <a:buFont typeface="Courier New" panose="02070309020205020404" pitchFamily="49" charset="0"/>
              <a:buChar char="o"/>
            </a:pPr>
            <a:r>
              <a:rPr lang="en-GB" dirty="0"/>
              <a:t>Remember that you are there as a representative of your organisation as well as a person with a duty of care</a:t>
            </a:r>
          </a:p>
          <a:p>
            <a:pPr marL="285750" indent="-285750">
              <a:buFont typeface="Courier New" panose="02070309020205020404" pitchFamily="49" charset="0"/>
              <a:buChar char="o"/>
            </a:pPr>
            <a:r>
              <a:rPr lang="en-GB" dirty="0"/>
              <a:t>Remember it is not your responsibility to handle the situation on your own</a:t>
            </a:r>
          </a:p>
          <a:p>
            <a:pPr lvl="4"/>
            <a:r>
              <a:rPr lang="en-GB" dirty="0"/>
              <a:t>					(</a:t>
            </a:r>
            <a:r>
              <a:rPr lang="en-US" sz="1800" dirty="0"/>
              <a:t>Phelan, 2018; Truong et al., 2019). </a:t>
            </a:r>
            <a:endParaRPr lang="en-US" dirty="0"/>
          </a:p>
          <a:p>
            <a:pPr marL="285750" indent="-285750">
              <a:lnSpc>
                <a:spcPct val="150000"/>
              </a:lnSpc>
              <a:buFont typeface="Courier New" panose="02070309020205020404" pitchFamily="49" charset="0"/>
              <a:buChar char="o"/>
            </a:pPr>
            <a:endParaRPr lang="en-US" dirty="0"/>
          </a:p>
        </p:txBody>
      </p:sp>
    </p:spTree>
    <p:extLst>
      <p:ext uri="{BB962C8B-B14F-4D97-AF65-F5344CB8AC3E}">
        <p14:creationId xmlns:p14="http://schemas.microsoft.com/office/powerpoint/2010/main" val="476454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FECA58-1C76-453C-95BB-6A4341F16E84}"/>
              </a:ext>
            </a:extLst>
          </p:cNvPr>
          <p:cNvSpPr txBox="1"/>
          <p:nvPr/>
        </p:nvSpPr>
        <p:spPr>
          <a:xfrm>
            <a:off x="397565" y="185530"/>
            <a:ext cx="11502887" cy="3416320"/>
          </a:xfrm>
          <a:prstGeom prst="rect">
            <a:avLst/>
          </a:prstGeom>
          <a:noFill/>
        </p:spPr>
        <p:txBody>
          <a:bodyPr wrap="square" rtlCol="0">
            <a:spAutoFit/>
          </a:bodyPr>
          <a:lstStyle/>
          <a:p>
            <a:r>
              <a:rPr lang="en-GB" dirty="0">
                <a:solidFill>
                  <a:srgbClr val="FF0000"/>
                </a:solidFill>
              </a:rPr>
              <a:t>Don’t</a:t>
            </a:r>
          </a:p>
          <a:p>
            <a:endParaRPr lang="en-GB" dirty="0"/>
          </a:p>
          <a:p>
            <a:pPr marL="285750" indent="-285750">
              <a:buFont typeface="Courier New" panose="02070309020205020404" pitchFamily="49" charset="0"/>
              <a:buChar char="o"/>
            </a:pPr>
            <a:r>
              <a:rPr lang="en-GB" dirty="0"/>
              <a:t>Take it lightly or make a joke about it</a:t>
            </a:r>
          </a:p>
          <a:p>
            <a:pPr marL="285750" indent="-285750">
              <a:buFont typeface="Courier New" panose="02070309020205020404" pitchFamily="49" charset="0"/>
              <a:buChar char="o"/>
            </a:pPr>
            <a:r>
              <a:rPr lang="en-GB" dirty="0"/>
              <a:t>Dismiss or disbelieve of what you have been told</a:t>
            </a:r>
          </a:p>
          <a:p>
            <a:pPr marL="285750" indent="-285750">
              <a:buFont typeface="Courier New" panose="02070309020205020404" pitchFamily="49" charset="0"/>
              <a:buChar char="o"/>
            </a:pPr>
            <a:r>
              <a:rPr lang="en-GB" dirty="0"/>
              <a:t>Change the subject because you feel uncomfortable with it</a:t>
            </a:r>
          </a:p>
          <a:p>
            <a:pPr marL="285750" indent="-285750">
              <a:buFont typeface="Courier New" panose="02070309020205020404" pitchFamily="49" charset="0"/>
              <a:buChar char="o"/>
            </a:pPr>
            <a:r>
              <a:rPr lang="en-GB" dirty="0"/>
              <a:t>Make assumptions</a:t>
            </a:r>
          </a:p>
          <a:p>
            <a:pPr marL="742950" lvl="1" indent="-285750">
              <a:buFont typeface="Courier New" panose="02070309020205020404" pitchFamily="49" charset="0"/>
              <a:buChar char="o"/>
            </a:pPr>
            <a:r>
              <a:rPr lang="en-GB" dirty="0"/>
              <a:t>Say things like:	“This can’t be true”</a:t>
            </a:r>
          </a:p>
          <a:p>
            <a:pPr lvl="5"/>
            <a:r>
              <a:rPr lang="en-GB" dirty="0"/>
              <a:t>	“I don’t believe it”</a:t>
            </a:r>
          </a:p>
          <a:p>
            <a:pPr lvl="1"/>
            <a:r>
              <a:rPr lang="en-GB" dirty="0"/>
              <a:t>			“That is ridiculous”</a:t>
            </a:r>
          </a:p>
          <a:p>
            <a:pPr lvl="1"/>
            <a:endParaRPr lang="en-GB" dirty="0"/>
          </a:p>
          <a:p>
            <a:pPr lvl="1"/>
            <a:r>
              <a:rPr lang="en-GB" dirty="0"/>
              <a:t>							</a:t>
            </a:r>
            <a:r>
              <a:rPr lang="en-US" sz="1800" dirty="0"/>
              <a:t> (Truong, et al., 2019). </a:t>
            </a:r>
            <a:endParaRPr lang="en-GB" dirty="0"/>
          </a:p>
          <a:p>
            <a:pPr lvl="1"/>
            <a:endParaRPr lang="en-GB" dirty="0"/>
          </a:p>
        </p:txBody>
      </p:sp>
    </p:spTree>
    <p:extLst>
      <p:ext uri="{BB962C8B-B14F-4D97-AF65-F5344CB8AC3E}">
        <p14:creationId xmlns:p14="http://schemas.microsoft.com/office/powerpoint/2010/main" val="3342948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862F2-4146-49C7-83C0-BE104E5D0F30}"/>
              </a:ext>
            </a:extLst>
          </p:cNvPr>
          <p:cNvSpPr>
            <a:spLocks noGrp="1"/>
          </p:cNvSpPr>
          <p:nvPr>
            <p:ph type="title"/>
          </p:nvPr>
        </p:nvSpPr>
        <p:spPr/>
        <p:txBody>
          <a:bodyPr/>
          <a:lstStyle/>
          <a:p>
            <a:pPr lvl="1" algn="ctr"/>
            <a:r>
              <a:rPr lang="en-GB" sz="3200" b="1" dirty="0">
                <a:solidFill>
                  <a:srgbClr val="FF0000"/>
                </a:solidFill>
                <a:latin typeface="Arial" panose="020B0604020202020204" pitchFamily="34" charset="0"/>
                <a:cs typeface="Arial" panose="020B0604020202020204" pitchFamily="34" charset="0"/>
              </a:rPr>
              <a:t>What to do if you witness or suspect abuse</a:t>
            </a:r>
            <a:br>
              <a:rPr lang="en-GB" sz="2800" dirty="0">
                <a:latin typeface="Arial" panose="020B0604020202020204" pitchFamily="34" charset="0"/>
                <a:cs typeface="Arial" panose="020B0604020202020204" pitchFamily="34" charset="0"/>
              </a:rPr>
            </a:br>
            <a:br>
              <a:rPr lang="en-US" dirty="0"/>
            </a:br>
            <a:endParaRPr lang="en-US" dirty="0"/>
          </a:p>
        </p:txBody>
      </p:sp>
      <p:sp>
        <p:nvSpPr>
          <p:cNvPr id="4" name="TextBox 3">
            <a:extLst>
              <a:ext uri="{FF2B5EF4-FFF2-40B4-BE49-F238E27FC236}">
                <a16:creationId xmlns:a16="http://schemas.microsoft.com/office/drawing/2014/main" id="{9653F75B-6641-4BA3-9D25-8BE24A28C722}"/>
              </a:ext>
            </a:extLst>
          </p:cNvPr>
          <p:cNvSpPr txBox="1"/>
          <p:nvPr/>
        </p:nvSpPr>
        <p:spPr>
          <a:xfrm>
            <a:off x="695739" y="2266122"/>
            <a:ext cx="10800522" cy="4555093"/>
          </a:xfrm>
          <a:prstGeom prst="rect">
            <a:avLst/>
          </a:prstGeom>
          <a:noFill/>
        </p:spPr>
        <p:txBody>
          <a:bodyPr wrap="square" rtlCol="0">
            <a:spAutoFit/>
          </a:bodyPr>
          <a:lstStyle/>
          <a:p>
            <a:pPr marL="285750" indent="-285750">
              <a:buFont typeface="Wingdings" panose="05000000000000000000" pitchFamily="2" charset="2"/>
              <a:buChar char="v"/>
            </a:pPr>
            <a:r>
              <a:rPr lang="en-GB" sz="1600" dirty="0"/>
              <a:t>Take appropriate steps to ensure the safety of the elder person</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a:t>Follow your organisation’s protection policy</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a:t>Do not discuss the subject with or challenge the abuser</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a:t>Discuss the situation with your line manager or facility manager at the earliest opportunity</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a:t>Find out what the victim wants to do but explain to them that you will need to inform your line manager</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a:t>See the training manual that was handed out doing the session for further information</a:t>
            </a:r>
          </a:p>
          <a:p>
            <a:endParaRPr lang="en-GB" dirty="0"/>
          </a:p>
          <a:p>
            <a:pPr algn="just"/>
            <a:r>
              <a:rPr lang="en-GB" sz="1600" dirty="0"/>
              <a:t>Acts of physical, sexual and financial abuse which violate laws against assault, rape, theft and other offences are criminal Acts that must be reported to the police. Who can investigate the matter further.</a:t>
            </a:r>
          </a:p>
          <a:p>
            <a:pPr algn="just"/>
            <a:r>
              <a:rPr lang="en-US" sz="1600" dirty="0"/>
              <a:t>If you believe that an older person is at risk from immediate harm than the police need to be informed immediately.										</a:t>
            </a:r>
          </a:p>
          <a:p>
            <a:pPr algn="just"/>
            <a:r>
              <a:rPr lang="en-US" sz="1600" dirty="0"/>
              <a:t>								(Age UK, 2021).</a:t>
            </a:r>
          </a:p>
        </p:txBody>
      </p:sp>
    </p:spTree>
    <p:extLst>
      <p:ext uri="{BB962C8B-B14F-4D97-AF65-F5344CB8AC3E}">
        <p14:creationId xmlns:p14="http://schemas.microsoft.com/office/powerpoint/2010/main" val="727751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78BAD-7EED-4FE7-B542-3E0F2FB4CCB2}"/>
              </a:ext>
            </a:extLst>
          </p:cNvPr>
          <p:cNvSpPr>
            <a:spLocks noGrp="1"/>
          </p:cNvSpPr>
          <p:nvPr>
            <p:ph type="title"/>
          </p:nvPr>
        </p:nvSpPr>
        <p:spPr/>
        <p:txBody>
          <a:bodyPr/>
          <a:lstStyle/>
          <a:p>
            <a:pPr algn="ctr"/>
            <a:r>
              <a:rPr lang="en-GB" dirty="0">
                <a:solidFill>
                  <a:srgbClr val="FF0000"/>
                </a:solidFill>
              </a:rPr>
              <a:t>Policy and legislation</a:t>
            </a:r>
            <a:endParaRPr lang="en-US" dirty="0">
              <a:solidFill>
                <a:srgbClr val="FF0000"/>
              </a:solidFill>
            </a:endParaRPr>
          </a:p>
        </p:txBody>
      </p:sp>
      <p:sp>
        <p:nvSpPr>
          <p:cNvPr id="3" name="TextBox 2">
            <a:extLst>
              <a:ext uri="{FF2B5EF4-FFF2-40B4-BE49-F238E27FC236}">
                <a16:creationId xmlns:a16="http://schemas.microsoft.com/office/drawing/2014/main" id="{27B87836-90E5-4A47-9534-53A5A792F298}"/>
              </a:ext>
            </a:extLst>
          </p:cNvPr>
          <p:cNvSpPr txBox="1"/>
          <p:nvPr/>
        </p:nvSpPr>
        <p:spPr>
          <a:xfrm>
            <a:off x="980661" y="2332383"/>
            <a:ext cx="10058400" cy="4247317"/>
          </a:xfrm>
          <a:prstGeom prst="rect">
            <a:avLst/>
          </a:prstGeom>
          <a:noFill/>
        </p:spPr>
        <p:txBody>
          <a:bodyPr wrap="square" rtlCol="0">
            <a:spAutoFit/>
          </a:bodyPr>
          <a:lstStyle/>
          <a:p>
            <a:r>
              <a:rPr lang="en-GB" b="1" u="sng" dirty="0">
                <a:solidFill>
                  <a:srgbClr val="FF0000"/>
                </a:solidFill>
              </a:rPr>
              <a:t>The Care Act 2014</a:t>
            </a:r>
          </a:p>
          <a:p>
            <a:pPr marL="285750" indent="-285750">
              <a:buFont typeface="Arial" panose="020B0604020202020204" pitchFamily="34" charset="0"/>
              <a:buChar char="•"/>
            </a:pPr>
            <a:r>
              <a:rPr lang="en-GB" dirty="0"/>
              <a:t>The </a:t>
            </a:r>
            <a:r>
              <a:rPr lang="en-US" dirty="0"/>
              <a:t>objective of safeguarding arrangements and partners act to help and protect adults who have needs for care and support and are experiencing or is at risk of experiencing abuse or neglect.</a:t>
            </a:r>
            <a:endParaRPr lang="en-GB" dirty="0"/>
          </a:p>
          <a:p>
            <a:r>
              <a:rPr lang="en-GB" b="1" u="sng" dirty="0">
                <a:solidFill>
                  <a:srgbClr val="FF0000"/>
                </a:solidFill>
              </a:rPr>
              <a:t>The Equality Act 2010 </a:t>
            </a:r>
          </a:p>
          <a:p>
            <a:pPr>
              <a:buFont typeface="Arial" panose="020B0604020202020204" pitchFamily="34" charset="0"/>
              <a:buChar char="•"/>
            </a:pPr>
            <a:r>
              <a:rPr lang="en-GB" dirty="0"/>
              <a:t>Protected characteristic: </a:t>
            </a:r>
            <a:r>
              <a:rPr lang="en-US" dirty="0"/>
              <a:t>age, disability, gender reassignment, marriage &amp; civil partnership, pregnancy &amp; maternity, race, religion or belief, sex.</a:t>
            </a:r>
          </a:p>
          <a:p>
            <a:r>
              <a:rPr lang="en-US" b="1" u="sng" dirty="0">
                <a:solidFill>
                  <a:srgbClr val="FF0000"/>
                </a:solidFill>
              </a:rPr>
              <a:t>Health &amp; Social Care Act 2012</a:t>
            </a:r>
          </a:p>
          <a:p>
            <a:pPr marL="285750" indent="-285750">
              <a:buFont typeface="Arial" panose="020B0604020202020204" pitchFamily="34" charset="0"/>
              <a:buChar char="•"/>
            </a:pPr>
            <a:r>
              <a:rPr lang="en-US" dirty="0"/>
              <a:t>Reduce inequalities between patients with respect to their ability to access health services </a:t>
            </a:r>
          </a:p>
          <a:p>
            <a:r>
              <a:rPr lang="en-US" b="1" u="sng" dirty="0">
                <a:solidFill>
                  <a:srgbClr val="FF0000"/>
                </a:solidFill>
              </a:rPr>
              <a:t>Human Rights Act 1998</a:t>
            </a:r>
          </a:p>
          <a:p>
            <a:pPr marL="285750" indent="-285750">
              <a:buFont typeface="Arial" panose="020B0604020202020204" pitchFamily="34" charset="0"/>
              <a:buChar char="•"/>
            </a:pPr>
            <a:r>
              <a:rPr lang="en-US" dirty="0"/>
              <a:t>To be treated equally, with fairness, dignity and respect.</a:t>
            </a:r>
          </a:p>
          <a:p>
            <a:pPr marL="285750" indent="-285750">
              <a:buFont typeface="Arial" panose="020B0604020202020204" pitchFamily="34" charset="0"/>
              <a:buChar char="•"/>
            </a:pPr>
            <a:endParaRPr lang="en-US" dirty="0"/>
          </a:p>
          <a:p>
            <a:r>
              <a:rPr lang="en-US" dirty="0"/>
              <a:t>(Citizen Advice, 2021; </a:t>
            </a:r>
            <a:r>
              <a:rPr lang="en-US" sz="1800" dirty="0"/>
              <a:t>Johnson and Boland, 2019</a:t>
            </a:r>
            <a:r>
              <a:rPr lang="en-US" dirty="0"/>
              <a:t>; GOV.UK, 2012; GOV.UK, 2013). </a:t>
            </a:r>
            <a:r>
              <a:rPr lang="en-US" sz="1800" dirty="0"/>
              <a:t> </a:t>
            </a: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0555529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32A32-10BA-4E49-BCF4-21A486ED6979}"/>
              </a:ext>
            </a:extLst>
          </p:cNvPr>
          <p:cNvSpPr>
            <a:spLocks noGrp="1"/>
          </p:cNvSpPr>
          <p:nvPr>
            <p:ph type="title"/>
          </p:nvPr>
        </p:nvSpPr>
        <p:spPr/>
        <p:txBody>
          <a:bodyPr/>
          <a:lstStyle/>
          <a:p>
            <a:r>
              <a:rPr lang="en-GB" dirty="0">
                <a:solidFill>
                  <a:srgbClr val="FF0000"/>
                </a:solidFill>
              </a:rPr>
              <a:t>Theories of ageing</a:t>
            </a:r>
            <a:endParaRPr lang="en-US" dirty="0">
              <a:solidFill>
                <a:srgbClr val="FF0000"/>
              </a:solidFill>
            </a:endParaRPr>
          </a:p>
        </p:txBody>
      </p:sp>
      <p:sp>
        <p:nvSpPr>
          <p:cNvPr id="3" name="TextBox 2">
            <a:extLst>
              <a:ext uri="{FF2B5EF4-FFF2-40B4-BE49-F238E27FC236}">
                <a16:creationId xmlns:a16="http://schemas.microsoft.com/office/drawing/2014/main" id="{21DFEAD9-EE39-46E3-93F2-BD3B30D9C53B}"/>
              </a:ext>
            </a:extLst>
          </p:cNvPr>
          <p:cNvSpPr txBox="1"/>
          <p:nvPr/>
        </p:nvSpPr>
        <p:spPr>
          <a:xfrm>
            <a:off x="821635" y="2385391"/>
            <a:ext cx="10787269" cy="4416594"/>
          </a:xfrm>
          <a:prstGeom prst="rect">
            <a:avLst/>
          </a:prstGeom>
          <a:noFill/>
        </p:spPr>
        <p:txBody>
          <a:bodyPr wrap="square" rtlCol="0">
            <a:spAutoFit/>
          </a:bodyPr>
          <a:lstStyle/>
          <a:p>
            <a:pPr marL="285750" indent="-285750">
              <a:buFont typeface="Arial" panose="020B0604020202020204" pitchFamily="34" charset="0"/>
              <a:buChar char="•"/>
              <a:defRPr/>
            </a:pPr>
            <a:r>
              <a:rPr lang="en-GB" b="1" dirty="0">
                <a:solidFill>
                  <a:schemeClr val="tx1">
                    <a:lumMod val="85000"/>
                    <a:lumOff val="15000"/>
                  </a:schemeClr>
                </a:solidFill>
              </a:rPr>
              <a:t>Disengagement Theory </a:t>
            </a:r>
            <a:r>
              <a:rPr lang="en-GB" dirty="0">
                <a:solidFill>
                  <a:schemeClr val="tx1">
                    <a:lumMod val="85000"/>
                    <a:lumOff val="15000"/>
                  </a:schemeClr>
                </a:solidFill>
              </a:rPr>
              <a:t>- </a:t>
            </a:r>
            <a:r>
              <a:rPr lang="en-GB" dirty="0">
                <a:latin typeface="+mn-lt"/>
                <a:cs typeface="+mn-cs"/>
              </a:rPr>
              <a:t>Disengagement is a mutual activity in which the elderly not only disengages from the society, but the society disengages from the older adult.</a:t>
            </a:r>
          </a:p>
          <a:p>
            <a:pPr marL="285750" indent="-285750">
              <a:buFont typeface="Arial" panose="020B0604020202020204" pitchFamily="34" charset="0"/>
              <a:buChar char="•"/>
              <a:defRPr/>
            </a:pPr>
            <a:r>
              <a:rPr lang="en-GB" b="1" dirty="0">
                <a:solidFill>
                  <a:schemeClr val="tx1">
                    <a:lumMod val="85000"/>
                    <a:lumOff val="15000"/>
                  </a:schemeClr>
                </a:solidFill>
              </a:rPr>
              <a:t>Activity Theory </a:t>
            </a:r>
            <a:r>
              <a:rPr lang="en-GB" dirty="0">
                <a:solidFill>
                  <a:schemeClr val="tx1">
                    <a:lumMod val="85000"/>
                    <a:lumOff val="15000"/>
                  </a:schemeClr>
                </a:solidFill>
              </a:rPr>
              <a:t>- It is therefore important to find substitute activities for them after their retirement.</a:t>
            </a:r>
          </a:p>
          <a:p>
            <a:pPr marL="285750" indent="-285750">
              <a:buFont typeface="Arial" panose="020B0604020202020204" pitchFamily="34" charset="0"/>
              <a:buChar char="•"/>
              <a:defRPr/>
            </a:pPr>
            <a:r>
              <a:rPr lang="en-GB" b="1" dirty="0">
                <a:solidFill>
                  <a:prstClr val="black">
                    <a:lumMod val="85000"/>
                    <a:lumOff val="15000"/>
                  </a:prstClr>
                </a:solidFill>
              </a:rPr>
              <a:t>Continuity Theory </a:t>
            </a:r>
            <a:r>
              <a:rPr lang="en-GB" dirty="0">
                <a:solidFill>
                  <a:prstClr val="black">
                    <a:lumMod val="85000"/>
                    <a:lumOff val="15000"/>
                  </a:prstClr>
                </a:solidFill>
              </a:rPr>
              <a:t>- </a:t>
            </a:r>
            <a:r>
              <a:rPr lang="en-GB" dirty="0">
                <a:solidFill>
                  <a:schemeClr val="tx1">
                    <a:lumMod val="85000"/>
                    <a:lumOff val="15000"/>
                  </a:schemeClr>
                </a:solidFill>
              </a:rPr>
              <a:t>Claims that people who grow older are inclined to maintain as much as they can of the same habits, personality, and style of life they developed in earlier years.</a:t>
            </a:r>
          </a:p>
          <a:p>
            <a:pPr marL="285750" indent="-285750">
              <a:buFont typeface="Arial" panose="020B0604020202020204" pitchFamily="34" charset="0"/>
              <a:buChar char="•"/>
              <a:defRPr/>
            </a:pPr>
            <a:r>
              <a:rPr lang="en-GB" b="1" dirty="0">
                <a:solidFill>
                  <a:schemeClr val="tx1">
                    <a:lumMod val="85000"/>
                    <a:lumOff val="15000"/>
                  </a:schemeClr>
                </a:solidFill>
              </a:rPr>
              <a:t>Social breakdown &amp; Recovery Theory </a:t>
            </a:r>
            <a:r>
              <a:rPr lang="en-GB" dirty="0">
                <a:solidFill>
                  <a:schemeClr val="tx1">
                    <a:lumMod val="85000"/>
                    <a:lumOff val="15000"/>
                  </a:schemeClr>
                </a:solidFill>
              </a:rPr>
              <a:t>- </a:t>
            </a:r>
            <a:r>
              <a:rPr lang="en-GB" altLang="en-US" dirty="0"/>
              <a:t>This theory states that Ageing is promoted through negative psychological functioning brought about by the negative views of the society about elderly and inadequate provision of services for them.</a:t>
            </a:r>
            <a:endParaRPr lang="en-GB" dirty="0">
              <a:solidFill>
                <a:schemeClr val="tx1">
                  <a:lumMod val="85000"/>
                  <a:lumOff val="15000"/>
                </a:schemeClr>
              </a:solidFill>
            </a:endParaRPr>
          </a:p>
          <a:p>
            <a:pPr marL="285750" indent="-285750">
              <a:buFont typeface="Arial" panose="020B0604020202020204" pitchFamily="34" charset="0"/>
              <a:buChar char="•"/>
              <a:defRPr/>
            </a:pPr>
            <a:r>
              <a:rPr lang="en-GB" b="1" dirty="0">
                <a:solidFill>
                  <a:schemeClr val="tx1">
                    <a:lumMod val="85000"/>
                    <a:lumOff val="15000"/>
                  </a:schemeClr>
                </a:solidFill>
              </a:rPr>
              <a:t>Modernization Theory </a:t>
            </a:r>
            <a:r>
              <a:rPr lang="en-GB" dirty="0">
                <a:solidFill>
                  <a:schemeClr val="tx1">
                    <a:lumMod val="85000"/>
                    <a:lumOff val="15000"/>
                  </a:schemeClr>
                </a:solidFill>
              </a:rPr>
              <a:t>- </a:t>
            </a:r>
            <a:r>
              <a:rPr lang="en-US" sz="1800" dirty="0">
                <a:solidFill>
                  <a:schemeClr val="tx1">
                    <a:lumMod val="85000"/>
                    <a:lumOff val="15000"/>
                  </a:schemeClr>
                </a:solidFill>
              </a:rPr>
              <a:t>Old age was valued in agricultural society where the elderly controlled the land.</a:t>
            </a:r>
            <a:endParaRPr lang="en-GB" b="1" dirty="0">
              <a:solidFill>
                <a:schemeClr val="tx1">
                  <a:lumMod val="85000"/>
                  <a:lumOff val="15000"/>
                </a:schemeClr>
              </a:solidFill>
            </a:endParaRPr>
          </a:p>
          <a:p>
            <a:pPr marL="285750" indent="-285750">
              <a:buFont typeface="Arial" panose="020B0604020202020204" pitchFamily="34" charset="0"/>
              <a:buChar char="•"/>
              <a:defRPr/>
            </a:pPr>
            <a:r>
              <a:rPr lang="en-GB" b="1" dirty="0">
                <a:solidFill>
                  <a:schemeClr val="tx1">
                    <a:lumMod val="85000"/>
                    <a:lumOff val="15000"/>
                  </a:schemeClr>
                </a:solidFill>
              </a:rPr>
              <a:t>Gerotranscendence </a:t>
            </a:r>
            <a:r>
              <a:rPr lang="en-GB" dirty="0">
                <a:solidFill>
                  <a:schemeClr val="tx1">
                    <a:lumMod val="85000"/>
                    <a:lumOff val="15000"/>
                  </a:schemeClr>
                </a:solidFill>
              </a:rPr>
              <a:t>- </a:t>
            </a:r>
            <a:r>
              <a:rPr lang="en-GB" altLang="en-US" dirty="0"/>
              <a:t>Elderly become less self-centred, let go of conflict and feel more                peaceful and connected to the world.</a:t>
            </a:r>
            <a:endParaRPr lang="en-GB" b="1" dirty="0">
              <a:solidFill>
                <a:schemeClr val="tx1">
                  <a:lumMod val="85000"/>
                  <a:lumOff val="15000"/>
                </a:schemeClr>
              </a:solidFill>
            </a:endParaRPr>
          </a:p>
          <a:p>
            <a:pPr marL="285750" indent="-285750">
              <a:buFont typeface="Arial" panose="020B0604020202020204" pitchFamily="34" charset="0"/>
              <a:buChar char="•"/>
              <a:defRPr/>
            </a:pPr>
            <a:r>
              <a:rPr lang="en-GB" b="1" dirty="0">
                <a:solidFill>
                  <a:schemeClr val="tx1">
                    <a:lumMod val="85000"/>
                    <a:lumOff val="15000"/>
                  </a:schemeClr>
                </a:solidFill>
              </a:rPr>
              <a:t>Symbolic Interaction </a:t>
            </a:r>
            <a:r>
              <a:rPr lang="en-GB" dirty="0">
                <a:solidFill>
                  <a:schemeClr val="tx1">
                    <a:lumMod val="85000"/>
                    <a:lumOff val="15000"/>
                  </a:schemeClr>
                </a:solidFill>
              </a:rPr>
              <a:t>- </a:t>
            </a:r>
            <a:r>
              <a:rPr lang="en-GB" dirty="0"/>
              <a:t>While ageing itself is a biological process, being deemed old or young is a social construction.</a:t>
            </a:r>
          </a:p>
          <a:p>
            <a:pPr>
              <a:defRPr/>
            </a:pPr>
            <a:r>
              <a:rPr lang="en-GB" sz="1100"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Study.com, 2021; Sussex, Herne and Scourfield, 2010; </a:t>
            </a:r>
            <a:r>
              <a:rPr lang="en-GB" sz="1100" dirty="0">
                <a:latin typeface="Arial" panose="020B0604020202020204" pitchFamily="34" charset="0"/>
                <a:cs typeface="Arial" panose="020B0604020202020204" pitchFamily="34" charset="0"/>
              </a:rPr>
              <a:t>ThoughtCo, 2019;</a:t>
            </a:r>
            <a:r>
              <a:rPr lang="en-US" sz="1100" dirty="0">
                <a:latin typeface="Arial" panose="020B0604020202020204" pitchFamily="34" charset="0"/>
                <a:cs typeface="Arial" panose="020B0604020202020204" pitchFamily="34" charset="0"/>
              </a:rPr>
              <a:t> Waugh, 2014; Waugh, 2018; Winstead, 2014).</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89364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93DC1-B615-490C-A762-3A9700B94F79}"/>
              </a:ext>
            </a:extLst>
          </p:cNvPr>
          <p:cNvSpPr>
            <a:spLocks noGrp="1"/>
          </p:cNvSpPr>
          <p:nvPr>
            <p:ph type="title"/>
          </p:nvPr>
        </p:nvSpPr>
        <p:spPr/>
        <p:txBody>
          <a:bodyPr/>
          <a:lstStyle/>
          <a:p>
            <a:r>
              <a:rPr lang="en-GB" dirty="0">
                <a:solidFill>
                  <a:srgbClr val="FF0000"/>
                </a:solidFill>
              </a:rPr>
              <a:t>Recommendation for elder abuse </a:t>
            </a:r>
            <a:endParaRPr lang="en-US" dirty="0">
              <a:solidFill>
                <a:srgbClr val="FF0000"/>
              </a:solidFill>
            </a:endParaRPr>
          </a:p>
        </p:txBody>
      </p:sp>
      <p:sp>
        <p:nvSpPr>
          <p:cNvPr id="3" name="TextBox 2">
            <a:extLst>
              <a:ext uri="{FF2B5EF4-FFF2-40B4-BE49-F238E27FC236}">
                <a16:creationId xmlns:a16="http://schemas.microsoft.com/office/drawing/2014/main" id="{2DFC17BE-7A6C-419E-B206-C3D289D2549A}"/>
              </a:ext>
            </a:extLst>
          </p:cNvPr>
          <p:cNvSpPr txBox="1"/>
          <p:nvPr/>
        </p:nvSpPr>
        <p:spPr>
          <a:xfrm>
            <a:off x="636104" y="2491554"/>
            <a:ext cx="10389705" cy="2308324"/>
          </a:xfrm>
          <a:prstGeom prst="rect">
            <a:avLst/>
          </a:prstGeom>
          <a:noFill/>
        </p:spPr>
        <p:txBody>
          <a:bodyPr wrap="square" rtlCol="0">
            <a:spAutoFit/>
          </a:bodyPr>
          <a:lstStyle/>
          <a:p>
            <a:pPr marL="285750" indent="-285750">
              <a:buFont typeface="Arial" panose="020B0604020202020204" pitchFamily="34" charset="0"/>
              <a:buChar char="•"/>
            </a:pPr>
            <a:r>
              <a:rPr lang="en-GB" dirty="0"/>
              <a:t>Better reforms of the legislation</a:t>
            </a:r>
          </a:p>
          <a:p>
            <a:pPr marL="285750" indent="-285750">
              <a:buFont typeface="Arial" panose="020B0604020202020204" pitchFamily="34" charset="0"/>
              <a:buChar char="•"/>
            </a:pPr>
            <a:r>
              <a:rPr lang="en-GB" dirty="0"/>
              <a:t>Nothing in law for the perpetrator</a:t>
            </a:r>
          </a:p>
          <a:p>
            <a:pPr marL="285750" indent="-285750">
              <a:buFont typeface="Arial" panose="020B0604020202020204" pitchFamily="34" charset="0"/>
              <a:buChar char="•"/>
            </a:pPr>
            <a:r>
              <a:rPr lang="en-GB" dirty="0"/>
              <a:t>Person centred care for the individual to reduce the abuse</a:t>
            </a:r>
          </a:p>
          <a:p>
            <a:pPr marL="285750" indent="-285750">
              <a:buFont typeface="Arial" panose="020B0604020202020204" pitchFamily="34" charset="0"/>
              <a:buChar char="•"/>
            </a:pPr>
            <a:r>
              <a:rPr lang="en-GB" dirty="0"/>
              <a:t>Advocacy for the elderly so it can become a deterrent for the abusers</a:t>
            </a:r>
          </a:p>
          <a:p>
            <a:pPr marL="285750" indent="-285750">
              <a:buFont typeface="Arial" panose="020B0604020202020204" pitchFamily="34" charset="0"/>
              <a:buChar char="•"/>
            </a:pPr>
            <a:r>
              <a:rPr lang="en-GB" dirty="0"/>
              <a:t>CCTV</a:t>
            </a:r>
          </a:p>
          <a:p>
            <a:pPr marL="285750" indent="-285750">
              <a:buFont typeface="Arial" panose="020B0604020202020204" pitchFamily="34" charset="0"/>
              <a:buChar char="•"/>
            </a:pPr>
            <a:r>
              <a:rPr lang="en-GB" dirty="0"/>
              <a:t>Better training to avoid mishaps</a:t>
            </a:r>
          </a:p>
          <a:p>
            <a:pPr marL="285750" indent="-285750">
              <a:buFont typeface="Arial" panose="020B0604020202020204" pitchFamily="34" charset="0"/>
              <a:buChar char="•"/>
            </a:pPr>
            <a:r>
              <a:rPr lang="en-GB" dirty="0"/>
              <a:t>Better communication and engagement</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020954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93CC9F-95D7-4307-B208-9F61FA5FC13E}"/>
              </a:ext>
            </a:extLst>
          </p:cNvPr>
          <p:cNvSpPr txBox="1"/>
          <p:nvPr/>
        </p:nvSpPr>
        <p:spPr>
          <a:xfrm>
            <a:off x="609600" y="437322"/>
            <a:ext cx="10866782" cy="11480066"/>
          </a:xfrm>
          <a:prstGeom prst="rect">
            <a:avLst/>
          </a:prstGeom>
          <a:noFill/>
        </p:spPr>
        <p:txBody>
          <a:bodyPr wrap="square" rtlCol="0">
            <a:spAutoFit/>
          </a:bodyPr>
          <a:lstStyle/>
          <a:p>
            <a:r>
              <a:rPr lang="en-GB" b="1" i="1" u="sng" dirty="0"/>
              <a:t>References:</a:t>
            </a:r>
          </a:p>
          <a:p>
            <a:endParaRPr lang="en-GB" sz="1100" dirty="0">
              <a:latin typeface="Arial" panose="020B0604020202020204" pitchFamily="34" charset="0"/>
              <a:cs typeface="Arial" panose="020B0604020202020204" pitchFamily="34" charset="0"/>
            </a:endParaRPr>
          </a:p>
          <a:p>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Age UK (2021)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Protection from abuse.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US" sz="1100" i="1"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https://www.ageuk.org.uk/information-advice/health-wellbeing/relationships-family/protection-from-abuse/</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04 November 2021).</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100" i="1" dirty="0">
              <a:latin typeface="Arial" panose="020B0604020202020204" pitchFamily="34" charset="0"/>
              <a:cs typeface="Arial" panose="020B0604020202020204" pitchFamily="34" charset="0"/>
            </a:endParaRPr>
          </a:p>
          <a:p>
            <a:pPr marL="0" marR="0">
              <a:spcBef>
                <a:spcPts val="0"/>
              </a:spcBef>
              <a:spcAft>
                <a:spcPts val="0"/>
              </a:spcAft>
            </a:pP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Bernoth, M. et al. (2014) ‘Information management in aged care: cases of confidentiality and elder abuse’,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business ethics,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122(3), pp. 453–460. DOI: 10.1007/s10551-013-1770-7.</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100" i="1" dirty="0">
              <a:latin typeface="Arial" panose="020B0604020202020204" pitchFamily="34" charset="0"/>
              <a:cs typeface="Arial" panose="020B0604020202020204" pitchFamily="34" charset="0"/>
            </a:endParaRPr>
          </a:p>
          <a:p>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Care Quality Commission (2021)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Regulation 10: Dignity and respect.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US"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https://www.cqc.org.uk/guidance-providers/regulations-enforcement/regulation-10-dignity-respect</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05 November 2021).</a:t>
            </a:r>
          </a:p>
          <a:p>
            <a:pPr marL="0" marR="0">
              <a:spcBef>
                <a:spcPts val="0"/>
              </a:spcBef>
              <a:spcAft>
                <a:spcPts val="0"/>
              </a:spcAft>
            </a:pPr>
            <a:endParaRPr lang="en-US" sz="11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Citizen Advice (2021)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Human Rights Act 1998.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US"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https://www.citizensadvice.org.uk/law-and-courts/civil-rights/human-rights/the-human-rights-act-1998/</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07 November 2021).</a:t>
            </a:r>
          </a:p>
          <a:p>
            <a:pPr marL="0" marR="0">
              <a:spcBef>
                <a:spcPts val="0"/>
              </a:spcBef>
              <a:spcAft>
                <a:spcPts val="0"/>
              </a:spcAft>
            </a:pPr>
            <a:endParaRPr lang="en-US" sz="11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 (2012)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and Social Care Act 2012: fact sheets.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US"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https://www.gov.uk/government/publications/health-and-social-care-act-2012-fact-sheets</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06 November 2021).</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 (2013)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Equality Act 2010: guidance.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US"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https://www.gov.uk/guidance/equality-act-2010-guidance</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06 November 2021).</a:t>
            </a:r>
          </a:p>
          <a:p>
            <a:pPr marL="0" marR="0">
              <a:spcBef>
                <a:spcPts val="0"/>
              </a:spcBef>
              <a:spcAft>
                <a:spcPts val="0"/>
              </a:spcAft>
            </a:pPr>
            <a:endParaRPr lang="en-US" sz="11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HG.org (2021)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Factors that Contribute to Nursing Home Abuse.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US"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https://www.hg.org/legal-articles/factors-that-contribute-to-nursing-home-abuse-41701</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04 November 2021). </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endPar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Johnson, K. and Boland, B. (2019) ‘Adult safeguarding under the Care Act 2014’,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BJPsych bulletin</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43</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 pp. 38–42. DOI: 10.1192/bjb.2018.71.</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endPar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Kennelly, S. et al. (2011) ‘Elder abuse in residential care’,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Lancet,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377(9771), pp. 1076–1076. DOI: 10.1016/S0140-6736(11)60432-7.</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endPar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fr-CA"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Lachs, M.S. et al.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(2012) ‘Verbal and physical aggression directed at nursing home staff by residents’, </a:t>
            </a:r>
            <a:r>
              <a:rPr lang="en-US"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general internal medicine: JGIM, </a:t>
            </a:r>
            <a:r>
              <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28(5), pp. 660–667. DOI: 10.1007/s11606-012-2284-1.</a:t>
            </a:r>
            <a:endParaRPr lang="en-US" sz="1100" kern="12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endParaRPr lang="en-US" sz="11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100" kern="1200" dirty="0">
                <a:solidFill>
                  <a:srgbClr val="000000"/>
                </a:solidFill>
                <a:effectLst/>
                <a:latin typeface="Arial" panose="020B0604020202020204" pitchFamily="34" charset="0"/>
                <a:ea typeface="Times New Roman" panose="02020603050405020304" pitchFamily="18" charset="0"/>
              </a:rPr>
              <a:t>Myhre, J. et al. (2020) ‘Elder abuse and neglect: an overlooked patient safety issue a focus group study of nursing home leaders, perceptions of elder abuse and neglect’, </a:t>
            </a:r>
            <a:r>
              <a:rPr lang="en-US" sz="1100" i="1" kern="1200" dirty="0">
                <a:solidFill>
                  <a:srgbClr val="000000"/>
                </a:solidFill>
                <a:effectLst/>
                <a:latin typeface="Arial" panose="020B0604020202020204" pitchFamily="34" charset="0"/>
                <a:ea typeface="Times New Roman" panose="02020603050405020304" pitchFamily="18" charset="0"/>
              </a:rPr>
              <a:t>BMC health services research, </a:t>
            </a:r>
            <a:r>
              <a:rPr lang="en-US" sz="1100" kern="1200" dirty="0">
                <a:solidFill>
                  <a:srgbClr val="000000"/>
                </a:solidFill>
                <a:effectLst/>
                <a:latin typeface="Arial" panose="020B0604020202020204" pitchFamily="34" charset="0"/>
                <a:ea typeface="Times New Roman" panose="02020603050405020304" pitchFamily="18" charset="0"/>
              </a:rPr>
              <a:t>20(1), pp. 199–199. DOI: 10.1186/s12913-020-5047-4. </a:t>
            </a:r>
            <a:endParaRPr lang="en-US" sz="1100" dirty="0">
              <a:effectLst/>
              <a:latin typeface="Times New Roman" panose="02020603050405020304" pitchFamily="18" charset="0"/>
              <a:ea typeface="Times New Roman" panose="02020603050405020304" pitchFamily="18" charset="0"/>
            </a:endParaRPr>
          </a:p>
          <a:p>
            <a:pPr marL="0" marR="0">
              <a:spcBef>
                <a:spcPts val="0"/>
              </a:spcBef>
              <a:spcAft>
                <a:spcPts val="0"/>
              </a:spcAft>
            </a:pPr>
            <a:endPar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US" sz="1100" kern="1200" dirty="0">
                <a:solidFill>
                  <a:srgbClr val="000000"/>
                </a:solidFill>
                <a:effectLst/>
                <a:latin typeface="Arial" panose="020B0604020202020204" pitchFamily="34" charset="0"/>
                <a:ea typeface="Times New Roman" panose="02020603050405020304" pitchFamily="18" charset="0"/>
              </a:rPr>
              <a:t>NHS (2019) </a:t>
            </a:r>
            <a:r>
              <a:rPr lang="en-US" sz="1100" i="1" kern="1200" dirty="0">
                <a:solidFill>
                  <a:srgbClr val="000000"/>
                </a:solidFill>
                <a:effectLst/>
                <a:latin typeface="Arial" panose="020B0604020202020204" pitchFamily="34" charset="0"/>
                <a:ea typeface="Times New Roman" panose="02020603050405020304" pitchFamily="18" charset="0"/>
              </a:rPr>
              <a:t>Domestic violence and abuse. A</a:t>
            </a:r>
            <a:r>
              <a:rPr lang="en-US" sz="1100" kern="1200" dirty="0">
                <a:solidFill>
                  <a:srgbClr val="000000"/>
                </a:solidFill>
                <a:effectLst/>
                <a:latin typeface="Arial" panose="020B0604020202020204" pitchFamily="34" charset="0"/>
                <a:ea typeface="Times New Roman" panose="02020603050405020304" pitchFamily="18" charset="0"/>
              </a:rPr>
              <a:t>vailable at: </a:t>
            </a:r>
            <a:r>
              <a:rPr lang="en-US" sz="1100" u="sng" kern="1200" dirty="0">
                <a:solidFill>
                  <a:srgbClr val="000000"/>
                </a:solidFill>
                <a:effectLst/>
                <a:latin typeface="Arial" panose="020B0604020202020204" pitchFamily="34" charset="0"/>
                <a:ea typeface="Times New Roman" panose="02020603050405020304" pitchFamily="18" charset="0"/>
                <a:hlinkClick r:id="rId8"/>
              </a:rPr>
              <a:t>https://www.nhs.uk/live-well/healthy-body/getting-help-for-domestic-violence/</a:t>
            </a:r>
            <a:r>
              <a:rPr lang="en-US" sz="1100" kern="1200" dirty="0">
                <a:solidFill>
                  <a:srgbClr val="000000"/>
                </a:solidFill>
                <a:effectLst/>
                <a:latin typeface="Arial" panose="020B0604020202020204" pitchFamily="34" charset="0"/>
                <a:ea typeface="Times New Roman" panose="02020603050405020304" pitchFamily="18" charset="0"/>
              </a:rPr>
              <a:t> (Accessed: 02 November 2021).</a:t>
            </a:r>
            <a:endParaRPr lang="en-US" sz="1100" dirty="0">
              <a:effectLst/>
              <a:latin typeface="Times New Roman" panose="02020603050405020304" pitchFamily="18" charset="0"/>
              <a:ea typeface="Times New Roman" panose="02020603050405020304" pitchFamily="18" charset="0"/>
            </a:endParaRPr>
          </a:p>
          <a:p>
            <a:pPr marL="0" marR="0">
              <a:spcBef>
                <a:spcPts val="0"/>
              </a:spcBef>
              <a:spcAft>
                <a:spcPts val="0"/>
              </a:spcAft>
            </a:pPr>
            <a:endPar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endParaRPr lang="en-US"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sz="1100" i="1" dirty="0"/>
          </a:p>
          <a:p>
            <a:endParaRPr lang="en-US" sz="1100" i="1" dirty="0"/>
          </a:p>
          <a:p>
            <a:endParaRPr lang="en-US" sz="1100" dirty="0"/>
          </a:p>
          <a:p>
            <a:endParaRPr lang="en-US" sz="1100" dirty="0"/>
          </a:p>
          <a:p>
            <a:endParaRPr lang="en-US" sz="1100" dirty="0"/>
          </a:p>
          <a:p>
            <a:endParaRPr lang="en-US" sz="1100" dirty="0"/>
          </a:p>
          <a:p>
            <a:endParaRPr lang="en-US" sz="1100" dirty="0"/>
          </a:p>
          <a:p>
            <a:endParaRPr lang="en-US" sz="1100" i="1" dirty="0"/>
          </a:p>
          <a:p>
            <a:endParaRPr lang="en-US" sz="1100" i="1" dirty="0"/>
          </a:p>
          <a:p>
            <a:endParaRPr lang="en-US" sz="1100" i="1" dirty="0">
              <a:latin typeface="Arial" panose="020B0604020202020204" pitchFamily="34" charset="0"/>
              <a:cs typeface="Arial" panose="020B0604020202020204" pitchFamily="34" charset="0"/>
            </a:endParaRPr>
          </a:p>
          <a:p>
            <a:endParaRPr lang="en-US" dirty="0"/>
          </a:p>
          <a:p>
            <a:endParaRPr lang="en-US" i="1" dirty="0"/>
          </a:p>
          <a:p>
            <a:endParaRPr lang="en-US" i="1" dirty="0"/>
          </a:p>
          <a:p>
            <a:endParaRPr lang="en-US" dirty="0"/>
          </a:p>
          <a:p>
            <a:endParaRPr lang="en-US" dirty="0"/>
          </a:p>
          <a:p>
            <a:endParaRPr lang="en-US" dirty="0"/>
          </a:p>
          <a:p>
            <a:endParaRPr lang="en-US" dirty="0"/>
          </a:p>
          <a:p>
            <a:endParaRPr lang="en-US" i="1" dirty="0"/>
          </a:p>
          <a:p>
            <a:endParaRPr lang="en-US" i="1" dirty="0"/>
          </a:p>
          <a:p>
            <a:endParaRPr lang="en-US" i="1" dirty="0"/>
          </a:p>
        </p:txBody>
      </p:sp>
    </p:spTree>
    <p:extLst>
      <p:ext uri="{BB962C8B-B14F-4D97-AF65-F5344CB8AC3E}">
        <p14:creationId xmlns:p14="http://schemas.microsoft.com/office/powerpoint/2010/main" val="5558758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060BA3-20F8-489D-B2F2-4B893DFB64CA}"/>
              </a:ext>
            </a:extLst>
          </p:cNvPr>
          <p:cNvSpPr txBox="1"/>
          <p:nvPr/>
        </p:nvSpPr>
        <p:spPr>
          <a:xfrm>
            <a:off x="118874" y="291548"/>
            <a:ext cx="11529391" cy="6571030"/>
          </a:xfrm>
          <a:prstGeom prst="rect">
            <a:avLst/>
          </a:prstGeom>
          <a:noFill/>
        </p:spPr>
        <p:txBody>
          <a:bodyPr wrap="square" rtlCol="0">
            <a:spAutoFit/>
          </a:bodyPr>
          <a:lstStyle/>
          <a:p>
            <a:pPr marL="0" marR="0">
              <a:spcBef>
                <a:spcPts val="0"/>
              </a:spcBef>
              <a:spcAft>
                <a:spcPts val="0"/>
              </a:spcAft>
            </a:pPr>
            <a:endParaRPr lang="en-US" kern="1200" dirty="0">
              <a:solidFill>
                <a:srgbClr val="000000"/>
              </a:solidFill>
              <a:latin typeface="Arial" panose="020B0604020202020204" pitchFamily="34" charset="0"/>
              <a:ea typeface="Times New Roman" panose="02020603050405020304" pitchFamily="18" charset="0"/>
            </a:endParaRPr>
          </a:p>
          <a:p>
            <a:pPr marL="0" marR="0">
              <a:spcBef>
                <a:spcPts val="0"/>
              </a:spcBef>
              <a:spcAft>
                <a:spcPts val="0"/>
              </a:spcAft>
            </a:pPr>
            <a:r>
              <a:rPr lang="en-GB" sz="1100" kern="1200" dirty="0">
                <a:solidFill>
                  <a:srgbClr val="000000"/>
                </a:solidFill>
                <a:effectLst/>
                <a:latin typeface="Arial" panose="020B0604020202020204" pitchFamily="34" charset="0"/>
                <a:ea typeface="Times New Roman" panose="02020603050405020304" pitchFamily="18" charset="0"/>
              </a:rPr>
              <a:t>NHS (2021) </a:t>
            </a:r>
            <a:r>
              <a:rPr lang="en-US" sz="1100" i="1" kern="1200" dirty="0">
                <a:solidFill>
                  <a:srgbClr val="000000"/>
                </a:solidFill>
                <a:effectLst/>
                <a:latin typeface="Arial" panose="020B0604020202020204" pitchFamily="34" charset="0"/>
                <a:ea typeface="Times New Roman" panose="02020603050405020304" pitchFamily="18" charset="0"/>
              </a:rPr>
              <a:t>Abuse and neglect of vulnerable adults. </a:t>
            </a:r>
            <a:r>
              <a:rPr lang="en-US" sz="1100" kern="1200" dirty="0">
                <a:solidFill>
                  <a:srgbClr val="000000"/>
                </a:solidFill>
                <a:effectLst/>
                <a:latin typeface="Arial" panose="020B0604020202020204" pitchFamily="34" charset="0"/>
                <a:ea typeface="Times New Roman" panose="02020603050405020304" pitchFamily="18" charset="0"/>
              </a:rPr>
              <a:t>Available at: </a:t>
            </a:r>
            <a:r>
              <a:rPr lang="en-US" sz="1100" u="sng" kern="1200" dirty="0">
                <a:solidFill>
                  <a:srgbClr val="000000"/>
                </a:solidFill>
                <a:effectLst/>
                <a:latin typeface="Arial" panose="020B0604020202020204" pitchFamily="34" charset="0"/>
                <a:ea typeface="Times New Roman" panose="02020603050405020304" pitchFamily="18" charset="0"/>
                <a:hlinkClick r:id="rId2"/>
              </a:rPr>
              <a:t>https://www.nhs.uk/conditions/social-care-and-support-guide/help-from-social-services-and-charities/abuse-and-neglect-vulnerable-adults/</a:t>
            </a:r>
            <a:r>
              <a:rPr lang="en-US" sz="1100" kern="1200" dirty="0">
                <a:solidFill>
                  <a:srgbClr val="000000"/>
                </a:solidFill>
                <a:effectLst/>
                <a:latin typeface="Arial" panose="020B0604020202020204" pitchFamily="34" charset="0"/>
                <a:ea typeface="Times New Roman" panose="02020603050405020304" pitchFamily="18" charset="0"/>
              </a:rPr>
              <a:t> (Accessed: 02 November 2021).</a:t>
            </a:r>
          </a:p>
          <a:p>
            <a:endParaRPr lang="en-US" sz="1100" dirty="0">
              <a:solidFill>
                <a:srgbClr val="000000"/>
              </a:solidFill>
              <a:latin typeface="Arial" panose="020B0604020202020204" pitchFamily="34" charset="0"/>
              <a:ea typeface="Times New Roman" panose="02020603050405020304" pitchFamily="18" charset="0"/>
            </a:endParaRPr>
          </a:p>
          <a:p>
            <a:r>
              <a:rPr lang="en-US" sz="1100" kern="1200" dirty="0">
                <a:solidFill>
                  <a:srgbClr val="000000"/>
                </a:solidFill>
                <a:effectLst/>
                <a:latin typeface="Arial" panose="020B0604020202020204" pitchFamily="34" charset="0"/>
                <a:ea typeface="Times New Roman" panose="02020603050405020304" pitchFamily="18" charset="0"/>
              </a:rPr>
              <a:t>NICE (2020) </a:t>
            </a:r>
            <a:r>
              <a:rPr lang="en-US" sz="1100" i="1" kern="1200" dirty="0">
                <a:solidFill>
                  <a:srgbClr val="000000"/>
                </a:solidFill>
                <a:effectLst/>
                <a:latin typeface="Arial" panose="020B0604020202020204" pitchFamily="34" charset="0"/>
                <a:ea typeface="Times New Roman" panose="02020603050405020304" pitchFamily="18" charset="0"/>
              </a:rPr>
              <a:t>Be aware of the signs of abuse and neglect in adult care homes, says NICE. </a:t>
            </a:r>
            <a:r>
              <a:rPr lang="en-US" sz="1100" kern="1200" dirty="0">
                <a:solidFill>
                  <a:srgbClr val="000000"/>
                </a:solidFill>
                <a:effectLst/>
                <a:latin typeface="Arial" panose="020B0604020202020204" pitchFamily="34" charset="0"/>
                <a:ea typeface="Times New Roman" panose="02020603050405020304" pitchFamily="18" charset="0"/>
              </a:rPr>
              <a:t>Available at: </a:t>
            </a:r>
            <a:r>
              <a:rPr lang="en-US" sz="1100" u="sng" kern="1200" dirty="0">
                <a:solidFill>
                  <a:srgbClr val="000000"/>
                </a:solidFill>
                <a:effectLst/>
                <a:latin typeface="Arial" panose="020B0604020202020204" pitchFamily="34" charset="0"/>
                <a:ea typeface="Times New Roman" panose="02020603050405020304" pitchFamily="18" charset="0"/>
                <a:hlinkClick r:id="rId3"/>
              </a:rPr>
              <a:t>https://www.nice.org.uk/news/article/be-aware-of-the-signs-of-abuse-and-neglect-in-adult-care-homes-says-nice</a:t>
            </a:r>
            <a:r>
              <a:rPr lang="en-US" sz="1100" kern="1200" dirty="0">
                <a:solidFill>
                  <a:srgbClr val="000000"/>
                </a:solidFill>
                <a:effectLst/>
                <a:latin typeface="Arial" panose="020B0604020202020204" pitchFamily="34" charset="0"/>
                <a:ea typeface="Times New Roman" panose="02020603050405020304" pitchFamily="18" charset="0"/>
              </a:rPr>
              <a:t> (Accessed: 03 November 2021).</a:t>
            </a:r>
          </a:p>
          <a:p>
            <a:endParaRPr lang="en-US" sz="1100" dirty="0">
              <a:solidFill>
                <a:srgbClr val="000000"/>
              </a:solidFill>
              <a:latin typeface="Arial" panose="020B0604020202020204" pitchFamily="34" charset="0"/>
              <a:ea typeface="Times New Roman" panose="02020603050405020304" pitchFamily="18" charset="0"/>
            </a:endParaRPr>
          </a:p>
          <a:p>
            <a:pPr marL="0" marR="0">
              <a:spcBef>
                <a:spcPts val="0"/>
              </a:spcBef>
              <a:spcAft>
                <a:spcPts val="0"/>
              </a:spcAft>
            </a:pPr>
            <a:r>
              <a:rPr lang="en-US" sz="1100" kern="1200" dirty="0">
                <a:solidFill>
                  <a:srgbClr val="000000"/>
                </a:solidFill>
                <a:effectLst/>
                <a:latin typeface="Arial" panose="020B0604020202020204" pitchFamily="34" charset="0"/>
                <a:ea typeface="Times New Roman" panose="02020603050405020304" pitchFamily="18" charset="0"/>
              </a:rPr>
              <a:t>Nordström, K. and Wangmo, T. (2018) ‘Caring for elder patients: mutual vulnerabilities in professional ethics’, </a:t>
            </a:r>
            <a:r>
              <a:rPr lang="en-US" sz="1100" i="1" kern="1200" dirty="0">
                <a:solidFill>
                  <a:srgbClr val="000000"/>
                </a:solidFill>
                <a:effectLst/>
                <a:latin typeface="Arial" panose="020B0604020202020204" pitchFamily="34" charset="0"/>
                <a:ea typeface="Times New Roman" panose="02020603050405020304" pitchFamily="18" charset="0"/>
              </a:rPr>
              <a:t>Nursing ethics, </a:t>
            </a:r>
            <a:r>
              <a:rPr lang="en-US" sz="1100" kern="1200" dirty="0">
                <a:solidFill>
                  <a:srgbClr val="000000"/>
                </a:solidFill>
                <a:effectLst/>
                <a:latin typeface="Arial" panose="020B0604020202020204" pitchFamily="34" charset="0"/>
                <a:ea typeface="Times New Roman" panose="02020603050405020304" pitchFamily="18" charset="0"/>
              </a:rPr>
              <a:t>25(8), pp. 1004–1016. </a:t>
            </a:r>
            <a:endParaRPr lang="en-US" sz="11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100" kern="1200" dirty="0">
                <a:solidFill>
                  <a:srgbClr val="000000"/>
                </a:solidFill>
                <a:effectLst/>
                <a:latin typeface="Arial" panose="020B0604020202020204" pitchFamily="34" charset="0"/>
                <a:ea typeface="Times New Roman" panose="02020603050405020304" pitchFamily="18" charset="0"/>
              </a:rPr>
              <a:t>DOI: 10.1177/0969733016684548.</a:t>
            </a:r>
          </a:p>
          <a:p>
            <a:pPr marL="0" marR="0">
              <a:spcBef>
                <a:spcPts val="0"/>
              </a:spcBef>
              <a:spcAft>
                <a:spcPts val="0"/>
              </a:spcAft>
            </a:pPr>
            <a:endParaRPr lang="en-US" sz="1100" dirty="0">
              <a:solidFill>
                <a:srgbClr val="000000"/>
              </a:solidFill>
              <a:latin typeface="Arial" panose="020B0604020202020204" pitchFamily="34" charset="0"/>
              <a:ea typeface="Times New Roman" panose="02020603050405020304" pitchFamily="18" charset="0"/>
            </a:endParaRPr>
          </a:p>
          <a:p>
            <a:r>
              <a:rPr lang="en-US" sz="1100" kern="1200" dirty="0">
                <a:solidFill>
                  <a:srgbClr val="000000"/>
                </a:solidFill>
                <a:effectLst/>
                <a:latin typeface="Arial" panose="020B0604020202020204" pitchFamily="34" charset="0"/>
                <a:ea typeface="Times New Roman" panose="02020603050405020304" pitchFamily="18" charset="0"/>
              </a:rPr>
              <a:t>Nursing Home Abuse Justice (2021) </a:t>
            </a:r>
            <a:r>
              <a:rPr lang="en-US" sz="1100" i="1" kern="1200" dirty="0">
                <a:solidFill>
                  <a:srgbClr val="000000"/>
                </a:solidFill>
                <a:effectLst/>
                <a:latin typeface="Arial" panose="020B0604020202020204" pitchFamily="34" charset="0"/>
                <a:ea typeface="Times New Roman" panose="02020603050405020304" pitchFamily="18" charset="0"/>
              </a:rPr>
              <a:t>Nursing Home Abuse Causes. </a:t>
            </a:r>
            <a:r>
              <a:rPr lang="en-US" sz="1100" kern="1200" dirty="0">
                <a:solidFill>
                  <a:srgbClr val="000000"/>
                </a:solidFill>
                <a:effectLst/>
                <a:latin typeface="Arial" panose="020B0604020202020204" pitchFamily="34" charset="0"/>
                <a:ea typeface="Times New Roman" panose="02020603050405020304" pitchFamily="18" charset="0"/>
              </a:rPr>
              <a:t>Available at: </a:t>
            </a:r>
            <a:r>
              <a:rPr lang="en-US" sz="1100" u="sng" kern="1200" dirty="0">
                <a:solidFill>
                  <a:srgbClr val="000000"/>
                </a:solidFill>
                <a:effectLst/>
                <a:latin typeface="Arial" panose="020B0604020202020204" pitchFamily="34" charset="0"/>
                <a:ea typeface="Times New Roman" panose="02020603050405020304" pitchFamily="18" charset="0"/>
                <a:hlinkClick r:id="rId4"/>
              </a:rPr>
              <a:t>https://www.nursinghomeabuse.org/nursing-home-abuse/causes/</a:t>
            </a:r>
            <a:r>
              <a:rPr lang="en-US" sz="1100" kern="1200" dirty="0">
                <a:solidFill>
                  <a:srgbClr val="000000"/>
                </a:solidFill>
                <a:effectLst/>
                <a:latin typeface="Arial" panose="020B0604020202020204" pitchFamily="34" charset="0"/>
                <a:ea typeface="Times New Roman" panose="02020603050405020304" pitchFamily="18" charset="0"/>
              </a:rPr>
              <a:t> (Accessed: 03 November 2021).</a:t>
            </a:r>
            <a:endParaRPr lang="en-US" sz="1100" dirty="0">
              <a:effectLst/>
              <a:latin typeface="Times New Roman" panose="02020603050405020304" pitchFamily="18" charset="0"/>
              <a:ea typeface="Times New Roman" panose="02020603050405020304" pitchFamily="18" charset="0"/>
            </a:endParaRPr>
          </a:p>
          <a:p>
            <a:endParaRPr lang="en-US" sz="1100" dirty="0">
              <a:effectLst/>
              <a:latin typeface="Times New Roman" panose="02020603050405020304" pitchFamily="18" charset="0"/>
              <a:ea typeface="Times New Roman" panose="02020603050405020304" pitchFamily="18" charset="0"/>
            </a:endParaRPr>
          </a:p>
          <a:p>
            <a:r>
              <a:rPr lang="en-US" sz="1100" kern="1200" dirty="0">
                <a:solidFill>
                  <a:srgbClr val="000000"/>
                </a:solidFill>
                <a:effectLst/>
                <a:latin typeface="Arial" panose="020B0604020202020204" pitchFamily="34" charset="0"/>
                <a:ea typeface="Times New Roman" panose="02020603050405020304" pitchFamily="18" charset="0"/>
              </a:rPr>
              <a:t>Phelan, A. (2018) ‘The role of the nurse in detecting elder abuse and neglect: current perspectives’, </a:t>
            </a:r>
            <a:r>
              <a:rPr lang="en-US" sz="1100" i="1" kern="1200" dirty="0">
                <a:solidFill>
                  <a:srgbClr val="000000"/>
                </a:solidFill>
                <a:effectLst/>
                <a:latin typeface="Arial" panose="020B0604020202020204" pitchFamily="34" charset="0"/>
                <a:ea typeface="Times New Roman" panose="02020603050405020304" pitchFamily="18" charset="0"/>
              </a:rPr>
              <a:t>Nursing: Research and Reviews,</a:t>
            </a:r>
            <a:r>
              <a:rPr lang="en-US" sz="1100" kern="1200" dirty="0">
                <a:solidFill>
                  <a:srgbClr val="000000"/>
                </a:solidFill>
                <a:effectLst/>
                <a:latin typeface="Arial" panose="020B0604020202020204" pitchFamily="34" charset="0"/>
                <a:ea typeface="Times New Roman" panose="02020603050405020304" pitchFamily="18" charset="0"/>
              </a:rPr>
              <a:t> 8, PP. 15-22.</a:t>
            </a:r>
            <a:br>
              <a:rPr lang="en-US" sz="1100" kern="1200" dirty="0">
                <a:solidFill>
                  <a:srgbClr val="000000"/>
                </a:solidFill>
                <a:effectLst/>
                <a:latin typeface="Arial" panose="020B0604020202020204" pitchFamily="34" charset="0"/>
                <a:ea typeface="Times New Roman" panose="02020603050405020304" pitchFamily="18" charset="0"/>
              </a:rPr>
            </a:br>
            <a:r>
              <a:rPr lang="en-US" sz="1100" kern="1200" dirty="0">
                <a:solidFill>
                  <a:srgbClr val="000000"/>
                </a:solidFill>
                <a:effectLst/>
                <a:latin typeface="Arial" panose="020B0604020202020204" pitchFamily="34" charset="0"/>
                <a:ea typeface="Times New Roman" panose="02020603050405020304" pitchFamily="18" charset="0"/>
              </a:rPr>
              <a:t>DOI: 10.2147/NRR.S148936.</a:t>
            </a:r>
            <a:endParaRPr lang="en-US" sz="1100" dirty="0">
              <a:effectLst/>
              <a:latin typeface="Times New Roman" panose="02020603050405020304" pitchFamily="18" charset="0"/>
              <a:ea typeface="Times New Roman" panose="02020603050405020304" pitchFamily="18" charset="0"/>
            </a:endParaRPr>
          </a:p>
          <a:p>
            <a:endParaRPr lang="en-US" sz="1100" dirty="0">
              <a:effectLst/>
              <a:latin typeface="Times New Roman" panose="02020603050405020304" pitchFamily="18" charset="0"/>
              <a:ea typeface="Times New Roman" panose="02020603050405020304" pitchFamily="18" charset="0"/>
            </a:endParaRPr>
          </a:p>
          <a:p>
            <a:r>
              <a:rPr lang="en-US" sz="1100" kern="1200" dirty="0">
                <a:solidFill>
                  <a:srgbClr val="000000"/>
                </a:solidFill>
                <a:effectLst/>
                <a:latin typeface="Arial" panose="020B0604020202020204" pitchFamily="34" charset="0"/>
                <a:ea typeface="Times New Roman" panose="02020603050405020304" pitchFamily="18" charset="0"/>
              </a:rPr>
              <a:t>Study.com (2021) </a:t>
            </a:r>
            <a:r>
              <a:rPr lang="en-US" sz="1100" i="1" kern="1200" dirty="0">
                <a:solidFill>
                  <a:srgbClr val="000000"/>
                </a:solidFill>
                <a:effectLst/>
                <a:latin typeface="Arial" panose="020B0604020202020204" pitchFamily="34" charset="0"/>
                <a:ea typeface="Times New Roman" panose="02020603050405020304" pitchFamily="18" charset="0"/>
              </a:rPr>
              <a:t>Psychosocial Theories of Aging: Activity Theory, Continuity Theory &amp; Disengagement Theory. </a:t>
            </a:r>
            <a:r>
              <a:rPr lang="en-US" sz="1100" kern="1200" dirty="0">
                <a:solidFill>
                  <a:srgbClr val="000000"/>
                </a:solidFill>
                <a:effectLst/>
                <a:latin typeface="Arial" panose="020B0604020202020204" pitchFamily="34" charset="0"/>
                <a:ea typeface="Times New Roman" panose="02020603050405020304" pitchFamily="18" charset="0"/>
              </a:rPr>
              <a:t>Available at: </a:t>
            </a:r>
            <a:r>
              <a:rPr lang="en-US" sz="1100" u="sng" kern="1200" dirty="0">
                <a:solidFill>
                  <a:srgbClr val="000000"/>
                </a:solidFill>
                <a:effectLst/>
                <a:latin typeface="Arial" panose="020B0604020202020204" pitchFamily="34" charset="0"/>
                <a:ea typeface="Times New Roman" panose="02020603050405020304" pitchFamily="18" charset="0"/>
                <a:hlinkClick r:id="rId5"/>
              </a:rPr>
              <a:t>https://study.com/academy/lesson/psychosocial-theories-of-aging-activity-theory-continuity-theory-disengagement-theory.html</a:t>
            </a:r>
            <a:r>
              <a:rPr lang="en-US" sz="1100" kern="1200" dirty="0">
                <a:solidFill>
                  <a:srgbClr val="000000"/>
                </a:solidFill>
                <a:effectLst/>
                <a:latin typeface="Arial" panose="020B0604020202020204" pitchFamily="34" charset="0"/>
                <a:ea typeface="Times New Roman" panose="02020603050405020304" pitchFamily="18" charset="0"/>
              </a:rPr>
              <a:t> (Accessed: 07 November 2021).</a:t>
            </a:r>
            <a:endParaRPr lang="en-US" sz="1100" dirty="0">
              <a:effectLst/>
              <a:latin typeface="Times New Roman" panose="02020603050405020304" pitchFamily="18" charset="0"/>
              <a:ea typeface="Times New Roman" panose="02020603050405020304" pitchFamily="18" charset="0"/>
            </a:endParaRPr>
          </a:p>
          <a:p>
            <a:endParaRPr lang="en-US" sz="1100"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100" kern="1200" dirty="0">
                <a:solidFill>
                  <a:srgbClr val="000000"/>
                </a:solidFill>
                <a:effectLst/>
                <a:latin typeface="Arial" panose="020B0604020202020204" pitchFamily="34" charset="0"/>
                <a:ea typeface="Times New Roman" panose="02020603050405020304" pitchFamily="18" charset="0"/>
              </a:rPr>
              <a:t>Sussex, F., Herne, D. and Scourfield, P. (2010) </a:t>
            </a:r>
            <a:r>
              <a:rPr lang="en-US" sz="1100" i="1" kern="1200" dirty="0">
                <a:solidFill>
                  <a:srgbClr val="000000"/>
                </a:solidFill>
                <a:effectLst/>
                <a:latin typeface="Arial" panose="020B0604020202020204" pitchFamily="34" charset="0"/>
                <a:ea typeface="Times New Roman" panose="02020603050405020304" pitchFamily="18" charset="0"/>
              </a:rPr>
              <a:t>Advanced health and social care for NVQ/SVQ level 4 and foundation degrees</a:t>
            </a:r>
            <a:r>
              <a:rPr lang="en-US" sz="1100" kern="1200" dirty="0">
                <a:solidFill>
                  <a:srgbClr val="000000"/>
                </a:solidFill>
                <a:effectLst/>
                <a:latin typeface="Arial" panose="020B0604020202020204" pitchFamily="34" charset="0"/>
                <a:ea typeface="Times New Roman" panose="02020603050405020304" pitchFamily="18" charset="0"/>
              </a:rPr>
              <a:t>. Harlow: Heinemann.</a:t>
            </a:r>
            <a:endParaRPr lang="en-US" sz="1100" dirty="0">
              <a:effectLst/>
              <a:latin typeface="Times New Roman" panose="02020603050405020304" pitchFamily="18" charset="0"/>
              <a:ea typeface="Times New Roman" panose="02020603050405020304" pitchFamily="18" charset="0"/>
            </a:endParaRPr>
          </a:p>
          <a:p>
            <a:endParaRPr lang="en-US" sz="1100" dirty="0">
              <a:effectLst/>
              <a:latin typeface="Times New Roman" panose="02020603050405020304" pitchFamily="18" charset="0"/>
              <a:ea typeface="Times New Roman" panose="02020603050405020304" pitchFamily="18" charset="0"/>
            </a:endParaRPr>
          </a:p>
          <a:p>
            <a:r>
              <a:rPr lang="en-US" sz="1100" kern="1200" dirty="0">
                <a:solidFill>
                  <a:srgbClr val="000000"/>
                </a:solidFill>
                <a:effectLst/>
                <a:latin typeface="Arial" panose="020B0604020202020204" pitchFamily="34" charset="0"/>
                <a:ea typeface="Times New Roman" panose="02020603050405020304" pitchFamily="18" charset="0"/>
              </a:rPr>
              <a:t>Truong, C. et al. (2019) ‘Disclosure among victims of elder abuse in healthcare settings: a missing piece in the overall effort toward detection’, </a:t>
            </a:r>
            <a:r>
              <a:rPr lang="en-US" sz="1100" i="1" kern="1200" dirty="0">
                <a:solidFill>
                  <a:srgbClr val="000000"/>
                </a:solidFill>
                <a:effectLst/>
                <a:latin typeface="Arial" panose="020B0604020202020204" pitchFamily="34" charset="0"/>
                <a:ea typeface="Times New Roman" panose="02020603050405020304" pitchFamily="18" charset="0"/>
              </a:rPr>
              <a:t>Journal of elder abuse &amp; neglect</a:t>
            </a:r>
            <a:r>
              <a:rPr lang="en-US" sz="1100" kern="1200" dirty="0">
                <a:solidFill>
                  <a:srgbClr val="000000"/>
                </a:solidFill>
                <a:effectLst/>
                <a:latin typeface="Arial" panose="020B0604020202020204" pitchFamily="34" charset="0"/>
                <a:ea typeface="Times New Roman" panose="02020603050405020304" pitchFamily="18" charset="0"/>
              </a:rPr>
              <a:t>, </a:t>
            </a:r>
            <a:r>
              <a:rPr lang="en-US" sz="1100" i="1" kern="1200" dirty="0">
                <a:solidFill>
                  <a:srgbClr val="000000"/>
                </a:solidFill>
                <a:effectLst/>
                <a:latin typeface="Arial" panose="020B0604020202020204" pitchFamily="34" charset="0"/>
                <a:ea typeface="Times New Roman" panose="02020603050405020304" pitchFamily="18" charset="0"/>
              </a:rPr>
              <a:t>31</a:t>
            </a:r>
            <a:r>
              <a:rPr lang="en-US" sz="1100" kern="1200" dirty="0">
                <a:solidFill>
                  <a:srgbClr val="000000"/>
                </a:solidFill>
                <a:effectLst/>
                <a:latin typeface="Arial" panose="020B0604020202020204" pitchFamily="34" charset="0"/>
                <a:ea typeface="Times New Roman" panose="02020603050405020304" pitchFamily="18" charset="0"/>
              </a:rPr>
              <a:t>(2), pp. 181–190. DOI: 10.1080/08946566.2019.1588182.</a:t>
            </a:r>
            <a:endParaRPr lang="en-US" sz="1100" dirty="0">
              <a:effectLst/>
              <a:latin typeface="Times New Roman" panose="02020603050405020304" pitchFamily="18" charset="0"/>
              <a:ea typeface="Times New Roman" panose="02020603050405020304" pitchFamily="18" charset="0"/>
            </a:endParaRPr>
          </a:p>
          <a:p>
            <a:pPr marL="0" marR="0">
              <a:spcBef>
                <a:spcPts val="0"/>
              </a:spcBef>
              <a:spcAft>
                <a:spcPts val="0"/>
              </a:spcAft>
            </a:pPr>
            <a:endParaRPr lang="en-US" sz="1100" dirty="0">
              <a:effectLst/>
              <a:latin typeface="Times New Roman" panose="02020603050405020304" pitchFamily="18" charset="0"/>
              <a:ea typeface="Times New Roman" panose="02020603050405020304" pitchFamily="18" charset="0"/>
            </a:endParaRPr>
          </a:p>
          <a:p>
            <a:r>
              <a:rPr lang="en-US" sz="1100" kern="1200" dirty="0">
                <a:solidFill>
                  <a:srgbClr val="000000"/>
                </a:solidFill>
                <a:effectLst/>
                <a:latin typeface="Arial" panose="020B0604020202020204" pitchFamily="34" charset="0"/>
                <a:ea typeface="Times New Roman" panose="02020603050405020304" pitchFamily="18" charset="0"/>
              </a:rPr>
              <a:t>ThoughtCo (2019) </a:t>
            </a:r>
            <a:r>
              <a:rPr lang="en-US" sz="1100" i="1" kern="1200" dirty="0">
                <a:solidFill>
                  <a:srgbClr val="000000"/>
                </a:solidFill>
                <a:effectLst/>
                <a:latin typeface="Arial" panose="020B0604020202020204" pitchFamily="34" charset="0"/>
                <a:ea typeface="Times New Roman" panose="02020603050405020304" pitchFamily="18" charset="0"/>
              </a:rPr>
              <a:t>Disengagement Theory. </a:t>
            </a:r>
            <a:r>
              <a:rPr lang="en-US" sz="1100" kern="1200" dirty="0">
                <a:solidFill>
                  <a:srgbClr val="000000"/>
                </a:solidFill>
                <a:effectLst/>
                <a:latin typeface="Arial" panose="020B0604020202020204" pitchFamily="34" charset="0"/>
                <a:ea typeface="Times New Roman" panose="02020603050405020304" pitchFamily="18" charset="0"/>
              </a:rPr>
              <a:t>Available at: </a:t>
            </a:r>
            <a:r>
              <a:rPr lang="en-US" sz="1100" u="sng" kern="1200" dirty="0">
                <a:solidFill>
                  <a:srgbClr val="000000"/>
                </a:solidFill>
                <a:effectLst/>
                <a:latin typeface="Arial" panose="020B0604020202020204" pitchFamily="34" charset="0"/>
                <a:ea typeface="Times New Roman" panose="02020603050405020304" pitchFamily="18" charset="0"/>
                <a:hlinkClick r:id="rId6"/>
              </a:rPr>
              <a:t>https://www.thoughtco.com/disengagement-theory-3026258</a:t>
            </a:r>
            <a:r>
              <a:rPr lang="en-US" sz="1100" kern="1200" dirty="0">
                <a:solidFill>
                  <a:srgbClr val="000000"/>
                </a:solidFill>
                <a:effectLst/>
                <a:latin typeface="Arial" panose="020B0604020202020204" pitchFamily="34" charset="0"/>
                <a:ea typeface="Times New Roman" panose="02020603050405020304" pitchFamily="18" charset="0"/>
              </a:rPr>
              <a:t> (Accessed: 07 November 2021).</a:t>
            </a:r>
            <a:endParaRPr lang="en-US" sz="1100" dirty="0">
              <a:latin typeface="Times New Roman" panose="02020603050405020304" pitchFamily="18" charset="0"/>
              <a:ea typeface="Times New Roman" panose="02020603050405020304" pitchFamily="18" charset="0"/>
            </a:endParaRPr>
          </a:p>
          <a:p>
            <a:endParaRPr lang="en-US" sz="1100" kern="1200" dirty="0">
              <a:solidFill>
                <a:srgbClr val="000000"/>
              </a:solidFill>
              <a:effectLst/>
              <a:latin typeface="Times New Roman" panose="02020603050405020304" pitchFamily="18" charset="0"/>
              <a:ea typeface="Times New Roman" panose="02020603050405020304" pitchFamily="18" charset="0"/>
            </a:endParaRPr>
          </a:p>
          <a:p>
            <a:r>
              <a:rPr lang="en-US" sz="1100" kern="1200" dirty="0">
                <a:solidFill>
                  <a:srgbClr val="000000"/>
                </a:solidFill>
                <a:effectLst/>
                <a:latin typeface="Arial" panose="020B0604020202020204" pitchFamily="34" charset="0"/>
                <a:ea typeface="Times New Roman" panose="02020603050405020304" pitchFamily="18" charset="0"/>
              </a:rPr>
              <a:t>Waugh, A. and Grant, A. (2014) </a:t>
            </a:r>
            <a:r>
              <a:rPr lang="en-US" sz="1100" i="1" kern="1200" dirty="0">
                <a:solidFill>
                  <a:srgbClr val="000000"/>
                </a:solidFill>
                <a:effectLst/>
                <a:latin typeface="Arial" panose="020B0604020202020204" pitchFamily="34" charset="0"/>
                <a:ea typeface="Times New Roman" panose="02020603050405020304" pitchFamily="18" charset="0"/>
              </a:rPr>
              <a:t>Ross and Wilson anatomy and physiology in health and illness</a:t>
            </a:r>
            <a:r>
              <a:rPr lang="en-US" sz="1100" kern="1200" dirty="0">
                <a:solidFill>
                  <a:srgbClr val="000000"/>
                </a:solidFill>
                <a:effectLst/>
                <a:latin typeface="Arial" panose="020B0604020202020204" pitchFamily="34" charset="0"/>
                <a:ea typeface="Times New Roman" panose="02020603050405020304" pitchFamily="18" charset="0"/>
              </a:rPr>
              <a:t>. 12</a:t>
            </a:r>
            <a:r>
              <a:rPr lang="en-US" sz="1100" kern="1200" baseline="30000" dirty="0">
                <a:solidFill>
                  <a:srgbClr val="000000"/>
                </a:solidFill>
                <a:effectLst/>
                <a:latin typeface="Arial" panose="020B0604020202020204" pitchFamily="34" charset="0"/>
                <a:ea typeface="Times New Roman" panose="02020603050405020304" pitchFamily="18" charset="0"/>
              </a:rPr>
              <a:t>th</a:t>
            </a:r>
            <a:r>
              <a:rPr lang="en-US" sz="1100" kern="1200" dirty="0">
                <a:solidFill>
                  <a:srgbClr val="000000"/>
                </a:solidFill>
                <a:effectLst/>
                <a:latin typeface="Arial" panose="020B0604020202020204" pitchFamily="34" charset="0"/>
                <a:ea typeface="Times New Roman" panose="02020603050405020304" pitchFamily="18" charset="0"/>
              </a:rPr>
              <a:t> Ed. Edinburgh: Elsevier.</a:t>
            </a:r>
            <a:endParaRPr lang="en-US" sz="1100" dirty="0">
              <a:latin typeface="Times New Roman" panose="02020603050405020304" pitchFamily="18" charset="0"/>
              <a:ea typeface="Times New Roman" panose="02020603050405020304" pitchFamily="18" charset="0"/>
            </a:endParaRPr>
          </a:p>
          <a:p>
            <a:endParaRPr lang="en-US" sz="1100" kern="1200" dirty="0">
              <a:solidFill>
                <a:srgbClr val="000000"/>
              </a:solidFill>
              <a:effectLst/>
              <a:latin typeface="Times New Roman" panose="02020603050405020304" pitchFamily="18" charset="0"/>
              <a:ea typeface="Times New Roman" panose="02020603050405020304" pitchFamily="18" charset="0"/>
            </a:endParaRPr>
          </a:p>
          <a:p>
            <a:r>
              <a:rPr lang="en-US" sz="1100" kern="1200" dirty="0">
                <a:solidFill>
                  <a:srgbClr val="000000"/>
                </a:solidFill>
                <a:effectLst/>
                <a:latin typeface="Arial" panose="020B0604020202020204" pitchFamily="34" charset="0"/>
                <a:ea typeface="Times New Roman" panose="02020603050405020304" pitchFamily="18" charset="0"/>
              </a:rPr>
              <a:t>Waugh, A. and Grant, A. (2018) </a:t>
            </a:r>
            <a:r>
              <a:rPr lang="en-US" sz="1100" i="1" kern="1200" dirty="0">
                <a:solidFill>
                  <a:srgbClr val="000000"/>
                </a:solidFill>
                <a:effectLst/>
                <a:latin typeface="Arial" panose="020B0604020202020204" pitchFamily="34" charset="0"/>
                <a:ea typeface="Times New Roman" panose="02020603050405020304" pitchFamily="18" charset="0"/>
              </a:rPr>
              <a:t>Ross and Wilson anatomy and physiology in health and illness. </a:t>
            </a:r>
            <a:r>
              <a:rPr lang="en-US" sz="1100" kern="1200" dirty="0">
                <a:solidFill>
                  <a:srgbClr val="000000"/>
                </a:solidFill>
                <a:effectLst/>
                <a:latin typeface="Arial" panose="020B0604020202020204" pitchFamily="34" charset="0"/>
                <a:ea typeface="Times New Roman" panose="02020603050405020304" pitchFamily="18" charset="0"/>
              </a:rPr>
              <a:t>13</a:t>
            </a:r>
            <a:r>
              <a:rPr lang="en-US" sz="1100" kern="1200" baseline="30000" dirty="0">
                <a:solidFill>
                  <a:srgbClr val="000000"/>
                </a:solidFill>
                <a:effectLst/>
                <a:latin typeface="Arial" panose="020B0604020202020204" pitchFamily="34" charset="0"/>
                <a:ea typeface="Times New Roman" panose="02020603050405020304" pitchFamily="18" charset="0"/>
              </a:rPr>
              <a:t>th</a:t>
            </a:r>
            <a:r>
              <a:rPr lang="en-US" sz="1100" kern="1200" dirty="0">
                <a:solidFill>
                  <a:srgbClr val="000000"/>
                </a:solidFill>
                <a:effectLst/>
                <a:latin typeface="Arial" panose="020B0604020202020204" pitchFamily="34" charset="0"/>
                <a:ea typeface="Times New Roman" panose="02020603050405020304" pitchFamily="18" charset="0"/>
              </a:rPr>
              <a:t> Ed. Edinburgh: Elsevier.</a:t>
            </a:r>
            <a:endParaRPr lang="en-US" kern="1200" dirty="0">
              <a:solidFill>
                <a:srgbClr val="000000"/>
              </a:solidFill>
              <a:latin typeface="Times New Roman" panose="02020603050405020304" pitchFamily="18" charset="0"/>
              <a:ea typeface="Times New Roman" panose="02020603050405020304" pitchFamily="18" charset="0"/>
            </a:endParaRPr>
          </a:p>
          <a:p>
            <a:endParaRPr lang="en-US" sz="1100" dirty="0">
              <a:solidFill>
                <a:srgbClr val="000000"/>
              </a:solidFill>
              <a:effectLst/>
              <a:latin typeface="Times New Roman" panose="02020603050405020304" pitchFamily="18" charset="0"/>
              <a:ea typeface="Times New Roman" panose="02020603050405020304" pitchFamily="18" charset="0"/>
            </a:endParaRPr>
          </a:p>
          <a:p>
            <a:r>
              <a:rPr lang="en-GB" sz="1100" kern="1200" dirty="0">
                <a:solidFill>
                  <a:srgbClr val="000000"/>
                </a:solidFill>
                <a:effectLst/>
                <a:latin typeface="Arial" panose="020B0604020202020204" pitchFamily="34" charset="0"/>
                <a:ea typeface="Times New Roman" panose="02020603050405020304" pitchFamily="18" charset="0"/>
              </a:rPr>
              <a:t>WHO (2021) </a:t>
            </a:r>
            <a:r>
              <a:rPr lang="en-GB" sz="1100" i="1" kern="1200" dirty="0">
                <a:solidFill>
                  <a:srgbClr val="000000"/>
                </a:solidFill>
                <a:effectLst/>
                <a:latin typeface="Arial" panose="020B0604020202020204" pitchFamily="34" charset="0"/>
                <a:ea typeface="Times New Roman" panose="02020603050405020304" pitchFamily="18" charset="0"/>
              </a:rPr>
              <a:t>Elder Abuse. </a:t>
            </a:r>
            <a:r>
              <a:rPr lang="en-GB" sz="1100" kern="1200" dirty="0">
                <a:solidFill>
                  <a:srgbClr val="000000"/>
                </a:solidFill>
                <a:effectLst/>
                <a:latin typeface="Arial" panose="020B0604020202020204" pitchFamily="34" charset="0"/>
                <a:ea typeface="Times New Roman" panose="02020603050405020304" pitchFamily="18" charset="0"/>
              </a:rPr>
              <a:t>Available at: </a:t>
            </a:r>
            <a:r>
              <a:rPr lang="en-GB" sz="1100" u="sng" kern="1200" dirty="0">
                <a:solidFill>
                  <a:srgbClr val="000000"/>
                </a:solidFill>
                <a:effectLst/>
                <a:latin typeface="Arial" panose="020B0604020202020204" pitchFamily="34" charset="0"/>
                <a:ea typeface="Times New Roman" panose="02020603050405020304" pitchFamily="18" charset="0"/>
                <a:hlinkClick r:id="rId7"/>
              </a:rPr>
              <a:t>https://www.who.int/news-room/fact-sheets/detail/elder-abuse</a:t>
            </a:r>
            <a:r>
              <a:rPr lang="en-GB" sz="1100" kern="1200" dirty="0">
                <a:solidFill>
                  <a:srgbClr val="000000"/>
                </a:solidFill>
                <a:effectLst/>
                <a:latin typeface="Arial" panose="020B0604020202020204" pitchFamily="34" charset="0"/>
                <a:ea typeface="Times New Roman" panose="02020603050405020304" pitchFamily="18" charset="0"/>
              </a:rPr>
              <a:t> (Accessed: 30 October 2021).</a:t>
            </a:r>
          </a:p>
          <a:p>
            <a:endParaRPr lang="en-GB" sz="1100" dirty="0">
              <a:solidFill>
                <a:srgbClr val="000000"/>
              </a:solidFill>
              <a:latin typeface="Arial" panose="020B0604020202020204" pitchFamily="34" charset="0"/>
              <a:ea typeface="Times New Roman" panose="02020603050405020304" pitchFamily="18" charset="0"/>
            </a:endParaRPr>
          </a:p>
          <a:p>
            <a:pPr marL="0" marR="0">
              <a:spcBef>
                <a:spcPts val="0"/>
              </a:spcBef>
              <a:spcAft>
                <a:spcPts val="0"/>
              </a:spcAft>
            </a:pPr>
            <a:r>
              <a:rPr lang="en-US" sz="1100" kern="1200" dirty="0">
                <a:solidFill>
                  <a:srgbClr val="000000"/>
                </a:solidFill>
                <a:effectLst/>
                <a:latin typeface="Arial" panose="020B0604020202020204" pitchFamily="34" charset="0"/>
                <a:ea typeface="Times New Roman" panose="02020603050405020304" pitchFamily="18" charset="0"/>
              </a:rPr>
              <a:t>Winstead, V. (2014) ‘The impact of activity interventions on the well-being of older adults in continuing care communities’, </a:t>
            </a:r>
            <a:r>
              <a:rPr lang="en-US" sz="1100" i="1" kern="1200" dirty="0">
                <a:solidFill>
                  <a:srgbClr val="000000"/>
                </a:solidFill>
                <a:effectLst/>
                <a:latin typeface="Arial" panose="020B0604020202020204" pitchFamily="34" charset="0"/>
                <a:ea typeface="Times New Roman" panose="02020603050405020304" pitchFamily="18" charset="0"/>
              </a:rPr>
              <a:t>Journal of applied gerontology : the official journal of the Southern Gerontological Society</a:t>
            </a:r>
            <a:r>
              <a:rPr lang="en-US" sz="1100" kern="1200" dirty="0">
                <a:solidFill>
                  <a:srgbClr val="000000"/>
                </a:solidFill>
                <a:effectLst/>
                <a:latin typeface="Arial" panose="020B0604020202020204" pitchFamily="34" charset="0"/>
                <a:ea typeface="Times New Roman" panose="02020603050405020304" pitchFamily="18" charset="0"/>
              </a:rPr>
              <a:t>, </a:t>
            </a:r>
            <a:r>
              <a:rPr lang="en-US" sz="1100" i="1" kern="1200" dirty="0">
                <a:solidFill>
                  <a:srgbClr val="000000"/>
                </a:solidFill>
                <a:effectLst/>
                <a:latin typeface="Arial" panose="020B0604020202020204" pitchFamily="34" charset="0"/>
                <a:ea typeface="Times New Roman" panose="02020603050405020304" pitchFamily="18" charset="0"/>
              </a:rPr>
              <a:t>33</a:t>
            </a:r>
            <a:r>
              <a:rPr lang="en-US" sz="1100" kern="1200" dirty="0">
                <a:solidFill>
                  <a:srgbClr val="000000"/>
                </a:solidFill>
                <a:effectLst/>
                <a:latin typeface="Arial" panose="020B0604020202020204" pitchFamily="34" charset="0"/>
                <a:ea typeface="Times New Roman" panose="02020603050405020304" pitchFamily="18" charset="0"/>
              </a:rPr>
              <a:t>(7), pp. 888–911. DOI: 10.1177/0733464814537701.</a:t>
            </a:r>
          </a:p>
          <a:p>
            <a:pPr marL="0" marR="0">
              <a:spcBef>
                <a:spcPts val="0"/>
              </a:spcBef>
              <a:spcAft>
                <a:spcPts val="0"/>
              </a:spcAft>
            </a:pPr>
            <a:endParaRPr lang="en-US" sz="1100" dirty="0">
              <a:solidFill>
                <a:srgbClr val="000000"/>
              </a:solidFill>
              <a:latin typeface="Arial" panose="020B0604020202020204" pitchFamily="34" charset="0"/>
              <a:ea typeface="Times New Roman" panose="02020603050405020304" pitchFamily="18" charset="0"/>
            </a:endParaRPr>
          </a:p>
          <a:p>
            <a:pPr marL="0" marR="0">
              <a:spcBef>
                <a:spcPts val="0"/>
              </a:spcBef>
              <a:spcAft>
                <a:spcPts val="0"/>
              </a:spcAft>
            </a:pPr>
            <a:r>
              <a:rPr lang="en-US" sz="1100" kern="1200" dirty="0">
                <a:solidFill>
                  <a:srgbClr val="000000"/>
                </a:solidFill>
                <a:effectLst/>
                <a:latin typeface="Arial" panose="020B0604020202020204" pitchFamily="34" charset="0"/>
                <a:ea typeface="Times New Roman" panose="02020603050405020304" pitchFamily="18" charset="0"/>
              </a:rPr>
              <a:t>Winterstein, T.B. (2012) ‘Nurses experiences of the encounter with elder neglect’, </a:t>
            </a:r>
            <a:r>
              <a:rPr lang="en-US" sz="1100" i="1" kern="1200" dirty="0">
                <a:solidFill>
                  <a:srgbClr val="000000"/>
                </a:solidFill>
                <a:effectLst/>
                <a:latin typeface="Arial" panose="020B0604020202020204" pitchFamily="34" charset="0"/>
                <a:ea typeface="Times New Roman" panose="02020603050405020304" pitchFamily="18" charset="0"/>
              </a:rPr>
              <a:t>Journal of nursing scholarship, </a:t>
            </a:r>
            <a:r>
              <a:rPr lang="en-US" sz="1100" kern="1200" dirty="0">
                <a:solidFill>
                  <a:srgbClr val="000000"/>
                </a:solidFill>
                <a:effectLst/>
                <a:latin typeface="Arial" panose="020B0604020202020204" pitchFamily="34" charset="0"/>
                <a:ea typeface="Times New Roman" panose="02020603050405020304" pitchFamily="18" charset="0"/>
              </a:rPr>
              <a:t>44(1), pp. 55–62. </a:t>
            </a:r>
            <a:r>
              <a:rPr lang="fr-CA" sz="1100" kern="1200" dirty="0">
                <a:solidFill>
                  <a:srgbClr val="000000"/>
                </a:solidFill>
                <a:effectLst/>
                <a:latin typeface="Arial" panose="020B0604020202020204" pitchFamily="34" charset="0"/>
                <a:ea typeface="Times New Roman" panose="02020603050405020304" pitchFamily="18" charset="0"/>
              </a:rPr>
              <a:t>DOI: 10.1111/j.1547-5069.2011.01438.x.</a:t>
            </a:r>
            <a:endParaRPr lang="en-US" sz="1100" dirty="0">
              <a:effectLst/>
              <a:latin typeface="Times New Roman" panose="02020603050405020304" pitchFamily="18" charset="0"/>
              <a:ea typeface="Times New Roman" panose="02020603050405020304" pitchFamily="18" charset="0"/>
            </a:endParaRPr>
          </a:p>
          <a:p>
            <a:pPr marL="0" marR="0">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a:p>
            <a:endParaRPr lang="en-US" sz="11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795220218"/>
      </p:ext>
    </p:extLst>
  </p:cSld>
  <p:clrMapOvr>
    <a:masterClrMapping/>
  </p:clrMapOvr>
</p:sld>
</file>

<file path=ppt/theme/theme1.xml><?xml version="1.0" encoding="utf-8"?>
<a:theme xmlns:a="http://schemas.openxmlformats.org/drawingml/2006/main" name="SketchLinesVTI">
  <a:themeElements>
    <a:clrScheme name="AnalogousFromDarkSeedLeftStep">
      <a:dk1>
        <a:srgbClr val="000000"/>
      </a:dk1>
      <a:lt1>
        <a:srgbClr val="FFFFFF"/>
      </a:lt1>
      <a:dk2>
        <a:srgbClr val="1A252F"/>
      </a:dk2>
      <a:lt2>
        <a:srgbClr val="F1F3F0"/>
      </a:lt2>
      <a:accent1>
        <a:srgbClr val="B330E0"/>
      </a:accent1>
      <a:accent2>
        <a:srgbClr val="612AD1"/>
      </a:accent2>
      <a:accent3>
        <a:srgbClr val="3040E0"/>
      </a:accent3>
      <a:accent4>
        <a:srgbClr val="1E77CE"/>
      </a:accent4>
      <a:accent5>
        <a:srgbClr val="2BBFCB"/>
      </a:accent5>
      <a:accent6>
        <a:srgbClr val="1CC38A"/>
      </a:accent6>
      <a:hlink>
        <a:srgbClr val="3B95B2"/>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9AA49CD-FC57-4477-A8AB-313363D0C05D}" vid="{55AEAE4D-9E69-4056-B433-738101D553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6940269931F6049A03075F1FC2AC3CE" ma:contentTypeVersion="11" ma:contentTypeDescription="Create a new document." ma:contentTypeScope="" ma:versionID="e75e58d27ffa1437fff53b239198c9bb">
  <xsd:schema xmlns:xsd="http://www.w3.org/2001/XMLSchema" xmlns:xs="http://www.w3.org/2001/XMLSchema" xmlns:p="http://schemas.microsoft.com/office/2006/metadata/properties" xmlns:ns3="933d8a20-b605-4fd3-9943-fdc47c623a7b" xmlns:ns4="c7085d39-3f19-4cb6-a2e2-f655692bd32b" targetNamespace="http://schemas.microsoft.com/office/2006/metadata/properties" ma:root="true" ma:fieldsID="95d621a06f846fd269481619216afe68" ns3:_="" ns4:_="">
    <xsd:import namespace="933d8a20-b605-4fd3-9943-fdc47c623a7b"/>
    <xsd:import namespace="c7085d39-3f19-4cb6-a2e2-f655692bd32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3d8a20-b605-4fd3-9943-fdc47c623a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7085d39-3f19-4cb6-a2e2-f655692bd32b"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C1DBF62-2C75-4AB0-8BCF-0A40DB09E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3d8a20-b605-4fd3-9943-fdc47c623a7b"/>
    <ds:schemaRef ds:uri="c7085d39-3f19-4cb6-a2e2-f655692bd3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EB455E-F01A-406F-BE77-96BA2CC1ECAF}">
  <ds:schemaRefs>
    <ds:schemaRef ds:uri="http://schemas.microsoft.com/sharepoint/v3/contenttype/forms"/>
  </ds:schemaRefs>
</ds:datastoreItem>
</file>

<file path=customXml/itemProps3.xml><?xml version="1.0" encoding="utf-8"?>
<ds:datastoreItem xmlns:ds="http://schemas.openxmlformats.org/officeDocument/2006/customXml" ds:itemID="{200B22CC-845D-4399-975B-4FB350A14C67}">
  <ds:schemaRefs>
    <ds:schemaRef ds:uri="http://schemas.microsoft.com/office/2006/documentManagement/types"/>
    <ds:schemaRef ds:uri="http://schemas.microsoft.com/office/infopath/2007/PartnerControls"/>
    <ds:schemaRef ds:uri="933d8a20-b605-4fd3-9943-fdc47c623a7b"/>
    <ds:schemaRef ds:uri="http://purl.org/dc/elements/1.1/"/>
    <ds:schemaRef ds:uri="http://schemas.microsoft.com/office/2006/metadata/properties"/>
    <ds:schemaRef ds:uri="http://purl.org/dc/terms/"/>
    <ds:schemaRef ds:uri="http://schemas.openxmlformats.org/package/2006/metadata/core-properties"/>
    <ds:schemaRef ds:uri="c7085d39-3f19-4cb6-a2e2-f655692bd32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14409</TotalTime>
  <Words>2312</Words>
  <Application>Microsoft Office PowerPoint</Application>
  <PresentationFormat>Widescreen</PresentationFormat>
  <Paragraphs>201</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Meiryo</vt:lpstr>
      <vt:lpstr>Arial</vt:lpstr>
      <vt:lpstr>Corbel</vt:lpstr>
      <vt:lpstr>Courier New</vt:lpstr>
      <vt:lpstr>Times New Roman</vt:lpstr>
      <vt:lpstr>Wingdings</vt:lpstr>
      <vt:lpstr>SketchLinesVTI</vt:lpstr>
      <vt:lpstr>Ashiq Baz (1816380) BSc Health and Social care Living with care: The older person  Component 1: Individual PowerPoint Presentation BMHP6009_BIRM Joanne Davies </vt:lpstr>
      <vt:lpstr>Elder Abuse Definition</vt:lpstr>
      <vt:lpstr>                              Who abuses elder persons in residential care settings </vt:lpstr>
      <vt:lpstr>6 Types of Abuse</vt:lpstr>
      <vt:lpstr>Reason for abuse within residential care settings by staff</vt:lpstr>
      <vt:lpstr>Factors that may lead to Abuse</vt:lpstr>
      <vt:lpstr>Other factors that contribute to Abuse</vt:lpstr>
      <vt:lpstr>Treating elder person with dignity &amp; respect </vt:lpstr>
      <vt:lpstr>Managing Disclosures</vt:lpstr>
      <vt:lpstr>PowerPoint Presentation</vt:lpstr>
      <vt:lpstr>What to do if you witness or suspect abuse  </vt:lpstr>
      <vt:lpstr>Policy and legislation</vt:lpstr>
      <vt:lpstr>Theories of ageing</vt:lpstr>
      <vt:lpstr>Recommendation for elder abuse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Ashiq Baz BSc Health and Social care Living with care: The older person  Component 1: Individual Poster Presentation BMHP6009_BIRM Joanne Davies </dc:title>
  <dc:creator>Ashiq Baz (1816380)</dc:creator>
  <cp:lastModifiedBy>Ashiq Baz (1816380)</cp:lastModifiedBy>
  <cp:revision>2</cp:revision>
  <dcterms:created xsi:type="dcterms:W3CDTF">2021-10-30T13:19:30Z</dcterms:created>
  <dcterms:modified xsi:type="dcterms:W3CDTF">2021-11-09T14:01:53Z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0x010100D6940269931F6049A03075F1FC2AC3CE</vt:lpwstr>
  </property>
</Properties>
</file>