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57" r:id="rId3"/>
    <p:sldId id="285" r:id="rId4"/>
    <p:sldId id="258" r:id="rId5"/>
    <p:sldId id="265" r:id="rId6"/>
    <p:sldId id="259" r:id="rId7"/>
    <p:sldId id="286" r:id="rId8"/>
    <p:sldId id="260" r:id="rId9"/>
    <p:sldId id="261" r:id="rId10"/>
    <p:sldId id="266" r:id="rId11"/>
    <p:sldId id="270" r:id="rId12"/>
    <p:sldId id="277" r:id="rId13"/>
    <p:sldId id="279" r:id="rId14"/>
    <p:sldId id="280" r:id="rId15"/>
    <p:sldId id="262" r:id="rId16"/>
    <p:sldId id="278" r:id="rId17"/>
    <p:sldId id="281" r:id="rId18"/>
    <p:sldId id="267" r:id="rId19"/>
    <p:sldId id="268" r:id="rId20"/>
    <p:sldId id="282" r:id="rId21"/>
    <p:sldId id="283" r:id="rId22"/>
    <p:sldId id="269" r:id="rId23"/>
    <p:sldId id="284" r:id="rId24"/>
    <p:sldId id="275" r:id="rId25"/>
    <p:sldId id="289" r:id="rId26"/>
    <p:sldId id="290" r:id="rId27"/>
    <p:sldId id="294" r:id="rId28"/>
    <p:sldId id="291" r:id="rId29"/>
    <p:sldId id="292" r:id="rId30"/>
    <p:sldId id="293" r:id="rId31"/>
    <p:sldId id="276" r:id="rId32"/>
    <p:sldId id="272" r:id="rId33"/>
    <p:sldId id="287" r:id="rId34"/>
    <p:sldId id="288" r:id="rId35"/>
    <p:sldId id="295" r:id="rId36"/>
    <p:sldId id="27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660"/>
  </p:normalViewPr>
  <p:slideViewPr>
    <p:cSldViewPr snapToGrid="0">
      <p:cViewPr varScale="1">
        <p:scale>
          <a:sx n="59" d="100"/>
          <a:sy n="59" d="100"/>
        </p:scale>
        <p:origin x="9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38464C-E1C7-4499-A629-054F099D92AE}" type="datetimeFigureOut">
              <a:rPr lang="en-GB" smtClean="0"/>
              <a:t>28/03/2023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EFEA0-4428-4D21-9E78-70C93B30D629}" type="slidenum">
              <a:rPr lang="en-GB" smtClean="0"/>
              <a:t>‹#›</a:t>
            </a:fld>
            <a:endParaRPr lang="en-GB"/>
          </a:p>
        </p:txBody>
      </p:sp>
    </p:spTree>
    <p:extLst>
      <p:ext uri="{BB962C8B-B14F-4D97-AF65-F5344CB8AC3E}">
        <p14:creationId xmlns:p14="http://schemas.microsoft.com/office/powerpoint/2010/main" val="1070493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110C-A5E1-2FBB-33E4-FCC639EC0E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9EE8C4-8382-9B4E-66F6-5CFA18BBD3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F0BBB6-3F94-0DCA-B0DB-44F2FC4A24FE}"/>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5" name="Footer Placeholder 4">
            <a:extLst>
              <a:ext uri="{FF2B5EF4-FFF2-40B4-BE49-F238E27FC236}">
                <a16:creationId xmlns:a16="http://schemas.microsoft.com/office/drawing/2014/main" id="{DA8C0DC1-0327-D323-EBB1-79267F7FD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97119-29F0-F04F-7B1F-06065565023D}"/>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1939461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9B279-7B68-5982-3E0B-C7CD233E8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71CC1C-127C-8475-681B-5800D253A7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96C8AA-9F95-157A-E47F-8D552538466F}"/>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5" name="Footer Placeholder 4">
            <a:extLst>
              <a:ext uri="{FF2B5EF4-FFF2-40B4-BE49-F238E27FC236}">
                <a16:creationId xmlns:a16="http://schemas.microsoft.com/office/drawing/2014/main" id="{1C95AB86-CC7F-1DB7-E957-3C6A43073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DE197E-8B94-5431-3EFC-DCF56E838501}"/>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550799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CB00F-5575-2435-FE4F-FC0FAEA482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B181EB-43E7-3BBA-A941-0FFC3D9397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3C03E2-A7E0-4DA3-D7E6-31A0A6092247}"/>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5" name="Footer Placeholder 4">
            <a:extLst>
              <a:ext uri="{FF2B5EF4-FFF2-40B4-BE49-F238E27FC236}">
                <a16:creationId xmlns:a16="http://schemas.microsoft.com/office/drawing/2014/main" id="{BDF6B66D-FF61-1C98-71BB-88790F650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CD812-FBFD-7FBE-DD7A-8B5BD4B94A70}"/>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3601919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076A-B2A9-AD9E-55AF-A9768FBC8C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90EA98-9A2B-74F9-DCFA-5EAAC0424A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078D37-7F76-31AD-4AFD-B360BE15AF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FFAE7-3966-456C-C975-DBA8809FAE87}"/>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6" name="Footer Placeholder 5">
            <a:extLst>
              <a:ext uri="{FF2B5EF4-FFF2-40B4-BE49-F238E27FC236}">
                <a16:creationId xmlns:a16="http://schemas.microsoft.com/office/drawing/2014/main" id="{7AFCBA47-6AB1-CEF9-D8AF-7BF7F3C3B8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15094-32F5-14A8-FB82-22D00A139E0F}"/>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2850208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308CD-B734-2D9E-1836-BF0044118E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939159-3B0A-6A59-A706-5C5B2AB42B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4D7AD0-E126-8E54-65C5-67387DC70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307984-E784-667C-4CB4-5D2809AD80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6CA330-40F4-14FE-1167-FF2065CB50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65CFFF-6E89-9550-8DB9-BF417AEADA4F}"/>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8" name="Footer Placeholder 7">
            <a:extLst>
              <a:ext uri="{FF2B5EF4-FFF2-40B4-BE49-F238E27FC236}">
                <a16:creationId xmlns:a16="http://schemas.microsoft.com/office/drawing/2014/main" id="{96B0AAFA-8CF9-5BDF-FD7F-DED4C07853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43B8B8-B8A3-B6BA-942B-D6E8F5204FB7}"/>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2039139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01D56-4037-41A5-A6DC-C039063D81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D7042F-F750-D982-1705-57D1EA5EC2BD}"/>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4" name="Footer Placeholder 3">
            <a:extLst>
              <a:ext uri="{FF2B5EF4-FFF2-40B4-BE49-F238E27FC236}">
                <a16:creationId xmlns:a16="http://schemas.microsoft.com/office/drawing/2014/main" id="{62EC4303-EDCE-ADBE-67E1-483A5609BB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ACB7F9-BF5C-349C-2CBD-997FB8438BC9}"/>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337419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15B62F-EA8F-51F1-026C-8F230A8A0B38}"/>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3" name="Footer Placeholder 2">
            <a:extLst>
              <a:ext uri="{FF2B5EF4-FFF2-40B4-BE49-F238E27FC236}">
                <a16:creationId xmlns:a16="http://schemas.microsoft.com/office/drawing/2014/main" id="{24C68B71-AD2D-AEA5-48F1-C981B869B6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ECC08F-53F5-3EC2-7523-CCC7E2E3E11F}"/>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3088266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2746-0F59-9334-BDA1-A89E5B8294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8C31BA-52D0-DFDD-086D-F3A4D66894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447887-4904-BC07-C1B9-78B62F1CFC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B0148B-8550-6914-191E-9D3EEFF62304}"/>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6" name="Footer Placeholder 5">
            <a:extLst>
              <a:ext uri="{FF2B5EF4-FFF2-40B4-BE49-F238E27FC236}">
                <a16:creationId xmlns:a16="http://schemas.microsoft.com/office/drawing/2014/main" id="{F387A8EE-1460-CE29-8DEC-D4C9616254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1A7E7-3EA2-66E6-8A45-99E45B4FBDFD}"/>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1589273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EC840-9632-64CB-1D9E-09D114D03E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640182-BF37-4528-5FF0-CEF6CFC210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E03354-683D-6B83-57FF-43E8B8EE19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4062D8-58E7-E576-2E32-167D380FDFB4}"/>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6" name="Footer Placeholder 5">
            <a:extLst>
              <a:ext uri="{FF2B5EF4-FFF2-40B4-BE49-F238E27FC236}">
                <a16:creationId xmlns:a16="http://schemas.microsoft.com/office/drawing/2014/main" id="{A2245B60-81E2-F217-2AAE-0360E09994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F2E932-30A3-B65D-A728-5AE2CB5CD547}"/>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3105139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EC0A3-7577-B1E5-B85B-B7A5172967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8FCDFC-1758-34FA-40DC-188ABAE846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5773D-E7CD-7819-493F-6245A608786A}"/>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5" name="Footer Placeholder 4">
            <a:extLst>
              <a:ext uri="{FF2B5EF4-FFF2-40B4-BE49-F238E27FC236}">
                <a16:creationId xmlns:a16="http://schemas.microsoft.com/office/drawing/2014/main" id="{E58703B8-7A36-AB11-62BF-FC82538F1B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E8BE4-A2CA-99C7-C984-5F3A1B363EBE}"/>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2242430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EB8C8C-97F7-BAED-666D-81BB351AFD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398A63-EF7B-177C-4E15-C82A6E982E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936E72-EA63-8808-5A8F-BD8F714B681D}"/>
              </a:ext>
            </a:extLst>
          </p:cNvPr>
          <p:cNvSpPr>
            <a:spLocks noGrp="1"/>
          </p:cNvSpPr>
          <p:nvPr>
            <p:ph type="dt" sz="half" idx="10"/>
          </p:nvPr>
        </p:nvSpPr>
        <p:spPr/>
        <p:txBody>
          <a:bodyPr/>
          <a:lstStyle/>
          <a:p>
            <a:fld id="{91B6664A-0A06-4277-A14A-04C8F9E170DD}" type="datetimeFigureOut">
              <a:rPr lang="en-GB" smtClean="0"/>
              <a:t>28/03/2023</a:t>
            </a:fld>
            <a:endParaRPr lang="en-GB"/>
          </a:p>
        </p:txBody>
      </p:sp>
      <p:sp>
        <p:nvSpPr>
          <p:cNvPr id="5" name="Footer Placeholder 4">
            <a:extLst>
              <a:ext uri="{FF2B5EF4-FFF2-40B4-BE49-F238E27FC236}">
                <a16:creationId xmlns:a16="http://schemas.microsoft.com/office/drawing/2014/main" id="{349BF3D9-F3BA-CF07-2F7A-0CBD7359E5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1A49F-2754-6AF1-9A86-C75F5A450F49}"/>
              </a:ext>
            </a:extLst>
          </p:cNvPr>
          <p:cNvSpPr>
            <a:spLocks noGrp="1"/>
          </p:cNvSpPr>
          <p:nvPr>
            <p:ph type="sldNum" sz="quarter" idx="12"/>
          </p:nvPr>
        </p:nvSpPr>
        <p:spPr/>
        <p:txBody>
          <a:bodyPr/>
          <a:lstStyle/>
          <a:p>
            <a:fld id="{73EE50C3-67EB-4C16-A006-D01B40286950}" type="slidenum">
              <a:rPr lang="en-GB" smtClean="0"/>
              <a:t>‹#›</a:t>
            </a:fld>
            <a:endParaRPr lang="en-GB"/>
          </a:p>
        </p:txBody>
      </p:sp>
    </p:spTree>
    <p:extLst>
      <p:ext uri="{BB962C8B-B14F-4D97-AF65-F5344CB8AC3E}">
        <p14:creationId xmlns:p14="http://schemas.microsoft.com/office/powerpoint/2010/main" val="1265330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C1CA43-0A8F-DD48-7CF2-5690364CDC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4C1F2C-B2CE-6E0E-B1AD-76A6A2BA4E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92140B-1495-A20B-6718-8DABCE3882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B6664A-0A06-4277-A14A-04C8F9E170DD}" type="datetimeFigureOut">
              <a:rPr lang="en-GB" smtClean="0"/>
              <a:t>28/03/2023</a:t>
            </a:fld>
            <a:endParaRPr lang="en-GB"/>
          </a:p>
        </p:txBody>
      </p:sp>
      <p:sp>
        <p:nvSpPr>
          <p:cNvPr id="5" name="Footer Placeholder 4">
            <a:extLst>
              <a:ext uri="{FF2B5EF4-FFF2-40B4-BE49-F238E27FC236}">
                <a16:creationId xmlns:a16="http://schemas.microsoft.com/office/drawing/2014/main" id="{25D2C1C1-3B0E-7B26-A7A2-10F5C4CD1E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166FED-660E-5CE5-D63A-C49BD1100D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EE50C3-67EB-4C16-A006-D01B40286950}" type="slidenum">
              <a:rPr lang="en-GB" smtClean="0"/>
              <a:t>‹#›</a:t>
            </a:fld>
            <a:endParaRPr lang="en-GB"/>
          </a:p>
        </p:txBody>
      </p:sp>
    </p:spTree>
    <p:extLst>
      <p:ext uri="{BB962C8B-B14F-4D97-AF65-F5344CB8AC3E}">
        <p14:creationId xmlns:p14="http://schemas.microsoft.com/office/powerpoint/2010/main" val="25634728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atomicarchive.com/science/effects/mushroom-cloud.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 Id="rId9"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3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5" Type="http://schemas.openxmlformats.org/officeDocument/2006/relationships/image" Target="../media/image57.png"/><Relationship Id="rId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5E8BF-1C6E-9719-6908-F278B421DA3B}"/>
              </a:ext>
            </a:extLst>
          </p:cNvPr>
          <p:cNvSpPr>
            <a:spLocks noGrp="1"/>
          </p:cNvSpPr>
          <p:nvPr>
            <p:ph type="ctrTitle"/>
          </p:nvPr>
        </p:nvSpPr>
        <p:spPr>
          <a:xfrm>
            <a:off x="1524000" y="-1011237"/>
            <a:ext cx="9144000" cy="2387600"/>
          </a:xfrm>
        </p:spPr>
        <p:txBody>
          <a:bodyPr/>
          <a:lstStyle/>
          <a:p>
            <a:r>
              <a:rPr lang="en-GB" b="1" dirty="0"/>
              <a:t>7 Thermal physics</a:t>
            </a:r>
          </a:p>
        </p:txBody>
      </p:sp>
      <p:sp>
        <p:nvSpPr>
          <p:cNvPr id="3" name="Subtitle 2">
            <a:extLst>
              <a:ext uri="{FF2B5EF4-FFF2-40B4-BE49-F238E27FC236}">
                <a16:creationId xmlns:a16="http://schemas.microsoft.com/office/drawing/2014/main" id="{34166166-AC35-2D23-5D9D-FD756F2604B0}"/>
              </a:ext>
            </a:extLst>
          </p:cNvPr>
          <p:cNvSpPr>
            <a:spLocks noGrp="1"/>
          </p:cNvSpPr>
          <p:nvPr>
            <p:ph type="subTitle" idx="1"/>
          </p:nvPr>
        </p:nvSpPr>
        <p:spPr>
          <a:xfrm>
            <a:off x="2231572" y="1251856"/>
            <a:ext cx="10112828" cy="5606143"/>
          </a:xfrm>
        </p:spPr>
        <p:txBody>
          <a:bodyPr>
            <a:normAutofit/>
          </a:bodyPr>
          <a:lstStyle/>
          <a:p>
            <a:pPr marL="342900" indent="-342900" algn="l">
              <a:buFont typeface="Arial" panose="020B0604020202020204" pitchFamily="34" charset="0"/>
              <a:buChar char="•"/>
            </a:pPr>
            <a:r>
              <a:rPr lang="en-GB" dirty="0"/>
              <a:t>Power and energy</a:t>
            </a:r>
          </a:p>
          <a:p>
            <a:pPr marL="342900" indent="-342900" algn="l">
              <a:buFont typeface="Arial" panose="020B0604020202020204" pitchFamily="34" charset="0"/>
              <a:buChar char="•"/>
            </a:pPr>
            <a:r>
              <a:rPr lang="en-GB" dirty="0"/>
              <a:t>Specific heat capacity</a:t>
            </a:r>
          </a:p>
          <a:p>
            <a:pPr marL="342900" indent="-342900" algn="l">
              <a:buFont typeface="Arial" panose="020B0604020202020204" pitchFamily="34" charset="0"/>
              <a:buChar char="•"/>
            </a:pPr>
            <a:r>
              <a:rPr lang="en-GB" dirty="0"/>
              <a:t>Definition of temperature</a:t>
            </a:r>
          </a:p>
          <a:p>
            <a:pPr marL="342900" indent="-342900" algn="l">
              <a:buFont typeface="Arial" panose="020B0604020202020204" pitchFamily="34" charset="0"/>
              <a:buChar char="•"/>
            </a:pPr>
            <a:r>
              <a:rPr lang="en-GB" dirty="0"/>
              <a:t>Maxwell-Boltzmann distribution</a:t>
            </a:r>
          </a:p>
          <a:p>
            <a:pPr marL="342900" indent="-342900" algn="l">
              <a:buFont typeface="Arial" panose="020B0604020202020204" pitchFamily="34" charset="0"/>
              <a:buChar char="•"/>
            </a:pPr>
            <a:r>
              <a:rPr lang="en-GB" dirty="0"/>
              <a:t>Temperature equilibrium</a:t>
            </a:r>
          </a:p>
          <a:p>
            <a:pPr marL="342900" indent="-342900" algn="l">
              <a:buFont typeface="Arial" panose="020B0604020202020204" pitchFamily="34" charset="0"/>
              <a:buChar char="•"/>
            </a:pPr>
            <a:r>
              <a:rPr lang="en-GB" dirty="0"/>
              <a:t>First law of thermodynamics</a:t>
            </a:r>
          </a:p>
          <a:p>
            <a:pPr marL="342900" indent="-342900" algn="l">
              <a:buFont typeface="Arial" panose="020B0604020202020204" pitchFamily="34" charset="0"/>
              <a:buChar char="•"/>
            </a:pPr>
            <a:r>
              <a:rPr lang="en-GB" dirty="0"/>
              <a:t>Convection, conduction and radiation</a:t>
            </a:r>
          </a:p>
          <a:p>
            <a:pPr marL="342900" indent="-342900" algn="l">
              <a:buFont typeface="Arial" panose="020B0604020202020204" pitchFamily="34" charset="0"/>
              <a:buChar char="•"/>
            </a:pPr>
            <a:r>
              <a:rPr lang="en-GB" dirty="0"/>
              <a:t>Thermal expansion coefficient</a:t>
            </a:r>
          </a:p>
          <a:p>
            <a:pPr marL="342900" indent="-342900" algn="l">
              <a:buFont typeface="Arial" panose="020B0604020202020204" pitchFamily="34" charset="0"/>
              <a:buChar char="•"/>
            </a:pPr>
            <a:r>
              <a:rPr lang="en-GB" dirty="0"/>
              <a:t>Boyle’s law and ideal gas EOS</a:t>
            </a:r>
          </a:p>
          <a:p>
            <a:pPr marL="342900" indent="-342900" algn="l">
              <a:buFont typeface="Arial" panose="020B0604020202020204" pitchFamily="34" charset="0"/>
              <a:buChar char="•"/>
            </a:pPr>
            <a:r>
              <a:rPr lang="en-GB" dirty="0"/>
              <a:t>Isothermal and adiabatic curves</a:t>
            </a:r>
          </a:p>
          <a:p>
            <a:pPr marL="342900" indent="-342900" algn="l">
              <a:buFont typeface="Arial" panose="020B0604020202020204" pitchFamily="34" charset="0"/>
              <a:buChar char="•"/>
            </a:pPr>
            <a:r>
              <a:rPr lang="en-GB" dirty="0"/>
              <a:t>Fourier’s law and diffusion</a:t>
            </a:r>
          </a:p>
          <a:p>
            <a:pPr marL="342900" indent="-342900" algn="l">
              <a:buFont typeface="Arial" panose="020B0604020202020204" pitchFamily="34" charset="0"/>
              <a:buChar char="•"/>
            </a:pPr>
            <a:r>
              <a:rPr lang="en-GB" dirty="0"/>
              <a:t>Stefan’s law</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154940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C67B-0F1E-378E-BE58-DE95E93E6A28}"/>
              </a:ext>
            </a:extLst>
          </p:cNvPr>
          <p:cNvSpPr>
            <a:spLocks noGrp="1"/>
          </p:cNvSpPr>
          <p:nvPr>
            <p:ph type="title"/>
          </p:nvPr>
        </p:nvSpPr>
        <p:spPr/>
        <p:txBody>
          <a:bodyPr/>
          <a:lstStyle/>
          <a:p>
            <a:r>
              <a:rPr lang="en-GB" b="1" dirty="0"/>
              <a:t>Power and Energy</a:t>
            </a:r>
          </a:p>
        </p:txBody>
      </p:sp>
      <p:sp>
        <p:nvSpPr>
          <p:cNvPr id="3" name="Content Placeholder 2">
            <a:extLst>
              <a:ext uri="{FF2B5EF4-FFF2-40B4-BE49-F238E27FC236}">
                <a16:creationId xmlns:a16="http://schemas.microsoft.com/office/drawing/2014/main" id="{DFCA591E-9F73-69FB-450A-50B1D03CC4C5}"/>
              </a:ext>
            </a:extLst>
          </p:cNvPr>
          <p:cNvSpPr>
            <a:spLocks noGrp="1"/>
          </p:cNvSpPr>
          <p:nvPr>
            <p:ph idx="1"/>
          </p:nvPr>
        </p:nvSpPr>
        <p:spPr/>
        <p:txBody>
          <a:bodyPr/>
          <a:lstStyle/>
          <a:p>
            <a:pPr marL="0" indent="0">
              <a:buNone/>
            </a:pPr>
            <a:r>
              <a:rPr lang="en-GB" dirty="0"/>
              <a:t>We visited work previously but haven’t discussed much about power.</a:t>
            </a:r>
          </a:p>
          <a:p>
            <a:pPr marL="0" indent="0">
              <a:buNone/>
            </a:pPr>
            <a:r>
              <a:rPr lang="en-GB" dirty="0"/>
              <a:t>Power is the rate of transfer of energy.</a:t>
            </a:r>
          </a:p>
          <a:p>
            <a:pPr marL="0" indent="0">
              <a:buNone/>
            </a:pPr>
            <a:endParaRPr lang="en-GB" dirty="0"/>
          </a:p>
          <a:p>
            <a:pPr marL="0" indent="0">
              <a:buNone/>
            </a:pPr>
            <a:endParaRPr lang="en-GB" dirty="0"/>
          </a:p>
          <a:p>
            <a:pPr marL="0" indent="0">
              <a:buNone/>
            </a:pPr>
            <a:r>
              <a:rPr lang="en-GB" dirty="0"/>
              <a:t>It has units of Watts (W) or Joules per second (J/s)</a:t>
            </a:r>
          </a:p>
        </p:txBody>
      </p:sp>
      <p:pic>
        <p:nvPicPr>
          <p:cNvPr id="5" name="Picture 4">
            <a:extLst>
              <a:ext uri="{FF2B5EF4-FFF2-40B4-BE49-F238E27FC236}">
                <a16:creationId xmlns:a16="http://schemas.microsoft.com/office/drawing/2014/main" id="{4F538574-C459-F429-4036-9141177E0039}"/>
              </a:ext>
            </a:extLst>
          </p:cNvPr>
          <p:cNvPicPr>
            <a:picLocks noChangeAspect="1"/>
          </p:cNvPicPr>
          <p:nvPr/>
        </p:nvPicPr>
        <p:blipFill>
          <a:blip r:embed="rId2"/>
          <a:stretch>
            <a:fillRect/>
          </a:stretch>
        </p:blipFill>
        <p:spPr>
          <a:xfrm>
            <a:off x="4072758" y="2830286"/>
            <a:ext cx="2633332" cy="1027353"/>
          </a:xfrm>
          <a:prstGeom prst="rect">
            <a:avLst/>
          </a:prstGeom>
        </p:spPr>
      </p:pic>
    </p:spTree>
    <p:extLst>
      <p:ext uri="{BB962C8B-B14F-4D97-AF65-F5344CB8AC3E}">
        <p14:creationId xmlns:p14="http://schemas.microsoft.com/office/powerpoint/2010/main" val="1505278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FE143-D29F-915D-EDD7-5EE2EC3FA447}"/>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10710F6C-E37A-CEFE-5902-E80564D03118}"/>
              </a:ext>
            </a:extLst>
          </p:cNvPr>
          <p:cNvSpPr>
            <a:spLocks noGrp="1"/>
          </p:cNvSpPr>
          <p:nvPr>
            <p:ph idx="1"/>
          </p:nvPr>
        </p:nvSpPr>
        <p:spPr>
          <a:xfrm>
            <a:off x="685798" y="1536699"/>
            <a:ext cx="10515600" cy="4351338"/>
          </a:xfrm>
        </p:spPr>
        <p:txBody>
          <a:bodyPr/>
          <a:lstStyle/>
          <a:p>
            <a:pPr marL="0" indent="0">
              <a:buNone/>
            </a:pPr>
            <a:r>
              <a:rPr lang="en-GB" dirty="0"/>
              <a:t>A laser emits 10 Joules of energy over 10ms.</a:t>
            </a:r>
          </a:p>
          <a:p>
            <a:pPr marL="0" indent="0">
              <a:buNone/>
            </a:pPr>
            <a:r>
              <a:rPr lang="en-GB" dirty="0"/>
              <a:t>Its power is given by Energy/time</a:t>
            </a:r>
          </a:p>
          <a:p>
            <a:pPr marL="0" indent="0">
              <a:buNone/>
            </a:pPr>
            <a:r>
              <a:rPr lang="en-GB" dirty="0"/>
              <a:t>P=10J/0.01s=1000Watts =1kW</a:t>
            </a:r>
          </a:p>
          <a:p>
            <a:pPr marL="0" indent="0">
              <a:buNone/>
            </a:pPr>
            <a:endParaRPr lang="en-GB" dirty="0"/>
          </a:p>
          <a:p>
            <a:pPr marL="0" indent="0">
              <a:buNone/>
            </a:pPr>
            <a:r>
              <a:rPr lang="en-GB" dirty="0"/>
              <a:t>The National ignition facility</a:t>
            </a:r>
          </a:p>
          <a:p>
            <a:pPr marL="0" indent="0">
              <a:buNone/>
            </a:pPr>
            <a:r>
              <a:rPr lang="en-GB" dirty="0"/>
              <a:t>in the US has a peak power </a:t>
            </a:r>
          </a:p>
          <a:p>
            <a:pPr marL="0" indent="0">
              <a:buNone/>
            </a:pPr>
            <a:r>
              <a:rPr lang="en-GB" dirty="0"/>
              <a:t>of 500Tera Watts </a:t>
            </a:r>
          </a:p>
          <a:p>
            <a:pPr marL="0" indent="0">
              <a:buNone/>
            </a:pPr>
            <a:r>
              <a:rPr lang="en-GB" dirty="0"/>
              <a:t>that’s 500,000,000,000,000 Watts.</a:t>
            </a:r>
          </a:p>
        </p:txBody>
      </p:sp>
      <p:pic>
        <p:nvPicPr>
          <p:cNvPr id="6146" name="Picture 2">
            <a:extLst>
              <a:ext uri="{FF2B5EF4-FFF2-40B4-BE49-F238E27FC236}">
                <a16:creationId xmlns:a16="http://schemas.microsoft.com/office/drawing/2014/main" id="{160FBA7C-03A5-2AF3-2A72-B6E37D7F6A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598" y="2606675"/>
            <a:ext cx="6007418" cy="388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333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FFE1D-573C-9EE1-8F91-148AE53BEFF3}"/>
              </a:ext>
            </a:extLst>
          </p:cNvPr>
          <p:cNvSpPr>
            <a:spLocks noGrp="1"/>
          </p:cNvSpPr>
          <p:nvPr>
            <p:ph type="title"/>
          </p:nvPr>
        </p:nvSpPr>
        <p:spPr/>
        <p:txBody>
          <a:bodyPr/>
          <a:lstStyle/>
          <a:p>
            <a:r>
              <a:rPr lang="en-GB" b="1" dirty="0"/>
              <a:t>Specific Heat Capacity</a:t>
            </a:r>
          </a:p>
        </p:txBody>
      </p:sp>
      <p:sp>
        <p:nvSpPr>
          <p:cNvPr id="3" name="Content Placeholder 2">
            <a:extLst>
              <a:ext uri="{FF2B5EF4-FFF2-40B4-BE49-F238E27FC236}">
                <a16:creationId xmlns:a16="http://schemas.microsoft.com/office/drawing/2014/main" id="{0F4D4469-9E47-086B-5C92-2EAE3C9B081A}"/>
              </a:ext>
            </a:extLst>
          </p:cNvPr>
          <p:cNvSpPr>
            <a:spLocks noGrp="1"/>
          </p:cNvSpPr>
          <p:nvPr>
            <p:ph idx="1"/>
          </p:nvPr>
        </p:nvSpPr>
        <p:spPr/>
        <p:txBody>
          <a:bodyPr/>
          <a:lstStyle/>
          <a:p>
            <a:pPr marL="0" indent="0">
              <a:buNone/>
            </a:pPr>
            <a:r>
              <a:rPr lang="en-GB" dirty="0"/>
              <a:t>Specific heat capacity (c) is a measure of how much energy is required to heat up a certain mass of material by a certain change in temperature.</a:t>
            </a:r>
          </a:p>
          <a:p>
            <a:pPr marL="0" indent="0">
              <a:buNone/>
            </a:pPr>
            <a:r>
              <a:rPr lang="en-GB" dirty="0"/>
              <a:t>Therefore we can say Specific heat capacity is proportional to energy and inversely proportional to mass and temperature.</a:t>
            </a:r>
          </a:p>
        </p:txBody>
      </p:sp>
      <p:pic>
        <p:nvPicPr>
          <p:cNvPr id="7" name="Picture 6">
            <a:extLst>
              <a:ext uri="{FF2B5EF4-FFF2-40B4-BE49-F238E27FC236}">
                <a16:creationId xmlns:a16="http://schemas.microsoft.com/office/drawing/2014/main" id="{6DCC6AB2-06C8-3F8A-3575-6078FE9CF7B1}"/>
              </a:ext>
            </a:extLst>
          </p:cNvPr>
          <p:cNvPicPr>
            <a:picLocks noChangeAspect="1"/>
          </p:cNvPicPr>
          <p:nvPr/>
        </p:nvPicPr>
        <p:blipFill>
          <a:blip r:embed="rId2"/>
          <a:stretch>
            <a:fillRect/>
          </a:stretch>
        </p:blipFill>
        <p:spPr>
          <a:xfrm>
            <a:off x="1811804" y="3886201"/>
            <a:ext cx="7519170" cy="874044"/>
          </a:xfrm>
          <a:prstGeom prst="rect">
            <a:avLst/>
          </a:prstGeom>
        </p:spPr>
      </p:pic>
      <p:sp>
        <p:nvSpPr>
          <p:cNvPr id="4" name="TextBox 3">
            <a:extLst>
              <a:ext uri="{FF2B5EF4-FFF2-40B4-BE49-F238E27FC236}">
                <a16:creationId xmlns:a16="http://schemas.microsoft.com/office/drawing/2014/main" id="{259EB71E-06ED-AF11-DE77-2DD5110E7AE6}"/>
              </a:ext>
            </a:extLst>
          </p:cNvPr>
          <p:cNvSpPr txBox="1"/>
          <p:nvPr/>
        </p:nvSpPr>
        <p:spPr>
          <a:xfrm>
            <a:off x="2351314" y="4883828"/>
            <a:ext cx="4310743" cy="584775"/>
          </a:xfrm>
          <a:prstGeom prst="rect">
            <a:avLst/>
          </a:prstGeom>
          <a:noFill/>
        </p:spPr>
        <p:txBody>
          <a:bodyPr wrap="square" rtlCol="0">
            <a:spAutoFit/>
          </a:bodyPr>
          <a:lstStyle/>
          <a:p>
            <a:r>
              <a:rPr lang="en-GB" sz="3200" dirty="0"/>
              <a:t>Has units J/Kg/K</a:t>
            </a:r>
          </a:p>
        </p:txBody>
      </p:sp>
    </p:spTree>
    <p:extLst>
      <p:ext uri="{BB962C8B-B14F-4D97-AF65-F5344CB8AC3E}">
        <p14:creationId xmlns:p14="http://schemas.microsoft.com/office/powerpoint/2010/main" val="4203800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16FAF-0266-30A3-F250-E0B0FD9801DF}"/>
              </a:ext>
            </a:extLst>
          </p:cNvPr>
          <p:cNvSpPr>
            <a:spLocks noGrp="1"/>
          </p:cNvSpPr>
          <p:nvPr>
            <p:ph type="title"/>
          </p:nvPr>
        </p:nvSpPr>
        <p:spPr/>
        <p:txBody>
          <a:bodyPr/>
          <a:lstStyle/>
          <a:p>
            <a:r>
              <a:rPr lang="en-GB" dirty="0"/>
              <a:t>Specific heat capacity Continued</a:t>
            </a:r>
          </a:p>
        </p:txBody>
      </p:sp>
      <p:sp>
        <p:nvSpPr>
          <p:cNvPr id="3" name="Content Placeholder 2">
            <a:extLst>
              <a:ext uri="{FF2B5EF4-FFF2-40B4-BE49-F238E27FC236}">
                <a16:creationId xmlns:a16="http://schemas.microsoft.com/office/drawing/2014/main" id="{C660C425-CCE3-AC06-F787-249CFD5AB65A}"/>
              </a:ext>
            </a:extLst>
          </p:cNvPr>
          <p:cNvSpPr>
            <a:spLocks noGrp="1"/>
          </p:cNvSpPr>
          <p:nvPr>
            <p:ph idx="1"/>
          </p:nvPr>
        </p:nvSpPr>
        <p:spPr/>
        <p:txBody>
          <a:bodyPr/>
          <a:lstStyle/>
          <a:p>
            <a:pPr marL="0" indent="0">
              <a:buNone/>
            </a:pPr>
            <a:r>
              <a:rPr lang="en-GB" dirty="0"/>
              <a:t>We can rearrange the previous equation so that it looks like this:</a:t>
            </a:r>
          </a:p>
          <a:p>
            <a:pPr marL="0" indent="0">
              <a:buNone/>
            </a:pPr>
            <a:endParaRPr lang="en-GB" dirty="0"/>
          </a:p>
          <a:p>
            <a:pPr marL="0" indent="0">
              <a:buNone/>
            </a:pPr>
            <a:endParaRPr lang="en-GB" dirty="0"/>
          </a:p>
          <a:p>
            <a:pPr marL="0" indent="0">
              <a:buNone/>
            </a:pPr>
            <a:r>
              <a:rPr lang="en-GB" dirty="0"/>
              <a:t>Shortening this with the symbols for each this becomes:</a:t>
            </a:r>
          </a:p>
          <a:p>
            <a:pPr marL="0" indent="0">
              <a:buNone/>
            </a:pPr>
            <a:r>
              <a:rPr lang="en-GB" dirty="0"/>
              <a:t>                                  Where Q is heat energy, m is mass, C is specific heat and          is the change in temperature.</a:t>
            </a:r>
          </a:p>
          <a:p>
            <a:pPr marL="0" indent="0">
              <a:buNone/>
            </a:pPr>
            <a:endParaRPr lang="en-GB" dirty="0"/>
          </a:p>
          <a:p>
            <a:pPr marL="0" indent="0">
              <a:buNone/>
            </a:pPr>
            <a:endParaRPr lang="en-GB" dirty="0"/>
          </a:p>
          <a:p>
            <a:pPr marL="0" indent="0">
              <a:buNone/>
            </a:pPr>
            <a:endParaRPr lang="en-GB" dirty="0"/>
          </a:p>
        </p:txBody>
      </p:sp>
      <p:pic>
        <p:nvPicPr>
          <p:cNvPr id="7" name="Picture 6">
            <a:extLst>
              <a:ext uri="{FF2B5EF4-FFF2-40B4-BE49-F238E27FC236}">
                <a16:creationId xmlns:a16="http://schemas.microsoft.com/office/drawing/2014/main" id="{827AA14F-9EBA-BBFE-723C-932FCF0CF997}"/>
              </a:ext>
            </a:extLst>
          </p:cNvPr>
          <p:cNvPicPr>
            <a:picLocks noChangeAspect="1"/>
          </p:cNvPicPr>
          <p:nvPr/>
        </p:nvPicPr>
        <p:blipFill>
          <a:blip r:embed="rId2"/>
          <a:stretch>
            <a:fillRect/>
          </a:stretch>
        </p:blipFill>
        <p:spPr>
          <a:xfrm>
            <a:off x="838200" y="2471588"/>
            <a:ext cx="10392874" cy="678097"/>
          </a:xfrm>
          <a:prstGeom prst="rect">
            <a:avLst/>
          </a:prstGeom>
        </p:spPr>
      </p:pic>
      <p:pic>
        <p:nvPicPr>
          <p:cNvPr id="11" name="Picture 10">
            <a:extLst>
              <a:ext uri="{FF2B5EF4-FFF2-40B4-BE49-F238E27FC236}">
                <a16:creationId xmlns:a16="http://schemas.microsoft.com/office/drawing/2014/main" id="{ABA35751-BF7D-C8F7-2AEA-B92F0F1D790B}"/>
              </a:ext>
            </a:extLst>
          </p:cNvPr>
          <p:cNvPicPr>
            <a:picLocks noChangeAspect="1"/>
          </p:cNvPicPr>
          <p:nvPr/>
        </p:nvPicPr>
        <p:blipFill>
          <a:blip r:embed="rId3"/>
          <a:stretch>
            <a:fillRect/>
          </a:stretch>
        </p:blipFill>
        <p:spPr>
          <a:xfrm>
            <a:off x="1129583" y="3836327"/>
            <a:ext cx="1925700" cy="517532"/>
          </a:xfrm>
          <a:prstGeom prst="rect">
            <a:avLst/>
          </a:prstGeom>
        </p:spPr>
      </p:pic>
      <p:pic>
        <p:nvPicPr>
          <p:cNvPr id="13" name="Picture 12">
            <a:extLst>
              <a:ext uri="{FF2B5EF4-FFF2-40B4-BE49-F238E27FC236}">
                <a16:creationId xmlns:a16="http://schemas.microsoft.com/office/drawing/2014/main" id="{4B28AFB9-2E68-45A3-8A8D-790A2CE66623}"/>
              </a:ext>
            </a:extLst>
          </p:cNvPr>
          <p:cNvPicPr>
            <a:picLocks noChangeAspect="1"/>
          </p:cNvPicPr>
          <p:nvPr/>
        </p:nvPicPr>
        <p:blipFill rotWithShape="1">
          <a:blip r:embed="rId4"/>
          <a:srcRect l="6593" t="-10535" b="-1"/>
          <a:stretch/>
        </p:blipFill>
        <p:spPr>
          <a:xfrm>
            <a:off x="1643742" y="4256314"/>
            <a:ext cx="601897" cy="407009"/>
          </a:xfrm>
          <a:prstGeom prst="rect">
            <a:avLst/>
          </a:prstGeom>
        </p:spPr>
      </p:pic>
    </p:spTree>
    <p:extLst>
      <p:ext uri="{BB962C8B-B14F-4D97-AF65-F5344CB8AC3E}">
        <p14:creationId xmlns:p14="http://schemas.microsoft.com/office/powerpoint/2010/main" val="12207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E5614-A886-9E6C-38A5-6BDE4C783882}"/>
              </a:ext>
            </a:extLst>
          </p:cNvPr>
          <p:cNvSpPr>
            <a:spLocks noGrp="1"/>
          </p:cNvSpPr>
          <p:nvPr>
            <p:ph type="title"/>
          </p:nvPr>
        </p:nvSpPr>
        <p:spPr/>
        <p:txBody>
          <a:bodyPr/>
          <a:lstStyle/>
          <a:p>
            <a:r>
              <a:rPr lang="en-GB" b="1" dirty="0"/>
              <a:t>Definition of temperature</a:t>
            </a:r>
          </a:p>
        </p:txBody>
      </p:sp>
      <p:sp>
        <p:nvSpPr>
          <p:cNvPr id="3" name="Content Placeholder 2">
            <a:extLst>
              <a:ext uri="{FF2B5EF4-FFF2-40B4-BE49-F238E27FC236}">
                <a16:creationId xmlns:a16="http://schemas.microsoft.com/office/drawing/2014/main" id="{F04721DF-8A9D-A50D-D12A-3F9F4F034882}"/>
              </a:ext>
            </a:extLst>
          </p:cNvPr>
          <p:cNvSpPr>
            <a:spLocks noGrp="1"/>
          </p:cNvSpPr>
          <p:nvPr>
            <p:ph idx="1"/>
          </p:nvPr>
        </p:nvSpPr>
        <p:spPr/>
        <p:txBody>
          <a:bodyPr/>
          <a:lstStyle/>
          <a:p>
            <a:pPr marL="0" indent="0">
              <a:buNone/>
            </a:pPr>
            <a:r>
              <a:rPr lang="en-GB" dirty="0"/>
              <a:t>Temperature is defined as a measure of the average kinetic energy of the particles in the system. </a:t>
            </a:r>
          </a:p>
          <a:p>
            <a:pPr marL="0" indent="0">
              <a:buNone/>
            </a:pPr>
            <a:r>
              <a:rPr lang="en-GB" dirty="0"/>
              <a:t>Temperature is measured in Kelvins in the SI units system. </a:t>
            </a:r>
          </a:p>
          <a:p>
            <a:pPr marL="0" indent="0">
              <a:buNone/>
            </a:pPr>
            <a:r>
              <a:rPr lang="en-GB" dirty="0"/>
              <a:t>Degrees Celsius are commonly used but not an SI unit.</a:t>
            </a:r>
          </a:p>
          <a:p>
            <a:pPr marL="0" indent="0">
              <a:buNone/>
            </a:pPr>
            <a:r>
              <a:rPr lang="en-GB" dirty="0"/>
              <a:t>We will always want to work in Kelvins. So if you are given temperature in degrees C you should convert them to Kelvin.</a:t>
            </a:r>
          </a:p>
          <a:p>
            <a:pPr marL="0" indent="0">
              <a:buNone/>
            </a:pPr>
            <a:endParaRPr lang="en-GB" dirty="0"/>
          </a:p>
        </p:txBody>
      </p:sp>
      <p:pic>
        <p:nvPicPr>
          <p:cNvPr id="5" name="Picture 4">
            <a:extLst>
              <a:ext uri="{FF2B5EF4-FFF2-40B4-BE49-F238E27FC236}">
                <a16:creationId xmlns:a16="http://schemas.microsoft.com/office/drawing/2014/main" id="{F4344C4A-8E94-2F2E-75FA-D80C5C09ACF9}"/>
              </a:ext>
            </a:extLst>
          </p:cNvPr>
          <p:cNvPicPr>
            <a:picLocks noChangeAspect="1"/>
          </p:cNvPicPr>
          <p:nvPr/>
        </p:nvPicPr>
        <p:blipFill>
          <a:blip r:embed="rId2"/>
          <a:stretch>
            <a:fillRect/>
          </a:stretch>
        </p:blipFill>
        <p:spPr>
          <a:xfrm>
            <a:off x="972944" y="4604657"/>
            <a:ext cx="4026813" cy="618224"/>
          </a:xfrm>
          <a:prstGeom prst="rect">
            <a:avLst/>
          </a:prstGeom>
        </p:spPr>
      </p:pic>
    </p:spTree>
    <p:extLst>
      <p:ext uri="{BB962C8B-B14F-4D97-AF65-F5344CB8AC3E}">
        <p14:creationId xmlns:p14="http://schemas.microsoft.com/office/powerpoint/2010/main" val="367460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Motion of Molecules in an Ideal Gas in 2021 | Molecules, Kinetic theory ...">
            <a:extLst>
              <a:ext uri="{FF2B5EF4-FFF2-40B4-BE49-F238E27FC236}">
                <a16:creationId xmlns:a16="http://schemas.microsoft.com/office/drawing/2014/main" id="{62B3BA95-7371-4704-8AB7-71EFF0D6D9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6410"/>
          <a:stretch/>
        </p:blipFill>
        <p:spPr bwMode="auto">
          <a:xfrm>
            <a:off x="957941" y="336782"/>
            <a:ext cx="10515601" cy="41372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7C52B2-D1C3-CD25-80B1-C80F3C647FF9}"/>
              </a:ext>
            </a:extLst>
          </p:cNvPr>
          <p:cNvSpPr txBox="1"/>
          <p:nvPr/>
        </p:nvSpPr>
        <p:spPr>
          <a:xfrm>
            <a:off x="1447799" y="4659086"/>
            <a:ext cx="4321629" cy="1569660"/>
          </a:xfrm>
          <a:prstGeom prst="rect">
            <a:avLst/>
          </a:prstGeom>
          <a:noFill/>
        </p:spPr>
        <p:txBody>
          <a:bodyPr wrap="square" rtlCol="0">
            <a:spAutoFit/>
          </a:bodyPr>
          <a:lstStyle/>
          <a:p>
            <a:r>
              <a:rPr lang="en-GB" sz="3200" dirty="0"/>
              <a:t>Cold fluid</a:t>
            </a:r>
          </a:p>
          <a:p>
            <a:r>
              <a:rPr lang="en-GB" sz="3200" dirty="0"/>
              <a:t>lower average KE </a:t>
            </a:r>
          </a:p>
          <a:p>
            <a:r>
              <a:rPr lang="en-GB" sz="3200" dirty="0"/>
              <a:t>lower average speed</a:t>
            </a:r>
          </a:p>
        </p:txBody>
      </p:sp>
      <p:sp>
        <p:nvSpPr>
          <p:cNvPr id="5" name="TextBox 4">
            <a:extLst>
              <a:ext uri="{FF2B5EF4-FFF2-40B4-BE49-F238E27FC236}">
                <a16:creationId xmlns:a16="http://schemas.microsoft.com/office/drawing/2014/main" id="{B4B9C475-EF1D-9141-69E5-BFD1E2E31130}"/>
              </a:ext>
            </a:extLst>
          </p:cNvPr>
          <p:cNvSpPr txBox="1"/>
          <p:nvPr/>
        </p:nvSpPr>
        <p:spPr>
          <a:xfrm>
            <a:off x="6727370" y="4767943"/>
            <a:ext cx="4321629" cy="1569660"/>
          </a:xfrm>
          <a:prstGeom prst="rect">
            <a:avLst/>
          </a:prstGeom>
          <a:noFill/>
        </p:spPr>
        <p:txBody>
          <a:bodyPr wrap="square" rtlCol="0">
            <a:spAutoFit/>
          </a:bodyPr>
          <a:lstStyle/>
          <a:p>
            <a:r>
              <a:rPr lang="en-GB" sz="3200" dirty="0"/>
              <a:t>Hot fluid</a:t>
            </a:r>
          </a:p>
          <a:p>
            <a:r>
              <a:rPr lang="en-GB" sz="3200" dirty="0"/>
              <a:t>Higher average KE </a:t>
            </a:r>
          </a:p>
          <a:p>
            <a:r>
              <a:rPr lang="en-GB" sz="3200" dirty="0"/>
              <a:t>Higher average speed</a:t>
            </a:r>
          </a:p>
        </p:txBody>
      </p:sp>
    </p:spTree>
    <p:extLst>
      <p:ext uri="{BB962C8B-B14F-4D97-AF65-F5344CB8AC3E}">
        <p14:creationId xmlns:p14="http://schemas.microsoft.com/office/powerpoint/2010/main" val="1673307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634E7-5E0C-CB14-6656-D6BFD6CAA900}"/>
              </a:ext>
            </a:extLst>
          </p:cNvPr>
          <p:cNvSpPr>
            <a:spLocks noGrp="1"/>
          </p:cNvSpPr>
          <p:nvPr>
            <p:ph type="title"/>
          </p:nvPr>
        </p:nvSpPr>
        <p:spPr>
          <a:xfrm>
            <a:off x="838200" y="299811"/>
            <a:ext cx="10515600" cy="1325563"/>
          </a:xfrm>
        </p:spPr>
        <p:txBody>
          <a:bodyPr/>
          <a:lstStyle/>
          <a:p>
            <a:r>
              <a:rPr lang="en-GB" b="1" dirty="0"/>
              <a:t>Maxwell-Boltzmann distribution</a:t>
            </a:r>
          </a:p>
        </p:txBody>
      </p:sp>
      <p:sp>
        <p:nvSpPr>
          <p:cNvPr id="3" name="Content Placeholder 2">
            <a:extLst>
              <a:ext uri="{FF2B5EF4-FFF2-40B4-BE49-F238E27FC236}">
                <a16:creationId xmlns:a16="http://schemas.microsoft.com/office/drawing/2014/main" id="{EFE43178-8AFC-DDC2-DAC7-FD7E47184825}"/>
              </a:ext>
            </a:extLst>
          </p:cNvPr>
          <p:cNvSpPr>
            <a:spLocks noGrp="1"/>
          </p:cNvSpPr>
          <p:nvPr>
            <p:ph idx="1"/>
          </p:nvPr>
        </p:nvSpPr>
        <p:spPr>
          <a:xfrm>
            <a:off x="838200" y="1890939"/>
            <a:ext cx="10515600" cy="4351338"/>
          </a:xfrm>
        </p:spPr>
        <p:txBody>
          <a:bodyPr/>
          <a:lstStyle/>
          <a:p>
            <a:pPr marL="0" indent="0">
              <a:buNone/>
            </a:pPr>
            <a:r>
              <a:rPr lang="en-GB" dirty="0"/>
              <a:t>The Maxwell-Boltzmann distribution is a graph of how many particles in a system have a particular speed when the system is at a particular temperature. </a:t>
            </a:r>
          </a:p>
          <a:p>
            <a:pPr marL="0" indent="0">
              <a:buNone/>
            </a:pPr>
            <a:endParaRPr lang="en-GB" dirty="0"/>
          </a:p>
        </p:txBody>
      </p:sp>
      <p:pic>
        <p:nvPicPr>
          <p:cNvPr id="7" name="Picture 6">
            <a:extLst>
              <a:ext uri="{FF2B5EF4-FFF2-40B4-BE49-F238E27FC236}">
                <a16:creationId xmlns:a16="http://schemas.microsoft.com/office/drawing/2014/main" id="{7284EC7C-EA01-8D4D-38FD-8C7F5448A1FB}"/>
              </a:ext>
            </a:extLst>
          </p:cNvPr>
          <p:cNvPicPr>
            <a:picLocks noChangeAspect="1"/>
          </p:cNvPicPr>
          <p:nvPr/>
        </p:nvPicPr>
        <p:blipFill>
          <a:blip r:embed="rId2"/>
          <a:stretch>
            <a:fillRect/>
          </a:stretch>
        </p:blipFill>
        <p:spPr>
          <a:xfrm>
            <a:off x="3341750" y="2990828"/>
            <a:ext cx="5932880" cy="3502047"/>
          </a:xfrm>
          <a:prstGeom prst="rect">
            <a:avLst/>
          </a:prstGeom>
        </p:spPr>
      </p:pic>
      <p:sp>
        <p:nvSpPr>
          <p:cNvPr id="8" name="TextBox 7">
            <a:extLst>
              <a:ext uri="{FF2B5EF4-FFF2-40B4-BE49-F238E27FC236}">
                <a16:creationId xmlns:a16="http://schemas.microsoft.com/office/drawing/2014/main" id="{A3E041ED-EF50-9824-ADAE-D6759F1E2FDF}"/>
              </a:ext>
            </a:extLst>
          </p:cNvPr>
          <p:cNvSpPr txBox="1"/>
          <p:nvPr/>
        </p:nvSpPr>
        <p:spPr>
          <a:xfrm>
            <a:off x="1981199" y="4095520"/>
            <a:ext cx="1578429" cy="646331"/>
          </a:xfrm>
          <a:prstGeom prst="rect">
            <a:avLst/>
          </a:prstGeom>
          <a:noFill/>
        </p:spPr>
        <p:txBody>
          <a:bodyPr wrap="square" rtlCol="0">
            <a:spAutoFit/>
          </a:bodyPr>
          <a:lstStyle/>
          <a:p>
            <a:r>
              <a:rPr lang="en-GB" dirty="0"/>
              <a:t>Proportion of particles</a:t>
            </a:r>
          </a:p>
        </p:txBody>
      </p:sp>
      <p:sp>
        <p:nvSpPr>
          <p:cNvPr id="10" name="TextBox 9">
            <a:extLst>
              <a:ext uri="{FF2B5EF4-FFF2-40B4-BE49-F238E27FC236}">
                <a16:creationId xmlns:a16="http://schemas.microsoft.com/office/drawing/2014/main" id="{FE1E6F92-6BCF-1A78-A18A-64EF2AF206EB}"/>
              </a:ext>
            </a:extLst>
          </p:cNvPr>
          <p:cNvSpPr txBox="1"/>
          <p:nvPr/>
        </p:nvSpPr>
        <p:spPr>
          <a:xfrm>
            <a:off x="5502732" y="6411686"/>
            <a:ext cx="3069771" cy="369332"/>
          </a:xfrm>
          <a:prstGeom prst="rect">
            <a:avLst/>
          </a:prstGeom>
          <a:noFill/>
        </p:spPr>
        <p:txBody>
          <a:bodyPr wrap="square" rtlCol="0">
            <a:spAutoFit/>
          </a:bodyPr>
          <a:lstStyle/>
          <a:p>
            <a:r>
              <a:rPr lang="en-GB" dirty="0"/>
              <a:t>Speed of particles</a:t>
            </a:r>
          </a:p>
        </p:txBody>
      </p:sp>
      <p:sp>
        <p:nvSpPr>
          <p:cNvPr id="11" name="TextBox 10">
            <a:extLst>
              <a:ext uri="{FF2B5EF4-FFF2-40B4-BE49-F238E27FC236}">
                <a16:creationId xmlns:a16="http://schemas.microsoft.com/office/drawing/2014/main" id="{92F079A2-1E23-B455-3DCD-9D6C7949D413}"/>
              </a:ext>
            </a:extLst>
          </p:cNvPr>
          <p:cNvSpPr txBox="1"/>
          <p:nvPr/>
        </p:nvSpPr>
        <p:spPr>
          <a:xfrm>
            <a:off x="4972051" y="3363687"/>
            <a:ext cx="2247897" cy="369332"/>
          </a:xfrm>
          <a:prstGeom prst="rect">
            <a:avLst/>
          </a:prstGeom>
          <a:noFill/>
        </p:spPr>
        <p:txBody>
          <a:bodyPr wrap="square" rtlCol="0">
            <a:spAutoFit/>
          </a:bodyPr>
          <a:lstStyle/>
          <a:p>
            <a:r>
              <a:rPr lang="en-GB" dirty="0">
                <a:solidFill>
                  <a:schemeClr val="accent1"/>
                </a:solidFill>
              </a:rPr>
              <a:t>100K</a:t>
            </a:r>
          </a:p>
        </p:txBody>
      </p:sp>
      <p:sp>
        <p:nvSpPr>
          <p:cNvPr id="12" name="TextBox 11">
            <a:extLst>
              <a:ext uri="{FF2B5EF4-FFF2-40B4-BE49-F238E27FC236}">
                <a16:creationId xmlns:a16="http://schemas.microsoft.com/office/drawing/2014/main" id="{3E5DF230-D361-8D6E-1967-870B16E7BBE9}"/>
              </a:ext>
            </a:extLst>
          </p:cNvPr>
          <p:cNvSpPr txBox="1"/>
          <p:nvPr/>
        </p:nvSpPr>
        <p:spPr>
          <a:xfrm>
            <a:off x="5834743" y="4418685"/>
            <a:ext cx="1665514" cy="369332"/>
          </a:xfrm>
          <a:prstGeom prst="rect">
            <a:avLst/>
          </a:prstGeom>
          <a:noFill/>
        </p:spPr>
        <p:txBody>
          <a:bodyPr wrap="square" rtlCol="0">
            <a:spAutoFit/>
          </a:bodyPr>
          <a:lstStyle/>
          <a:p>
            <a:r>
              <a:rPr lang="en-GB" dirty="0">
                <a:solidFill>
                  <a:srgbClr val="FF0000"/>
                </a:solidFill>
              </a:rPr>
              <a:t>273K</a:t>
            </a:r>
          </a:p>
        </p:txBody>
      </p:sp>
    </p:spTree>
    <p:extLst>
      <p:ext uri="{BB962C8B-B14F-4D97-AF65-F5344CB8AC3E}">
        <p14:creationId xmlns:p14="http://schemas.microsoft.com/office/powerpoint/2010/main" val="2384338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1C733-54C0-BB57-92E0-C1D764431854}"/>
              </a:ext>
            </a:extLst>
          </p:cNvPr>
          <p:cNvSpPr>
            <a:spLocks noGrp="1"/>
          </p:cNvSpPr>
          <p:nvPr>
            <p:ph type="title"/>
          </p:nvPr>
        </p:nvSpPr>
        <p:spPr/>
        <p:txBody>
          <a:bodyPr/>
          <a:lstStyle/>
          <a:p>
            <a:r>
              <a:rPr lang="en-GB" b="1" dirty="0"/>
              <a:t>Temperature equilibrium</a:t>
            </a:r>
          </a:p>
        </p:txBody>
      </p:sp>
      <p:sp>
        <p:nvSpPr>
          <p:cNvPr id="3" name="Content Placeholder 2">
            <a:extLst>
              <a:ext uri="{FF2B5EF4-FFF2-40B4-BE49-F238E27FC236}">
                <a16:creationId xmlns:a16="http://schemas.microsoft.com/office/drawing/2014/main" id="{AFA89D49-7F3C-A413-9582-C807510588C9}"/>
              </a:ext>
            </a:extLst>
          </p:cNvPr>
          <p:cNvSpPr>
            <a:spLocks noGrp="1"/>
          </p:cNvSpPr>
          <p:nvPr>
            <p:ph idx="1"/>
          </p:nvPr>
        </p:nvSpPr>
        <p:spPr/>
        <p:txBody>
          <a:bodyPr/>
          <a:lstStyle/>
          <a:p>
            <a:pPr marL="0" indent="0">
              <a:buNone/>
            </a:pPr>
            <a:r>
              <a:rPr lang="en-GB" dirty="0"/>
              <a:t>The so called zeroth law of thermodynamics states that if two systems  are in equilibrium then they must be at the same temperature.</a:t>
            </a:r>
          </a:p>
          <a:p>
            <a:pPr marL="0" indent="0">
              <a:buNone/>
            </a:pPr>
            <a:r>
              <a:rPr lang="en-GB" dirty="0"/>
              <a:t>When two systems are in equilibrium no net heat is transferred between them. </a:t>
            </a:r>
          </a:p>
          <a:p>
            <a:pPr marL="0" indent="0">
              <a:buNone/>
            </a:pPr>
            <a:endParaRPr lang="en-GB" dirty="0"/>
          </a:p>
          <a:p>
            <a:pPr marL="0" indent="0">
              <a:buNone/>
            </a:pPr>
            <a:r>
              <a:rPr lang="en-GB" dirty="0"/>
              <a:t>When two systems are in contact that are not in equilibrium, heat will flow in the direction so that they go towards equilibrium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68673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6BA7-F875-785C-00DC-0A2DE3C4B347}"/>
              </a:ext>
            </a:extLst>
          </p:cNvPr>
          <p:cNvSpPr>
            <a:spLocks noGrp="1"/>
          </p:cNvSpPr>
          <p:nvPr>
            <p:ph type="title"/>
          </p:nvPr>
        </p:nvSpPr>
        <p:spPr/>
        <p:txBody>
          <a:bodyPr/>
          <a:lstStyle/>
          <a:p>
            <a:r>
              <a:rPr lang="en-GB" b="1" dirty="0"/>
              <a:t>example</a:t>
            </a:r>
          </a:p>
        </p:txBody>
      </p:sp>
      <p:sp>
        <p:nvSpPr>
          <p:cNvPr id="3" name="Content Placeholder 2">
            <a:extLst>
              <a:ext uri="{FF2B5EF4-FFF2-40B4-BE49-F238E27FC236}">
                <a16:creationId xmlns:a16="http://schemas.microsoft.com/office/drawing/2014/main" id="{83590F23-4952-F559-8BB1-55FC6DB45DEC}"/>
              </a:ext>
            </a:extLst>
          </p:cNvPr>
          <p:cNvSpPr>
            <a:spLocks noGrp="1"/>
          </p:cNvSpPr>
          <p:nvPr>
            <p:ph idx="1"/>
          </p:nvPr>
        </p:nvSpPr>
        <p:spPr>
          <a:xfrm>
            <a:off x="1186543" y="4416426"/>
            <a:ext cx="10515600" cy="4351338"/>
          </a:xfrm>
        </p:spPr>
        <p:txBody>
          <a:bodyPr/>
          <a:lstStyle/>
          <a:p>
            <a:pPr marL="0" indent="0">
              <a:buNone/>
            </a:pPr>
            <a:r>
              <a:rPr lang="en-GB" dirty="0"/>
              <a:t>A hot system is put in contact with a cold system. They are not at the same temperature so they aren’t in equilibrium. Heat will therefore flow from the hot system to the cold one, so that the cold one increases in temperature and the hot one decreases in temperature until they meet in the middle.</a:t>
            </a:r>
          </a:p>
        </p:txBody>
      </p:sp>
      <p:sp>
        <p:nvSpPr>
          <p:cNvPr id="4" name="Rectangle 3">
            <a:extLst>
              <a:ext uri="{FF2B5EF4-FFF2-40B4-BE49-F238E27FC236}">
                <a16:creationId xmlns:a16="http://schemas.microsoft.com/office/drawing/2014/main" id="{76DFC911-AC68-9477-90C8-3FF2476F2DB5}"/>
              </a:ext>
            </a:extLst>
          </p:cNvPr>
          <p:cNvSpPr/>
          <p:nvPr/>
        </p:nvSpPr>
        <p:spPr>
          <a:xfrm>
            <a:off x="2166258" y="1690688"/>
            <a:ext cx="3450771" cy="22424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F06D54B-789F-81D3-1985-61E5E6C9A1E4}"/>
              </a:ext>
            </a:extLst>
          </p:cNvPr>
          <p:cNvSpPr/>
          <p:nvPr/>
        </p:nvSpPr>
        <p:spPr>
          <a:xfrm>
            <a:off x="5617029" y="1690688"/>
            <a:ext cx="3450771" cy="224245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C425233E-E96E-40BD-19B3-B9BB310DC871}"/>
              </a:ext>
            </a:extLst>
          </p:cNvPr>
          <p:cNvCxnSpPr/>
          <p:nvPr/>
        </p:nvCxnSpPr>
        <p:spPr>
          <a:xfrm flipH="1">
            <a:off x="5018314" y="2677886"/>
            <a:ext cx="1197429"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DD67A4FB-85A3-B32D-CBF8-C4337A45319D}"/>
              </a:ext>
            </a:extLst>
          </p:cNvPr>
          <p:cNvSpPr txBox="1"/>
          <p:nvPr/>
        </p:nvSpPr>
        <p:spPr>
          <a:xfrm>
            <a:off x="5693229" y="1972019"/>
            <a:ext cx="1273630" cy="646331"/>
          </a:xfrm>
          <a:prstGeom prst="rect">
            <a:avLst/>
          </a:prstGeom>
          <a:noFill/>
        </p:spPr>
        <p:txBody>
          <a:bodyPr wrap="square" rtlCol="0">
            <a:spAutoFit/>
          </a:bodyPr>
          <a:lstStyle/>
          <a:p>
            <a:r>
              <a:rPr lang="en-GB" sz="3600" b="1" dirty="0"/>
              <a:t>Q</a:t>
            </a:r>
            <a:endParaRPr lang="en-GB" b="1" dirty="0"/>
          </a:p>
        </p:txBody>
      </p:sp>
      <p:sp>
        <p:nvSpPr>
          <p:cNvPr id="9" name="TextBox 8">
            <a:extLst>
              <a:ext uri="{FF2B5EF4-FFF2-40B4-BE49-F238E27FC236}">
                <a16:creationId xmlns:a16="http://schemas.microsoft.com/office/drawing/2014/main" id="{87A18636-0799-9600-6F5F-DC1FE13EF816}"/>
              </a:ext>
            </a:extLst>
          </p:cNvPr>
          <p:cNvSpPr txBox="1"/>
          <p:nvPr/>
        </p:nvSpPr>
        <p:spPr>
          <a:xfrm>
            <a:off x="7478486" y="2295184"/>
            <a:ext cx="990599" cy="584775"/>
          </a:xfrm>
          <a:prstGeom prst="rect">
            <a:avLst/>
          </a:prstGeom>
          <a:noFill/>
        </p:spPr>
        <p:txBody>
          <a:bodyPr wrap="square" rtlCol="0">
            <a:spAutoFit/>
          </a:bodyPr>
          <a:lstStyle/>
          <a:p>
            <a:r>
              <a:rPr lang="en-GB" sz="3200" dirty="0"/>
              <a:t>Hot</a:t>
            </a:r>
            <a:endParaRPr lang="en-GB" dirty="0"/>
          </a:p>
        </p:txBody>
      </p:sp>
      <p:sp>
        <p:nvSpPr>
          <p:cNvPr id="10" name="TextBox 9">
            <a:extLst>
              <a:ext uri="{FF2B5EF4-FFF2-40B4-BE49-F238E27FC236}">
                <a16:creationId xmlns:a16="http://schemas.microsoft.com/office/drawing/2014/main" id="{1F94E261-AAA8-BE28-46F8-7B3802AE5F1E}"/>
              </a:ext>
            </a:extLst>
          </p:cNvPr>
          <p:cNvSpPr txBox="1"/>
          <p:nvPr/>
        </p:nvSpPr>
        <p:spPr>
          <a:xfrm>
            <a:off x="2797629" y="2482162"/>
            <a:ext cx="1360714" cy="523220"/>
          </a:xfrm>
          <a:prstGeom prst="rect">
            <a:avLst/>
          </a:prstGeom>
          <a:noFill/>
        </p:spPr>
        <p:txBody>
          <a:bodyPr wrap="square" rtlCol="0">
            <a:spAutoFit/>
          </a:bodyPr>
          <a:lstStyle/>
          <a:p>
            <a:r>
              <a:rPr lang="en-GB" sz="2800" dirty="0"/>
              <a:t>Cold</a:t>
            </a:r>
            <a:endParaRPr lang="en-GB" dirty="0"/>
          </a:p>
        </p:txBody>
      </p:sp>
    </p:spTree>
    <p:extLst>
      <p:ext uri="{BB962C8B-B14F-4D97-AF65-F5344CB8AC3E}">
        <p14:creationId xmlns:p14="http://schemas.microsoft.com/office/powerpoint/2010/main" val="1725663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36462-990F-CA68-0FB7-A65B634D63C6}"/>
              </a:ext>
            </a:extLst>
          </p:cNvPr>
          <p:cNvSpPr>
            <a:spLocks noGrp="1"/>
          </p:cNvSpPr>
          <p:nvPr>
            <p:ph type="title"/>
          </p:nvPr>
        </p:nvSpPr>
        <p:spPr/>
        <p:txBody>
          <a:bodyPr/>
          <a:lstStyle/>
          <a:p>
            <a:r>
              <a:rPr lang="en-GB" b="1" dirty="0"/>
              <a:t>First law of thermodynamics</a:t>
            </a:r>
          </a:p>
        </p:txBody>
      </p:sp>
      <p:sp>
        <p:nvSpPr>
          <p:cNvPr id="3" name="Content Placeholder 2">
            <a:extLst>
              <a:ext uri="{FF2B5EF4-FFF2-40B4-BE49-F238E27FC236}">
                <a16:creationId xmlns:a16="http://schemas.microsoft.com/office/drawing/2014/main" id="{3575F5D4-3515-9B2E-AC84-BE2961CD1A99}"/>
              </a:ext>
            </a:extLst>
          </p:cNvPr>
          <p:cNvSpPr>
            <a:spLocks noGrp="1"/>
          </p:cNvSpPr>
          <p:nvPr>
            <p:ph idx="1"/>
          </p:nvPr>
        </p:nvSpPr>
        <p:spPr/>
        <p:txBody>
          <a:bodyPr/>
          <a:lstStyle/>
          <a:p>
            <a:pPr marL="0" indent="0">
              <a:buNone/>
            </a:pPr>
            <a:r>
              <a:rPr lang="en-GB" dirty="0"/>
              <a:t>This law states that the change in total internal energy of a system is equal to the heat flow into the system minus plus the work done on the system. Internal energy is the energy of a system due to its temperature and pressure.</a:t>
            </a:r>
          </a:p>
          <a:p>
            <a:pPr marL="0" indent="0">
              <a:buNone/>
            </a:pPr>
            <a:endParaRPr lang="en-GB" dirty="0"/>
          </a:p>
          <a:p>
            <a:pPr marL="0" indent="0">
              <a:buNone/>
            </a:pPr>
            <a:endParaRPr lang="en-GB" dirty="0"/>
          </a:p>
          <a:p>
            <a:pPr marL="0" indent="0">
              <a:buNone/>
            </a:pPr>
            <a:r>
              <a:rPr lang="en-GB" dirty="0"/>
              <a:t>      is the change in internal energy, Q is the heat </a:t>
            </a:r>
            <a:r>
              <a:rPr lang="en-GB" b="1" dirty="0"/>
              <a:t>into</a:t>
            </a:r>
            <a:r>
              <a:rPr lang="en-GB" dirty="0"/>
              <a:t> the system and WD is work done </a:t>
            </a:r>
            <a:r>
              <a:rPr lang="en-GB" b="1" dirty="0"/>
              <a:t>on </a:t>
            </a:r>
            <a:r>
              <a:rPr lang="en-GB" dirty="0"/>
              <a:t>the system.</a:t>
            </a:r>
          </a:p>
        </p:txBody>
      </p:sp>
      <p:pic>
        <p:nvPicPr>
          <p:cNvPr id="7" name="Picture 6">
            <a:extLst>
              <a:ext uri="{FF2B5EF4-FFF2-40B4-BE49-F238E27FC236}">
                <a16:creationId xmlns:a16="http://schemas.microsoft.com/office/drawing/2014/main" id="{51A6AF88-C423-F123-ABB9-03A2863BBCFB}"/>
              </a:ext>
            </a:extLst>
          </p:cNvPr>
          <p:cNvPicPr>
            <a:picLocks noChangeAspect="1"/>
          </p:cNvPicPr>
          <p:nvPr/>
        </p:nvPicPr>
        <p:blipFill>
          <a:blip r:embed="rId2"/>
          <a:stretch>
            <a:fillRect/>
          </a:stretch>
        </p:blipFill>
        <p:spPr>
          <a:xfrm>
            <a:off x="699844" y="4517571"/>
            <a:ext cx="658128" cy="392345"/>
          </a:xfrm>
          <a:prstGeom prst="rect">
            <a:avLst/>
          </a:prstGeom>
        </p:spPr>
      </p:pic>
    </p:spTree>
    <p:extLst>
      <p:ext uri="{BB962C8B-B14F-4D97-AF65-F5344CB8AC3E}">
        <p14:creationId xmlns:p14="http://schemas.microsoft.com/office/powerpoint/2010/main" val="1835267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FD564-E9EF-A26E-D8BE-F4EF7039C5C0}"/>
              </a:ext>
            </a:extLst>
          </p:cNvPr>
          <p:cNvSpPr>
            <a:spLocks noGrp="1"/>
          </p:cNvSpPr>
          <p:nvPr>
            <p:ph type="title"/>
          </p:nvPr>
        </p:nvSpPr>
        <p:spPr/>
        <p:txBody>
          <a:bodyPr/>
          <a:lstStyle/>
          <a:p>
            <a:r>
              <a:rPr lang="en-GB" b="1" dirty="0"/>
              <a:t>Work done on vs work done by</a:t>
            </a:r>
          </a:p>
        </p:txBody>
      </p:sp>
      <p:sp>
        <p:nvSpPr>
          <p:cNvPr id="3" name="Content Placeholder 2">
            <a:extLst>
              <a:ext uri="{FF2B5EF4-FFF2-40B4-BE49-F238E27FC236}">
                <a16:creationId xmlns:a16="http://schemas.microsoft.com/office/drawing/2014/main" id="{A8F53975-69EA-2668-47AD-2D57073DFFB9}"/>
              </a:ext>
            </a:extLst>
          </p:cNvPr>
          <p:cNvSpPr>
            <a:spLocks noGrp="1"/>
          </p:cNvSpPr>
          <p:nvPr>
            <p:ph idx="1"/>
          </p:nvPr>
        </p:nvSpPr>
        <p:spPr/>
        <p:txBody>
          <a:bodyPr/>
          <a:lstStyle/>
          <a:p>
            <a:pPr marL="0" indent="0">
              <a:buNone/>
            </a:pPr>
            <a:r>
              <a:rPr lang="en-GB" dirty="0"/>
              <a:t>Work done on the system is added to the internal energy of the system since it is work done compressing the volume of the system thereby increasing the internal energy.</a:t>
            </a:r>
          </a:p>
          <a:p>
            <a:pPr marL="0" indent="0">
              <a:buNone/>
            </a:pPr>
            <a:endParaRPr lang="en-GB" dirty="0"/>
          </a:p>
          <a:p>
            <a:pPr marL="0" indent="0">
              <a:buNone/>
            </a:pPr>
            <a:r>
              <a:rPr lang="en-GB" dirty="0"/>
              <a:t>Work done by the system is energy lowers the internal energy as it relaxes into a larger volume.</a:t>
            </a:r>
          </a:p>
        </p:txBody>
      </p:sp>
    </p:spTree>
    <p:extLst>
      <p:ext uri="{BB962C8B-B14F-4D97-AF65-F5344CB8AC3E}">
        <p14:creationId xmlns:p14="http://schemas.microsoft.com/office/powerpoint/2010/main" val="1746461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3A45BACC-8952-B584-EDD4-086566F075BB}"/>
              </a:ext>
            </a:extLst>
          </p:cNvPr>
          <p:cNvSpPr/>
          <p:nvPr/>
        </p:nvSpPr>
        <p:spPr>
          <a:xfrm>
            <a:off x="838200" y="1289162"/>
            <a:ext cx="4256314" cy="3581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F0FD0C90-067A-010D-D4DD-1AFA3E58A3B8}"/>
              </a:ext>
            </a:extLst>
          </p:cNvPr>
          <p:cNvSpPr/>
          <p:nvPr/>
        </p:nvSpPr>
        <p:spPr>
          <a:xfrm>
            <a:off x="7641769" y="2203562"/>
            <a:ext cx="1807029" cy="157842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901E90E9-3DB1-B2CA-04A8-C94057DFB4DB}"/>
              </a:ext>
            </a:extLst>
          </p:cNvPr>
          <p:cNvCxnSpPr>
            <a:cxnSpLocks/>
          </p:cNvCxnSpPr>
          <p:nvPr/>
        </p:nvCxnSpPr>
        <p:spPr>
          <a:xfrm>
            <a:off x="8534400" y="1578429"/>
            <a:ext cx="10884" cy="62388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F1A3F75-05A2-DA3F-377E-1F9BC4814EC9}"/>
              </a:ext>
            </a:extLst>
          </p:cNvPr>
          <p:cNvCxnSpPr/>
          <p:nvPr/>
        </p:nvCxnSpPr>
        <p:spPr>
          <a:xfrm flipH="1">
            <a:off x="9176657" y="1843088"/>
            <a:ext cx="457200" cy="56265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2A78D9A-51EC-42D0-545F-84BC18EDAD99}"/>
              </a:ext>
            </a:extLst>
          </p:cNvPr>
          <p:cNvCxnSpPr>
            <a:cxnSpLocks/>
          </p:cNvCxnSpPr>
          <p:nvPr/>
        </p:nvCxnSpPr>
        <p:spPr>
          <a:xfrm>
            <a:off x="7429502" y="1995261"/>
            <a:ext cx="473527" cy="41411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A43ADCC-630A-38E8-8929-E91F5A5236B5}"/>
              </a:ext>
            </a:extLst>
          </p:cNvPr>
          <p:cNvCxnSpPr>
            <a:cxnSpLocks/>
          </p:cNvCxnSpPr>
          <p:nvPr/>
        </p:nvCxnSpPr>
        <p:spPr>
          <a:xfrm flipV="1">
            <a:off x="8534400" y="3781991"/>
            <a:ext cx="10884" cy="62388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103C1629-99EA-2371-AACB-505974283941}"/>
              </a:ext>
            </a:extLst>
          </p:cNvPr>
          <p:cNvCxnSpPr/>
          <p:nvPr/>
        </p:nvCxnSpPr>
        <p:spPr>
          <a:xfrm flipH="1" flipV="1">
            <a:off x="9152159" y="3564166"/>
            <a:ext cx="457200" cy="56265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11C229A-55A1-61A0-D83E-1F14038024B2}"/>
              </a:ext>
            </a:extLst>
          </p:cNvPr>
          <p:cNvCxnSpPr>
            <a:cxnSpLocks/>
          </p:cNvCxnSpPr>
          <p:nvPr/>
        </p:nvCxnSpPr>
        <p:spPr>
          <a:xfrm flipV="1">
            <a:off x="7481208" y="3574935"/>
            <a:ext cx="473527" cy="41411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32BB1BF-EA07-9A8F-4F1D-56B722657A96}"/>
              </a:ext>
            </a:extLst>
          </p:cNvPr>
          <p:cNvCxnSpPr>
            <a:cxnSpLocks/>
          </p:cNvCxnSpPr>
          <p:nvPr/>
        </p:nvCxnSpPr>
        <p:spPr>
          <a:xfrm flipH="1">
            <a:off x="9448799" y="2984954"/>
            <a:ext cx="72934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3C2C3DD-004A-6CFE-6B5C-A72F03F70749}"/>
              </a:ext>
            </a:extLst>
          </p:cNvPr>
          <p:cNvCxnSpPr>
            <a:cxnSpLocks/>
          </p:cNvCxnSpPr>
          <p:nvPr/>
        </p:nvCxnSpPr>
        <p:spPr>
          <a:xfrm>
            <a:off x="6893378" y="2959780"/>
            <a:ext cx="74839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FAC4CAE-4AD6-F162-7615-6C0E1AA9A8A5}"/>
              </a:ext>
            </a:extLst>
          </p:cNvPr>
          <p:cNvSpPr txBox="1"/>
          <p:nvPr/>
        </p:nvSpPr>
        <p:spPr>
          <a:xfrm>
            <a:off x="1752599" y="4870562"/>
            <a:ext cx="3200399" cy="1754326"/>
          </a:xfrm>
          <a:prstGeom prst="rect">
            <a:avLst/>
          </a:prstGeom>
          <a:noFill/>
        </p:spPr>
        <p:txBody>
          <a:bodyPr wrap="square" rtlCol="0">
            <a:spAutoFit/>
          </a:bodyPr>
          <a:lstStyle/>
          <a:p>
            <a:r>
              <a:rPr lang="en-GB" sz="3600" dirty="0"/>
              <a:t>Large volume</a:t>
            </a:r>
          </a:p>
          <a:p>
            <a:r>
              <a:rPr lang="en-GB" sz="3600" dirty="0"/>
              <a:t>Low pressure</a:t>
            </a:r>
          </a:p>
          <a:p>
            <a:r>
              <a:rPr lang="en-GB" sz="3600" dirty="0"/>
              <a:t>Low energy</a:t>
            </a:r>
          </a:p>
        </p:txBody>
      </p:sp>
      <p:sp>
        <p:nvSpPr>
          <p:cNvPr id="21" name="TextBox 20">
            <a:extLst>
              <a:ext uri="{FF2B5EF4-FFF2-40B4-BE49-F238E27FC236}">
                <a16:creationId xmlns:a16="http://schemas.microsoft.com/office/drawing/2014/main" id="{EF54ED56-BE76-7CBB-9CB4-B891540A5E18}"/>
              </a:ext>
            </a:extLst>
          </p:cNvPr>
          <p:cNvSpPr txBox="1"/>
          <p:nvPr/>
        </p:nvSpPr>
        <p:spPr>
          <a:xfrm>
            <a:off x="6346372" y="182889"/>
            <a:ext cx="4572000" cy="1384995"/>
          </a:xfrm>
          <a:prstGeom prst="rect">
            <a:avLst/>
          </a:prstGeom>
          <a:noFill/>
        </p:spPr>
        <p:txBody>
          <a:bodyPr wrap="square" rtlCol="0">
            <a:spAutoFit/>
          </a:bodyPr>
          <a:lstStyle/>
          <a:p>
            <a:r>
              <a:rPr lang="en-GB" sz="2800" dirty="0"/>
              <a:t>Force does work on system reducing its volume and increasing its pressure</a:t>
            </a:r>
          </a:p>
        </p:txBody>
      </p:sp>
      <p:sp>
        <p:nvSpPr>
          <p:cNvPr id="22" name="TextBox 21">
            <a:extLst>
              <a:ext uri="{FF2B5EF4-FFF2-40B4-BE49-F238E27FC236}">
                <a16:creationId xmlns:a16="http://schemas.microsoft.com/office/drawing/2014/main" id="{FEC56D62-B731-5C4C-8C8E-8F9C05B2CAFB}"/>
              </a:ext>
            </a:extLst>
          </p:cNvPr>
          <p:cNvSpPr txBox="1"/>
          <p:nvPr/>
        </p:nvSpPr>
        <p:spPr>
          <a:xfrm>
            <a:off x="1273628" y="553579"/>
            <a:ext cx="3102429" cy="584775"/>
          </a:xfrm>
          <a:prstGeom prst="rect">
            <a:avLst/>
          </a:prstGeom>
          <a:noFill/>
        </p:spPr>
        <p:txBody>
          <a:bodyPr wrap="square" rtlCol="0">
            <a:spAutoFit/>
          </a:bodyPr>
          <a:lstStyle/>
          <a:p>
            <a:r>
              <a:rPr lang="en-GB" sz="3200" dirty="0"/>
              <a:t>Initial system</a:t>
            </a:r>
          </a:p>
        </p:txBody>
      </p:sp>
      <p:sp>
        <p:nvSpPr>
          <p:cNvPr id="23" name="TextBox 22">
            <a:extLst>
              <a:ext uri="{FF2B5EF4-FFF2-40B4-BE49-F238E27FC236}">
                <a16:creationId xmlns:a16="http://schemas.microsoft.com/office/drawing/2014/main" id="{6C41731E-EBCF-93AC-71BA-64DB300647C9}"/>
              </a:ext>
            </a:extLst>
          </p:cNvPr>
          <p:cNvSpPr txBox="1"/>
          <p:nvPr/>
        </p:nvSpPr>
        <p:spPr>
          <a:xfrm>
            <a:off x="7239004" y="4764204"/>
            <a:ext cx="4011384" cy="1754326"/>
          </a:xfrm>
          <a:prstGeom prst="rect">
            <a:avLst/>
          </a:prstGeom>
          <a:noFill/>
        </p:spPr>
        <p:txBody>
          <a:bodyPr wrap="square" rtlCol="0">
            <a:spAutoFit/>
          </a:bodyPr>
          <a:lstStyle/>
          <a:p>
            <a:r>
              <a:rPr lang="en-GB" sz="3600" dirty="0"/>
              <a:t>Lower volume</a:t>
            </a:r>
          </a:p>
          <a:p>
            <a:r>
              <a:rPr lang="en-GB" sz="3600" dirty="0"/>
              <a:t>Higher pressure</a:t>
            </a:r>
          </a:p>
          <a:p>
            <a:r>
              <a:rPr lang="en-GB" sz="3600" dirty="0"/>
              <a:t>Higher energy</a:t>
            </a:r>
            <a:endParaRPr lang="en-GB" dirty="0"/>
          </a:p>
        </p:txBody>
      </p:sp>
      <p:cxnSp>
        <p:nvCxnSpPr>
          <p:cNvPr id="25" name="Straight Arrow Connector 24">
            <a:extLst>
              <a:ext uri="{FF2B5EF4-FFF2-40B4-BE49-F238E27FC236}">
                <a16:creationId xmlns:a16="http://schemas.microsoft.com/office/drawing/2014/main" id="{EDA36FDF-5DD9-13E9-4854-605D38EF416D}"/>
              </a:ext>
            </a:extLst>
          </p:cNvPr>
          <p:cNvCxnSpPr/>
          <p:nvPr/>
        </p:nvCxnSpPr>
        <p:spPr>
          <a:xfrm>
            <a:off x="5421086" y="2984954"/>
            <a:ext cx="925286"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B781EA37-B4E0-EFC3-6DFD-16633A202273}"/>
              </a:ext>
            </a:extLst>
          </p:cNvPr>
          <p:cNvSpPr txBox="1"/>
          <p:nvPr/>
        </p:nvSpPr>
        <p:spPr>
          <a:xfrm>
            <a:off x="2215240" y="-41741"/>
            <a:ext cx="4321633" cy="584775"/>
          </a:xfrm>
          <a:prstGeom prst="rect">
            <a:avLst/>
          </a:prstGeom>
          <a:noFill/>
        </p:spPr>
        <p:txBody>
          <a:bodyPr wrap="square" rtlCol="0">
            <a:spAutoFit/>
          </a:bodyPr>
          <a:lstStyle/>
          <a:p>
            <a:r>
              <a:rPr lang="en-GB" sz="3200" b="1" dirty="0"/>
              <a:t>Work done on a system</a:t>
            </a:r>
          </a:p>
        </p:txBody>
      </p:sp>
    </p:spTree>
    <p:extLst>
      <p:ext uri="{BB962C8B-B14F-4D97-AF65-F5344CB8AC3E}">
        <p14:creationId xmlns:p14="http://schemas.microsoft.com/office/powerpoint/2010/main" val="4197906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55EC523C-5A7D-0864-A07B-50E77E5C112D}"/>
              </a:ext>
            </a:extLst>
          </p:cNvPr>
          <p:cNvSpPr/>
          <p:nvPr/>
        </p:nvSpPr>
        <p:spPr>
          <a:xfrm>
            <a:off x="2024740" y="2497476"/>
            <a:ext cx="1807029" cy="157842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5BC62A42-6C23-FE35-E34F-DBA514CE98BB}"/>
              </a:ext>
            </a:extLst>
          </p:cNvPr>
          <p:cNvCxnSpPr>
            <a:cxnSpLocks/>
          </p:cNvCxnSpPr>
          <p:nvPr/>
        </p:nvCxnSpPr>
        <p:spPr>
          <a:xfrm flipV="1">
            <a:off x="2917371" y="1872343"/>
            <a:ext cx="10884" cy="62388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9B142CBC-75FA-F5F6-C0E2-A5CECF16683A}"/>
              </a:ext>
            </a:extLst>
          </p:cNvPr>
          <p:cNvCxnSpPr>
            <a:cxnSpLocks/>
          </p:cNvCxnSpPr>
          <p:nvPr/>
        </p:nvCxnSpPr>
        <p:spPr>
          <a:xfrm flipV="1">
            <a:off x="3559628" y="2137002"/>
            <a:ext cx="457200" cy="56265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8CE2107A-B724-9933-1880-8FD6441B8FC5}"/>
              </a:ext>
            </a:extLst>
          </p:cNvPr>
          <p:cNvCxnSpPr>
            <a:cxnSpLocks/>
          </p:cNvCxnSpPr>
          <p:nvPr/>
        </p:nvCxnSpPr>
        <p:spPr>
          <a:xfrm flipH="1" flipV="1">
            <a:off x="1812473" y="2289175"/>
            <a:ext cx="473527" cy="41411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96F1768-FBB4-B29E-BBBA-ADF1F4CA57F2}"/>
              </a:ext>
            </a:extLst>
          </p:cNvPr>
          <p:cNvCxnSpPr>
            <a:cxnSpLocks/>
          </p:cNvCxnSpPr>
          <p:nvPr/>
        </p:nvCxnSpPr>
        <p:spPr>
          <a:xfrm>
            <a:off x="2917371" y="4075905"/>
            <a:ext cx="10884" cy="62388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602ACDB-50C0-F688-AFFD-2490D218A697}"/>
              </a:ext>
            </a:extLst>
          </p:cNvPr>
          <p:cNvCxnSpPr>
            <a:cxnSpLocks/>
          </p:cNvCxnSpPr>
          <p:nvPr/>
        </p:nvCxnSpPr>
        <p:spPr>
          <a:xfrm>
            <a:off x="3535130" y="3858080"/>
            <a:ext cx="457200" cy="56265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090EC22-F430-8A7F-433A-9DC45A0DAA91}"/>
              </a:ext>
            </a:extLst>
          </p:cNvPr>
          <p:cNvCxnSpPr>
            <a:cxnSpLocks/>
          </p:cNvCxnSpPr>
          <p:nvPr/>
        </p:nvCxnSpPr>
        <p:spPr>
          <a:xfrm flipH="1">
            <a:off x="1864179" y="3868849"/>
            <a:ext cx="473527" cy="41411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C9CC8E2-86C9-F9AA-D923-6CB7310294B4}"/>
              </a:ext>
            </a:extLst>
          </p:cNvPr>
          <p:cNvCxnSpPr>
            <a:cxnSpLocks/>
          </p:cNvCxnSpPr>
          <p:nvPr/>
        </p:nvCxnSpPr>
        <p:spPr>
          <a:xfrm>
            <a:off x="3831770" y="3278868"/>
            <a:ext cx="72934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B0BE458-243F-155E-09C0-82F678EE515B}"/>
              </a:ext>
            </a:extLst>
          </p:cNvPr>
          <p:cNvCxnSpPr>
            <a:cxnSpLocks/>
          </p:cNvCxnSpPr>
          <p:nvPr/>
        </p:nvCxnSpPr>
        <p:spPr>
          <a:xfrm flipH="1">
            <a:off x="1276349" y="3253694"/>
            <a:ext cx="74839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9820694-8003-6E63-475E-3C60E38A4181}"/>
              </a:ext>
            </a:extLst>
          </p:cNvPr>
          <p:cNvSpPr/>
          <p:nvPr/>
        </p:nvSpPr>
        <p:spPr>
          <a:xfrm>
            <a:off x="7146472" y="1638300"/>
            <a:ext cx="4256314" cy="3581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2320836A-ACD5-A858-59D7-AFCD4CC9E561}"/>
              </a:ext>
            </a:extLst>
          </p:cNvPr>
          <p:cNvCxnSpPr/>
          <p:nvPr/>
        </p:nvCxnSpPr>
        <p:spPr>
          <a:xfrm>
            <a:off x="5475515" y="3281136"/>
            <a:ext cx="925286"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97FD7389-453D-5FF2-7DBD-825B7959EB71}"/>
              </a:ext>
            </a:extLst>
          </p:cNvPr>
          <p:cNvSpPr txBox="1"/>
          <p:nvPr/>
        </p:nvSpPr>
        <p:spPr>
          <a:xfrm>
            <a:off x="789214" y="473293"/>
            <a:ext cx="2699657" cy="1815882"/>
          </a:xfrm>
          <a:prstGeom prst="rect">
            <a:avLst/>
          </a:prstGeom>
          <a:noFill/>
        </p:spPr>
        <p:txBody>
          <a:bodyPr wrap="square" rtlCol="0">
            <a:spAutoFit/>
          </a:bodyPr>
          <a:lstStyle/>
          <a:p>
            <a:r>
              <a:rPr lang="en-GB" sz="2800" dirty="0"/>
              <a:t>The system does work in expanding its volume</a:t>
            </a:r>
          </a:p>
        </p:txBody>
      </p:sp>
      <p:sp>
        <p:nvSpPr>
          <p:cNvPr id="16" name="TextBox 15">
            <a:extLst>
              <a:ext uri="{FF2B5EF4-FFF2-40B4-BE49-F238E27FC236}">
                <a16:creationId xmlns:a16="http://schemas.microsoft.com/office/drawing/2014/main" id="{A5BBE163-5D80-41F8-A1FC-6A480CD345B9}"/>
              </a:ext>
            </a:extLst>
          </p:cNvPr>
          <p:cNvSpPr txBox="1"/>
          <p:nvPr/>
        </p:nvSpPr>
        <p:spPr>
          <a:xfrm>
            <a:off x="8149316" y="5298799"/>
            <a:ext cx="3095626" cy="1384995"/>
          </a:xfrm>
          <a:prstGeom prst="rect">
            <a:avLst/>
          </a:prstGeom>
          <a:noFill/>
        </p:spPr>
        <p:txBody>
          <a:bodyPr wrap="square" rtlCol="0">
            <a:spAutoFit/>
          </a:bodyPr>
          <a:lstStyle/>
          <a:p>
            <a:r>
              <a:rPr lang="en-GB" sz="2800" dirty="0"/>
              <a:t>High volume</a:t>
            </a:r>
          </a:p>
          <a:p>
            <a:r>
              <a:rPr lang="en-GB" sz="2800" dirty="0"/>
              <a:t>Low pressure</a:t>
            </a:r>
          </a:p>
          <a:p>
            <a:r>
              <a:rPr lang="en-GB" sz="2800" dirty="0"/>
              <a:t>low internal energy</a:t>
            </a:r>
          </a:p>
        </p:txBody>
      </p:sp>
      <p:sp>
        <p:nvSpPr>
          <p:cNvPr id="17" name="TextBox 16">
            <a:extLst>
              <a:ext uri="{FF2B5EF4-FFF2-40B4-BE49-F238E27FC236}">
                <a16:creationId xmlns:a16="http://schemas.microsoft.com/office/drawing/2014/main" id="{A3F39319-AC7C-AA53-4794-5093406D92F3}"/>
              </a:ext>
            </a:extLst>
          </p:cNvPr>
          <p:cNvSpPr txBox="1"/>
          <p:nvPr/>
        </p:nvSpPr>
        <p:spPr>
          <a:xfrm>
            <a:off x="1802945" y="5105400"/>
            <a:ext cx="3095626" cy="1384995"/>
          </a:xfrm>
          <a:prstGeom prst="rect">
            <a:avLst/>
          </a:prstGeom>
          <a:noFill/>
        </p:spPr>
        <p:txBody>
          <a:bodyPr wrap="square" rtlCol="0">
            <a:spAutoFit/>
          </a:bodyPr>
          <a:lstStyle/>
          <a:p>
            <a:r>
              <a:rPr lang="en-GB" sz="2800" dirty="0"/>
              <a:t>Low volume</a:t>
            </a:r>
          </a:p>
          <a:p>
            <a:r>
              <a:rPr lang="en-GB" sz="2800" dirty="0"/>
              <a:t>High pressure</a:t>
            </a:r>
          </a:p>
          <a:p>
            <a:r>
              <a:rPr lang="en-GB" sz="2800" dirty="0"/>
              <a:t>High energy</a:t>
            </a:r>
          </a:p>
        </p:txBody>
      </p:sp>
      <p:sp>
        <p:nvSpPr>
          <p:cNvPr id="18" name="TextBox 17">
            <a:extLst>
              <a:ext uri="{FF2B5EF4-FFF2-40B4-BE49-F238E27FC236}">
                <a16:creationId xmlns:a16="http://schemas.microsoft.com/office/drawing/2014/main" id="{3EB732FF-EA9B-86C8-8049-D302C05D9E2B}"/>
              </a:ext>
            </a:extLst>
          </p:cNvPr>
          <p:cNvSpPr txBox="1"/>
          <p:nvPr/>
        </p:nvSpPr>
        <p:spPr>
          <a:xfrm>
            <a:off x="3831769" y="174206"/>
            <a:ext cx="6313714" cy="584775"/>
          </a:xfrm>
          <a:prstGeom prst="rect">
            <a:avLst/>
          </a:prstGeom>
          <a:noFill/>
        </p:spPr>
        <p:txBody>
          <a:bodyPr wrap="square" rtlCol="0">
            <a:spAutoFit/>
          </a:bodyPr>
          <a:lstStyle/>
          <a:p>
            <a:r>
              <a:rPr lang="en-GB" sz="3200" b="1" dirty="0"/>
              <a:t>Work done by the system</a:t>
            </a:r>
          </a:p>
        </p:txBody>
      </p:sp>
    </p:spTree>
    <p:extLst>
      <p:ext uri="{BB962C8B-B14F-4D97-AF65-F5344CB8AC3E}">
        <p14:creationId xmlns:p14="http://schemas.microsoft.com/office/powerpoint/2010/main" val="1211885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25124-8F8C-1A98-79F3-DFDAD3A5FF28}"/>
              </a:ext>
            </a:extLst>
          </p:cNvPr>
          <p:cNvSpPr>
            <a:spLocks noGrp="1"/>
          </p:cNvSpPr>
          <p:nvPr>
            <p:ph type="title"/>
          </p:nvPr>
        </p:nvSpPr>
        <p:spPr/>
        <p:txBody>
          <a:bodyPr/>
          <a:lstStyle/>
          <a:p>
            <a:r>
              <a:rPr lang="en-GB" b="1" dirty="0"/>
              <a:t>Convection</a:t>
            </a:r>
          </a:p>
        </p:txBody>
      </p:sp>
      <p:sp>
        <p:nvSpPr>
          <p:cNvPr id="3" name="Content Placeholder 2">
            <a:extLst>
              <a:ext uri="{FF2B5EF4-FFF2-40B4-BE49-F238E27FC236}">
                <a16:creationId xmlns:a16="http://schemas.microsoft.com/office/drawing/2014/main" id="{AE147ADC-BD1E-9158-88C1-3C5A5DF9B345}"/>
              </a:ext>
            </a:extLst>
          </p:cNvPr>
          <p:cNvSpPr>
            <a:spLocks noGrp="1"/>
          </p:cNvSpPr>
          <p:nvPr>
            <p:ph idx="1"/>
          </p:nvPr>
        </p:nvSpPr>
        <p:spPr/>
        <p:txBody>
          <a:bodyPr>
            <a:normAutofit lnSpcReduction="10000"/>
          </a:bodyPr>
          <a:lstStyle/>
          <a:p>
            <a:pPr marL="0" indent="0">
              <a:buNone/>
            </a:pPr>
            <a:r>
              <a:rPr lang="en-GB" dirty="0"/>
              <a:t>Convection is a mechanism of heat transfer due to changes in density of a fluid. </a:t>
            </a:r>
          </a:p>
          <a:p>
            <a:pPr marL="0" indent="0">
              <a:buNone/>
            </a:pPr>
            <a:r>
              <a:rPr lang="en-GB" dirty="0"/>
              <a:t>A hot fluid has a lower density than a cold fluid because the hot fluid has more internal energy so it can do more work expanding its volume than the cold fluid, so it expands to a larger volume and so there is less mass per unit volume so it is less dense.</a:t>
            </a:r>
          </a:p>
          <a:p>
            <a:pPr marL="0" indent="0">
              <a:buNone/>
            </a:pPr>
            <a:endParaRPr lang="en-GB" dirty="0"/>
          </a:p>
          <a:p>
            <a:pPr marL="0" indent="0">
              <a:buNone/>
            </a:pPr>
            <a:r>
              <a:rPr lang="en-GB" dirty="0"/>
              <a:t>Since the hot fluid is less dense it rises because of the buoyant forces on it. </a:t>
            </a:r>
          </a:p>
          <a:p>
            <a:pPr marL="0" indent="0">
              <a:buNone/>
            </a:pPr>
            <a:r>
              <a:rPr lang="en-GB" dirty="0"/>
              <a:t>Therefore, hot fluids rise. </a:t>
            </a:r>
          </a:p>
        </p:txBody>
      </p:sp>
    </p:spTree>
    <p:extLst>
      <p:ext uri="{BB962C8B-B14F-4D97-AF65-F5344CB8AC3E}">
        <p14:creationId xmlns:p14="http://schemas.microsoft.com/office/powerpoint/2010/main" val="2630999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92C0C-638B-9740-D089-755E3D175BD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14BDA15-97D2-58ED-B78E-F997AC4E40CD}"/>
              </a:ext>
            </a:extLst>
          </p:cNvPr>
          <p:cNvSpPr>
            <a:spLocks noGrp="1"/>
          </p:cNvSpPr>
          <p:nvPr>
            <p:ph idx="1"/>
          </p:nvPr>
        </p:nvSpPr>
        <p:spPr>
          <a:xfrm>
            <a:off x="2373085" y="5439682"/>
            <a:ext cx="10515600" cy="4351338"/>
          </a:xfrm>
        </p:spPr>
        <p:txBody>
          <a:bodyPr/>
          <a:lstStyle/>
          <a:p>
            <a:pPr marL="0" indent="0">
              <a:buNone/>
            </a:pPr>
            <a:r>
              <a:rPr lang="en-GB" dirty="0">
                <a:hlinkClick r:id="rId2"/>
              </a:rPr>
              <a:t>The Mushroom Cloud (atomicarchive.com)</a:t>
            </a:r>
            <a:endParaRPr lang="en-GB" dirty="0"/>
          </a:p>
        </p:txBody>
      </p:sp>
      <p:pic>
        <p:nvPicPr>
          <p:cNvPr id="1026" name="Picture 2" descr="The Mushroom Cloud">
            <a:extLst>
              <a:ext uri="{FF2B5EF4-FFF2-40B4-BE49-F238E27FC236}">
                <a16:creationId xmlns:a16="http://schemas.microsoft.com/office/drawing/2014/main" id="{5CA1C092-AA62-27D3-9D87-82D47C25B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2882" y="550408"/>
            <a:ext cx="6157231" cy="4923187"/>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6FEC4F3B-57CF-918D-D646-A11B8000B43D}"/>
              </a:ext>
            </a:extLst>
          </p:cNvPr>
          <p:cNvCxnSpPr>
            <a:cxnSpLocks/>
          </p:cNvCxnSpPr>
          <p:nvPr/>
        </p:nvCxnSpPr>
        <p:spPr>
          <a:xfrm flipH="1">
            <a:off x="5791200" y="1027906"/>
            <a:ext cx="2677886" cy="94240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B841B89-F978-5607-A967-89B789EB84F9}"/>
              </a:ext>
            </a:extLst>
          </p:cNvPr>
          <p:cNvSpPr txBox="1"/>
          <p:nvPr/>
        </p:nvSpPr>
        <p:spPr>
          <a:xfrm>
            <a:off x="8741229" y="373161"/>
            <a:ext cx="3526971" cy="1384995"/>
          </a:xfrm>
          <a:prstGeom prst="rect">
            <a:avLst/>
          </a:prstGeom>
          <a:noFill/>
        </p:spPr>
        <p:txBody>
          <a:bodyPr wrap="square" rtlCol="0">
            <a:spAutoFit/>
          </a:bodyPr>
          <a:lstStyle/>
          <a:p>
            <a:r>
              <a:rPr lang="en-GB" sz="2800" b="1" dirty="0"/>
              <a:t>Hot gas from fireball rises due to convection</a:t>
            </a:r>
          </a:p>
        </p:txBody>
      </p:sp>
    </p:spTree>
    <p:extLst>
      <p:ext uri="{BB962C8B-B14F-4D97-AF65-F5344CB8AC3E}">
        <p14:creationId xmlns:p14="http://schemas.microsoft.com/office/powerpoint/2010/main" val="952681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CA99DE-B7F5-6A57-D804-D8D577AAC849}"/>
              </a:ext>
            </a:extLst>
          </p:cNvPr>
          <p:cNvSpPr>
            <a:spLocks noGrp="1"/>
          </p:cNvSpPr>
          <p:nvPr>
            <p:ph idx="1"/>
          </p:nvPr>
        </p:nvSpPr>
        <p:spPr>
          <a:xfrm>
            <a:off x="6934200" y="998310"/>
            <a:ext cx="5257800" cy="4351338"/>
          </a:xfrm>
        </p:spPr>
        <p:txBody>
          <a:bodyPr/>
          <a:lstStyle/>
          <a:p>
            <a:pPr marL="0" indent="0">
              <a:buNone/>
            </a:pPr>
            <a:r>
              <a:rPr lang="en-GB" dirty="0"/>
              <a:t>When the hot fluids have risen they will lose heat to the surroundings and eventually cool  and fall back down.</a:t>
            </a:r>
          </a:p>
        </p:txBody>
      </p:sp>
      <p:pic>
        <p:nvPicPr>
          <p:cNvPr id="1026" name="Picture 2" descr="What is Convection: Definition, Examples, Difference &amp; Facts - Eschool">
            <a:extLst>
              <a:ext uri="{FF2B5EF4-FFF2-40B4-BE49-F238E27FC236}">
                <a16:creationId xmlns:a16="http://schemas.microsoft.com/office/drawing/2014/main" id="{9EC5627F-47B7-86D1-31D5-3A28ED7ED7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15" y="653030"/>
            <a:ext cx="6034088" cy="5252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240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1C4E-86DA-E0B8-2DE0-D792E413ED12}"/>
              </a:ext>
            </a:extLst>
          </p:cNvPr>
          <p:cNvSpPr>
            <a:spLocks noGrp="1"/>
          </p:cNvSpPr>
          <p:nvPr>
            <p:ph type="title"/>
          </p:nvPr>
        </p:nvSpPr>
        <p:spPr/>
        <p:txBody>
          <a:bodyPr/>
          <a:lstStyle/>
          <a:p>
            <a:r>
              <a:rPr lang="en-GB" dirty="0"/>
              <a:t>Conduction</a:t>
            </a:r>
          </a:p>
        </p:txBody>
      </p:sp>
      <p:sp>
        <p:nvSpPr>
          <p:cNvPr id="3" name="Content Placeholder 2">
            <a:extLst>
              <a:ext uri="{FF2B5EF4-FFF2-40B4-BE49-F238E27FC236}">
                <a16:creationId xmlns:a16="http://schemas.microsoft.com/office/drawing/2014/main" id="{EE39B460-CE3B-72BF-0F86-72AC792F3511}"/>
              </a:ext>
            </a:extLst>
          </p:cNvPr>
          <p:cNvSpPr>
            <a:spLocks noGrp="1"/>
          </p:cNvSpPr>
          <p:nvPr>
            <p:ph idx="1"/>
          </p:nvPr>
        </p:nvSpPr>
        <p:spPr/>
        <p:txBody>
          <a:bodyPr/>
          <a:lstStyle/>
          <a:p>
            <a:pPr marL="0" indent="0">
              <a:buNone/>
            </a:pPr>
            <a:r>
              <a:rPr lang="en-GB" dirty="0"/>
              <a:t>Conduction is heat transfer from objects that are physically touching.</a:t>
            </a:r>
          </a:p>
          <a:p>
            <a:pPr marL="0" indent="0">
              <a:buNone/>
            </a:pPr>
            <a:r>
              <a:rPr lang="en-GB" dirty="0"/>
              <a:t>If you heat one end of a metal rod with a fire, the heat will travel up the length of the rod by conduction. </a:t>
            </a:r>
          </a:p>
          <a:p>
            <a:pPr marL="0" indent="0">
              <a:buNone/>
            </a:pPr>
            <a:r>
              <a:rPr lang="en-GB" dirty="0"/>
              <a:t>Or if you touch the hot metal, it will transfer heat to your hand and burn you by conduction. </a:t>
            </a:r>
          </a:p>
          <a:p>
            <a:pPr marL="0" indent="0">
              <a:buNone/>
            </a:pPr>
            <a:endParaRPr lang="en-GB" dirty="0"/>
          </a:p>
          <a:p>
            <a:pPr marL="0" indent="0">
              <a:buNone/>
            </a:pPr>
            <a:endParaRPr lang="en-GB" dirty="0"/>
          </a:p>
          <a:p>
            <a:pPr marL="0" indent="0">
              <a:buNone/>
            </a:pPr>
            <a:endParaRPr lang="en-GB" dirty="0"/>
          </a:p>
        </p:txBody>
      </p:sp>
      <p:pic>
        <p:nvPicPr>
          <p:cNvPr id="2050" name="Picture 2">
            <a:extLst>
              <a:ext uri="{FF2B5EF4-FFF2-40B4-BE49-F238E27FC236}">
                <a16:creationId xmlns:a16="http://schemas.microsoft.com/office/drawing/2014/main" id="{5A766DFC-A0CC-B38A-D047-B7CC663C8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3611945"/>
            <a:ext cx="6770914" cy="3398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926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3859D-6288-D38D-80F1-C7518A9F825D}"/>
              </a:ext>
            </a:extLst>
          </p:cNvPr>
          <p:cNvSpPr>
            <a:spLocks noGrp="1"/>
          </p:cNvSpPr>
          <p:nvPr>
            <p:ph type="title"/>
          </p:nvPr>
        </p:nvSpPr>
        <p:spPr/>
        <p:txBody>
          <a:bodyPr/>
          <a:lstStyle/>
          <a:p>
            <a:r>
              <a:rPr lang="en-GB" dirty="0"/>
              <a:t>Radiation</a:t>
            </a:r>
          </a:p>
        </p:txBody>
      </p:sp>
      <p:sp>
        <p:nvSpPr>
          <p:cNvPr id="3" name="Content Placeholder 2">
            <a:extLst>
              <a:ext uri="{FF2B5EF4-FFF2-40B4-BE49-F238E27FC236}">
                <a16:creationId xmlns:a16="http://schemas.microsoft.com/office/drawing/2014/main" id="{84D31402-3271-3C04-39BE-4F8748638C66}"/>
              </a:ext>
            </a:extLst>
          </p:cNvPr>
          <p:cNvSpPr>
            <a:spLocks noGrp="1"/>
          </p:cNvSpPr>
          <p:nvPr>
            <p:ph idx="1"/>
          </p:nvPr>
        </p:nvSpPr>
        <p:spPr/>
        <p:txBody>
          <a:bodyPr/>
          <a:lstStyle/>
          <a:p>
            <a:pPr marL="0" indent="0">
              <a:buNone/>
            </a:pPr>
            <a:r>
              <a:rPr lang="en-GB" dirty="0"/>
              <a:t>Radiation is the final mechanism of heat transfer.</a:t>
            </a:r>
          </a:p>
          <a:p>
            <a:pPr marL="0" indent="0">
              <a:buNone/>
            </a:pPr>
            <a:r>
              <a:rPr lang="en-GB" dirty="0"/>
              <a:t>This is when hot objects emit light when they are hot, and the heat is transferred by the light. </a:t>
            </a:r>
          </a:p>
          <a:p>
            <a:pPr marL="0" indent="0">
              <a:buNone/>
            </a:pPr>
            <a:r>
              <a:rPr lang="en-GB" dirty="0"/>
              <a:t>The frequency of the light increases as the object gets hotter. </a:t>
            </a:r>
          </a:p>
          <a:p>
            <a:pPr marL="0" indent="0">
              <a:buNone/>
            </a:pPr>
            <a:r>
              <a:rPr lang="en-GB" dirty="0"/>
              <a:t>Most hot objects we encounter are not hot enough to emit light in the visible range. They instead emit infrared radiation. When an object is red hot, it is hot enough that the radiation it emits is in the visible spectrum.</a:t>
            </a:r>
          </a:p>
        </p:txBody>
      </p:sp>
    </p:spTree>
    <p:extLst>
      <p:ext uri="{BB962C8B-B14F-4D97-AF65-F5344CB8AC3E}">
        <p14:creationId xmlns:p14="http://schemas.microsoft.com/office/powerpoint/2010/main" val="2479228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6A08A2-6AAE-47C2-0A7D-36CCCE5BF9BD}"/>
              </a:ext>
            </a:extLst>
          </p:cNvPr>
          <p:cNvSpPr>
            <a:spLocks noGrp="1"/>
          </p:cNvSpPr>
          <p:nvPr>
            <p:ph idx="1"/>
          </p:nvPr>
        </p:nvSpPr>
        <p:spPr>
          <a:xfrm>
            <a:off x="827313" y="349251"/>
            <a:ext cx="10537371" cy="641350"/>
          </a:xfrm>
        </p:spPr>
        <p:txBody>
          <a:bodyPr>
            <a:normAutofit/>
          </a:bodyPr>
          <a:lstStyle/>
          <a:p>
            <a:pPr marL="0" indent="0">
              <a:buNone/>
            </a:pPr>
            <a:r>
              <a:rPr lang="en-GB" dirty="0"/>
              <a:t>This suppressor is so hot it glows orange.</a:t>
            </a:r>
          </a:p>
        </p:txBody>
      </p:sp>
      <p:pic>
        <p:nvPicPr>
          <p:cNvPr id="3074" name="Picture 2" descr="Death of a Sound Suppressor by a Full-Auto Machine Gun">
            <a:extLst>
              <a:ext uri="{FF2B5EF4-FFF2-40B4-BE49-F238E27FC236}">
                <a16:creationId xmlns:a16="http://schemas.microsoft.com/office/drawing/2014/main" id="{EEDCB454-7193-BB2A-1117-05BA4616B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1363" y="990601"/>
            <a:ext cx="7268925" cy="39113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6F84DEB-BD19-BC53-AF24-A3139770D76E}"/>
              </a:ext>
            </a:extLst>
          </p:cNvPr>
          <p:cNvSpPr txBox="1"/>
          <p:nvPr/>
        </p:nvSpPr>
        <p:spPr>
          <a:xfrm>
            <a:off x="1061357" y="5196007"/>
            <a:ext cx="10069285" cy="1661993"/>
          </a:xfrm>
          <a:prstGeom prst="rect">
            <a:avLst/>
          </a:prstGeom>
          <a:noFill/>
        </p:spPr>
        <p:txBody>
          <a:bodyPr wrap="square" rtlCol="0">
            <a:spAutoFit/>
          </a:bodyPr>
          <a:lstStyle/>
          <a:p>
            <a:r>
              <a:rPr lang="en-GB" sz="2800" dirty="0"/>
              <a:t>Suppressors get hot quickly due to the fact they trap the hot gases for much longer than a different muzzle break, giving the gas longer time to transfer more heat.</a:t>
            </a:r>
          </a:p>
          <a:p>
            <a:endParaRPr lang="en-GB" dirty="0"/>
          </a:p>
        </p:txBody>
      </p:sp>
    </p:spTree>
    <p:extLst>
      <p:ext uri="{BB962C8B-B14F-4D97-AF65-F5344CB8AC3E}">
        <p14:creationId xmlns:p14="http://schemas.microsoft.com/office/powerpoint/2010/main" val="41698110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97607-1CD6-92FA-4588-D359418674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C6CBBD-18AC-B631-9DB5-9F6B0065DCFD}"/>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17188088-ADD6-CC84-0CB8-669B6C38F882}"/>
              </a:ext>
            </a:extLst>
          </p:cNvPr>
          <p:cNvSpPr txBox="1"/>
          <p:nvPr/>
        </p:nvSpPr>
        <p:spPr>
          <a:xfrm>
            <a:off x="2308573" y="4679809"/>
            <a:ext cx="8294113" cy="1200329"/>
          </a:xfrm>
          <a:prstGeom prst="rect">
            <a:avLst/>
          </a:prstGeom>
          <a:noFill/>
        </p:spPr>
        <p:txBody>
          <a:bodyPr wrap="square" rtlCol="0">
            <a:spAutoFit/>
          </a:bodyPr>
          <a:lstStyle/>
          <a:p>
            <a:r>
              <a:rPr lang="en-GB" sz="3600" dirty="0"/>
              <a:t>The vast majority of the energy we get from the sun is in the form of radiation. </a:t>
            </a:r>
          </a:p>
        </p:txBody>
      </p:sp>
      <p:pic>
        <p:nvPicPr>
          <p:cNvPr id="4098" name="Picture 2" descr="The Sun - Universe Today">
            <a:extLst>
              <a:ext uri="{FF2B5EF4-FFF2-40B4-BE49-F238E27FC236}">
                <a16:creationId xmlns:a16="http://schemas.microsoft.com/office/drawing/2014/main" id="{E57FE843-C4AB-C159-0F45-0E156CD69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8112" y="290202"/>
            <a:ext cx="7795775" cy="4092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697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106BC-EEDD-7392-2859-2D19F1EFCABA}"/>
              </a:ext>
            </a:extLst>
          </p:cNvPr>
          <p:cNvSpPr>
            <a:spLocks noGrp="1"/>
          </p:cNvSpPr>
          <p:nvPr>
            <p:ph type="title"/>
          </p:nvPr>
        </p:nvSpPr>
        <p:spPr/>
        <p:txBody>
          <a:bodyPr/>
          <a:lstStyle/>
          <a:p>
            <a:r>
              <a:rPr lang="en-GB" b="1" dirty="0"/>
              <a:t>Thermal expansion coefficient</a:t>
            </a:r>
          </a:p>
        </p:txBody>
      </p:sp>
      <p:sp>
        <p:nvSpPr>
          <p:cNvPr id="3" name="Content Placeholder 2">
            <a:extLst>
              <a:ext uri="{FF2B5EF4-FFF2-40B4-BE49-F238E27FC236}">
                <a16:creationId xmlns:a16="http://schemas.microsoft.com/office/drawing/2014/main" id="{4D0C3B75-5C97-635F-AD7F-63C99BBBBB57}"/>
              </a:ext>
            </a:extLst>
          </p:cNvPr>
          <p:cNvSpPr>
            <a:spLocks noGrp="1"/>
          </p:cNvSpPr>
          <p:nvPr>
            <p:ph idx="1"/>
          </p:nvPr>
        </p:nvSpPr>
        <p:spPr/>
        <p:txBody>
          <a:bodyPr/>
          <a:lstStyle/>
          <a:p>
            <a:pPr marL="0" indent="0">
              <a:buNone/>
            </a:pPr>
            <a:r>
              <a:rPr lang="en-GB" dirty="0"/>
              <a:t>Remember in convection we mentioned that hot fluids are lower density. In fact the same is true for solids </a:t>
            </a:r>
            <a:r>
              <a:rPr lang="en-GB" dirty="0" err="1"/>
              <a:t>aswell</a:t>
            </a:r>
            <a:r>
              <a:rPr lang="en-GB" dirty="0"/>
              <a:t>. When solids are heated up they will expand by a small amount.</a:t>
            </a:r>
          </a:p>
          <a:p>
            <a:pPr marL="0" indent="0">
              <a:buNone/>
            </a:pPr>
            <a:r>
              <a:rPr lang="en-GB" dirty="0"/>
              <a:t>The change in length can be calculated by the equation:</a:t>
            </a:r>
          </a:p>
          <a:p>
            <a:pPr marL="0" indent="0">
              <a:buNone/>
            </a:pPr>
            <a:endParaRPr lang="en-GB" dirty="0"/>
          </a:p>
          <a:p>
            <a:pPr marL="0" indent="0">
              <a:buNone/>
            </a:pPr>
            <a:endParaRPr lang="en-GB" dirty="0"/>
          </a:p>
          <a:p>
            <a:pPr marL="0" indent="0">
              <a:buNone/>
            </a:pPr>
            <a:r>
              <a:rPr lang="en-GB" dirty="0"/>
              <a:t>Here L(T) is the length at temperature T, L(T0) is the length at T0 and </a:t>
            </a:r>
          </a:p>
          <a:p>
            <a:pPr marL="0" indent="0">
              <a:buNone/>
            </a:pPr>
            <a:r>
              <a:rPr lang="en-GB" dirty="0"/>
              <a:t>is the thermal expansion coefficient which has units K^-1.</a:t>
            </a:r>
          </a:p>
        </p:txBody>
      </p:sp>
      <p:pic>
        <p:nvPicPr>
          <p:cNvPr id="5" name="Picture 4">
            <a:extLst>
              <a:ext uri="{FF2B5EF4-FFF2-40B4-BE49-F238E27FC236}">
                <a16:creationId xmlns:a16="http://schemas.microsoft.com/office/drawing/2014/main" id="{AD83372A-B39C-C0D8-20AE-BDF88BEB54AD}"/>
              </a:ext>
            </a:extLst>
          </p:cNvPr>
          <p:cNvPicPr>
            <a:picLocks noChangeAspect="1"/>
          </p:cNvPicPr>
          <p:nvPr/>
        </p:nvPicPr>
        <p:blipFill>
          <a:blip r:embed="rId2"/>
          <a:stretch>
            <a:fillRect/>
          </a:stretch>
        </p:blipFill>
        <p:spPr>
          <a:xfrm>
            <a:off x="838200" y="3516085"/>
            <a:ext cx="6985762" cy="808271"/>
          </a:xfrm>
          <a:prstGeom prst="rect">
            <a:avLst/>
          </a:prstGeom>
        </p:spPr>
      </p:pic>
      <p:pic>
        <p:nvPicPr>
          <p:cNvPr id="7" name="Picture 6">
            <a:extLst>
              <a:ext uri="{FF2B5EF4-FFF2-40B4-BE49-F238E27FC236}">
                <a16:creationId xmlns:a16="http://schemas.microsoft.com/office/drawing/2014/main" id="{68844D52-D235-B9E8-A922-981B0C1C553E}"/>
              </a:ext>
            </a:extLst>
          </p:cNvPr>
          <p:cNvPicPr>
            <a:picLocks noChangeAspect="1"/>
          </p:cNvPicPr>
          <p:nvPr/>
        </p:nvPicPr>
        <p:blipFill>
          <a:blip r:embed="rId3"/>
          <a:stretch>
            <a:fillRect/>
          </a:stretch>
        </p:blipFill>
        <p:spPr>
          <a:xfrm>
            <a:off x="10798628" y="4752644"/>
            <a:ext cx="324310" cy="262954"/>
          </a:xfrm>
          <a:prstGeom prst="rect">
            <a:avLst/>
          </a:prstGeom>
        </p:spPr>
      </p:pic>
    </p:spTree>
    <p:extLst>
      <p:ext uri="{BB962C8B-B14F-4D97-AF65-F5344CB8AC3E}">
        <p14:creationId xmlns:p14="http://schemas.microsoft.com/office/powerpoint/2010/main" val="4278029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A465E-CC77-F38A-DB4D-7226E74BB2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6D29A6-0A99-EF86-E379-DC07F2EC298A}"/>
              </a:ext>
            </a:extLst>
          </p:cNvPr>
          <p:cNvSpPr>
            <a:spLocks noGrp="1"/>
          </p:cNvSpPr>
          <p:nvPr>
            <p:ph idx="1"/>
          </p:nvPr>
        </p:nvSpPr>
        <p:spPr>
          <a:xfrm>
            <a:off x="8352066" y="1027906"/>
            <a:ext cx="3635828" cy="4351338"/>
          </a:xfrm>
        </p:spPr>
        <p:txBody>
          <a:bodyPr/>
          <a:lstStyle/>
          <a:p>
            <a:pPr marL="0" indent="0">
              <a:buNone/>
            </a:pPr>
            <a:r>
              <a:rPr lang="en-GB" dirty="0"/>
              <a:t>Railway tracks will expand in particularly hot weather in the sun and will buckle out of shape due to thermal expansion.</a:t>
            </a:r>
          </a:p>
        </p:txBody>
      </p:sp>
      <p:pic>
        <p:nvPicPr>
          <p:cNvPr id="5122" name="Picture 2" descr="Buckled Rails | U.S. Climate Resilience Toolkit">
            <a:extLst>
              <a:ext uri="{FF2B5EF4-FFF2-40B4-BE49-F238E27FC236}">
                <a16:creationId xmlns:a16="http://schemas.microsoft.com/office/drawing/2014/main" id="{EF2AE55C-0EBC-3993-0E1F-32BC9F7D6A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058" y="446314"/>
            <a:ext cx="7296150" cy="468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4852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E9921-9EF1-FB0A-460C-912110B85011}"/>
              </a:ext>
            </a:extLst>
          </p:cNvPr>
          <p:cNvSpPr>
            <a:spLocks noGrp="1"/>
          </p:cNvSpPr>
          <p:nvPr>
            <p:ph type="title"/>
          </p:nvPr>
        </p:nvSpPr>
        <p:spPr/>
        <p:txBody>
          <a:bodyPr/>
          <a:lstStyle/>
          <a:p>
            <a:r>
              <a:rPr lang="en-GB" b="1" dirty="0"/>
              <a:t>Fourier’s law of conduction</a:t>
            </a:r>
          </a:p>
        </p:txBody>
      </p:sp>
      <p:sp>
        <p:nvSpPr>
          <p:cNvPr id="3" name="Content Placeholder 2">
            <a:extLst>
              <a:ext uri="{FF2B5EF4-FFF2-40B4-BE49-F238E27FC236}">
                <a16:creationId xmlns:a16="http://schemas.microsoft.com/office/drawing/2014/main" id="{91D8FC97-013F-C90D-AC01-044ED85EF746}"/>
              </a:ext>
            </a:extLst>
          </p:cNvPr>
          <p:cNvSpPr>
            <a:spLocks noGrp="1"/>
          </p:cNvSpPr>
          <p:nvPr>
            <p:ph idx="1"/>
          </p:nvPr>
        </p:nvSpPr>
        <p:spPr>
          <a:xfrm>
            <a:off x="740229" y="1357539"/>
            <a:ext cx="10515600" cy="4351338"/>
          </a:xfrm>
        </p:spPr>
        <p:txBody>
          <a:bodyPr/>
          <a:lstStyle/>
          <a:p>
            <a:pPr marL="0" indent="0">
              <a:buNone/>
            </a:pPr>
            <a:r>
              <a:rPr lang="en-GB" dirty="0"/>
              <a:t>This law states how heat is transferred in thermal conduction.</a:t>
            </a:r>
          </a:p>
          <a:p>
            <a:pPr marL="0" indent="0">
              <a:buNone/>
            </a:pPr>
            <a:r>
              <a:rPr lang="en-GB" dirty="0"/>
              <a:t>From experiment we find that the rate of heat transfer is proportional to the difference in temperature, the area of contact and inversely proportional to the distance away from the point of contact.</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6DC71EB9-6DB4-4C47-B951-55F3E6DAA6E0}"/>
              </a:ext>
            </a:extLst>
          </p:cNvPr>
          <p:cNvPicPr>
            <a:picLocks noChangeAspect="1"/>
          </p:cNvPicPr>
          <p:nvPr/>
        </p:nvPicPr>
        <p:blipFill rotWithShape="1">
          <a:blip r:embed="rId2"/>
          <a:srcRect b="66054"/>
          <a:stretch/>
        </p:blipFill>
        <p:spPr>
          <a:xfrm>
            <a:off x="740900" y="3166797"/>
            <a:ext cx="1604304" cy="948003"/>
          </a:xfrm>
          <a:prstGeom prst="rect">
            <a:avLst/>
          </a:prstGeom>
        </p:spPr>
      </p:pic>
      <p:pic>
        <p:nvPicPr>
          <p:cNvPr id="6" name="Picture 5">
            <a:extLst>
              <a:ext uri="{FF2B5EF4-FFF2-40B4-BE49-F238E27FC236}">
                <a16:creationId xmlns:a16="http://schemas.microsoft.com/office/drawing/2014/main" id="{0B87A811-0699-06B0-B991-A4485A2A520D}"/>
              </a:ext>
            </a:extLst>
          </p:cNvPr>
          <p:cNvPicPr>
            <a:picLocks noChangeAspect="1"/>
          </p:cNvPicPr>
          <p:nvPr/>
        </p:nvPicPr>
        <p:blipFill rotWithShape="1">
          <a:blip r:embed="rId2"/>
          <a:srcRect t="31221" b="34832"/>
          <a:stretch/>
        </p:blipFill>
        <p:spPr>
          <a:xfrm>
            <a:off x="2645900" y="3166796"/>
            <a:ext cx="1604304" cy="948003"/>
          </a:xfrm>
          <a:prstGeom prst="rect">
            <a:avLst/>
          </a:prstGeom>
        </p:spPr>
      </p:pic>
      <p:pic>
        <p:nvPicPr>
          <p:cNvPr id="7" name="Picture 6">
            <a:extLst>
              <a:ext uri="{FF2B5EF4-FFF2-40B4-BE49-F238E27FC236}">
                <a16:creationId xmlns:a16="http://schemas.microsoft.com/office/drawing/2014/main" id="{4D1E77D4-8CAF-1D2E-C44F-56AF2E603D2F}"/>
              </a:ext>
            </a:extLst>
          </p:cNvPr>
          <p:cNvPicPr>
            <a:picLocks noChangeAspect="1"/>
          </p:cNvPicPr>
          <p:nvPr/>
        </p:nvPicPr>
        <p:blipFill rotWithShape="1">
          <a:blip r:embed="rId2"/>
          <a:srcRect t="64638"/>
          <a:stretch/>
        </p:blipFill>
        <p:spPr>
          <a:xfrm>
            <a:off x="4452928" y="3108324"/>
            <a:ext cx="1604304" cy="1006475"/>
          </a:xfrm>
          <a:prstGeom prst="rect">
            <a:avLst/>
          </a:prstGeom>
        </p:spPr>
      </p:pic>
      <p:pic>
        <p:nvPicPr>
          <p:cNvPr id="9" name="Picture 8">
            <a:extLst>
              <a:ext uri="{FF2B5EF4-FFF2-40B4-BE49-F238E27FC236}">
                <a16:creationId xmlns:a16="http://schemas.microsoft.com/office/drawing/2014/main" id="{8DC1E65E-1C22-DB84-965C-7EA5CD204043}"/>
              </a:ext>
            </a:extLst>
          </p:cNvPr>
          <p:cNvPicPr>
            <a:picLocks noChangeAspect="1"/>
          </p:cNvPicPr>
          <p:nvPr/>
        </p:nvPicPr>
        <p:blipFill>
          <a:blip r:embed="rId3"/>
          <a:stretch>
            <a:fillRect/>
          </a:stretch>
        </p:blipFill>
        <p:spPr>
          <a:xfrm>
            <a:off x="445706" y="4956499"/>
            <a:ext cx="2194691" cy="948003"/>
          </a:xfrm>
          <a:prstGeom prst="rect">
            <a:avLst/>
          </a:prstGeom>
        </p:spPr>
      </p:pic>
      <p:sp>
        <p:nvSpPr>
          <p:cNvPr id="10" name="TextBox 9">
            <a:extLst>
              <a:ext uri="{FF2B5EF4-FFF2-40B4-BE49-F238E27FC236}">
                <a16:creationId xmlns:a16="http://schemas.microsoft.com/office/drawing/2014/main" id="{642D3BA4-C938-0480-9E4A-DDD73258A9C9}"/>
              </a:ext>
            </a:extLst>
          </p:cNvPr>
          <p:cNvSpPr txBox="1"/>
          <p:nvPr/>
        </p:nvSpPr>
        <p:spPr>
          <a:xfrm>
            <a:off x="2993515" y="4190518"/>
            <a:ext cx="4168750" cy="1938992"/>
          </a:xfrm>
          <a:prstGeom prst="rect">
            <a:avLst/>
          </a:prstGeom>
          <a:noFill/>
        </p:spPr>
        <p:txBody>
          <a:bodyPr wrap="square" rtlCol="0">
            <a:spAutoFit/>
          </a:bodyPr>
          <a:lstStyle/>
          <a:p>
            <a:r>
              <a:rPr lang="en-GB" sz="2400" dirty="0"/>
              <a:t>Since </a:t>
            </a:r>
            <a:r>
              <a:rPr lang="en-GB" sz="2400" dirty="0" err="1"/>
              <a:t>dQ</a:t>
            </a:r>
            <a:r>
              <a:rPr lang="en-GB" sz="2400" dirty="0"/>
              <a:t>/dt is proportional to the above variables, we need to add a constant of proportionality ‘k’ called the thermal conductivity.</a:t>
            </a:r>
          </a:p>
        </p:txBody>
      </p:sp>
      <p:sp>
        <p:nvSpPr>
          <p:cNvPr id="11" name="TextBox 10">
            <a:extLst>
              <a:ext uri="{FF2B5EF4-FFF2-40B4-BE49-F238E27FC236}">
                <a16:creationId xmlns:a16="http://schemas.microsoft.com/office/drawing/2014/main" id="{DF9CB161-0CBF-5938-1BC4-DBB720F2FD28}"/>
              </a:ext>
            </a:extLst>
          </p:cNvPr>
          <p:cNvSpPr txBox="1"/>
          <p:nvPr/>
        </p:nvSpPr>
        <p:spPr>
          <a:xfrm>
            <a:off x="1488623" y="6284535"/>
            <a:ext cx="4876800" cy="461665"/>
          </a:xfrm>
          <a:prstGeom prst="rect">
            <a:avLst/>
          </a:prstGeom>
          <a:noFill/>
        </p:spPr>
        <p:txBody>
          <a:bodyPr wrap="square" rtlCol="0">
            <a:spAutoFit/>
          </a:bodyPr>
          <a:lstStyle/>
          <a:p>
            <a:r>
              <a:rPr lang="en-GB" sz="2400" dirty="0"/>
              <a:t>The units of k are </a:t>
            </a:r>
          </a:p>
        </p:txBody>
      </p:sp>
      <p:pic>
        <p:nvPicPr>
          <p:cNvPr id="13" name="Picture 12">
            <a:extLst>
              <a:ext uri="{FF2B5EF4-FFF2-40B4-BE49-F238E27FC236}">
                <a16:creationId xmlns:a16="http://schemas.microsoft.com/office/drawing/2014/main" id="{37FA3357-8F99-3169-C2ED-040A75977076}"/>
              </a:ext>
            </a:extLst>
          </p:cNvPr>
          <p:cNvPicPr>
            <a:picLocks noChangeAspect="1"/>
          </p:cNvPicPr>
          <p:nvPr/>
        </p:nvPicPr>
        <p:blipFill>
          <a:blip r:embed="rId4"/>
          <a:stretch>
            <a:fillRect/>
          </a:stretch>
        </p:blipFill>
        <p:spPr>
          <a:xfrm>
            <a:off x="4250204" y="6129510"/>
            <a:ext cx="2291778" cy="591917"/>
          </a:xfrm>
          <a:prstGeom prst="rect">
            <a:avLst/>
          </a:prstGeom>
        </p:spPr>
      </p:pic>
      <p:grpSp>
        <p:nvGrpSpPr>
          <p:cNvPr id="19" name="Group 18">
            <a:extLst>
              <a:ext uri="{FF2B5EF4-FFF2-40B4-BE49-F238E27FC236}">
                <a16:creationId xmlns:a16="http://schemas.microsoft.com/office/drawing/2014/main" id="{F7D6FB28-934B-339C-4E25-B517130CEEB2}"/>
              </a:ext>
            </a:extLst>
          </p:cNvPr>
          <p:cNvGrpSpPr/>
          <p:nvPr/>
        </p:nvGrpSpPr>
        <p:grpSpPr>
          <a:xfrm>
            <a:off x="8255204" y="4332514"/>
            <a:ext cx="3491090" cy="1796996"/>
            <a:chOff x="8861027" y="4199710"/>
            <a:chExt cx="2749065" cy="1796996"/>
          </a:xfrm>
        </p:grpSpPr>
        <p:sp>
          <p:nvSpPr>
            <p:cNvPr id="16" name="Oval 15">
              <a:extLst>
                <a:ext uri="{FF2B5EF4-FFF2-40B4-BE49-F238E27FC236}">
                  <a16:creationId xmlns:a16="http://schemas.microsoft.com/office/drawing/2014/main" id="{1546DB9E-C358-C32C-FEAD-C92EDF75C40C}"/>
                </a:ext>
              </a:extLst>
            </p:cNvPr>
            <p:cNvSpPr/>
            <p:nvPr/>
          </p:nvSpPr>
          <p:spPr>
            <a:xfrm>
              <a:off x="10967891" y="4199710"/>
              <a:ext cx="642201" cy="17969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0008D8B-ECCA-E431-2D29-6201E0CE34EE}"/>
                </a:ext>
              </a:extLst>
            </p:cNvPr>
            <p:cNvSpPr/>
            <p:nvPr/>
          </p:nvSpPr>
          <p:spPr>
            <a:xfrm>
              <a:off x="9198484" y="4199710"/>
              <a:ext cx="2152431" cy="1796996"/>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05984775-016B-A8AC-0166-71F66570A4BF}"/>
                </a:ext>
              </a:extLst>
            </p:cNvPr>
            <p:cNvSpPr/>
            <p:nvPr/>
          </p:nvSpPr>
          <p:spPr>
            <a:xfrm>
              <a:off x="8861027" y="4199710"/>
              <a:ext cx="642201" cy="1796996"/>
            </a:xfrm>
            <a:prstGeom prst="ellipse">
              <a:avLst/>
            </a:prstGeom>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TextBox 17">
            <a:extLst>
              <a:ext uri="{FF2B5EF4-FFF2-40B4-BE49-F238E27FC236}">
                <a16:creationId xmlns:a16="http://schemas.microsoft.com/office/drawing/2014/main" id="{07219159-E524-D158-D6AB-303E976F4AEB}"/>
              </a:ext>
            </a:extLst>
          </p:cNvPr>
          <p:cNvSpPr txBox="1"/>
          <p:nvPr/>
        </p:nvSpPr>
        <p:spPr>
          <a:xfrm>
            <a:off x="7465806" y="4174255"/>
            <a:ext cx="914400" cy="584775"/>
          </a:xfrm>
          <a:prstGeom prst="rect">
            <a:avLst/>
          </a:prstGeom>
          <a:noFill/>
        </p:spPr>
        <p:txBody>
          <a:bodyPr wrap="square" rtlCol="0">
            <a:spAutoFit/>
          </a:bodyPr>
          <a:lstStyle/>
          <a:p>
            <a:r>
              <a:rPr lang="en-GB" sz="3200" b="1" dirty="0"/>
              <a:t>A</a:t>
            </a:r>
            <a:endParaRPr lang="en-GB" b="1" dirty="0"/>
          </a:p>
        </p:txBody>
      </p:sp>
      <p:cxnSp>
        <p:nvCxnSpPr>
          <p:cNvPr id="21" name="Straight Arrow Connector 20">
            <a:extLst>
              <a:ext uri="{FF2B5EF4-FFF2-40B4-BE49-F238E27FC236}">
                <a16:creationId xmlns:a16="http://schemas.microsoft.com/office/drawing/2014/main" id="{C8589C2C-3DCF-6558-23C3-B20349F193BA}"/>
              </a:ext>
            </a:extLst>
          </p:cNvPr>
          <p:cNvCxnSpPr/>
          <p:nvPr/>
        </p:nvCxnSpPr>
        <p:spPr>
          <a:xfrm>
            <a:off x="8847033" y="4180114"/>
            <a:ext cx="277759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E287085F-48ED-D6E0-87B4-CA969CA0D92E}"/>
              </a:ext>
            </a:extLst>
          </p:cNvPr>
          <p:cNvCxnSpPr>
            <a:cxnSpLocks/>
          </p:cNvCxnSpPr>
          <p:nvPr/>
        </p:nvCxnSpPr>
        <p:spPr>
          <a:xfrm flipH="1">
            <a:off x="8510232" y="4174255"/>
            <a:ext cx="2929998" cy="9358"/>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7815F44-0D6A-4644-1945-E72A9923B219}"/>
              </a:ext>
            </a:extLst>
          </p:cNvPr>
          <p:cNvCxnSpPr>
            <a:cxnSpLocks/>
          </p:cNvCxnSpPr>
          <p:nvPr/>
        </p:nvCxnSpPr>
        <p:spPr>
          <a:xfrm flipH="1">
            <a:off x="8599714" y="6284535"/>
            <a:ext cx="277759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5AE83E-6CD7-521A-FD7A-0B80EDFFB34D}"/>
              </a:ext>
            </a:extLst>
          </p:cNvPr>
          <p:cNvCxnSpPr/>
          <p:nvPr/>
        </p:nvCxnSpPr>
        <p:spPr>
          <a:xfrm>
            <a:off x="8763000" y="6284535"/>
            <a:ext cx="277759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FACEA075-FC5E-06B2-BDDA-AF5308BAC5E7}"/>
              </a:ext>
            </a:extLst>
          </p:cNvPr>
          <p:cNvCxnSpPr>
            <a:stCxn id="18" idx="2"/>
          </p:cNvCxnSpPr>
          <p:nvPr/>
        </p:nvCxnSpPr>
        <p:spPr>
          <a:xfrm>
            <a:off x="7923006" y="4759030"/>
            <a:ext cx="839994" cy="471982"/>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30" name="Picture 29">
            <a:extLst>
              <a:ext uri="{FF2B5EF4-FFF2-40B4-BE49-F238E27FC236}">
                <a16:creationId xmlns:a16="http://schemas.microsoft.com/office/drawing/2014/main" id="{BEE4AF5E-2DFE-9252-13F8-EB0D0D8B18F8}"/>
              </a:ext>
            </a:extLst>
          </p:cNvPr>
          <p:cNvPicPr>
            <a:picLocks noChangeAspect="1"/>
          </p:cNvPicPr>
          <p:nvPr/>
        </p:nvPicPr>
        <p:blipFill>
          <a:blip r:embed="rId5"/>
          <a:stretch>
            <a:fillRect/>
          </a:stretch>
        </p:blipFill>
        <p:spPr>
          <a:xfrm>
            <a:off x="9463792" y="3574536"/>
            <a:ext cx="586661" cy="450229"/>
          </a:xfrm>
          <a:prstGeom prst="rect">
            <a:avLst/>
          </a:prstGeom>
        </p:spPr>
      </p:pic>
      <p:pic>
        <p:nvPicPr>
          <p:cNvPr id="32" name="Picture 31">
            <a:extLst>
              <a:ext uri="{FF2B5EF4-FFF2-40B4-BE49-F238E27FC236}">
                <a16:creationId xmlns:a16="http://schemas.microsoft.com/office/drawing/2014/main" id="{7F2C1B12-A56B-AC78-A1DC-9D0DD43AC4D4}"/>
              </a:ext>
            </a:extLst>
          </p:cNvPr>
          <p:cNvPicPr>
            <a:picLocks noChangeAspect="1"/>
          </p:cNvPicPr>
          <p:nvPr/>
        </p:nvPicPr>
        <p:blipFill rotWithShape="1">
          <a:blip r:embed="rId6"/>
          <a:srcRect l="-8314" t="30970" r="1"/>
          <a:stretch/>
        </p:blipFill>
        <p:spPr>
          <a:xfrm>
            <a:off x="9491044" y="6416628"/>
            <a:ext cx="744788" cy="365125"/>
          </a:xfrm>
          <a:prstGeom prst="rect">
            <a:avLst/>
          </a:prstGeom>
        </p:spPr>
      </p:pic>
    </p:spTree>
    <p:extLst>
      <p:ext uri="{BB962C8B-B14F-4D97-AF65-F5344CB8AC3E}">
        <p14:creationId xmlns:p14="http://schemas.microsoft.com/office/powerpoint/2010/main" val="470074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52880B-C154-03C8-3A33-B592E610582E}"/>
              </a:ext>
            </a:extLst>
          </p:cNvPr>
          <p:cNvSpPr txBox="1"/>
          <p:nvPr/>
        </p:nvSpPr>
        <p:spPr>
          <a:xfrm>
            <a:off x="1632857" y="511629"/>
            <a:ext cx="7717972" cy="1231106"/>
          </a:xfrm>
          <a:prstGeom prst="rect">
            <a:avLst/>
          </a:prstGeom>
          <a:noFill/>
        </p:spPr>
        <p:txBody>
          <a:bodyPr wrap="square" rtlCol="0">
            <a:spAutoFit/>
          </a:bodyPr>
          <a:lstStyle/>
          <a:p>
            <a:r>
              <a:rPr lang="en-GB" sz="2800" dirty="0"/>
              <a:t>Another useful constant is the thermal diffusivity.</a:t>
            </a:r>
          </a:p>
          <a:p>
            <a:r>
              <a:rPr lang="en-GB" sz="2800" dirty="0"/>
              <a:t>This is defined as the following:</a:t>
            </a:r>
          </a:p>
          <a:p>
            <a:endParaRPr lang="en-GB" dirty="0"/>
          </a:p>
        </p:txBody>
      </p:sp>
      <p:pic>
        <p:nvPicPr>
          <p:cNvPr id="6" name="Picture 5">
            <a:extLst>
              <a:ext uri="{FF2B5EF4-FFF2-40B4-BE49-F238E27FC236}">
                <a16:creationId xmlns:a16="http://schemas.microsoft.com/office/drawing/2014/main" id="{F78313AE-C4E1-3EAD-3D4F-FB809D80E7FB}"/>
              </a:ext>
            </a:extLst>
          </p:cNvPr>
          <p:cNvPicPr>
            <a:picLocks noChangeAspect="1"/>
          </p:cNvPicPr>
          <p:nvPr/>
        </p:nvPicPr>
        <p:blipFill>
          <a:blip r:embed="rId2"/>
          <a:stretch>
            <a:fillRect/>
          </a:stretch>
        </p:blipFill>
        <p:spPr>
          <a:xfrm>
            <a:off x="1926771" y="1496241"/>
            <a:ext cx="1351659" cy="932645"/>
          </a:xfrm>
          <a:prstGeom prst="rect">
            <a:avLst/>
          </a:prstGeom>
        </p:spPr>
      </p:pic>
      <p:sp>
        <p:nvSpPr>
          <p:cNvPr id="7" name="TextBox 6">
            <a:extLst>
              <a:ext uri="{FF2B5EF4-FFF2-40B4-BE49-F238E27FC236}">
                <a16:creationId xmlns:a16="http://schemas.microsoft.com/office/drawing/2014/main" id="{569EE728-D142-A52A-4297-6AD28F2CC030}"/>
              </a:ext>
            </a:extLst>
          </p:cNvPr>
          <p:cNvSpPr txBox="1"/>
          <p:nvPr/>
        </p:nvSpPr>
        <p:spPr>
          <a:xfrm>
            <a:off x="4027714" y="1578429"/>
            <a:ext cx="3526972" cy="1200329"/>
          </a:xfrm>
          <a:prstGeom prst="rect">
            <a:avLst/>
          </a:prstGeom>
          <a:noFill/>
        </p:spPr>
        <p:txBody>
          <a:bodyPr wrap="square" rtlCol="0">
            <a:spAutoFit/>
          </a:bodyPr>
          <a:lstStyle/>
          <a:p>
            <a:r>
              <a:rPr lang="en-GB" sz="2400" dirty="0"/>
              <a:t>We will need this when deriving Fourier’s diffusion equation.</a:t>
            </a:r>
          </a:p>
        </p:txBody>
      </p:sp>
      <p:pic>
        <p:nvPicPr>
          <p:cNvPr id="9" name="Picture 8">
            <a:extLst>
              <a:ext uri="{FF2B5EF4-FFF2-40B4-BE49-F238E27FC236}">
                <a16:creationId xmlns:a16="http://schemas.microsoft.com/office/drawing/2014/main" id="{10CD4F72-C96B-0FB0-4C63-93686C2BA2D6}"/>
              </a:ext>
            </a:extLst>
          </p:cNvPr>
          <p:cNvPicPr>
            <a:picLocks noChangeAspect="1"/>
          </p:cNvPicPr>
          <p:nvPr/>
        </p:nvPicPr>
        <p:blipFill>
          <a:blip r:embed="rId3"/>
          <a:stretch>
            <a:fillRect/>
          </a:stretch>
        </p:blipFill>
        <p:spPr>
          <a:xfrm>
            <a:off x="3467236" y="4863470"/>
            <a:ext cx="2309978" cy="949501"/>
          </a:xfrm>
          <a:prstGeom prst="rect">
            <a:avLst/>
          </a:prstGeom>
        </p:spPr>
      </p:pic>
      <p:sp>
        <p:nvSpPr>
          <p:cNvPr id="10" name="TextBox 9">
            <a:extLst>
              <a:ext uri="{FF2B5EF4-FFF2-40B4-BE49-F238E27FC236}">
                <a16:creationId xmlns:a16="http://schemas.microsoft.com/office/drawing/2014/main" id="{4B9B3053-56D7-371B-EFB2-DC54AC455EDE}"/>
              </a:ext>
            </a:extLst>
          </p:cNvPr>
          <p:cNvSpPr txBox="1"/>
          <p:nvPr/>
        </p:nvSpPr>
        <p:spPr>
          <a:xfrm>
            <a:off x="1142999" y="3122282"/>
            <a:ext cx="7478485" cy="1569660"/>
          </a:xfrm>
          <a:prstGeom prst="rect">
            <a:avLst/>
          </a:prstGeom>
          <a:noFill/>
        </p:spPr>
        <p:txBody>
          <a:bodyPr wrap="square" rtlCol="0">
            <a:spAutoFit/>
          </a:bodyPr>
          <a:lstStyle/>
          <a:p>
            <a:r>
              <a:rPr lang="en-GB" sz="3200" dirty="0"/>
              <a:t>We can also write the Temperature and distance change as being very small to get the equation:</a:t>
            </a:r>
          </a:p>
        </p:txBody>
      </p:sp>
    </p:spTree>
    <p:extLst>
      <p:ext uri="{BB962C8B-B14F-4D97-AF65-F5344CB8AC3E}">
        <p14:creationId xmlns:p14="http://schemas.microsoft.com/office/powerpoint/2010/main" val="27012303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45CB-D36A-31CA-6360-D62BAB778D4F}"/>
              </a:ext>
            </a:extLst>
          </p:cNvPr>
          <p:cNvSpPr>
            <a:spLocks noGrp="1"/>
          </p:cNvSpPr>
          <p:nvPr>
            <p:ph type="title"/>
          </p:nvPr>
        </p:nvSpPr>
        <p:spPr/>
        <p:txBody>
          <a:bodyPr/>
          <a:lstStyle/>
          <a:p>
            <a:r>
              <a:rPr lang="en-GB" b="1" dirty="0"/>
              <a:t>Fourier’s time dependent diffusion equation</a:t>
            </a:r>
          </a:p>
        </p:txBody>
      </p:sp>
      <p:sp>
        <p:nvSpPr>
          <p:cNvPr id="3" name="Content Placeholder 2">
            <a:extLst>
              <a:ext uri="{FF2B5EF4-FFF2-40B4-BE49-F238E27FC236}">
                <a16:creationId xmlns:a16="http://schemas.microsoft.com/office/drawing/2014/main" id="{D5C9DBEA-250B-36BC-F542-24011163BE9E}"/>
              </a:ext>
            </a:extLst>
          </p:cNvPr>
          <p:cNvSpPr>
            <a:spLocks noGrp="1"/>
          </p:cNvSpPr>
          <p:nvPr>
            <p:ph idx="1"/>
          </p:nvPr>
        </p:nvSpPr>
        <p:spPr/>
        <p:txBody>
          <a:bodyPr/>
          <a:lstStyle/>
          <a:p>
            <a:pPr marL="0" indent="0">
              <a:buNone/>
            </a:pPr>
            <a:r>
              <a:rPr lang="en-GB" dirty="0"/>
              <a:t>This law states how the temperature varies along a material in position and in time. </a:t>
            </a:r>
          </a:p>
          <a:p>
            <a:pPr marL="0" indent="0">
              <a:buNone/>
            </a:pPr>
            <a:r>
              <a:rPr lang="en-GB" dirty="0"/>
              <a:t>We will need the heat capacity equation, the law of conduction and conservation of energy.</a:t>
            </a:r>
          </a:p>
        </p:txBody>
      </p:sp>
      <p:sp>
        <p:nvSpPr>
          <p:cNvPr id="4" name="TextBox 3">
            <a:extLst>
              <a:ext uri="{FF2B5EF4-FFF2-40B4-BE49-F238E27FC236}">
                <a16:creationId xmlns:a16="http://schemas.microsoft.com/office/drawing/2014/main" id="{E47E998C-5516-EF42-55ED-759FD018A443}"/>
              </a:ext>
            </a:extLst>
          </p:cNvPr>
          <p:cNvSpPr txBox="1"/>
          <p:nvPr/>
        </p:nvSpPr>
        <p:spPr>
          <a:xfrm>
            <a:off x="838201" y="3557181"/>
            <a:ext cx="6596742" cy="954107"/>
          </a:xfrm>
          <a:prstGeom prst="rect">
            <a:avLst/>
          </a:prstGeom>
          <a:noFill/>
        </p:spPr>
        <p:txBody>
          <a:bodyPr wrap="square" rtlCol="0">
            <a:spAutoFit/>
          </a:bodyPr>
          <a:lstStyle/>
          <a:p>
            <a:r>
              <a:rPr lang="en-GB" sz="2800" dirty="0"/>
              <a:t>We can use the heat capacity equation with a small change in temperature to give us:</a:t>
            </a:r>
          </a:p>
        </p:txBody>
      </p:sp>
      <p:pic>
        <p:nvPicPr>
          <p:cNvPr id="6" name="Picture 5">
            <a:extLst>
              <a:ext uri="{FF2B5EF4-FFF2-40B4-BE49-F238E27FC236}">
                <a16:creationId xmlns:a16="http://schemas.microsoft.com/office/drawing/2014/main" id="{C897BAE9-791B-8B6F-5B1E-684E9D2779D6}"/>
              </a:ext>
            </a:extLst>
          </p:cNvPr>
          <p:cNvPicPr>
            <a:picLocks noChangeAspect="1"/>
          </p:cNvPicPr>
          <p:nvPr/>
        </p:nvPicPr>
        <p:blipFill>
          <a:blip r:embed="rId2"/>
          <a:stretch>
            <a:fillRect/>
          </a:stretch>
        </p:blipFill>
        <p:spPr>
          <a:xfrm>
            <a:off x="7781687" y="3680928"/>
            <a:ext cx="2958671" cy="640731"/>
          </a:xfrm>
          <a:prstGeom prst="rect">
            <a:avLst/>
          </a:prstGeom>
        </p:spPr>
      </p:pic>
      <p:sp>
        <p:nvSpPr>
          <p:cNvPr id="7" name="TextBox 6">
            <a:extLst>
              <a:ext uri="{FF2B5EF4-FFF2-40B4-BE49-F238E27FC236}">
                <a16:creationId xmlns:a16="http://schemas.microsoft.com/office/drawing/2014/main" id="{7B5037AF-17DB-62E0-EB00-73265F51F640}"/>
              </a:ext>
            </a:extLst>
          </p:cNvPr>
          <p:cNvSpPr txBox="1"/>
          <p:nvPr/>
        </p:nvSpPr>
        <p:spPr>
          <a:xfrm>
            <a:off x="838199" y="4511288"/>
            <a:ext cx="6834630" cy="1815882"/>
          </a:xfrm>
          <a:prstGeom prst="rect">
            <a:avLst/>
          </a:prstGeom>
          <a:noFill/>
        </p:spPr>
        <p:txBody>
          <a:bodyPr wrap="square" rtlCol="0">
            <a:spAutoFit/>
          </a:bodyPr>
          <a:lstStyle/>
          <a:p>
            <a:r>
              <a:rPr lang="en-GB" sz="2800" dirty="0"/>
              <a:t>Then we use the conduction equation with a minus sign introduced since </a:t>
            </a:r>
            <a:r>
              <a:rPr lang="en-GB" sz="2800" dirty="0" err="1"/>
              <a:t>dQ</a:t>
            </a:r>
            <a:r>
              <a:rPr lang="en-GB" sz="2800" dirty="0"/>
              <a:t>/dt should be negative due to the fact that heat flow decreases over time as the cold end heats up.</a:t>
            </a:r>
          </a:p>
        </p:txBody>
      </p:sp>
      <p:pic>
        <p:nvPicPr>
          <p:cNvPr id="11" name="Picture 10">
            <a:extLst>
              <a:ext uri="{FF2B5EF4-FFF2-40B4-BE49-F238E27FC236}">
                <a16:creationId xmlns:a16="http://schemas.microsoft.com/office/drawing/2014/main" id="{B43EF9FC-15B3-F1EE-50DE-91EDD6D31A38}"/>
              </a:ext>
            </a:extLst>
          </p:cNvPr>
          <p:cNvPicPr>
            <a:picLocks noChangeAspect="1"/>
          </p:cNvPicPr>
          <p:nvPr/>
        </p:nvPicPr>
        <p:blipFill>
          <a:blip r:embed="rId3"/>
          <a:stretch>
            <a:fillRect/>
          </a:stretch>
        </p:blipFill>
        <p:spPr>
          <a:xfrm>
            <a:off x="7686538" y="4998118"/>
            <a:ext cx="3148967" cy="1178844"/>
          </a:xfrm>
          <a:prstGeom prst="rect">
            <a:avLst/>
          </a:prstGeom>
        </p:spPr>
      </p:pic>
    </p:spTree>
    <p:extLst>
      <p:ext uri="{BB962C8B-B14F-4D97-AF65-F5344CB8AC3E}">
        <p14:creationId xmlns:p14="http://schemas.microsoft.com/office/powerpoint/2010/main" val="30712913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9612-CE71-B077-C228-192C67C2EB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53897C-D137-0D40-8E18-2BB19AB3C8D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AB45FCE-950E-9FDA-FD4C-66D621CA35B0}"/>
              </a:ext>
            </a:extLst>
          </p:cNvPr>
          <p:cNvPicPr>
            <a:picLocks noChangeAspect="1"/>
          </p:cNvPicPr>
          <p:nvPr/>
        </p:nvPicPr>
        <p:blipFill>
          <a:blip r:embed="rId2"/>
          <a:stretch>
            <a:fillRect/>
          </a:stretch>
        </p:blipFill>
        <p:spPr>
          <a:xfrm>
            <a:off x="838200" y="522515"/>
            <a:ext cx="9862133" cy="1413802"/>
          </a:xfrm>
          <a:prstGeom prst="rect">
            <a:avLst/>
          </a:prstGeom>
        </p:spPr>
      </p:pic>
    </p:spTree>
    <p:extLst>
      <p:ext uri="{BB962C8B-B14F-4D97-AF65-F5344CB8AC3E}">
        <p14:creationId xmlns:p14="http://schemas.microsoft.com/office/powerpoint/2010/main" val="2135693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3CC6713-1D1C-E1CD-A1F8-644E1A743199}"/>
              </a:ext>
            </a:extLst>
          </p:cNvPr>
          <p:cNvSpPr txBox="1"/>
          <p:nvPr/>
        </p:nvSpPr>
        <p:spPr>
          <a:xfrm>
            <a:off x="912287" y="893201"/>
            <a:ext cx="11149081" cy="954107"/>
          </a:xfrm>
          <a:prstGeom prst="rect">
            <a:avLst/>
          </a:prstGeom>
          <a:noFill/>
        </p:spPr>
        <p:txBody>
          <a:bodyPr wrap="square" rtlCol="0">
            <a:spAutoFit/>
          </a:bodyPr>
          <a:lstStyle/>
          <a:p>
            <a:r>
              <a:rPr lang="en-GB" sz="2800" dirty="0"/>
              <a:t>So we now consider a small slice of the material of length dx and density  and use conservation of energy on both sides of the slice.</a:t>
            </a:r>
          </a:p>
        </p:txBody>
      </p:sp>
      <p:sp>
        <p:nvSpPr>
          <p:cNvPr id="9" name="Rectangle 8">
            <a:extLst>
              <a:ext uri="{FF2B5EF4-FFF2-40B4-BE49-F238E27FC236}">
                <a16:creationId xmlns:a16="http://schemas.microsoft.com/office/drawing/2014/main" id="{BF5A43CA-B26E-C1B0-04CA-F4DD86F51C13}"/>
              </a:ext>
            </a:extLst>
          </p:cNvPr>
          <p:cNvSpPr/>
          <p:nvPr/>
        </p:nvSpPr>
        <p:spPr>
          <a:xfrm>
            <a:off x="4844143" y="4495799"/>
            <a:ext cx="2002971" cy="1230087"/>
          </a:xfrm>
          <a:prstGeom prst="rect">
            <a:avLst/>
          </a:prstGeom>
          <a:solidFill>
            <a:schemeClr val="bg1"/>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CC5F8DAD-75DE-E8FA-9977-57C18E5ACB52}"/>
              </a:ext>
            </a:extLst>
          </p:cNvPr>
          <p:cNvCxnSpPr>
            <a:cxnSpLocks/>
          </p:cNvCxnSpPr>
          <p:nvPr/>
        </p:nvCxnSpPr>
        <p:spPr>
          <a:xfrm>
            <a:off x="5212469" y="4105604"/>
            <a:ext cx="166617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8B28259-2A0E-C8A9-BF11-4C27F4524C32}"/>
              </a:ext>
            </a:extLst>
          </p:cNvPr>
          <p:cNvCxnSpPr>
            <a:cxnSpLocks/>
          </p:cNvCxnSpPr>
          <p:nvPr/>
        </p:nvCxnSpPr>
        <p:spPr>
          <a:xfrm flipH="1">
            <a:off x="4875668" y="4109103"/>
            <a:ext cx="152400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6528973B-7277-8B71-CBE3-AC56298071D0}"/>
              </a:ext>
            </a:extLst>
          </p:cNvPr>
          <p:cNvPicPr>
            <a:picLocks noChangeAspect="1"/>
          </p:cNvPicPr>
          <p:nvPr/>
        </p:nvPicPr>
        <p:blipFill>
          <a:blip r:embed="rId2"/>
          <a:stretch>
            <a:fillRect/>
          </a:stretch>
        </p:blipFill>
        <p:spPr>
          <a:xfrm>
            <a:off x="5563730" y="3547642"/>
            <a:ext cx="563795" cy="457132"/>
          </a:xfrm>
          <a:prstGeom prst="rect">
            <a:avLst/>
          </a:prstGeom>
        </p:spPr>
      </p:pic>
      <p:pic>
        <p:nvPicPr>
          <p:cNvPr id="22" name="Picture 21">
            <a:extLst>
              <a:ext uri="{FF2B5EF4-FFF2-40B4-BE49-F238E27FC236}">
                <a16:creationId xmlns:a16="http://schemas.microsoft.com/office/drawing/2014/main" id="{6FA165DE-1193-7491-FF41-46DA9971B0B2}"/>
              </a:ext>
            </a:extLst>
          </p:cNvPr>
          <p:cNvPicPr>
            <a:picLocks noChangeAspect="1"/>
          </p:cNvPicPr>
          <p:nvPr/>
        </p:nvPicPr>
        <p:blipFill>
          <a:blip r:embed="rId3"/>
          <a:stretch>
            <a:fillRect/>
          </a:stretch>
        </p:blipFill>
        <p:spPr>
          <a:xfrm>
            <a:off x="4674752" y="5820797"/>
            <a:ext cx="506192" cy="309339"/>
          </a:xfrm>
          <a:prstGeom prst="rect">
            <a:avLst/>
          </a:prstGeom>
        </p:spPr>
      </p:pic>
      <p:pic>
        <p:nvPicPr>
          <p:cNvPr id="24" name="Picture 23">
            <a:extLst>
              <a:ext uri="{FF2B5EF4-FFF2-40B4-BE49-F238E27FC236}">
                <a16:creationId xmlns:a16="http://schemas.microsoft.com/office/drawing/2014/main" id="{314AE6A5-16AC-5DF2-0A92-5AAE8505D3DC}"/>
              </a:ext>
            </a:extLst>
          </p:cNvPr>
          <p:cNvPicPr>
            <a:picLocks noChangeAspect="1"/>
          </p:cNvPicPr>
          <p:nvPr/>
        </p:nvPicPr>
        <p:blipFill>
          <a:blip r:embed="rId4"/>
          <a:stretch>
            <a:fillRect/>
          </a:stretch>
        </p:blipFill>
        <p:spPr>
          <a:xfrm>
            <a:off x="6368142" y="5770760"/>
            <a:ext cx="1065605" cy="419440"/>
          </a:xfrm>
          <a:prstGeom prst="rect">
            <a:avLst/>
          </a:prstGeom>
        </p:spPr>
      </p:pic>
      <p:pic>
        <p:nvPicPr>
          <p:cNvPr id="26" name="Picture 25">
            <a:extLst>
              <a:ext uri="{FF2B5EF4-FFF2-40B4-BE49-F238E27FC236}">
                <a16:creationId xmlns:a16="http://schemas.microsoft.com/office/drawing/2014/main" id="{A921D309-FFA8-E28B-87E9-02584BDF619A}"/>
              </a:ext>
            </a:extLst>
          </p:cNvPr>
          <p:cNvPicPr>
            <a:picLocks noChangeAspect="1"/>
          </p:cNvPicPr>
          <p:nvPr/>
        </p:nvPicPr>
        <p:blipFill rotWithShape="1">
          <a:blip r:embed="rId5"/>
          <a:srcRect l="38768" t="965"/>
          <a:stretch/>
        </p:blipFill>
        <p:spPr>
          <a:xfrm>
            <a:off x="11536740" y="901333"/>
            <a:ext cx="474747" cy="626813"/>
          </a:xfrm>
          <a:prstGeom prst="rect">
            <a:avLst/>
          </a:prstGeom>
        </p:spPr>
      </p:pic>
      <p:sp>
        <p:nvSpPr>
          <p:cNvPr id="27" name="TextBox 26">
            <a:extLst>
              <a:ext uri="{FF2B5EF4-FFF2-40B4-BE49-F238E27FC236}">
                <a16:creationId xmlns:a16="http://schemas.microsoft.com/office/drawing/2014/main" id="{CE894D27-27A2-ABDE-E91F-022E4A5A2498}"/>
              </a:ext>
            </a:extLst>
          </p:cNvPr>
          <p:cNvSpPr txBox="1"/>
          <p:nvPr/>
        </p:nvSpPr>
        <p:spPr>
          <a:xfrm>
            <a:off x="928847" y="1957022"/>
            <a:ext cx="11149084" cy="954107"/>
          </a:xfrm>
          <a:prstGeom prst="rect">
            <a:avLst/>
          </a:prstGeom>
          <a:noFill/>
        </p:spPr>
        <p:txBody>
          <a:bodyPr wrap="square" rtlCol="0">
            <a:spAutoFit/>
          </a:bodyPr>
          <a:lstStyle/>
          <a:p>
            <a:r>
              <a:rPr lang="en-GB" sz="2800" dirty="0"/>
              <a:t>Conservation of energy: Change in internal energy = heat in from left side-heat out of right side over time dt</a:t>
            </a:r>
          </a:p>
        </p:txBody>
      </p:sp>
      <p:sp>
        <p:nvSpPr>
          <p:cNvPr id="28" name="TextBox 27">
            <a:extLst>
              <a:ext uri="{FF2B5EF4-FFF2-40B4-BE49-F238E27FC236}">
                <a16:creationId xmlns:a16="http://schemas.microsoft.com/office/drawing/2014/main" id="{E27D5623-FDC9-0803-C1F9-5C15217547ED}"/>
              </a:ext>
            </a:extLst>
          </p:cNvPr>
          <p:cNvSpPr txBox="1"/>
          <p:nvPr/>
        </p:nvSpPr>
        <p:spPr>
          <a:xfrm>
            <a:off x="2206227" y="3583279"/>
            <a:ext cx="3431441" cy="369332"/>
          </a:xfrm>
          <a:prstGeom prst="rect">
            <a:avLst/>
          </a:prstGeom>
          <a:noFill/>
        </p:spPr>
        <p:txBody>
          <a:bodyPr wrap="square" rtlCol="0">
            <a:spAutoFit/>
          </a:bodyPr>
          <a:lstStyle/>
          <a:p>
            <a:r>
              <a:rPr lang="en-GB" dirty="0"/>
              <a:t>Heat capacity at time t</a:t>
            </a:r>
          </a:p>
        </p:txBody>
      </p:sp>
      <p:sp>
        <p:nvSpPr>
          <p:cNvPr id="31" name="TextBox 30">
            <a:extLst>
              <a:ext uri="{FF2B5EF4-FFF2-40B4-BE49-F238E27FC236}">
                <a16:creationId xmlns:a16="http://schemas.microsoft.com/office/drawing/2014/main" id="{0CDA536E-8452-4D96-6D78-2EA5065BA4CD}"/>
              </a:ext>
            </a:extLst>
          </p:cNvPr>
          <p:cNvSpPr txBox="1"/>
          <p:nvPr/>
        </p:nvSpPr>
        <p:spPr>
          <a:xfrm>
            <a:off x="4620329" y="6246562"/>
            <a:ext cx="1121229" cy="523220"/>
          </a:xfrm>
          <a:prstGeom prst="rect">
            <a:avLst/>
          </a:prstGeom>
          <a:noFill/>
        </p:spPr>
        <p:txBody>
          <a:bodyPr wrap="square" rtlCol="0">
            <a:spAutoFit/>
          </a:bodyPr>
          <a:lstStyle/>
          <a:p>
            <a:r>
              <a:rPr lang="en-GB" sz="2800" dirty="0"/>
              <a:t>T(x)</a:t>
            </a:r>
          </a:p>
        </p:txBody>
      </p:sp>
      <p:sp>
        <p:nvSpPr>
          <p:cNvPr id="32" name="TextBox 31">
            <a:extLst>
              <a:ext uri="{FF2B5EF4-FFF2-40B4-BE49-F238E27FC236}">
                <a16:creationId xmlns:a16="http://schemas.microsoft.com/office/drawing/2014/main" id="{FAB4C1A6-2204-D195-7413-9B4978CE8118}"/>
              </a:ext>
            </a:extLst>
          </p:cNvPr>
          <p:cNvSpPr txBox="1"/>
          <p:nvPr/>
        </p:nvSpPr>
        <p:spPr>
          <a:xfrm>
            <a:off x="6368142" y="6246562"/>
            <a:ext cx="1796141" cy="523220"/>
          </a:xfrm>
          <a:prstGeom prst="rect">
            <a:avLst/>
          </a:prstGeom>
          <a:noFill/>
        </p:spPr>
        <p:txBody>
          <a:bodyPr wrap="square" rtlCol="0">
            <a:spAutoFit/>
          </a:bodyPr>
          <a:lstStyle/>
          <a:p>
            <a:r>
              <a:rPr lang="en-GB" sz="2800" dirty="0"/>
              <a:t>T(</a:t>
            </a:r>
            <a:r>
              <a:rPr lang="en-GB" sz="2800" dirty="0" err="1"/>
              <a:t>x+dx</a:t>
            </a:r>
            <a:r>
              <a:rPr lang="en-GB" sz="2800" dirty="0"/>
              <a:t>)</a:t>
            </a:r>
          </a:p>
        </p:txBody>
      </p:sp>
      <p:pic>
        <p:nvPicPr>
          <p:cNvPr id="7" name="Picture 6">
            <a:extLst>
              <a:ext uri="{FF2B5EF4-FFF2-40B4-BE49-F238E27FC236}">
                <a16:creationId xmlns:a16="http://schemas.microsoft.com/office/drawing/2014/main" id="{E6E7DE8B-CD00-0E45-3D29-DEB1C8897F5B}"/>
              </a:ext>
            </a:extLst>
          </p:cNvPr>
          <p:cNvPicPr>
            <a:picLocks noChangeAspect="1"/>
          </p:cNvPicPr>
          <p:nvPr/>
        </p:nvPicPr>
        <p:blipFill>
          <a:blip r:embed="rId6"/>
          <a:stretch>
            <a:fillRect/>
          </a:stretch>
        </p:blipFill>
        <p:spPr>
          <a:xfrm>
            <a:off x="7406222" y="3975805"/>
            <a:ext cx="2362947" cy="648842"/>
          </a:xfrm>
          <a:prstGeom prst="rect">
            <a:avLst/>
          </a:prstGeom>
        </p:spPr>
      </p:pic>
      <p:pic>
        <p:nvPicPr>
          <p:cNvPr id="13" name="Picture 12">
            <a:extLst>
              <a:ext uri="{FF2B5EF4-FFF2-40B4-BE49-F238E27FC236}">
                <a16:creationId xmlns:a16="http://schemas.microsoft.com/office/drawing/2014/main" id="{5FF632BA-2913-292F-EB04-92B90F97C45F}"/>
              </a:ext>
            </a:extLst>
          </p:cNvPr>
          <p:cNvPicPr>
            <a:picLocks noChangeAspect="1"/>
          </p:cNvPicPr>
          <p:nvPr/>
        </p:nvPicPr>
        <p:blipFill>
          <a:blip r:embed="rId7"/>
          <a:stretch>
            <a:fillRect/>
          </a:stretch>
        </p:blipFill>
        <p:spPr>
          <a:xfrm>
            <a:off x="2770069" y="4113910"/>
            <a:ext cx="1706401" cy="404909"/>
          </a:xfrm>
          <a:prstGeom prst="rect">
            <a:avLst/>
          </a:prstGeom>
        </p:spPr>
      </p:pic>
      <p:pic>
        <p:nvPicPr>
          <p:cNvPr id="15" name="Picture 14">
            <a:extLst>
              <a:ext uri="{FF2B5EF4-FFF2-40B4-BE49-F238E27FC236}">
                <a16:creationId xmlns:a16="http://schemas.microsoft.com/office/drawing/2014/main" id="{F123895E-E48A-EEF2-5F4E-D9550F938574}"/>
              </a:ext>
            </a:extLst>
          </p:cNvPr>
          <p:cNvPicPr>
            <a:picLocks noChangeAspect="1"/>
          </p:cNvPicPr>
          <p:nvPr/>
        </p:nvPicPr>
        <p:blipFill>
          <a:blip r:embed="rId8"/>
          <a:stretch>
            <a:fillRect/>
          </a:stretch>
        </p:blipFill>
        <p:spPr>
          <a:xfrm>
            <a:off x="1987258" y="4877776"/>
            <a:ext cx="821210" cy="739991"/>
          </a:xfrm>
          <a:prstGeom prst="rect">
            <a:avLst/>
          </a:prstGeom>
        </p:spPr>
      </p:pic>
      <p:pic>
        <p:nvPicPr>
          <p:cNvPr id="17" name="Picture 16">
            <a:extLst>
              <a:ext uri="{FF2B5EF4-FFF2-40B4-BE49-F238E27FC236}">
                <a16:creationId xmlns:a16="http://schemas.microsoft.com/office/drawing/2014/main" id="{1C92C04D-C739-A1DB-CB68-76EB4C0CEBE8}"/>
              </a:ext>
            </a:extLst>
          </p:cNvPr>
          <p:cNvPicPr>
            <a:picLocks noChangeAspect="1"/>
          </p:cNvPicPr>
          <p:nvPr/>
        </p:nvPicPr>
        <p:blipFill>
          <a:blip r:embed="rId9"/>
          <a:stretch>
            <a:fillRect/>
          </a:stretch>
        </p:blipFill>
        <p:spPr>
          <a:xfrm>
            <a:off x="7196367" y="4788009"/>
            <a:ext cx="840261" cy="684336"/>
          </a:xfrm>
          <a:prstGeom prst="rect">
            <a:avLst/>
          </a:prstGeom>
        </p:spPr>
      </p:pic>
      <p:sp>
        <p:nvSpPr>
          <p:cNvPr id="19" name="Arrow: Right 18">
            <a:extLst>
              <a:ext uri="{FF2B5EF4-FFF2-40B4-BE49-F238E27FC236}">
                <a16:creationId xmlns:a16="http://schemas.microsoft.com/office/drawing/2014/main" id="{FD25680D-BA97-3505-84D1-DD9778760CC0}"/>
              </a:ext>
            </a:extLst>
          </p:cNvPr>
          <p:cNvSpPr/>
          <p:nvPr/>
        </p:nvSpPr>
        <p:spPr>
          <a:xfrm>
            <a:off x="2983094" y="4768125"/>
            <a:ext cx="1317172" cy="1013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4712CD8C-6DF0-EB5F-1D49-9926609DA473}"/>
              </a:ext>
            </a:extLst>
          </p:cNvPr>
          <p:cNvSpPr/>
          <p:nvPr/>
        </p:nvSpPr>
        <p:spPr>
          <a:xfrm>
            <a:off x="8506470" y="4603917"/>
            <a:ext cx="1317172" cy="10138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B6814E55-DF40-28BF-E6D6-6A2211FD36E0}"/>
              </a:ext>
            </a:extLst>
          </p:cNvPr>
          <p:cNvSpPr txBox="1"/>
          <p:nvPr/>
        </p:nvSpPr>
        <p:spPr>
          <a:xfrm>
            <a:off x="7279450" y="3600171"/>
            <a:ext cx="3431441" cy="369332"/>
          </a:xfrm>
          <a:prstGeom prst="rect">
            <a:avLst/>
          </a:prstGeom>
          <a:noFill/>
        </p:spPr>
        <p:txBody>
          <a:bodyPr wrap="square" rtlCol="0">
            <a:spAutoFit/>
          </a:bodyPr>
          <a:lstStyle/>
          <a:p>
            <a:r>
              <a:rPr lang="en-GB" dirty="0"/>
              <a:t>Heat capacity after small time dt</a:t>
            </a:r>
          </a:p>
        </p:txBody>
      </p:sp>
      <p:sp>
        <p:nvSpPr>
          <p:cNvPr id="25" name="TextBox 24">
            <a:extLst>
              <a:ext uri="{FF2B5EF4-FFF2-40B4-BE49-F238E27FC236}">
                <a16:creationId xmlns:a16="http://schemas.microsoft.com/office/drawing/2014/main" id="{352386A1-2FFA-F77D-CCBD-5F133E4C47FA}"/>
              </a:ext>
            </a:extLst>
          </p:cNvPr>
          <p:cNvSpPr txBox="1"/>
          <p:nvPr/>
        </p:nvSpPr>
        <p:spPr>
          <a:xfrm>
            <a:off x="685800" y="4788009"/>
            <a:ext cx="1126832" cy="923330"/>
          </a:xfrm>
          <a:prstGeom prst="rect">
            <a:avLst/>
          </a:prstGeom>
          <a:noFill/>
        </p:spPr>
        <p:txBody>
          <a:bodyPr wrap="square" rtlCol="0">
            <a:spAutoFit/>
          </a:bodyPr>
          <a:lstStyle/>
          <a:p>
            <a:r>
              <a:rPr lang="en-GB" dirty="0"/>
              <a:t>Heat into LHS over time dt</a:t>
            </a:r>
          </a:p>
        </p:txBody>
      </p:sp>
      <p:sp>
        <p:nvSpPr>
          <p:cNvPr id="29" name="TextBox 28">
            <a:extLst>
              <a:ext uri="{FF2B5EF4-FFF2-40B4-BE49-F238E27FC236}">
                <a16:creationId xmlns:a16="http://schemas.microsoft.com/office/drawing/2014/main" id="{8D6C6F03-D7AF-903F-90CD-28EA4F42EFC5}"/>
              </a:ext>
            </a:extLst>
          </p:cNvPr>
          <p:cNvSpPr txBox="1"/>
          <p:nvPr/>
        </p:nvSpPr>
        <p:spPr>
          <a:xfrm>
            <a:off x="10302256" y="4632364"/>
            <a:ext cx="1471861" cy="923330"/>
          </a:xfrm>
          <a:prstGeom prst="rect">
            <a:avLst/>
          </a:prstGeom>
          <a:noFill/>
        </p:spPr>
        <p:txBody>
          <a:bodyPr wrap="square" rtlCol="0">
            <a:spAutoFit/>
          </a:bodyPr>
          <a:lstStyle/>
          <a:p>
            <a:r>
              <a:rPr lang="en-GB" dirty="0"/>
              <a:t>Heat out of RHS over time dt</a:t>
            </a:r>
          </a:p>
        </p:txBody>
      </p:sp>
      <p:sp>
        <p:nvSpPr>
          <p:cNvPr id="5" name="TextBox 4">
            <a:extLst>
              <a:ext uri="{FF2B5EF4-FFF2-40B4-BE49-F238E27FC236}">
                <a16:creationId xmlns:a16="http://schemas.microsoft.com/office/drawing/2014/main" id="{32CC3C3A-9F6C-34EF-7F0A-539C08CFAA9B}"/>
              </a:ext>
            </a:extLst>
          </p:cNvPr>
          <p:cNvSpPr txBox="1"/>
          <p:nvPr/>
        </p:nvSpPr>
        <p:spPr>
          <a:xfrm>
            <a:off x="912284" y="309402"/>
            <a:ext cx="10861830" cy="523220"/>
          </a:xfrm>
          <a:prstGeom prst="rect">
            <a:avLst/>
          </a:prstGeom>
          <a:noFill/>
        </p:spPr>
        <p:txBody>
          <a:bodyPr wrap="square" rtlCol="0">
            <a:spAutoFit/>
          </a:bodyPr>
          <a:lstStyle/>
          <a:p>
            <a:r>
              <a:rPr lang="en-GB" sz="2800" dirty="0"/>
              <a:t>We now want to find how heat travels along a solid rod.</a:t>
            </a:r>
          </a:p>
        </p:txBody>
      </p:sp>
    </p:spTree>
    <p:extLst>
      <p:ext uri="{BB962C8B-B14F-4D97-AF65-F5344CB8AC3E}">
        <p14:creationId xmlns:p14="http://schemas.microsoft.com/office/powerpoint/2010/main" val="382246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00F3E3-E851-C2FB-A3D6-89D6D1EBCD9F}"/>
              </a:ext>
            </a:extLst>
          </p:cNvPr>
          <p:cNvPicPr>
            <a:picLocks noChangeAspect="1"/>
          </p:cNvPicPr>
          <p:nvPr/>
        </p:nvPicPr>
        <p:blipFill>
          <a:blip r:embed="rId2"/>
          <a:stretch>
            <a:fillRect/>
          </a:stretch>
        </p:blipFill>
        <p:spPr>
          <a:xfrm>
            <a:off x="2035628" y="954975"/>
            <a:ext cx="7471656" cy="908714"/>
          </a:xfrm>
          <a:prstGeom prst="rect">
            <a:avLst/>
          </a:prstGeom>
        </p:spPr>
      </p:pic>
      <p:sp>
        <p:nvSpPr>
          <p:cNvPr id="7" name="TextBox 6">
            <a:extLst>
              <a:ext uri="{FF2B5EF4-FFF2-40B4-BE49-F238E27FC236}">
                <a16:creationId xmlns:a16="http://schemas.microsoft.com/office/drawing/2014/main" id="{5D135BA8-BEE2-3892-3D32-59BDE47C1083}"/>
              </a:ext>
            </a:extLst>
          </p:cNvPr>
          <p:cNvSpPr txBox="1"/>
          <p:nvPr/>
        </p:nvSpPr>
        <p:spPr>
          <a:xfrm>
            <a:off x="872883" y="278610"/>
            <a:ext cx="11068745" cy="830997"/>
          </a:xfrm>
          <a:prstGeom prst="rect">
            <a:avLst/>
          </a:prstGeom>
          <a:noFill/>
        </p:spPr>
        <p:txBody>
          <a:bodyPr wrap="square" rtlCol="0">
            <a:spAutoFit/>
          </a:bodyPr>
          <a:lstStyle/>
          <a:p>
            <a:r>
              <a:rPr lang="en-GB" sz="2400" dirty="0"/>
              <a:t>Change in internal energy over time dt = Heat in from LHS over time dt – heat out of RHS over time dt </a:t>
            </a:r>
          </a:p>
        </p:txBody>
      </p:sp>
      <p:sp>
        <p:nvSpPr>
          <p:cNvPr id="2" name="TextBox 1">
            <a:extLst>
              <a:ext uri="{FF2B5EF4-FFF2-40B4-BE49-F238E27FC236}">
                <a16:creationId xmlns:a16="http://schemas.microsoft.com/office/drawing/2014/main" id="{1989E286-539A-9916-AB59-727DBAF71181}"/>
              </a:ext>
            </a:extLst>
          </p:cNvPr>
          <p:cNvSpPr txBox="1"/>
          <p:nvPr/>
        </p:nvSpPr>
        <p:spPr>
          <a:xfrm>
            <a:off x="872884" y="1709057"/>
            <a:ext cx="7998973" cy="461665"/>
          </a:xfrm>
          <a:prstGeom prst="rect">
            <a:avLst/>
          </a:prstGeom>
          <a:noFill/>
        </p:spPr>
        <p:txBody>
          <a:bodyPr wrap="square" rtlCol="0">
            <a:spAutoFit/>
          </a:bodyPr>
          <a:lstStyle/>
          <a:p>
            <a:r>
              <a:rPr lang="en-GB" sz="2400" dirty="0"/>
              <a:t>Substitute </a:t>
            </a:r>
            <a:r>
              <a:rPr lang="en-GB" sz="2400" dirty="0" err="1"/>
              <a:t>dQ</a:t>
            </a:r>
            <a:r>
              <a:rPr lang="en-GB" sz="2400" dirty="0"/>
              <a:t> from Equation (1) </a:t>
            </a:r>
          </a:p>
        </p:txBody>
      </p:sp>
      <p:pic>
        <p:nvPicPr>
          <p:cNvPr id="5" name="Picture 4">
            <a:extLst>
              <a:ext uri="{FF2B5EF4-FFF2-40B4-BE49-F238E27FC236}">
                <a16:creationId xmlns:a16="http://schemas.microsoft.com/office/drawing/2014/main" id="{C458FE98-8112-384E-2EE5-16E77BD728DF}"/>
              </a:ext>
            </a:extLst>
          </p:cNvPr>
          <p:cNvPicPr>
            <a:picLocks noChangeAspect="1"/>
          </p:cNvPicPr>
          <p:nvPr/>
        </p:nvPicPr>
        <p:blipFill>
          <a:blip r:embed="rId3"/>
          <a:stretch>
            <a:fillRect/>
          </a:stretch>
        </p:blipFill>
        <p:spPr>
          <a:xfrm>
            <a:off x="1552003" y="2185511"/>
            <a:ext cx="8843070" cy="820975"/>
          </a:xfrm>
          <a:prstGeom prst="rect">
            <a:avLst/>
          </a:prstGeom>
        </p:spPr>
      </p:pic>
      <p:sp>
        <p:nvSpPr>
          <p:cNvPr id="6" name="TextBox 5">
            <a:extLst>
              <a:ext uri="{FF2B5EF4-FFF2-40B4-BE49-F238E27FC236}">
                <a16:creationId xmlns:a16="http://schemas.microsoft.com/office/drawing/2014/main" id="{BBE05266-D434-8801-53BF-055AD98C6D43}"/>
              </a:ext>
            </a:extLst>
          </p:cNvPr>
          <p:cNvSpPr txBox="1"/>
          <p:nvPr/>
        </p:nvSpPr>
        <p:spPr>
          <a:xfrm>
            <a:off x="872884" y="3006486"/>
            <a:ext cx="4646173" cy="461665"/>
          </a:xfrm>
          <a:prstGeom prst="rect">
            <a:avLst/>
          </a:prstGeom>
          <a:noFill/>
        </p:spPr>
        <p:txBody>
          <a:bodyPr wrap="square" rtlCol="0">
            <a:spAutoFit/>
          </a:bodyPr>
          <a:lstStyle/>
          <a:p>
            <a:r>
              <a:rPr lang="en-GB" sz="2400" dirty="0"/>
              <a:t>Rearranging gives:</a:t>
            </a:r>
          </a:p>
        </p:txBody>
      </p:sp>
      <p:pic>
        <p:nvPicPr>
          <p:cNvPr id="11" name="Picture 10">
            <a:extLst>
              <a:ext uri="{FF2B5EF4-FFF2-40B4-BE49-F238E27FC236}">
                <a16:creationId xmlns:a16="http://schemas.microsoft.com/office/drawing/2014/main" id="{7A3464D3-2292-EF33-4838-41D3568D8409}"/>
              </a:ext>
            </a:extLst>
          </p:cNvPr>
          <p:cNvPicPr>
            <a:picLocks noChangeAspect="1"/>
          </p:cNvPicPr>
          <p:nvPr/>
        </p:nvPicPr>
        <p:blipFill>
          <a:blip r:embed="rId4"/>
          <a:stretch>
            <a:fillRect/>
          </a:stretch>
        </p:blipFill>
        <p:spPr>
          <a:xfrm>
            <a:off x="2756860" y="3429000"/>
            <a:ext cx="5524394" cy="950822"/>
          </a:xfrm>
          <a:prstGeom prst="rect">
            <a:avLst/>
          </a:prstGeom>
        </p:spPr>
      </p:pic>
      <p:sp>
        <p:nvSpPr>
          <p:cNvPr id="12" name="TextBox 11">
            <a:extLst>
              <a:ext uri="{FF2B5EF4-FFF2-40B4-BE49-F238E27FC236}">
                <a16:creationId xmlns:a16="http://schemas.microsoft.com/office/drawing/2014/main" id="{EB5D2412-D196-B1BC-5FA4-AF266317718D}"/>
              </a:ext>
            </a:extLst>
          </p:cNvPr>
          <p:cNvSpPr txBox="1"/>
          <p:nvPr/>
        </p:nvSpPr>
        <p:spPr>
          <a:xfrm>
            <a:off x="1045029" y="4593771"/>
            <a:ext cx="7293430" cy="461665"/>
          </a:xfrm>
          <a:prstGeom prst="rect">
            <a:avLst/>
          </a:prstGeom>
          <a:noFill/>
        </p:spPr>
        <p:txBody>
          <a:bodyPr wrap="square" rtlCol="0">
            <a:spAutoFit/>
          </a:bodyPr>
          <a:lstStyle/>
          <a:p>
            <a:r>
              <a:rPr lang="en-GB" sz="2400" dirty="0"/>
              <a:t>Using the definition of differentiation(first principles):</a:t>
            </a:r>
          </a:p>
        </p:txBody>
      </p:sp>
      <p:pic>
        <p:nvPicPr>
          <p:cNvPr id="14" name="Picture 13">
            <a:extLst>
              <a:ext uri="{FF2B5EF4-FFF2-40B4-BE49-F238E27FC236}">
                <a16:creationId xmlns:a16="http://schemas.microsoft.com/office/drawing/2014/main" id="{25EABB5C-4A73-949F-84D5-1C438FCF04FC}"/>
              </a:ext>
            </a:extLst>
          </p:cNvPr>
          <p:cNvPicPr>
            <a:picLocks noChangeAspect="1"/>
          </p:cNvPicPr>
          <p:nvPr/>
        </p:nvPicPr>
        <p:blipFill>
          <a:blip r:embed="rId5"/>
          <a:stretch>
            <a:fillRect/>
          </a:stretch>
        </p:blipFill>
        <p:spPr>
          <a:xfrm>
            <a:off x="4872370" y="5146132"/>
            <a:ext cx="2117249" cy="820975"/>
          </a:xfrm>
          <a:prstGeom prst="rect">
            <a:avLst/>
          </a:prstGeom>
        </p:spPr>
      </p:pic>
    </p:spTree>
    <p:extLst>
      <p:ext uri="{BB962C8B-B14F-4D97-AF65-F5344CB8AC3E}">
        <p14:creationId xmlns:p14="http://schemas.microsoft.com/office/powerpoint/2010/main" val="10775320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66560F-75CB-CACC-67CC-836BC4B1129B}"/>
              </a:ext>
            </a:extLst>
          </p:cNvPr>
          <p:cNvPicPr>
            <a:picLocks noChangeAspect="1"/>
          </p:cNvPicPr>
          <p:nvPr/>
        </p:nvPicPr>
        <p:blipFill>
          <a:blip r:embed="rId2"/>
          <a:stretch>
            <a:fillRect/>
          </a:stretch>
        </p:blipFill>
        <p:spPr>
          <a:xfrm>
            <a:off x="3374571" y="819259"/>
            <a:ext cx="2620760" cy="1100720"/>
          </a:xfrm>
          <a:prstGeom prst="rect">
            <a:avLst/>
          </a:prstGeom>
        </p:spPr>
      </p:pic>
      <p:pic>
        <p:nvPicPr>
          <p:cNvPr id="7" name="Picture 6">
            <a:extLst>
              <a:ext uri="{FF2B5EF4-FFF2-40B4-BE49-F238E27FC236}">
                <a16:creationId xmlns:a16="http://schemas.microsoft.com/office/drawing/2014/main" id="{A3F16B1C-1EA6-F430-9E50-F88EC5CF2D31}"/>
              </a:ext>
            </a:extLst>
          </p:cNvPr>
          <p:cNvPicPr>
            <a:picLocks noChangeAspect="1"/>
          </p:cNvPicPr>
          <p:nvPr/>
        </p:nvPicPr>
        <p:blipFill>
          <a:blip r:embed="rId3"/>
          <a:stretch>
            <a:fillRect/>
          </a:stretch>
        </p:blipFill>
        <p:spPr>
          <a:xfrm>
            <a:off x="4301221" y="2685072"/>
            <a:ext cx="1694110" cy="801091"/>
          </a:xfrm>
          <a:prstGeom prst="rect">
            <a:avLst/>
          </a:prstGeom>
        </p:spPr>
      </p:pic>
      <p:pic>
        <p:nvPicPr>
          <p:cNvPr id="9" name="Picture 8">
            <a:extLst>
              <a:ext uri="{FF2B5EF4-FFF2-40B4-BE49-F238E27FC236}">
                <a16:creationId xmlns:a16="http://schemas.microsoft.com/office/drawing/2014/main" id="{E9AF9462-A5A5-39F4-5759-0133211EEDCC}"/>
              </a:ext>
            </a:extLst>
          </p:cNvPr>
          <p:cNvPicPr>
            <a:picLocks noChangeAspect="1"/>
          </p:cNvPicPr>
          <p:nvPr/>
        </p:nvPicPr>
        <p:blipFill>
          <a:blip r:embed="rId4"/>
          <a:stretch>
            <a:fillRect/>
          </a:stretch>
        </p:blipFill>
        <p:spPr>
          <a:xfrm>
            <a:off x="3865606" y="4259997"/>
            <a:ext cx="2770987" cy="801091"/>
          </a:xfrm>
          <a:prstGeom prst="rect">
            <a:avLst/>
          </a:prstGeom>
        </p:spPr>
      </p:pic>
      <p:pic>
        <p:nvPicPr>
          <p:cNvPr id="11" name="Picture 10">
            <a:extLst>
              <a:ext uri="{FF2B5EF4-FFF2-40B4-BE49-F238E27FC236}">
                <a16:creationId xmlns:a16="http://schemas.microsoft.com/office/drawing/2014/main" id="{C1EA11DD-678C-EE56-1624-83DEDAF0175E}"/>
              </a:ext>
            </a:extLst>
          </p:cNvPr>
          <p:cNvPicPr>
            <a:picLocks noChangeAspect="1"/>
          </p:cNvPicPr>
          <p:nvPr/>
        </p:nvPicPr>
        <p:blipFill>
          <a:blip r:embed="rId5"/>
          <a:stretch>
            <a:fillRect/>
          </a:stretch>
        </p:blipFill>
        <p:spPr>
          <a:xfrm>
            <a:off x="4946794" y="5536783"/>
            <a:ext cx="1689799" cy="801090"/>
          </a:xfrm>
          <a:prstGeom prst="rect">
            <a:avLst/>
          </a:prstGeom>
        </p:spPr>
      </p:pic>
      <p:sp>
        <p:nvSpPr>
          <p:cNvPr id="12" name="TextBox 11">
            <a:extLst>
              <a:ext uri="{FF2B5EF4-FFF2-40B4-BE49-F238E27FC236}">
                <a16:creationId xmlns:a16="http://schemas.microsoft.com/office/drawing/2014/main" id="{04B8A851-7A2A-E91E-C3A3-4080BC2EC179}"/>
              </a:ext>
            </a:extLst>
          </p:cNvPr>
          <p:cNvSpPr txBox="1"/>
          <p:nvPr/>
        </p:nvSpPr>
        <p:spPr>
          <a:xfrm>
            <a:off x="1152537" y="370734"/>
            <a:ext cx="7064828" cy="830997"/>
          </a:xfrm>
          <a:prstGeom prst="rect">
            <a:avLst/>
          </a:prstGeom>
          <a:noFill/>
        </p:spPr>
        <p:txBody>
          <a:bodyPr wrap="square" rtlCol="0">
            <a:spAutoFit/>
          </a:bodyPr>
          <a:lstStyle/>
          <a:p>
            <a:r>
              <a:rPr lang="en-GB" sz="2400" dirty="0"/>
              <a:t>We can introduce the variable alpha called the thermal diffusivity:</a:t>
            </a:r>
          </a:p>
        </p:txBody>
      </p:sp>
      <p:sp>
        <p:nvSpPr>
          <p:cNvPr id="13" name="TextBox 12">
            <a:extLst>
              <a:ext uri="{FF2B5EF4-FFF2-40B4-BE49-F238E27FC236}">
                <a16:creationId xmlns:a16="http://schemas.microsoft.com/office/drawing/2014/main" id="{ADA17F1E-AD1B-0607-1BE1-50EBED6C1BA6}"/>
              </a:ext>
            </a:extLst>
          </p:cNvPr>
          <p:cNvSpPr txBox="1"/>
          <p:nvPr/>
        </p:nvSpPr>
        <p:spPr>
          <a:xfrm>
            <a:off x="1567543" y="1763486"/>
            <a:ext cx="10406743" cy="461665"/>
          </a:xfrm>
          <a:prstGeom prst="rect">
            <a:avLst/>
          </a:prstGeom>
          <a:noFill/>
        </p:spPr>
        <p:txBody>
          <a:bodyPr wrap="square" rtlCol="0">
            <a:spAutoFit/>
          </a:bodyPr>
          <a:lstStyle/>
          <a:p>
            <a:r>
              <a:rPr lang="en-GB" sz="2400" dirty="0"/>
              <a:t>Inserting this into the previous equation and rearranging gives:</a:t>
            </a:r>
          </a:p>
        </p:txBody>
      </p:sp>
      <p:sp>
        <p:nvSpPr>
          <p:cNvPr id="14" name="TextBox 13">
            <a:extLst>
              <a:ext uri="{FF2B5EF4-FFF2-40B4-BE49-F238E27FC236}">
                <a16:creationId xmlns:a16="http://schemas.microsoft.com/office/drawing/2014/main" id="{82F3AB60-1E1A-AD96-2BE9-22618380B291}"/>
              </a:ext>
            </a:extLst>
          </p:cNvPr>
          <p:cNvSpPr txBox="1"/>
          <p:nvPr/>
        </p:nvSpPr>
        <p:spPr>
          <a:xfrm>
            <a:off x="522515" y="3429000"/>
            <a:ext cx="11756572" cy="830997"/>
          </a:xfrm>
          <a:prstGeom prst="rect">
            <a:avLst/>
          </a:prstGeom>
          <a:noFill/>
        </p:spPr>
        <p:txBody>
          <a:bodyPr wrap="square" rtlCol="0">
            <a:spAutoFit/>
          </a:bodyPr>
          <a:lstStyle/>
          <a:p>
            <a:r>
              <a:rPr lang="en-GB" sz="2400" dirty="0"/>
              <a:t>This equation only has 1 direction of length. What if we wanted to use this to find the heat diffusion in 3 directions?</a:t>
            </a:r>
          </a:p>
        </p:txBody>
      </p:sp>
      <p:sp>
        <p:nvSpPr>
          <p:cNvPr id="15" name="TextBox 14">
            <a:extLst>
              <a:ext uri="{FF2B5EF4-FFF2-40B4-BE49-F238E27FC236}">
                <a16:creationId xmlns:a16="http://schemas.microsoft.com/office/drawing/2014/main" id="{3065E666-20AB-680B-85E5-F211A42BB9F7}"/>
              </a:ext>
            </a:extLst>
          </p:cNvPr>
          <p:cNvSpPr txBox="1"/>
          <p:nvPr/>
        </p:nvSpPr>
        <p:spPr>
          <a:xfrm>
            <a:off x="6858001" y="4107604"/>
            <a:ext cx="5421086" cy="1200329"/>
          </a:xfrm>
          <a:prstGeom prst="rect">
            <a:avLst/>
          </a:prstGeom>
          <a:noFill/>
        </p:spPr>
        <p:txBody>
          <a:bodyPr wrap="square" rtlCol="0">
            <a:spAutoFit/>
          </a:bodyPr>
          <a:lstStyle/>
          <a:p>
            <a:r>
              <a:rPr lang="en-GB" sz="2400" dirty="0"/>
              <a:t>If we want to consider more than 1 direction we just need to differentiate in x, y and z rather than just x.</a:t>
            </a:r>
          </a:p>
        </p:txBody>
      </p:sp>
      <p:sp>
        <p:nvSpPr>
          <p:cNvPr id="16" name="TextBox 15">
            <a:extLst>
              <a:ext uri="{FF2B5EF4-FFF2-40B4-BE49-F238E27FC236}">
                <a16:creationId xmlns:a16="http://schemas.microsoft.com/office/drawing/2014/main" id="{7346D604-D18A-6752-4375-0B7F1641F963}"/>
              </a:ext>
            </a:extLst>
          </p:cNvPr>
          <p:cNvSpPr txBox="1"/>
          <p:nvPr/>
        </p:nvSpPr>
        <p:spPr>
          <a:xfrm>
            <a:off x="446315" y="4387992"/>
            <a:ext cx="3495492" cy="1200329"/>
          </a:xfrm>
          <a:prstGeom prst="rect">
            <a:avLst/>
          </a:prstGeom>
          <a:noFill/>
        </p:spPr>
        <p:txBody>
          <a:bodyPr wrap="square" rtlCol="0">
            <a:spAutoFit/>
          </a:bodyPr>
          <a:lstStyle/>
          <a:p>
            <a:r>
              <a:rPr lang="en-GB" sz="2400" dirty="0"/>
              <a:t>This symbol just represents differentiating in all directions</a:t>
            </a:r>
          </a:p>
        </p:txBody>
      </p:sp>
      <p:sp>
        <p:nvSpPr>
          <p:cNvPr id="17" name="TextBox 16">
            <a:extLst>
              <a:ext uri="{FF2B5EF4-FFF2-40B4-BE49-F238E27FC236}">
                <a16:creationId xmlns:a16="http://schemas.microsoft.com/office/drawing/2014/main" id="{3A0D0093-02EC-D88E-CC3D-6B606F17468D}"/>
              </a:ext>
            </a:extLst>
          </p:cNvPr>
          <p:cNvSpPr txBox="1"/>
          <p:nvPr/>
        </p:nvSpPr>
        <p:spPr>
          <a:xfrm>
            <a:off x="298008" y="5706496"/>
            <a:ext cx="5025105" cy="461665"/>
          </a:xfrm>
          <a:prstGeom prst="rect">
            <a:avLst/>
          </a:prstGeom>
          <a:noFill/>
        </p:spPr>
        <p:txBody>
          <a:bodyPr wrap="square" rtlCol="0">
            <a:spAutoFit/>
          </a:bodyPr>
          <a:lstStyle/>
          <a:p>
            <a:r>
              <a:rPr lang="en-GB" sz="2400" dirty="0"/>
              <a:t>Therefore, in 3 directions we have:</a:t>
            </a:r>
          </a:p>
        </p:txBody>
      </p:sp>
    </p:spTree>
    <p:extLst>
      <p:ext uri="{BB962C8B-B14F-4D97-AF65-F5344CB8AC3E}">
        <p14:creationId xmlns:p14="http://schemas.microsoft.com/office/powerpoint/2010/main" val="30606524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E646-B7C8-538B-9F23-1918E074FA13}"/>
              </a:ext>
            </a:extLst>
          </p:cNvPr>
          <p:cNvSpPr>
            <a:spLocks noGrp="1"/>
          </p:cNvSpPr>
          <p:nvPr>
            <p:ph type="title"/>
          </p:nvPr>
        </p:nvSpPr>
        <p:spPr/>
        <p:txBody>
          <a:bodyPr/>
          <a:lstStyle/>
          <a:p>
            <a:r>
              <a:rPr lang="en-GB" b="1" dirty="0"/>
              <a:t>Stefan’s law</a:t>
            </a:r>
          </a:p>
        </p:txBody>
      </p:sp>
      <p:sp>
        <p:nvSpPr>
          <p:cNvPr id="3" name="Content Placeholder 2">
            <a:extLst>
              <a:ext uri="{FF2B5EF4-FFF2-40B4-BE49-F238E27FC236}">
                <a16:creationId xmlns:a16="http://schemas.microsoft.com/office/drawing/2014/main" id="{964FED97-2FC5-4662-FF76-961F0247D845}"/>
              </a:ext>
            </a:extLst>
          </p:cNvPr>
          <p:cNvSpPr>
            <a:spLocks noGrp="1"/>
          </p:cNvSpPr>
          <p:nvPr>
            <p:ph idx="1"/>
          </p:nvPr>
        </p:nvSpPr>
        <p:spPr/>
        <p:txBody>
          <a:bodyPr/>
          <a:lstStyle/>
          <a:p>
            <a:pPr marL="0" indent="0">
              <a:buNone/>
            </a:pPr>
            <a:r>
              <a:rPr lang="en-GB" dirty="0"/>
              <a:t>This law states how much energy is released in radiation by a hot object.</a:t>
            </a:r>
          </a:p>
          <a:p>
            <a:pPr marL="0" indent="0">
              <a:buNone/>
            </a:pPr>
            <a:endParaRPr lang="en-GB" dirty="0"/>
          </a:p>
        </p:txBody>
      </p:sp>
      <p:pic>
        <p:nvPicPr>
          <p:cNvPr id="5" name="Picture 4">
            <a:extLst>
              <a:ext uri="{FF2B5EF4-FFF2-40B4-BE49-F238E27FC236}">
                <a16:creationId xmlns:a16="http://schemas.microsoft.com/office/drawing/2014/main" id="{49491D09-F646-D675-CF11-2F1C13DC8833}"/>
              </a:ext>
            </a:extLst>
          </p:cNvPr>
          <p:cNvPicPr>
            <a:picLocks noChangeAspect="1"/>
          </p:cNvPicPr>
          <p:nvPr/>
        </p:nvPicPr>
        <p:blipFill>
          <a:blip r:embed="rId2"/>
          <a:stretch>
            <a:fillRect/>
          </a:stretch>
        </p:blipFill>
        <p:spPr>
          <a:xfrm>
            <a:off x="3847780" y="2689673"/>
            <a:ext cx="2696369" cy="739327"/>
          </a:xfrm>
          <a:prstGeom prst="rect">
            <a:avLst/>
          </a:prstGeom>
        </p:spPr>
      </p:pic>
      <p:sp>
        <p:nvSpPr>
          <p:cNvPr id="6" name="TextBox 5">
            <a:extLst>
              <a:ext uri="{FF2B5EF4-FFF2-40B4-BE49-F238E27FC236}">
                <a16:creationId xmlns:a16="http://schemas.microsoft.com/office/drawing/2014/main" id="{0293EE3A-C52B-11BC-2829-944F99B38217}"/>
              </a:ext>
            </a:extLst>
          </p:cNvPr>
          <p:cNvSpPr txBox="1"/>
          <p:nvPr/>
        </p:nvSpPr>
        <p:spPr>
          <a:xfrm>
            <a:off x="1850571" y="3657600"/>
            <a:ext cx="9612086" cy="2246769"/>
          </a:xfrm>
          <a:prstGeom prst="rect">
            <a:avLst/>
          </a:prstGeom>
          <a:noFill/>
        </p:spPr>
        <p:txBody>
          <a:bodyPr wrap="square" rtlCol="0">
            <a:spAutoFit/>
          </a:bodyPr>
          <a:lstStyle/>
          <a:p>
            <a:r>
              <a:rPr lang="en-GB" sz="2800" dirty="0"/>
              <a:t>P is Power W or J/s</a:t>
            </a:r>
          </a:p>
          <a:p>
            <a:r>
              <a:rPr lang="en-GB" sz="2800" dirty="0"/>
              <a:t>A is area m^2</a:t>
            </a:r>
          </a:p>
          <a:p>
            <a:r>
              <a:rPr lang="en-GB" sz="2800" dirty="0"/>
              <a:t>                                              is the Boltzmann constant  </a:t>
            </a:r>
          </a:p>
          <a:p>
            <a:r>
              <a:rPr lang="en-GB" sz="2800" dirty="0"/>
              <a:t>     (no units) is the emissivity of the surface</a:t>
            </a:r>
          </a:p>
          <a:p>
            <a:r>
              <a:rPr lang="en-GB" sz="2800" dirty="0"/>
              <a:t>T is temperature K</a:t>
            </a:r>
          </a:p>
        </p:txBody>
      </p:sp>
      <p:pic>
        <p:nvPicPr>
          <p:cNvPr id="10" name="Picture 9">
            <a:extLst>
              <a:ext uri="{FF2B5EF4-FFF2-40B4-BE49-F238E27FC236}">
                <a16:creationId xmlns:a16="http://schemas.microsoft.com/office/drawing/2014/main" id="{49934223-CCCF-FDB3-0DD7-BEE1C7260B2C}"/>
              </a:ext>
            </a:extLst>
          </p:cNvPr>
          <p:cNvPicPr>
            <a:picLocks noChangeAspect="1"/>
          </p:cNvPicPr>
          <p:nvPr/>
        </p:nvPicPr>
        <p:blipFill>
          <a:blip r:embed="rId3"/>
          <a:stretch>
            <a:fillRect/>
          </a:stretch>
        </p:blipFill>
        <p:spPr>
          <a:xfrm>
            <a:off x="1850571" y="4557597"/>
            <a:ext cx="3819190" cy="446773"/>
          </a:xfrm>
          <a:prstGeom prst="rect">
            <a:avLst/>
          </a:prstGeom>
        </p:spPr>
      </p:pic>
      <p:pic>
        <p:nvPicPr>
          <p:cNvPr id="12" name="Picture 11">
            <a:extLst>
              <a:ext uri="{FF2B5EF4-FFF2-40B4-BE49-F238E27FC236}">
                <a16:creationId xmlns:a16="http://schemas.microsoft.com/office/drawing/2014/main" id="{DD91F663-4DEC-B491-9FE8-057FD5154E84}"/>
              </a:ext>
            </a:extLst>
          </p:cNvPr>
          <p:cNvPicPr>
            <a:picLocks noChangeAspect="1"/>
          </p:cNvPicPr>
          <p:nvPr/>
        </p:nvPicPr>
        <p:blipFill>
          <a:blip r:embed="rId4"/>
          <a:stretch>
            <a:fillRect/>
          </a:stretch>
        </p:blipFill>
        <p:spPr>
          <a:xfrm>
            <a:off x="1850571" y="5058347"/>
            <a:ext cx="446773" cy="317064"/>
          </a:xfrm>
          <a:prstGeom prst="rect">
            <a:avLst/>
          </a:prstGeom>
        </p:spPr>
      </p:pic>
    </p:spTree>
    <p:extLst>
      <p:ext uri="{BB962C8B-B14F-4D97-AF65-F5344CB8AC3E}">
        <p14:creationId xmlns:p14="http://schemas.microsoft.com/office/powerpoint/2010/main" val="31751343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7A30F-4431-28FB-05BB-9AF111EBD87C}"/>
              </a:ext>
            </a:extLst>
          </p:cNvPr>
          <p:cNvSpPr>
            <a:spLocks noGrp="1"/>
          </p:cNvSpPr>
          <p:nvPr>
            <p:ph type="title"/>
          </p:nvPr>
        </p:nvSpPr>
        <p:spPr/>
        <p:txBody>
          <a:bodyPr/>
          <a:lstStyle/>
          <a:p>
            <a:r>
              <a:rPr lang="en-GB" b="1" dirty="0"/>
              <a:t>Boyle’s Law</a:t>
            </a:r>
          </a:p>
        </p:txBody>
      </p:sp>
      <p:sp>
        <p:nvSpPr>
          <p:cNvPr id="3" name="Content Placeholder 2">
            <a:extLst>
              <a:ext uri="{FF2B5EF4-FFF2-40B4-BE49-F238E27FC236}">
                <a16:creationId xmlns:a16="http://schemas.microsoft.com/office/drawing/2014/main" id="{CEC67A9F-3C23-80FE-C5B3-5D6743C306A9}"/>
              </a:ext>
            </a:extLst>
          </p:cNvPr>
          <p:cNvSpPr>
            <a:spLocks noGrp="1"/>
          </p:cNvSpPr>
          <p:nvPr>
            <p:ph idx="1"/>
          </p:nvPr>
        </p:nvSpPr>
        <p:spPr/>
        <p:txBody>
          <a:bodyPr/>
          <a:lstStyle/>
          <a:p>
            <a:pPr marL="0" indent="0">
              <a:buNone/>
            </a:pPr>
            <a:r>
              <a:rPr lang="en-GB" dirty="0"/>
              <a:t>Boyle’s law states that if a fluid is kept at constant temperature then the product of Pressure and Volume must be constant.</a:t>
            </a:r>
          </a:p>
        </p:txBody>
      </p:sp>
      <p:pic>
        <p:nvPicPr>
          <p:cNvPr id="5" name="Picture 4">
            <a:extLst>
              <a:ext uri="{FF2B5EF4-FFF2-40B4-BE49-F238E27FC236}">
                <a16:creationId xmlns:a16="http://schemas.microsoft.com/office/drawing/2014/main" id="{42B1B8E0-988E-78F0-8ECB-278595F2F1F2}"/>
              </a:ext>
            </a:extLst>
          </p:cNvPr>
          <p:cNvPicPr>
            <a:picLocks noChangeAspect="1"/>
          </p:cNvPicPr>
          <p:nvPr/>
        </p:nvPicPr>
        <p:blipFill>
          <a:blip r:embed="rId2"/>
          <a:stretch>
            <a:fillRect/>
          </a:stretch>
        </p:blipFill>
        <p:spPr>
          <a:xfrm>
            <a:off x="2323502" y="2654747"/>
            <a:ext cx="3010980" cy="774253"/>
          </a:xfrm>
          <a:prstGeom prst="rect">
            <a:avLst/>
          </a:prstGeom>
        </p:spPr>
      </p:pic>
      <p:sp>
        <p:nvSpPr>
          <p:cNvPr id="6" name="TextBox 5">
            <a:extLst>
              <a:ext uri="{FF2B5EF4-FFF2-40B4-BE49-F238E27FC236}">
                <a16:creationId xmlns:a16="http://schemas.microsoft.com/office/drawing/2014/main" id="{E8F608DD-2C55-A244-8E13-B218AB6815CA}"/>
              </a:ext>
            </a:extLst>
          </p:cNvPr>
          <p:cNvSpPr txBox="1"/>
          <p:nvPr/>
        </p:nvSpPr>
        <p:spPr>
          <a:xfrm>
            <a:off x="1045029" y="3537857"/>
            <a:ext cx="5627914" cy="954107"/>
          </a:xfrm>
          <a:prstGeom prst="rect">
            <a:avLst/>
          </a:prstGeom>
          <a:noFill/>
        </p:spPr>
        <p:txBody>
          <a:bodyPr wrap="square" rtlCol="0">
            <a:spAutoFit/>
          </a:bodyPr>
          <a:lstStyle/>
          <a:p>
            <a:r>
              <a:rPr lang="en-GB" sz="2800" dirty="0"/>
              <a:t>We can also say that the product of pressure and volume is constant.</a:t>
            </a:r>
          </a:p>
        </p:txBody>
      </p:sp>
      <p:pic>
        <p:nvPicPr>
          <p:cNvPr id="10" name="Picture 9">
            <a:extLst>
              <a:ext uri="{FF2B5EF4-FFF2-40B4-BE49-F238E27FC236}">
                <a16:creationId xmlns:a16="http://schemas.microsoft.com/office/drawing/2014/main" id="{5B8B45A8-C896-A669-81AF-B37DB1375A62}"/>
              </a:ext>
            </a:extLst>
          </p:cNvPr>
          <p:cNvPicPr>
            <a:picLocks noChangeAspect="1"/>
          </p:cNvPicPr>
          <p:nvPr/>
        </p:nvPicPr>
        <p:blipFill>
          <a:blip r:embed="rId3"/>
          <a:stretch>
            <a:fillRect/>
          </a:stretch>
        </p:blipFill>
        <p:spPr>
          <a:xfrm>
            <a:off x="1533573" y="4499223"/>
            <a:ext cx="3354594" cy="576041"/>
          </a:xfrm>
          <a:prstGeom prst="rect">
            <a:avLst/>
          </a:prstGeom>
        </p:spPr>
      </p:pic>
    </p:spTree>
    <p:extLst>
      <p:ext uri="{BB962C8B-B14F-4D97-AF65-F5344CB8AC3E}">
        <p14:creationId xmlns:p14="http://schemas.microsoft.com/office/powerpoint/2010/main" val="845387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97215-C752-9028-61C1-D884A02FA010}"/>
              </a:ext>
            </a:extLst>
          </p:cNvPr>
          <p:cNvSpPr>
            <a:spLocks noGrp="1"/>
          </p:cNvSpPr>
          <p:nvPr>
            <p:ph type="title"/>
          </p:nvPr>
        </p:nvSpPr>
        <p:spPr/>
        <p:txBody>
          <a:bodyPr/>
          <a:lstStyle/>
          <a:p>
            <a:r>
              <a:rPr lang="en-GB" dirty="0"/>
              <a:t>Ideal gas law</a:t>
            </a:r>
          </a:p>
        </p:txBody>
      </p:sp>
      <p:sp>
        <p:nvSpPr>
          <p:cNvPr id="3" name="Content Placeholder 2">
            <a:extLst>
              <a:ext uri="{FF2B5EF4-FFF2-40B4-BE49-F238E27FC236}">
                <a16:creationId xmlns:a16="http://schemas.microsoft.com/office/drawing/2014/main" id="{F5CDE8A2-7651-AC7F-E894-4E891794DCA8}"/>
              </a:ext>
            </a:extLst>
          </p:cNvPr>
          <p:cNvSpPr>
            <a:spLocks noGrp="1"/>
          </p:cNvSpPr>
          <p:nvPr>
            <p:ph idx="1"/>
          </p:nvPr>
        </p:nvSpPr>
        <p:spPr/>
        <p:txBody>
          <a:bodyPr/>
          <a:lstStyle/>
          <a:p>
            <a:pPr marL="0" indent="0">
              <a:buNone/>
            </a:pPr>
            <a:r>
              <a:rPr lang="en-GB" dirty="0"/>
              <a:t>Assumptions:</a:t>
            </a:r>
          </a:p>
          <a:p>
            <a:r>
              <a:rPr lang="en-GB" dirty="0"/>
              <a:t>Particles are point like and have no inter molecular forces</a:t>
            </a:r>
          </a:p>
          <a:p>
            <a:r>
              <a:rPr lang="en-GB" dirty="0"/>
              <a:t>Collisions are elastic with walls and other particles</a:t>
            </a:r>
          </a:p>
          <a:p>
            <a:r>
              <a:rPr lang="en-GB" dirty="0"/>
              <a:t>Particles travel in random directions and obey newtons laws of motion</a:t>
            </a:r>
          </a:p>
          <a:p>
            <a:pPr marL="0" indent="0">
              <a:buNone/>
            </a:pPr>
            <a:r>
              <a:rPr lang="en-GB" dirty="0"/>
              <a:t>The equation of state for an ideal gas is given by:</a:t>
            </a:r>
          </a:p>
          <a:p>
            <a:pPr marL="0" indent="0">
              <a:buNone/>
            </a:pPr>
            <a:endParaRPr lang="en-GB" dirty="0"/>
          </a:p>
        </p:txBody>
      </p:sp>
      <p:pic>
        <p:nvPicPr>
          <p:cNvPr id="6" name="Picture 5">
            <a:extLst>
              <a:ext uri="{FF2B5EF4-FFF2-40B4-BE49-F238E27FC236}">
                <a16:creationId xmlns:a16="http://schemas.microsoft.com/office/drawing/2014/main" id="{DCBEC458-F93D-1851-B40F-853AA8419B8C}"/>
              </a:ext>
            </a:extLst>
          </p:cNvPr>
          <p:cNvPicPr>
            <a:picLocks noChangeAspect="1"/>
          </p:cNvPicPr>
          <p:nvPr/>
        </p:nvPicPr>
        <p:blipFill>
          <a:blip r:embed="rId2"/>
          <a:stretch>
            <a:fillRect/>
          </a:stretch>
        </p:blipFill>
        <p:spPr>
          <a:xfrm>
            <a:off x="1762474" y="4691743"/>
            <a:ext cx="2429003" cy="691703"/>
          </a:xfrm>
          <a:prstGeom prst="rect">
            <a:avLst/>
          </a:prstGeom>
        </p:spPr>
      </p:pic>
      <p:sp>
        <p:nvSpPr>
          <p:cNvPr id="7" name="TextBox 6">
            <a:extLst>
              <a:ext uri="{FF2B5EF4-FFF2-40B4-BE49-F238E27FC236}">
                <a16:creationId xmlns:a16="http://schemas.microsoft.com/office/drawing/2014/main" id="{AC13F632-4EC3-5915-257D-87701D6AD837}"/>
              </a:ext>
            </a:extLst>
          </p:cNvPr>
          <p:cNvSpPr txBox="1"/>
          <p:nvPr/>
        </p:nvSpPr>
        <p:spPr>
          <a:xfrm>
            <a:off x="4615542" y="4691743"/>
            <a:ext cx="5813983" cy="1384995"/>
          </a:xfrm>
          <a:prstGeom prst="rect">
            <a:avLst/>
          </a:prstGeom>
          <a:noFill/>
        </p:spPr>
        <p:txBody>
          <a:bodyPr wrap="square" rtlCol="0">
            <a:spAutoFit/>
          </a:bodyPr>
          <a:lstStyle/>
          <a:p>
            <a:r>
              <a:rPr lang="en-GB" sz="2800" dirty="0"/>
              <a:t>n is the number of moles of gas</a:t>
            </a:r>
          </a:p>
          <a:p>
            <a:r>
              <a:rPr lang="en-GB" sz="2800" dirty="0"/>
              <a:t>R is the molar gas constant</a:t>
            </a:r>
          </a:p>
          <a:p>
            <a:r>
              <a:rPr lang="en-GB" sz="2800" dirty="0"/>
              <a:t>T is the temperature.</a:t>
            </a:r>
          </a:p>
        </p:txBody>
      </p:sp>
    </p:spTree>
    <p:extLst>
      <p:ext uri="{BB962C8B-B14F-4D97-AF65-F5344CB8AC3E}">
        <p14:creationId xmlns:p14="http://schemas.microsoft.com/office/powerpoint/2010/main" val="3302204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FD4C4-B6F3-6CBB-946E-2C3CB606EE13}"/>
              </a:ext>
            </a:extLst>
          </p:cNvPr>
          <p:cNvSpPr>
            <a:spLocks noGrp="1"/>
          </p:cNvSpPr>
          <p:nvPr>
            <p:ph type="title"/>
          </p:nvPr>
        </p:nvSpPr>
        <p:spPr/>
        <p:txBody>
          <a:bodyPr/>
          <a:lstStyle/>
          <a:p>
            <a:r>
              <a:rPr lang="en-GB" dirty="0"/>
              <a:t>Isothermal case</a:t>
            </a:r>
          </a:p>
        </p:txBody>
      </p:sp>
      <p:sp>
        <p:nvSpPr>
          <p:cNvPr id="3" name="Content Placeholder 2">
            <a:extLst>
              <a:ext uri="{FF2B5EF4-FFF2-40B4-BE49-F238E27FC236}">
                <a16:creationId xmlns:a16="http://schemas.microsoft.com/office/drawing/2014/main" id="{6C53347C-5BBB-8F1C-6B38-8FAC56A8275A}"/>
              </a:ext>
            </a:extLst>
          </p:cNvPr>
          <p:cNvSpPr>
            <a:spLocks noGrp="1"/>
          </p:cNvSpPr>
          <p:nvPr>
            <p:ph idx="1"/>
          </p:nvPr>
        </p:nvSpPr>
        <p:spPr/>
        <p:txBody>
          <a:bodyPr/>
          <a:lstStyle/>
          <a:p>
            <a:pPr marL="0" indent="0">
              <a:buNone/>
            </a:pPr>
            <a:r>
              <a:rPr lang="en-GB" dirty="0"/>
              <a:t>When a process is isothermal, it means the temperature is constant.</a:t>
            </a:r>
          </a:p>
          <a:p>
            <a:pPr marL="0" indent="0">
              <a:buNone/>
            </a:pPr>
            <a:r>
              <a:rPr lang="en-GB" dirty="0"/>
              <a:t>We can see from the equation that if we set T to a constant everything on the right of the equation is constant therefore we are left with:</a:t>
            </a:r>
          </a:p>
          <a:p>
            <a:pPr marL="0" indent="0">
              <a:buNone/>
            </a:pPr>
            <a:r>
              <a:rPr lang="en-GB" dirty="0"/>
              <a:t>                                        </a:t>
            </a:r>
          </a:p>
          <a:p>
            <a:pPr marL="0" indent="0">
              <a:buNone/>
            </a:pPr>
            <a:endParaRPr lang="en-GB" dirty="0"/>
          </a:p>
          <a:p>
            <a:pPr marL="0" indent="0">
              <a:buNone/>
            </a:pPr>
            <a:r>
              <a:rPr lang="en-GB" dirty="0"/>
              <a:t>Which is exactly what Boyle’s law tells us. </a:t>
            </a:r>
          </a:p>
        </p:txBody>
      </p:sp>
      <p:pic>
        <p:nvPicPr>
          <p:cNvPr id="4" name="Picture 3">
            <a:extLst>
              <a:ext uri="{FF2B5EF4-FFF2-40B4-BE49-F238E27FC236}">
                <a16:creationId xmlns:a16="http://schemas.microsoft.com/office/drawing/2014/main" id="{A0E80F7D-2810-5D5F-7765-5E1473CE3B3E}"/>
              </a:ext>
            </a:extLst>
          </p:cNvPr>
          <p:cNvPicPr>
            <a:picLocks noChangeAspect="1"/>
          </p:cNvPicPr>
          <p:nvPr/>
        </p:nvPicPr>
        <p:blipFill>
          <a:blip r:embed="rId2"/>
          <a:stretch>
            <a:fillRect/>
          </a:stretch>
        </p:blipFill>
        <p:spPr>
          <a:xfrm>
            <a:off x="934859" y="3312681"/>
            <a:ext cx="3354594" cy="576041"/>
          </a:xfrm>
          <a:prstGeom prst="rect">
            <a:avLst/>
          </a:prstGeom>
        </p:spPr>
      </p:pic>
      <p:pic>
        <p:nvPicPr>
          <p:cNvPr id="6" name="Picture 5">
            <a:extLst>
              <a:ext uri="{FF2B5EF4-FFF2-40B4-BE49-F238E27FC236}">
                <a16:creationId xmlns:a16="http://schemas.microsoft.com/office/drawing/2014/main" id="{4EEC3DC4-A873-9CF6-0FE8-6783A89C4232}"/>
              </a:ext>
            </a:extLst>
          </p:cNvPr>
          <p:cNvPicPr>
            <a:picLocks noChangeAspect="1"/>
          </p:cNvPicPr>
          <p:nvPr/>
        </p:nvPicPr>
        <p:blipFill>
          <a:blip r:embed="rId3"/>
          <a:stretch>
            <a:fillRect/>
          </a:stretch>
        </p:blipFill>
        <p:spPr>
          <a:xfrm>
            <a:off x="3510964" y="4752954"/>
            <a:ext cx="2683007" cy="1073204"/>
          </a:xfrm>
          <a:prstGeom prst="rect">
            <a:avLst/>
          </a:prstGeom>
        </p:spPr>
      </p:pic>
    </p:spTree>
    <p:extLst>
      <p:ext uri="{BB962C8B-B14F-4D97-AF65-F5344CB8AC3E}">
        <p14:creationId xmlns:p14="http://schemas.microsoft.com/office/powerpoint/2010/main" val="32945185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7AD0D-75D4-217F-30ED-5466D5D9D6FE}"/>
              </a:ext>
            </a:extLst>
          </p:cNvPr>
          <p:cNvSpPr>
            <a:spLocks noGrp="1"/>
          </p:cNvSpPr>
          <p:nvPr>
            <p:ph type="title"/>
          </p:nvPr>
        </p:nvSpPr>
        <p:spPr>
          <a:xfrm>
            <a:off x="838200" y="299811"/>
            <a:ext cx="10515600" cy="1325563"/>
          </a:xfrm>
        </p:spPr>
        <p:txBody>
          <a:bodyPr/>
          <a:lstStyle/>
          <a:p>
            <a:r>
              <a:rPr lang="en-GB" dirty="0"/>
              <a:t>Adiabatic process</a:t>
            </a:r>
          </a:p>
        </p:txBody>
      </p:sp>
      <p:sp>
        <p:nvSpPr>
          <p:cNvPr id="3" name="Content Placeholder 2">
            <a:extLst>
              <a:ext uri="{FF2B5EF4-FFF2-40B4-BE49-F238E27FC236}">
                <a16:creationId xmlns:a16="http://schemas.microsoft.com/office/drawing/2014/main" id="{45F76FED-2BDC-DDBA-2BBE-FCDF5C33E38E}"/>
              </a:ext>
            </a:extLst>
          </p:cNvPr>
          <p:cNvSpPr>
            <a:spLocks noGrp="1"/>
          </p:cNvSpPr>
          <p:nvPr>
            <p:ph idx="1"/>
          </p:nvPr>
        </p:nvSpPr>
        <p:spPr/>
        <p:txBody>
          <a:bodyPr/>
          <a:lstStyle/>
          <a:p>
            <a:pPr marL="0" indent="0">
              <a:buNone/>
            </a:pPr>
            <a:r>
              <a:rPr lang="en-GB" b="1" dirty="0"/>
              <a:t>An adiabatic process is one in which no net heat is transferred into or out of a system. Therefore as, pressure and volume change the temperature </a:t>
            </a:r>
            <a:r>
              <a:rPr lang="en-GB" b="1"/>
              <a:t>must change.</a:t>
            </a:r>
            <a:endParaRPr lang="en-GB" b="1" dirty="0"/>
          </a:p>
          <a:p>
            <a:pPr marL="0" indent="0">
              <a:buNone/>
            </a:pPr>
            <a:r>
              <a:rPr lang="en-GB" dirty="0"/>
              <a:t>The same heat that leaves the system also flows back into the system.</a:t>
            </a:r>
          </a:p>
          <a:p>
            <a:pPr marL="0" indent="0">
              <a:buNone/>
            </a:pPr>
            <a:r>
              <a:rPr lang="en-GB" dirty="0"/>
              <a:t>Using the first law of thermodynamics, this means the only change to internal energy is from work done. </a:t>
            </a:r>
          </a:p>
          <a:p>
            <a:pPr marL="0" indent="0">
              <a:buNone/>
            </a:pPr>
            <a:r>
              <a:rPr lang="en-GB" dirty="0"/>
              <a:t>It follows a relation where pressure is proportional to 1/V raised to a power greater than 1. </a:t>
            </a:r>
          </a:p>
          <a:p>
            <a:pPr marL="0" indent="0">
              <a:buNone/>
            </a:pPr>
            <a:r>
              <a:rPr lang="en-GB" dirty="0"/>
              <a:t>For example it could be raised to the power of 1.3 :</a:t>
            </a:r>
          </a:p>
          <a:p>
            <a:pPr marL="0" indent="0">
              <a:buNone/>
            </a:pPr>
            <a:endParaRPr lang="en-GB" dirty="0"/>
          </a:p>
        </p:txBody>
      </p:sp>
      <p:pic>
        <p:nvPicPr>
          <p:cNvPr id="5" name="Picture 4">
            <a:extLst>
              <a:ext uri="{FF2B5EF4-FFF2-40B4-BE49-F238E27FC236}">
                <a16:creationId xmlns:a16="http://schemas.microsoft.com/office/drawing/2014/main" id="{E8FD0E72-9F9A-5F89-5E21-F872DD460723}"/>
              </a:ext>
            </a:extLst>
          </p:cNvPr>
          <p:cNvPicPr>
            <a:picLocks noChangeAspect="1"/>
          </p:cNvPicPr>
          <p:nvPr/>
        </p:nvPicPr>
        <p:blipFill>
          <a:blip r:embed="rId2"/>
          <a:stretch>
            <a:fillRect/>
          </a:stretch>
        </p:blipFill>
        <p:spPr>
          <a:xfrm>
            <a:off x="8213783" y="5528914"/>
            <a:ext cx="1553393" cy="806005"/>
          </a:xfrm>
          <a:prstGeom prst="rect">
            <a:avLst/>
          </a:prstGeom>
        </p:spPr>
      </p:pic>
      <p:pic>
        <p:nvPicPr>
          <p:cNvPr id="7" name="Picture 6">
            <a:extLst>
              <a:ext uri="{FF2B5EF4-FFF2-40B4-BE49-F238E27FC236}">
                <a16:creationId xmlns:a16="http://schemas.microsoft.com/office/drawing/2014/main" id="{56B532F5-D6FE-5E4D-7B16-9BA65C4B1C1C}"/>
              </a:ext>
            </a:extLst>
          </p:cNvPr>
          <p:cNvPicPr>
            <a:picLocks noChangeAspect="1"/>
          </p:cNvPicPr>
          <p:nvPr/>
        </p:nvPicPr>
        <p:blipFill>
          <a:blip r:embed="rId3"/>
          <a:stretch>
            <a:fillRect/>
          </a:stretch>
        </p:blipFill>
        <p:spPr>
          <a:xfrm>
            <a:off x="4082711" y="5810076"/>
            <a:ext cx="2413820" cy="891730"/>
          </a:xfrm>
          <a:prstGeom prst="rect">
            <a:avLst/>
          </a:prstGeom>
        </p:spPr>
      </p:pic>
    </p:spTree>
    <p:extLst>
      <p:ext uri="{BB962C8B-B14F-4D97-AF65-F5344CB8AC3E}">
        <p14:creationId xmlns:p14="http://schemas.microsoft.com/office/powerpoint/2010/main" val="9992246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8F222815-6547-6A4F-0830-8145D361ABE7}"/>
              </a:ext>
            </a:extLst>
          </p:cNvPr>
          <p:cNvPicPr>
            <a:picLocks noChangeAspect="1"/>
          </p:cNvPicPr>
          <p:nvPr/>
        </p:nvPicPr>
        <p:blipFill>
          <a:blip r:embed="rId2"/>
          <a:stretch>
            <a:fillRect/>
          </a:stretch>
        </p:blipFill>
        <p:spPr>
          <a:xfrm>
            <a:off x="2244527" y="1143772"/>
            <a:ext cx="7702946" cy="5245370"/>
          </a:xfrm>
          <a:prstGeom prst="rect">
            <a:avLst/>
          </a:prstGeom>
        </p:spPr>
      </p:pic>
      <p:sp>
        <p:nvSpPr>
          <p:cNvPr id="2" name="Title 1">
            <a:extLst>
              <a:ext uri="{FF2B5EF4-FFF2-40B4-BE49-F238E27FC236}">
                <a16:creationId xmlns:a16="http://schemas.microsoft.com/office/drawing/2014/main" id="{97272433-C1E1-538C-CADC-10570F70722C}"/>
              </a:ext>
            </a:extLst>
          </p:cNvPr>
          <p:cNvSpPr>
            <a:spLocks noGrp="1"/>
          </p:cNvSpPr>
          <p:nvPr>
            <p:ph type="title"/>
          </p:nvPr>
        </p:nvSpPr>
        <p:spPr>
          <a:xfrm>
            <a:off x="838200" y="-52277"/>
            <a:ext cx="10515600" cy="1325563"/>
          </a:xfrm>
        </p:spPr>
        <p:txBody>
          <a:bodyPr/>
          <a:lstStyle/>
          <a:p>
            <a:r>
              <a:rPr lang="en-GB" b="1" dirty="0"/>
              <a:t>Isothermal vs adiabatic curves</a:t>
            </a:r>
          </a:p>
        </p:txBody>
      </p:sp>
      <p:sp>
        <p:nvSpPr>
          <p:cNvPr id="6" name="TextBox 5">
            <a:extLst>
              <a:ext uri="{FF2B5EF4-FFF2-40B4-BE49-F238E27FC236}">
                <a16:creationId xmlns:a16="http://schemas.microsoft.com/office/drawing/2014/main" id="{2B1D3546-898C-3BDC-488C-62EF366C77BD}"/>
              </a:ext>
            </a:extLst>
          </p:cNvPr>
          <p:cNvSpPr txBox="1"/>
          <p:nvPr/>
        </p:nvSpPr>
        <p:spPr>
          <a:xfrm>
            <a:off x="838200" y="2905780"/>
            <a:ext cx="1654629" cy="523220"/>
          </a:xfrm>
          <a:prstGeom prst="rect">
            <a:avLst/>
          </a:prstGeom>
          <a:noFill/>
        </p:spPr>
        <p:txBody>
          <a:bodyPr wrap="square" rtlCol="0">
            <a:spAutoFit/>
          </a:bodyPr>
          <a:lstStyle/>
          <a:p>
            <a:r>
              <a:rPr lang="en-GB" sz="2800" b="1" dirty="0"/>
              <a:t>Pressure</a:t>
            </a:r>
          </a:p>
        </p:txBody>
      </p:sp>
      <p:sp>
        <p:nvSpPr>
          <p:cNvPr id="7" name="TextBox 6">
            <a:extLst>
              <a:ext uri="{FF2B5EF4-FFF2-40B4-BE49-F238E27FC236}">
                <a16:creationId xmlns:a16="http://schemas.microsoft.com/office/drawing/2014/main" id="{E2030155-F1E9-1093-8381-77A77F9ACEDD}"/>
              </a:ext>
            </a:extLst>
          </p:cNvPr>
          <p:cNvSpPr txBox="1"/>
          <p:nvPr/>
        </p:nvSpPr>
        <p:spPr>
          <a:xfrm>
            <a:off x="5170714" y="6231392"/>
            <a:ext cx="1654629" cy="523220"/>
          </a:xfrm>
          <a:prstGeom prst="rect">
            <a:avLst/>
          </a:prstGeom>
          <a:noFill/>
        </p:spPr>
        <p:txBody>
          <a:bodyPr wrap="square" rtlCol="0">
            <a:spAutoFit/>
          </a:bodyPr>
          <a:lstStyle/>
          <a:p>
            <a:r>
              <a:rPr lang="en-GB" sz="2800" b="1" dirty="0"/>
              <a:t>Volume</a:t>
            </a:r>
          </a:p>
        </p:txBody>
      </p:sp>
      <p:sp>
        <p:nvSpPr>
          <p:cNvPr id="8" name="TextBox 7">
            <a:extLst>
              <a:ext uri="{FF2B5EF4-FFF2-40B4-BE49-F238E27FC236}">
                <a16:creationId xmlns:a16="http://schemas.microsoft.com/office/drawing/2014/main" id="{BD7ABEF4-C170-F7A4-A792-5165B981D385}"/>
              </a:ext>
            </a:extLst>
          </p:cNvPr>
          <p:cNvSpPr txBox="1"/>
          <p:nvPr/>
        </p:nvSpPr>
        <p:spPr>
          <a:xfrm>
            <a:off x="9296400" y="1625374"/>
            <a:ext cx="2327676" cy="523220"/>
          </a:xfrm>
          <a:prstGeom prst="rect">
            <a:avLst/>
          </a:prstGeom>
          <a:noFill/>
        </p:spPr>
        <p:txBody>
          <a:bodyPr wrap="square" rtlCol="0">
            <a:spAutoFit/>
          </a:bodyPr>
          <a:lstStyle/>
          <a:p>
            <a:r>
              <a:rPr lang="en-GB" sz="2800" b="1" dirty="0">
                <a:solidFill>
                  <a:srgbClr val="FF0000"/>
                </a:solidFill>
              </a:rPr>
              <a:t>Isothermal</a:t>
            </a:r>
            <a:endParaRPr lang="en-GB" b="1" dirty="0">
              <a:solidFill>
                <a:srgbClr val="FF0000"/>
              </a:solidFill>
            </a:endParaRPr>
          </a:p>
        </p:txBody>
      </p:sp>
      <p:sp>
        <p:nvSpPr>
          <p:cNvPr id="9" name="TextBox 8">
            <a:extLst>
              <a:ext uri="{FF2B5EF4-FFF2-40B4-BE49-F238E27FC236}">
                <a16:creationId xmlns:a16="http://schemas.microsoft.com/office/drawing/2014/main" id="{3A6B690E-6C76-007F-5064-E27C04945AC3}"/>
              </a:ext>
            </a:extLst>
          </p:cNvPr>
          <p:cNvSpPr txBox="1"/>
          <p:nvPr/>
        </p:nvSpPr>
        <p:spPr>
          <a:xfrm>
            <a:off x="9296400" y="2183418"/>
            <a:ext cx="2327676" cy="523220"/>
          </a:xfrm>
          <a:prstGeom prst="rect">
            <a:avLst/>
          </a:prstGeom>
          <a:noFill/>
        </p:spPr>
        <p:txBody>
          <a:bodyPr wrap="square" rtlCol="0">
            <a:spAutoFit/>
          </a:bodyPr>
          <a:lstStyle/>
          <a:p>
            <a:r>
              <a:rPr lang="en-GB" sz="2800" b="1" dirty="0"/>
              <a:t>Adiabatic</a:t>
            </a:r>
            <a:endParaRPr lang="en-GB" b="1" dirty="0"/>
          </a:p>
        </p:txBody>
      </p:sp>
      <p:pic>
        <p:nvPicPr>
          <p:cNvPr id="11" name="Picture 10">
            <a:extLst>
              <a:ext uri="{FF2B5EF4-FFF2-40B4-BE49-F238E27FC236}">
                <a16:creationId xmlns:a16="http://schemas.microsoft.com/office/drawing/2014/main" id="{F6632A9F-7F5C-4CC8-14B8-6511164BB1E5}"/>
              </a:ext>
            </a:extLst>
          </p:cNvPr>
          <p:cNvPicPr>
            <a:picLocks noChangeAspect="1"/>
          </p:cNvPicPr>
          <p:nvPr/>
        </p:nvPicPr>
        <p:blipFill>
          <a:blip r:embed="rId3"/>
          <a:stretch>
            <a:fillRect/>
          </a:stretch>
        </p:blipFill>
        <p:spPr>
          <a:xfrm>
            <a:off x="7137977" y="1614367"/>
            <a:ext cx="2158423" cy="1202704"/>
          </a:xfrm>
          <a:prstGeom prst="rect">
            <a:avLst/>
          </a:prstGeom>
        </p:spPr>
      </p:pic>
      <p:pic>
        <p:nvPicPr>
          <p:cNvPr id="14" name="Picture 13">
            <a:extLst>
              <a:ext uri="{FF2B5EF4-FFF2-40B4-BE49-F238E27FC236}">
                <a16:creationId xmlns:a16="http://schemas.microsoft.com/office/drawing/2014/main" id="{089A947E-29F3-CD88-22C5-BE242AA386C1}"/>
              </a:ext>
            </a:extLst>
          </p:cNvPr>
          <p:cNvPicPr>
            <a:picLocks noChangeAspect="1"/>
          </p:cNvPicPr>
          <p:nvPr/>
        </p:nvPicPr>
        <p:blipFill>
          <a:blip r:embed="rId4"/>
          <a:stretch>
            <a:fillRect/>
          </a:stretch>
        </p:blipFill>
        <p:spPr>
          <a:xfrm>
            <a:off x="4724040" y="4224826"/>
            <a:ext cx="605977" cy="515080"/>
          </a:xfrm>
          <a:prstGeom prst="rect">
            <a:avLst/>
          </a:prstGeom>
        </p:spPr>
      </p:pic>
      <p:pic>
        <p:nvPicPr>
          <p:cNvPr id="18" name="Picture 17">
            <a:extLst>
              <a:ext uri="{FF2B5EF4-FFF2-40B4-BE49-F238E27FC236}">
                <a16:creationId xmlns:a16="http://schemas.microsoft.com/office/drawing/2014/main" id="{2543796F-902C-F49D-5018-6FB7F3AB9CB4}"/>
              </a:ext>
            </a:extLst>
          </p:cNvPr>
          <p:cNvPicPr>
            <a:picLocks noChangeAspect="1"/>
          </p:cNvPicPr>
          <p:nvPr/>
        </p:nvPicPr>
        <p:blipFill>
          <a:blip r:embed="rId5"/>
          <a:stretch>
            <a:fillRect/>
          </a:stretch>
        </p:blipFill>
        <p:spPr>
          <a:xfrm>
            <a:off x="5464720" y="2599088"/>
            <a:ext cx="533859" cy="568302"/>
          </a:xfrm>
          <a:prstGeom prst="rect">
            <a:avLst/>
          </a:prstGeom>
        </p:spPr>
      </p:pic>
    </p:spTree>
    <p:extLst>
      <p:ext uri="{BB962C8B-B14F-4D97-AF65-F5344CB8AC3E}">
        <p14:creationId xmlns:p14="http://schemas.microsoft.com/office/powerpoint/2010/main" val="54848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7173</TotalTime>
  <Words>1873</Words>
  <Application>Microsoft Office PowerPoint</Application>
  <PresentationFormat>Widescreen</PresentationFormat>
  <Paragraphs>193</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7 Thermal physics</vt:lpstr>
      <vt:lpstr>Power and Energy</vt:lpstr>
      <vt:lpstr>Example</vt:lpstr>
      <vt:lpstr>Specific Heat Capacity</vt:lpstr>
      <vt:lpstr>Specific heat capacity Continued</vt:lpstr>
      <vt:lpstr>Definition of temperature</vt:lpstr>
      <vt:lpstr>PowerPoint Presentation</vt:lpstr>
      <vt:lpstr>Maxwell-Boltzmann distribution</vt:lpstr>
      <vt:lpstr>Temperature equilibrium</vt:lpstr>
      <vt:lpstr>example</vt:lpstr>
      <vt:lpstr>First law of thermodynamics</vt:lpstr>
      <vt:lpstr>Work done on vs work done by</vt:lpstr>
      <vt:lpstr>PowerPoint Presentation</vt:lpstr>
      <vt:lpstr>PowerPoint Presentation</vt:lpstr>
      <vt:lpstr>Convection</vt:lpstr>
      <vt:lpstr>PowerPoint Presentation</vt:lpstr>
      <vt:lpstr>PowerPoint Presentation</vt:lpstr>
      <vt:lpstr>Conduction</vt:lpstr>
      <vt:lpstr>Radiation</vt:lpstr>
      <vt:lpstr>PowerPoint Presentation</vt:lpstr>
      <vt:lpstr>PowerPoint Presentation</vt:lpstr>
      <vt:lpstr>Thermal expansion coefficient</vt:lpstr>
      <vt:lpstr>PowerPoint Presentation</vt:lpstr>
      <vt:lpstr>Fourier’s law of conduction</vt:lpstr>
      <vt:lpstr>PowerPoint Presentation</vt:lpstr>
      <vt:lpstr>Fourier’s time dependent diffusion equation</vt:lpstr>
      <vt:lpstr>PowerPoint Presentation</vt:lpstr>
      <vt:lpstr>PowerPoint Presentation</vt:lpstr>
      <vt:lpstr>PowerPoint Presentation</vt:lpstr>
      <vt:lpstr>PowerPoint Presentation</vt:lpstr>
      <vt:lpstr>Stefan’s law</vt:lpstr>
      <vt:lpstr>Boyle’s Law</vt:lpstr>
      <vt:lpstr>Ideal gas law</vt:lpstr>
      <vt:lpstr>Isothermal case</vt:lpstr>
      <vt:lpstr>Adiabatic process</vt:lpstr>
      <vt:lpstr>Isothermal vs adiabatic curves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Sandever</dc:creator>
  <cp:lastModifiedBy>Chris Sandever</cp:lastModifiedBy>
  <cp:revision>55</cp:revision>
  <dcterms:created xsi:type="dcterms:W3CDTF">2023-01-07T19:43:09Z</dcterms:created>
  <dcterms:modified xsi:type="dcterms:W3CDTF">2023-03-28T20:24:25Z</dcterms:modified>
</cp:coreProperties>
</file>