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changesInfos/changesInfo1.xml" ContentType="application/vnd.ms-powerpoint.changesinfo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24"/>
  </p:notesMasterIdLst>
  <p:sldIdLst>
    <p:sldId id="256" r:id="rId5"/>
    <p:sldId id="260" r:id="rId6"/>
    <p:sldId id="271" r:id="rId7"/>
    <p:sldId id="279" r:id="rId8"/>
    <p:sldId id="269" r:id="rId9"/>
    <p:sldId id="270" r:id="rId10"/>
    <p:sldId id="273" r:id="rId11"/>
    <p:sldId id="267" r:id="rId12"/>
    <p:sldId id="274" r:id="rId13"/>
    <p:sldId id="261" r:id="rId14"/>
    <p:sldId id="272" r:id="rId15"/>
    <p:sldId id="278" r:id="rId16"/>
    <p:sldId id="275" r:id="rId17"/>
    <p:sldId id="277" r:id="rId18"/>
    <p:sldId id="264" r:id="rId19"/>
    <p:sldId id="266" r:id="rId20"/>
    <p:sldId id="276" r:id="rId21"/>
    <p:sldId id="265" r:id="rId22"/>
    <p:sldId id="259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A9ED910-2CEA-CC8B-1686-717BF26A7262}" v="4" dt="2019-10-08T12:00:46.14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709"/>
    <p:restoredTop sz="81671"/>
  </p:normalViewPr>
  <p:slideViewPr>
    <p:cSldViewPr snapToGrid="0" snapToObjects="1">
      <p:cViewPr>
        <p:scale>
          <a:sx n="90" d="100"/>
          <a:sy n="90" d="100"/>
        </p:scale>
        <p:origin x="15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chel Wallis" userId="S::rachel.wallis@uwtsd.ac.uk::adcac562-1b9c-4c6f-a47a-6cb162b6111e" providerId="AD" clId="Web-{FA9ED910-2CEA-CC8B-1686-717BF26A7262}"/>
    <pc:docChg chg="modSld">
      <pc:chgData name="Rachel Wallis" userId="S::rachel.wallis@uwtsd.ac.uk::adcac562-1b9c-4c6f-a47a-6cb162b6111e" providerId="AD" clId="Web-{FA9ED910-2CEA-CC8B-1686-717BF26A7262}" dt="2019-10-08T12:00:45.750" v="2" actId="20577"/>
      <pc:docMkLst>
        <pc:docMk/>
      </pc:docMkLst>
      <pc:sldChg chg="modSp">
        <pc:chgData name="Rachel Wallis" userId="S::rachel.wallis@uwtsd.ac.uk::adcac562-1b9c-4c6f-a47a-6cb162b6111e" providerId="AD" clId="Web-{FA9ED910-2CEA-CC8B-1686-717BF26A7262}" dt="2019-10-08T12:00:44.406" v="0" actId="20577"/>
        <pc:sldMkLst>
          <pc:docMk/>
          <pc:sldMk cId="3814092705" sldId="264"/>
        </pc:sldMkLst>
        <pc:spChg chg="mod">
          <ac:chgData name="Rachel Wallis" userId="S::rachel.wallis@uwtsd.ac.uk::adcac562-1b9c-4c6f-a47a-6cb162b6111e" providerId="AD" clId="Web-{FA9ED910-2CEA-CC8B-1686-717BF26A7262}" dt="2019-10-08T12:00:44.406" v="0" actId="20577"/>
          <ac:spMkLst>
            <pc:docMk/>
            <pc:sldMk cId="3814092705" sldId="264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8114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8674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  <a:p>
            <a:r>
              <a:rPr lang="en-US" altLang="x-none">
                <a:ea typeface="ＭＳ Ｐゴシック" charset="-128"/>
              </a:rPr>
              <a:t>Welsh Government (2014) Teacher Support Materials: What is Numerical Reasoning</a:t>
            </a:r>
          </a:p>
          <a:p>
            <a:r>
              <a:rPr lang="en-US" altLang="x-none">
                <a:ea typeface="ＭＳ Ｐゴシック" charset="-128"/>
              </a:rPr>
              <a:t>http://learning.gov.wales/docs/learningwales/publications/140228-what-is-numerical-reasoning-en.pdf</a:t>
            </a:r>
          </a:p>
          <a:p>
            <a:endParaRPr lang="en-US" altLang="x-none">
              <a:ea typeface="ＭＳ Ｐゴシック" charset="-128"/>
            </a:endParaRPr>
          </a:p>
          <a:p>
            <a:r>
              <a:rPr lang="en-US" altLang="x-none">
                <a:ea typeface="ＭＳ Ｐゴシック" charset="-128"/>
              </a:rPr>
              <a:t>Deunyddiau cymorth i athrawon: Beth yw rhesymu rhifiadol?</a:t>
            </a:r>
          </a:p>
          <a:p>
            <a:r>
              <a:rPr lang="en-US" altLang="x-none">
                <a:ea typeface="ＭＳ Ｐゴシック" charset="-128"/>
              </a:rPr>
              <a:t>http://learning.gov.wales/docs/learningwales/publications/140228-what-is-numerical-reasoning-cy.pdf</a:t>
            </a:r>
          </a:p>
          <a:p>
            <a:endParaRPr lang="en-US" altLang="en-US">
              <a:ea typeface="ＭＳ Ｐゴシック" charset="-128"/>
            </a:endParaRPr>
          </a:p>
          <a:p>
            <a:endParaRPr lang="en-US" altLang="x-none">
              <a:ea typeface="ＭＳ Ｐゴシック" charset="-128"/>
            </a:endParaRPr>
          </a:p>
        </p:txBody>
      </p:sp>
      <p:sp>
        <p:nvSpPr>
          <p:cNvPr id="28675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fld id="{55C6860B-CEE6-D54F-8CC6-16F4F476D98E}" type="slidenum">
              <a:rPr lang="en-US" altLang="x-none">
                <a:latin typeface="Calibri" charset="0"/>
              </a:rPr>
              <a:pPr/>
              <a:t>9</a:t>
            </a:fld>
            <a:endParaRPr lang="en-US" altLang="x-none">
              <a:latin typeface="Calibri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7067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Welsh Government (2014) Teacher Support Materials: What is Numerical Reasoning</a:t>
            </a:r>
          </a:p>
          <a:p>
            <a:r>
              <a:rPr lang="en-US" dirty="0"/>
              <a:t>http://</a:t>
            </a:r>
            <a:r>
              <a:rPr lang="en-US" dirty="0" err="1"/>
              <a:t>learning.gov.wales</a:t>
            </a:r>
            <a:r>
              <a:rPr lang="en-US" dirty="0"/>
              <a:t>/docs/</a:t>
            </a:r>
            <a:r>
              <a:rPr lang="en-US" dirty="0" err="1"/>
              <a:t>learningwales</a:t>
            </a:r>
            <a:r>
              <a:rPr lang="en-US" dirty="0"/>
              <a:t>/publications/140228-what-is-numerical-reasoning-en.pdf</a:t>
            </a:r>
          </a:p>
          <a:p>
            <a:endParaRPr lang="en-US" dirty="0"/>
          </a:p>
          <a:p>
            <a:r>
              <a:rPr lang="en-US" dirty="0" err="1"/>
              <a:t>Deunyddiau</a:t>
            </a:r>
            <a:r>
              <a:rPr lang="en-US" dirty="0"/>
              <a:t> </a:t>
            </a:r>
            <a:r>
              <a:rPr lang="en-US" dirty="0" err="1"/>
              <a:t>cymorth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athrawon</a:t>
            </a:r>
            <a:r>
              <a:rPr lang="en-US" dirty="0"/>
              <a:t>: 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rhesymu</a:t>
            </a:r>
            <a:r>
              <a:rPr lang="en-US" dirty="0"/>
              <a:t> </a:t>
            </a:r>
            <a:r>
              <a:rPr lang="en-US" dirty="0" err="1"/>
              <a:t>rhifiadol</a:t>
            </a:r>
            <a:r>
              <a:rPr lang="en-US" dirty="0"/>
              <a:t>?</a:t>
            </a:r>
          </a:p>
          <a:p>
            <a:r>
              <a:rPr lang="en-US" dirty="0"/>
              <a:t>http://</a:t>
            </a:r>
            <a:r>
              <a:rPr lang="en-US" dirty="0" err="1"/>
              <a:t>learning.gov.wales</a:t>
            </a:r>
            <a:r>
              <a:rPr lang="en-US" dirty="0"/>
              <a:t>/docs/</a:t>
            </a:r>
            <a:r>
              <a:rPr lang="en-US" dirty="0" err="1"/>
              <a:t>learningwales</a:t>
            </a:r>
            <a:r>
              <a:rPr lang="en-US" dirty="0"/>
              <a:t>/publications/140228-what-is-numerical-reasoning-cy.pdf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4758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A2BEBB-DF35-4C57-87BB-EECE16A27B62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45240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B810E5-6E20-4FCE-9B20-714C7E1A59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048A5E-D457-476D-9157-C38019324FD1}" type="datetime1">
              <a:rPr lang="en-GB" altLang="en-US"/>
              <a:pPr>
                <a:defRPr/>
              </a:pPr>
              <a:t>08/10/2019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49504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s://vimeo.com/179723232" TargetMode="External"/><Relationship Id="rId1" Type="http://schemas.openxmlformats.org/officeDocument/2006/relationships/slideLayout" Target="../slideLayouts/slideLayout12.xml"/><Relationship Id="rId5" Type="http://schemas.openxmlformats.org/officeDocument/2006/relationships/hyperlink" Target="https://www.ncetm.org.uk/resources/49824" TargetMode="External"/><Relationship Id="rId4" Type="http://schemas.openxmlformats.org/officeDocument/2006/relationships/hyperlink" Target="https://vimeo.com/83486223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99847" y="147146"/>
            <a:ext cx="887073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ECAD5008/C</a:t>
            </a:r>
          </a:p>
          <a:p>
            <a:pPr algn="ctr"/>
            <a:r>
              <a:rPr lang="en-GB" sz="3200" dirty="0" smtClean="0">
                <a:solidFill>
                  <a:schemeClr val="bg1"/>
                </a:solidFill>
              </a:rPr>
              <a:t>10-10-2019</a:t>
            </a:r>
            <a:endParaRPr lang="en-GB" sz="3200" dirty="0">
              <a:solidFill>
                <a:schemeClr val="bg1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362605" y="1366768"/>
            <a:ext cx="37229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err="1">
                <a:solidFill>
                  <a:schemeClr val="bg1"/>
                </a:solidFill>
              </a:rPr>
              <a:t>Mathemateg</a:t>
            </a:r>
            <a:r>
              <a:rPr lang="en-GB" sz="2800" dirty="0">
                <a:solidFill>
                  <a:schemeClr val="bg1"/>
                </a:solidFill>
              </a:rPr>
              <a:t> a </a:t>
            </a:r>
            <a:r>
              <a:rPr lang="en-GB" sz="2800" dirty="0" err="1">
                <a:solidFill>
                  <a:schemeClr val="bg1"/>
                </a:solidFill>
              </a:rPr>
              <a:t>Rhifedd</a:t>
            </a:r>
            <a:r>
              <a:rPr lang="en-GB" sz="2800" dirty="0">
                <a:solidFill>
                  <a:schemeClr val="bg1"/>
                </a:solidFill>
              </a:rPr>
              <a:t> </a:t>
            </a:r>
            <a:endParaRPr lang="en-GB" sz="2800" dirty="0" smtClean="0">
              <a:solidFill>
                <a:schemeClr val="bg1"/>
              </a:solidFill>
            </a:endParaRPr>
          </a:p>
          <a:p>
            <a:pPr algn="ctr"/>
            <a:r>
              <a:rPr lang="en-GB" sz="2800" dirty="0" err="1" smtClean="0">
                <a:solidFill>
                  <a:schemeClr val="bg1"/>
                </a:solidFill>
              </a:rPr>
              <a:t>Sesiwn</a:t>
            </a:r>
            <a:r>
              <a:rPr lang="en-GB" sz="2800" dirty="0" smtClean="0">
                <a:solidFill>
                  <a:schemeClr val="bg1"/>
                </a:solidFill>
              </a:rPr>
              <a:t> 2</a:t>
            </a:r>
            <a:endParaRPr lang="en-GB" sz="2800" dirty="0">
              <a:solidFill>
                <a:schemeClr val="bg1"/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755929" y="1366768"/>
            <a:ext cx="4383316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800" dirty="0" smtClean="0">
                <a:solidFill>
                  <a:schemeClr val="bg1"/>
                </a:solidFill>
              </a:rPr>
              <a:t>Mathematics and Numeracy </a:t>
            </a:r>
          </a:p>
          <a:p>
            <a:pPr algn="ctr"/>
            <a:r>
              <a:rPr lang="en-GB" sz="2800" dirty="0" smtClean="0">
                <a:solidFill>
                  <a:schemeClr val="bg1"/>
                </a:solidFill>
              </a:rPr>
              <a:t>Session </a:t>
            </a:r>
            <a:r>
              <a:rPr lang="en-GB" sz="2800" dirty="0">
                <a:solidFill>
                  <a:schemeClr val="bg1"/>
                </a:solidFill>
              </a:rPr>
              <a:t>2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552450" y="1150000"/>
            <a:ext cx="8115300" cy="64293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2000" dirty="0" err="1">
                <a:solidFill>
                  <a:schemeClr val="accent1">
                    <a:lumMod val="75000"/>
                  </a:schemeClr>
                </a:solidFill>
              </a:rPr>
              <a:t>Amcanion</a:t>
            </a:r>
            <a:r>
              <a:rPr lang="en-GB" sz="12000" dirty="0">
                <a:solidFill>
                  <a:schemeClr val="accent1">
                    <a:lumMod val="75000"/>
                  </a:schemeClr>
                </a:solidFill>
              </a:rPr>
              <a:t> y </a:t>
            </a:r>
            <a:r>
              <a:rPr lang="en-GB" sz="12000" dirty="0" err="1">
                <a:solidFill>
                  <a:schemeClr val="accent1">
                    <a:lumMod val="75000"/>
                  </a:schemeClr>
                </a:solidFill>
              </a:rPr>
              <a:t>sesiwn</a:t>
            </a:r>
            <a:r>
              <a:rPr lang="en-GB" sz="12000" dirty="0">
                <a:solidFill>
                  <a:schemeClr val="accent1">
                    <a:lumMod val="75000"/>
                  </a:schemeClr>
                </a:solidFill>
              </a:rPr>
              <a:t>  - </a:t>
            </a:r>
            <a:r>
              <a:rPr lang="en-GB" sz="12000" i="1" dirty="0">
                <a:solidFill>
                  <a:schemeClr val="accent1">
                    <a:lumMod val="75000"/>
                  </a:schemeClr>
                </a:solidFill>
              </a:rPr>
              <a:t>Session Objectives</a:t>
            </a:r>
          </a:p>
          <a:p>
            <a:r>
              <a:rPr lang="en-GB" sz="298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298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981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4757738" y="1910083"/>
            <a:ext cx="4249627" cy="231247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900"/>
              </a:spcAft>
            </a:pPr>
            <a:r>
              <a:rPr lang="en-US" altLang="en-US" sz="2400" dirty="0">
                <a:ea typeface="ＭＳ Ｐゴシック" panose="020B0600070205080204" pitchFamily="34" charset="-128"/>
              </a:rPr>
              <a:t>Consider </a:t>
            </a:r>
            <a:r>
              <a:rPr lang="en-US" altLang="en-US" sz="2400" dirty="0" smtClean="0">
                <a:ea typeface="ＭＳ Ｐゴシック" panose="020B0600070205080204" pitchFamily="34" charset="-128"/>
              </a:rPr>
              <a:t>how talk </a:t>
            </a:r>
            <a:r>
              <a:rPr lang="en-US" altLang="en-US" sz="2400" dirty="0">
                <a:ea typeface="ＭＳ Ｐゴシック" panose="020B0600070205080204" pitchFamily="34" charset="-128"/>
              </a:rPr>
              <a:t>can be used to develop mathematical </a:t>
            </a:r>
            <a:r>
              <a:rPr lang="en-US" altLang="en-US" sz="2400" dirty="0" smtClean="0">
                <a:ea typeface="ＭＳ Ｐゴシック" panose="020B0600070205080204" pitchFamily="34" charset="-128"/>
              </a:rPr>
              <a:t>understanding</a:t>
            </a:r>
          </a:p>
          <a:p>
            <a:pPr>
              <a:spcAft>
                <a:spcPts val="900"/>
              </a:spcAft>
            </a:pPr>
            <a:endParaRPr lang="en-US" altLang="en-US" sz="2400" dirty="0">
              <a:ea typeface="ＭＳ Ｐゴシック" panose="020B0600070205080204" pitchFamily="34" charset="-128"/>
            </a:endParaRPr>
          </a:p>
          <a:p>
            <a:pPr>
              <a:spcAft>
                <a:spcPts val="900"/>
              </a:spcAft>
            </a:pPr>
            <a:r>
              <a:rPr lang="en-US" altLang="en-US" sz="2400" dirty="0" smtClean="0">
                <a:ea typeface="ＭＳ Ｐゴシック" panose="020B0600070205080204" pitchFamily="34" charset="-128"/>
              </a:rPr>
              <a:t>Consider questioning as an </a:t>
            </a:r>
            <a:r>
              <a:rPr lang="en-US" altLang="en-US" sz="2400" dirty="0" err="1" smtClean="0">
                <a:ea typeface="ＭＳ Ｐゴシック" panose="020B0600070205080204" pitchFamily="34" charset="-128"/>
              </a:rPr>
              <a:t>Assessmnet</a:t>
            </a:r>
            <a:r>
              <a:rPr lang="en-US" altLang="en-US" sz="2400" dirty="0" smtClean="0">
                <a:ea typeface="ＭＳ Ｐゴシック" panose="020B0600070205080204" pitchFamily="34" charset="-128"/>
              </a:rPr>
              <a:t> for Learning technique</a:t>
            </a:r>
            <a:endParaRPr lang="en-US" altLang="en-US" sz="2400" dirty="0">
              <a:ea typeface="ＭＳ Ｐゴシック" panose="020B0600070205080204" pitchFamily="34" charset="-128"/>
            </a:endParaRP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419101" y="1911870"/>
            <a:ext cx="4338638" cy="34073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900"/>
              </a:spcAft>
            </a:pPr>
            <a:r>
              <a:rPr lang="en-US" altLang="x-none" sz="2400" dirty="0" err="1" smtClean="0">
                <a:ea typeface="ＭＳ Ｐゴシック" charset="-128"/>
              </a:rPr>
              <a:t>Ystyried</a:t>
            </a:r>
            <a:r>
              <a:rPr lang="en-US" altLang="x-none" sz="2400" dirty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sut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gellir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defnyddio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siarad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i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ddatblygu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dealltwriaeth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fathemategol</a:t>
            </a:r>
            <a:endParaRPr lang="en-US" altLang="x-none" sz="2400" dirty="0">
              <a:ea typeface="ＭＳ Ｐゴシック" charset="-128"/>
            </a:endParaRPr>
          </a:p>
          <a:p>
            <a:pPr>
              <a:spcAft>
                <a:spcPts val="900"/>
              </a:spcAft>
            </a:pPr>
            <a:endParaRPr lang="en-US" altLang="x-none" sz="2400" dirty="0" smtClean="0">
              <a:ea typeface="ＭＳ Ｐゴシック" charset="-128"/>
            </a:endParaRPr>
          </a:p>
          <a:p>
            <a:pPr>
              <a:spcAft>
                <a:spcPts val="900"/>
              </a:spcAft>
            </a:pPr>
            <a:r>
              <a:rPr lang="en-US" altLang="x-none" sz="2400" dirty="0" err="1" smtClean="0">
                <a:ea typeface="ＭＳ Ｐゴシック" charset="-128"/>
              </a:rPr>
              <a:t>Ystyried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cwestiynu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fel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techneg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Asesu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ar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Gyfer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  <a:r>
              <a:rPr lang="en-US" altLang="x-none" sz="2400" dirty="0" err="1" smtClean="0">
                <a:ea typeface="ＭＳ Ｐゴシック" charset="-128"/>
              </a:rPr>
              <a:t>Dysgu</a:t>
            </a:r>
            <a:r>
              <a:rPr lang="en-US" altLang="x-none" sz="2400" dirty="0" smtClean="0">
                <a:ea typeface="ＭＳ Ｐゴシック" charset="-128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679225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9807" y="55398"/>
            <a:ext cx="7620000" cy="649014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en-GB" dirty="0" err="1" smtClean="0"/>
              <a:t>Tasg</a:t>
            </a:r>
            <a:r>
              <a:rPr lang="en-GB" dirty="0" smtClean="0"/>
              <a:t>… / Task…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1371" y="738124"/>
            <a:ext cx="3657600" cy="363039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Have a go at each of the four activities</a:t>
            </a:r>
          </a:p>
          <a:p>
            <a:pPr>
              <a:defRPr/>
            </a:pPr>
            <a:r>
              <a:rPr lang="en-GB" dirty="0" smtClean="0"/>
              <a:t>Discuss what could connect them to each other</a:t>
            </a:r>
          </a:p>
          <a:p>
            <a:pPr>
              <a:defRPr/>
            </a:pPr>
            <a:r>
              <a:rPr lang="en-GB" dirty="0" smtClean="0"/>
              <a:t>Be prepared to feedback and share your ideas</a:t>
            </a:r>
          </a:p>
        </p:txBody>
      </p:sp>
      <p:pic>
        <p:nvPicPr>
          <p:cNvPr id="5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3018" y="4226441"/>
            <a:ext cx="1368425" cy="1368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353481" y="704878"/>
            <a:ext cx="36576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bob un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pedwar</a:t>
            </a:r>
            <a:r>
              <a:rPr lang="en-GB" dirty="0" smtClean="0"/>
              <a:t> </a:t>
            </a:r>
            <a:r>
              <a:rPr lang="en-GB" dirty="0" err="1" smtClean="0"/>
              <a:t>gweithgaredd</a:t>
            </a:r>
            <a:r>
              <a:rPr lang="en-GB" dirty="0" smtClean="0"/>
              <a:t> </a:t>
            </a:r>
          </a:p>
          <a:p>
            <a:pPr>
              <a:defRPr/>
            </a:pPr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allai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cysylltu’r</a:t>
            </a:r>
            <a:r>
              <a:rPr lang="en-GB" dirty="0" smtClean="0"/>
              <a:t> </a:t>
            </a:r>
            <a:r>
              <a:rPr lang="en-GB" dirty="0" err="1" smtClean="0"/>
              <a:t>tasgau</a:t>
            </a:r>
            <a:endParaRPr lang="en-GB" dirty="0" smtClean="0"/>
          </a:p>
          <a:p>
            <a:pPr>
              <a:defRPr/>
            </a:pPr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adrodd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ôl</a:t>
            </a:r>
            <a:endParaRPr lang="en-GB" dirty="0" smtClean="0"/>
          </a:p>
        </p:txBody>
      </p:sp>
      <p:pic>
        <p:nvPicPr>
          <p:cNvPr id="7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14" y="4237698"/>
            <a:ext cx="620251" cy="8073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924" y="4521952"/>
            <a:ext cx="659682" cy="8518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4697" y="4690233"/>
            <a:ext cx="665941" cy="865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630" y="4264667"/>
            <a:ext cx="1809585" cy="13663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278472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40" y="186183"/>
            <a:ext cx="9106786" cy="357888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Siarad</a:t>
            </a:r>
            <a:r>
              <a:rPr lang="en-GB" dirty="0" smtClean="0"/>
              <a:t> </a:t>
            </a:r>
            <a:r>
              <a:rPr lang="en-GB" dirty="0" err="1" smtClean="0"/>
              <a:t>Mathemategol</a:t>
            </a:r>
            <a:r>
              <a:rPr lang="en-GB" dirty="0" smtClean="0"/>
              <a:t> – Mathematical Talk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177" y="2124297"/>
            <a:ext cx="4171950" cy="2841107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 err="1" smtClean="0"/>
              <a:t>Meddwl-Paru-Rhannu</a:t>
            </a:r>
            <a:endParaRPr lang="en-GB" b="1" dirty="0" smtClean="0"/>
          </a:p>
          <a:p>
            <a:pPr marL="0" indent="0">
              <a:buNone/>
            </a:pPr>
            <a:r>
              <a:rPr lang="en-GB" dirty="0" err="1" smtClean="0"/>
              <a:t>Darllenwch</a:t>
            </a:r>
            <a:r>
              <a:rPr lang="en-GB" dirty="0" smtClean="0"/>
              <a:t> y </a:t>
            </a:r>
            <a:r>
              <a:rPr lang="en-GB" dirty="0" err="1" smtClean="0"/>
              <a:t>detholiad</a:t>
            </a:r>
            <a:r>
              <a:rPr lang="en-GB" dirty="0" smtClean="0"/>
              <a:t> a </a:t>
            </a:r>
            <a:r>
              <a:rPr lang="en-GB" dirty="0" err="1" smtClean="0"/>
              <a:t>thrafodwch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esiamplau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negeseuon</a:t>
            </a:r>
            <a:r>
              <a:rPr lang="en-GB" dirty="0" smtClean="0"/>
              <a:t> </a:t>
            </a:r>
            <a:r>
              <a:rPr lang="en-GB" dirty="0" err="1" smtClean="0"/>
              <a:t>allweddol</a:t>
            </a:r>
            <a:r>
              <a:rPr lang="en-GB" dirty="0" smtClean="0"/>
              <a:t>?</a:t>
            </a: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49594" y="848154"/>
            <a:ext cx="7565065" cy="92333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GB" dirty="0" smtClean="0"/>
              <a:t>“Of all subjects , mathematics seems to be the one which falls back on standard forms of recording.” Pratt, N. (2006) </a:t>
            </a:r>
            <a:r>
              <a:rPr lang="en-GB" i="1" dirty="0" smtClean="0"/>
              <a:t>Interactive Maths Teaching in the Primary School. </a:t>
            </a:r>
            <a:r>
              <a:rPr lang="en-GB" dirty="0" smtClean="0"/>
              <a:t>London: SAGE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972050" y="2107463"/>
            <a:ext cx="4171950" cy="28823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GB" b="1" dirty="0" smtClean="0"/>
              <a:t>Think-Pair-Share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Read the extract and discuss the examples.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 smtClean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 smtClean="0"/>
              <a:t>What are the key messages?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0572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9901" y="1352862"/>
            <a:ext cx="1945393" cy="2767559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1" name="TextBox 4"/>
          <p:cNvSpPr txBox="1">
            <a:spLocks noChangeArrowheads="1"/>
          </p:cNvSpPr>
          <p:nvPr/>
        </p:nvSpPr>
        <p:spPr bwMode="auto">
          <a:xfrm>
            <a:off x="427421" y="1081798"/>
            <a:ext cx="3240087" cy="3785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 dirty="0"/>
              <a:t>Mae </a:t>
            </a:r>
            <a:r>
              <a:rPr lang="en-GB" altLang="en-US" sz="2400" dirty="0" err="1"/>
              <a:t>llawer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weithgareddau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llyfr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hwn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datblygu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dealltwriaeth</a:t>
            </a:r>
            <a:r>
              <a:rPr lang="en-GB" altLang="en-US" sz="2400" dirty="0"/>
              <a:t> y </a:t>
            </a:r>
            <a:r>
              <a:rPr lang="en-GB" altLang="en-US" sz="2400" dirty="0" err="1"/>
              <a:t>disgybl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a’i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allu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siarad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fathemategol</a:t>
            </a:r>
            <a:r>
              <a:rPr lang="en-GB" altLang="en-US" sz="2400" dirty="0"/>
              <a:t>. </a:t>
            </a:r>
            <a:endParaRPr lang="en-GB" altLang="en-US" sz="2400" dirty="0" smtClean="0"/>
          </a:p>
          <a:p>
            <a:r>
              <a:rPr lang="en-GB" altLang="en-US" sz="2400" dirty="0" err="1" smtClean="0"/>
              <a:t>Copi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ar-lein</a:t>
            </a:r>
            <a:r>
              <a:rPr lang="en-GB" altLang="en-US" sz="2400" dirty="0" smtClean="0"/>
              <a:t> </a:t>
            </a:r>
            <a:r>
              <a:rPr lang="en-GB" altLang="en-US" sz="2400" dirty="0" err="1" smtClean="0"/>
              <a:t>yn</a:t>
            </a:r>
            <a:r>
              <a:rPr lang="en-GB" altLang="en-US" sz="2400" dirty="0" smtClean="0"/>
              <a:t> </a:t>
            </a:r>
            <a:r>
              <a:rPr lang="en-GB" altLang="en-US" sz="2400" dirty="0"/>
              <a:t>y </a:t>
            </a:r>
            <a:r>
              <a:rPr lang="en-GB" altLang="en-US" sz="2400" dirty="0" err="1"/>
              <a:t>llyfrgell</a:t>
            </a:r>
            <a:r>
              <a:rPr lang="en-GB" altLang="en-US" sz="2400" dirty="0"/>
              <a:t>. </a:t>
            </a:r>
          </a:p>
          <a:p>
            <a:endParaRPr lang="en-GB" altLang="en-US" sz="2400" dirty="0"/>
          </a:p>
        </p:txBody>
      </p:sp>
      <p:sp>
        <p:nvSpPr>
          <p:cNvPr id="4" name="TextBox 4"/>
          <p:cNvSpPr txBox="1">
            <a:spLocks noChangeArrowheads="1"/>
          </p:cNvSpPr>
          <p:nvPr/>
        </p:nvSpPr>
        <p:spPr bwMode="auto">
          <a:xfrm>
            <a:off x="6033266" y="1286347"/>
            <a:ext cx="2737617" cy="304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r>
              <a:rPr lang="en-GB" altLang="en-US" sz="2400" dirty="0"/>
              <a:t>This book has lots of activities to develop pupil talk and mathematical </a:t>
            </a:r>
            <a:r>
              <a:rPr lang="en-GB" altLang="en-US" sz="2400" dirty="0" smtClean="0"/>
              <a:t>understanding. On-line copy available in </a:t>
            </a:r>
            <a:r>
              <a:rPr lang="en-GB" altLang="en-US" sz="2400" dirty="0"/>
              <a:t>the library.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426393" y="5044966"/>
            <a:ext cx="4002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1534511" y="4867450"/>
            <a:ext cx="6474372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A3A3A"/>
                </a:solidFill>
                <a:effectLst/>
                <a:latin typeface="Source Sans Pro"/>
              </a:rPr>
              <a:t>Askew, M.</a:t>
            </a:r>
            <a:r>
              <a:rPr kumimoji="0" lang="en-US" altLang="en-US" sz="2000" b="0" i="0" u="none" strike="noStrike" cap="none" normalizeH="0" dirty="0" smtClean="0">
                <a:ln>
                  <a:noFill/>
                </a:ln>
                <a:solidFill>
                  <a:srgbClr val="3A3A3A"/>
                </a:solidFill>
                <a:effectLst/>
                <a:latin typeface="Source Sans Pro"/>
              </a:rPr>
              <a:t> (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A3A3A"/>
                </a:solidFill>
                <a:effectLst/>
                <a:latin typeface="Source Sans Pro"/>
              </a:rPr>
              <a:t>2016) </a:t>
            </a:r>
            <a:r>
              <a:rPr kumimoji="0" lang="en-US" altLang="en-US" sz="2000" b="0" i="1" u="none" strike="noStrike" cap="none" normalizeH="0" baseline="0" dirty="0" smtClean="0">
                <a:ln>
                  <a:noFill/>
                </a:ln>
                <a:solidFill>
                  <a:srgbClr val="3A3A3A"/>
                </a:solidFill>
                <a:effectLst/>
                <a:latin typeface="Source Sans Pro"/>
              </a:rPr>
              <a:t>A practical guide to transforming primary mathematics: activities and tasks that really work</a:t>
            </a:r>
            <a:r>
              <a:rPr lang="en-US" altLang="en-US" sz="2000" dirty="0">
                <a:solidFill>
                  <a:srgbClr val="3A3A3A"/>
                </a:solidFill>
                <a:latin typeface="Source Sans Pro"/>
              </a:rPr>
              <a:t>.</a:t>
            </a:r>
            <a:r>
              <a:rPr kumimoji="0" lang="en-US" altLang="en-US" sz="2000" b="0" i="0" u="none" strike="noStrike" cap="none" normalizeH="0" baseline="0" dirty="0" smtClean="0">
                <a:ln>
                  <a:noFill/>
                </a:ln>
                <a:solidFill>
                  <a:srgbClr val="3A3A3A"/>
                </a:solidFill>
                <a:effectLst/>
                <a:latin typeface="Source Sans Pro"/>
              </a:rPr>
              <a:t> London: Routledge</a:t>
            </a:r>
            <a:endParaRPr kumimoji="0" lang="en-US" altLang="en-US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5228608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042" y="2517"/>
            <a:ext cx="4529958" cy="154102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3600" dirty="0" err="1" smtClean="0"/>
              <a:t>Ffurfiau</a:t>
            </a:r>
            <a:r>
              <a:rPr lang="en-GB" sz="3600" dirty="0" smtClean="0"/>
              <a:t> </a:t>
            </a:r>
            <a:r>
              <a:rPr lang="en-GB" sz="3600" dirty="0" err="1" smtClean="0"/>
              <a:t>eraill</a:t>
            </a:r>
            <a:r>
              <a:rPr lang="en-GB" sz="3600" dirty="0" smtClean="0"/>
              <a:t> o </a:t>
            </a:r>
            <a:r>
              <a:rPr lang="en-GB" sz="3600" dirty="0" err="1" smtClean="0"/>
              <a:t>siarad</a:t>
            </a:r>
            <a:r>
              <a:rPr lang="en-GB" sz="3600" dirty="0" smtClean="0"/>
              <a:t> </a:t>
            </a:r>
            <a:r>
              <a:rPr lang="en-GB" sz="3600" dirty="0" err="1" smtClean="0"/>
              <a:t>yn</a:t>
            </a:r>
            <a:r>
              <a:rPr lang="en-GB" sz="3600" dirty="0" smtClean="0"/>
              <a:t> </a:t>
            </a:r>
            <a:r>
              <a:rPr lang="en-GB" sz="3600" dirty="0" err="1" smtClean="0"/>
              <a:t>yr</a:t>
            </a:r>
            <a:r>
              <a:rPr lang="en-GB" sz="3600" dirty="0" smtClean="0"/>
              <a:t> </a:t>
            </a:r>
            <a:r>
              <a:rPr lang="en-GB" sz="3600" dirty="0" err="1" smtClean="0"/>
              <a:t>ystafell</a:t>
            </a:r>
            <a:r>
              <a:rPr lang="en-GB" sz="3600" dirty="0" smtClean="0"/>
              <a:t> </a:t>
            </a:r>
            <a:r>
              <a:rPr lang="en-GB" sz="3600" dirty="0" err="1" smtClean="0"/>
              <a:t>ddosbarth</a:t>
            </a:r>
            <a:endParaRPr lang="en-GB" sz="3600" dirty="0"/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98092" y="1495755"/>
            <a:ext cx="3552825" cy="4351338"/>
          </a:xfrm>
        </p:spPr>
        <p:txBody>
          <a:bodyPr/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3200" dirty="0" err="1" smtClean="0">
                <a:ea typeface="ＭＳ Ｐゴシック" panose="020B0600070205080204" pitchFamily="34" charset="-128"/>
              </a:rPr>
              <a:t>Siarad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  <a:r>
              <a:rPr lang="en-GB" altLang="en-US" sz="3200" dirty="0" err="1" smtClean="0">
                <a:ea typeface="ＭＳ Ｐゴシック" panose="020B0600070205080204" pitchFamily="34" charset="-128"/>
              </a:rPr>
              <a:t>athro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: </a:t>
            </a:r>
            <a:endParaRPr lang="en-GB" altLang="en-US" sz="3200" dirty="0" smtClean="0">
              <a:ea typeface="ＭＳ Ｐゴシック" panose="020B0600070205080204" pitchFamily="34" charset="-128"/>
            </a:endParaRPr>
          </a:p>
          <a:p>
            <a:pPr marL="571500" indent="-457200"/>
            <a:r>
              <a:rPr lang="en-GB" altLang="en-US" sz="3200" dirty="0" err="1" smtClean="0">
                <a:ea typeface="ＭＳ Ｐゴシック" panose="020B0600070205080204" pitchFamily="34" charset="-128"/>
              </a:rPr>
              <a:t>esboniadau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</a:t>
            </a:r>
          </a:p>
          <a:p>
            <a:pPr marL="571500" indent="-457200"/>
            <a:r>
              <a:rPr lang="en-GB" altLang="en-US" sz="3200" dirty="0" err="1" smtClean="0">
                <a:ea typeface="ＭＳ Ｐゴシック" panose="020B0600070205080204" pitchFamily="34" charset="-128"/>
              </a:rPr>
              <a:t>cwestiynu</a:t>
            </a:r>
            <a:r>
              <a:rPr lang="en-GB" altLang="en-US" sz="3200" dirty="0" smtClean="0">
                <a:ea typeface="ＭＳ Ｐゴシック" panose="020B0600070205080204" pitchFamily="34" charset="-128"/>
              </a:rPr>
              <a:t>   </a:t>
            </a:r>
            <a:endParaRPr lang="en-GB" altLang="en-US" sz="3200" dirty="0" smtClean="0">
              <a:ea typeface="ＭＳ Ｐゴシック" panose="020B0600070205080204" pitchFamily="34" charset="-128"/>
            </a:endParaRPr>
          </a:p>
          <a:p>
            <a:pPr marL="114300" indent="0">
              <a:buFont typeface="Arial" panose="020B0604020202020204" pitchFamily="34" charset="0"/>
              <a:buNone/>
            </a:pPr>
            <a:endParaRPr lang="en-GB" altLang="en-US" sz="2000" dirty="0" smtClean="0">
              <a:ea typeface="ＭＳ Ｐゴシック" panose="020B0600070205080204" pitchFamily="34" charset="-128"/>
              <a:hlinkClick r:id="rId2"/>
            </a:endParaRPr>
          </a:p>
          <a:p>
            <a:pPr marL="114300" indent="0">
              <a:buFont typeface="Arial" panose="020B0604020202020204" pitchFamily="34" charset="0"/>
              <a:buNone/>
            </a:pPr>
            <a:endParaRPr lang="en-GB" altLang="en-US" sz="2000" dirty="0" smtClean="0">
              <a:ea typeface="ＭＳ Ｐゴシック" panose="020B0600070205080204" pitchFamily="34" charset="-128"/>
            </a:endParaRPr>
          </a:p>
        </p:txBody>
      </p:sp>
      <p:pic>
        <p:nvPicPr>
          <p:cNvPr id="1024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1475" y="2945525"/>
            <a:ext cx="3887788" cy="2678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797973" y="110248"/>
            <a:ext cx="441106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dirty="0" smtClean="0"/>
              <a:t>Other forms of talk in the classroom</a:t>
            </a:r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5059089" y="1433841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marL="114300" indent="0">
              <a:buFont typeface="Arial" panose="020B0604020202020204" pitchFamily="34" charset="0"/>
              <a:buNone/>
            </a:pPr>
            <a:r>
              <a:rPr lang="en-GB" altLang="en-US" sz="3200" dirty="0">
                <a:ea typeface="ＭＳ Ｐゴシック" panose="020B0600070205080204" pitchFamily="34" charset="-128"/>
              </a:rPr>
              <a:t>Teacher Talk: </a:t>
            </a:r>
            <a:endParaRPr lang="en-GB" altLang="en-US" sz="3200" dirty="0" smtClean="0">
              <a:ea typeface="ＭＳ Ｐゴシック" panose="020B0600070205080204" pitchFamily="34" charset="-128"/>
            </a:endParaRPr>
          </a:p>
          <a:p>
            <a:pPr marL="571500" indent="-457200">
              <a:buFont typeface="Arial" panose="020B0604020202020204" pitchFamily="34" charset="0"/>
              <a:buChar char="•"/>
            </a:pPr>
            <a:r>
              <a:rPr lang="en-GB" altLang="en-US" sz="3200" dirty="0" smtClean="0">
                <a:ea typeface="ＭＳ Ｐゴシック" panose="020B0600070205080204" pitchFamily="34" charset="-128"/>
              </a:rPr>
              <a:t>explanations</a:t>
            </a:r>
            <a:endParaRPr lang="en-GB" altLang="en-US" sz="3200" dirty="0">
              <a:ea typeface="ＭＳ Ｐゴシック" panose="020B0600070205080204" pitchFamily="34" charset="-128"/>
            </a:endParaRPr>
          </a:p>
          <a:p>
            <a:pPr marL="571500" indent="-457200">
              <a:buFont typeface="Arial" panose="020B0604020202020204" pitchFamily="34" charset="0"/>
              <a:buChar char="•"/>
            </a:pPr>
            <a:r>
              <a:rPr lang="en-GB" altLang="en-US" sz="3200" dirty="0" smtClean="0">
                <a:ea typeface="ＭＳ Ｐゴシック" panose="020B0600070205080204" pitchFamily="34" charset="-128"/>
              </a:rPr>
              <a:t>questioning</a:t>
            </a:r>
            <a:endParaRPr lang="en-GB" altLang="en-US" sz="3200" dirty="0">
              <a:ea typeface="ＭＳ Ｐゴシック" panose="020B0600070205080204" pitchFamily="34" charset="-128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33649" y="3597792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Aft>
                <a:spcPts val="0"/>
              </a:spcAft>
            </a:pPr>
            <a:r>
              <a:rPr lang="en-GB" u="sng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https://</a:t>
            </a:r>
            <a:r>
              <a:rPr lang="en-GB" u="sng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4"/>
              </a:rPr>
              <a:t>vimeo.com/83486223</a:t>
            </a:r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dirty="0" smtClean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r>
              <a:rPr lang="en-GB" u="sng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5"/>
              </a:rPr>
              <a:t>https://</a:t>
            </a:r>
            <a:r>
              <a:rPr lang="en-GB" u="sng" dirty="0" smtClean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  <a:hlinkClick r:id="rId5"/>
              </a:rPr>
              <a:t>www.ncetm.org.uk/resources/49824</a:t>
            </a:r>
            <a:endParaRPr lang="en-GB" u="sng" dirty="0" smtClean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endParaRPr lang="en-GB" u="sng" dirty="0">
              <a:solidFill>
                <a:srgbClr val="000000"/>
              </a:solidFill>
              <a:latin typeface="Calibri" panose="020F0502020204030204" pitchFamily="34" charset="0"/>
              <a:ea typeface="Times New Roman" panose="02020603050405020304" pitchFamily="18" charset="0"/>
            </a:endParaRPr>
          </a:p>
          <a:p>
            <a:r>
              <a:rPr lang="en-GB" altLang="en-US" dirty="0">
                <a:ea typeface="ＭＳ Ｐゴシック" panose="020B0600070205080204" pitchFamily="34" charset="-128"/>
                <a:hlinkClick r:id="rId2"/>
              </a:rPr>
              <a:t>https://vimeo.com/179723232</a:t>
            </a:r>
            <a:endParaRPr lang="en-GB" altLang="en-US" dirty="0">
              <a:ea typeface="ＭＳ Ｐゴシック" panose="020B0600070205080204" pitchFamily="34" charset="-128"/>
            </a:endParaRPr>
          </a:p>
          <a:p>
            <a:r>
              <a:rPr lang="en-GB" dirty="0">
                <a:solidFill>
                  <a:srgbClr val="000000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67653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unded Rectangle 1"/>
          <p:cNvSpPr/>
          <p:nvPr/>
        </p:nvSpPr>
        <p:spPr>
          <a:xfrm>
            <a:off x="1979470" y="2850920"/>
            <a:ext cx="5190259" cy="2191179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261074" y="667773"/>
            <a:ext cx="387970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3000" dirty="0" err="1"/>
              <a:t>Lluoswch</a:t>
            </a:r>
            <a:r>
              <a:rPr lang="en-GB" sz="3000" dirty="0"/>
              <a:t> </a:t>
            </a:r>
            <a:r>
              <a:rPr lang="en-GB" sz="3000" dirty="0"/>
              <a:t>345 </a:t>
            </a:r>
            <a:r>
              <a:rPr lang="en-GB" sz="3000" dirty="0" err="1"/>
              <a:t>gyda</a:t>
            </a:r>
            <a:r>
              <a:rPr lang="en-GB" sz="3000" dirty="0"/>
              <a:t> </a:t>
            </a:r>
            <a:r>
              <a:rPr lang="en-GB" sz="3000" dirty="0"/>
              <a:t>27</a:t>
            </a:r>
          </a:p>
          <a:p>
            <a:endParaRPr lang="en-GB" sz="3000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3000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2315225" y="3219387"/>
            <a:ext cx="451874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dirty="0" err="1"/>
              <a:t>Ystyriwch</a:t>
            </a:r>
            <a:r>
              <a:rPr lang="en-GB" sz="3000" dirty="0"/>
              <a:t> y </a:t>
            </a:r>
            <a:r>
              <a:rPr lang="en-GB" sz="3000" dirty="0" err="1"/>
              <a:t>ddau</a:t>
            </a:r>
            <a:r>
              <a:rPr lang="en-GB" sz="3000" dirty="0"/>
              <a:t> </a:t>
            </a:r>
            <a:r>
              <a:rPr lang="en-GB" sz="3000" dirty="0" err="1"/>
              <a:t>gwestiwn</a:t>
            </a:r>
            <a:r>
              <a:rPr lang="en-GB" sz="3000" dirty="0"/>
              <a:t>.</a:t>
            </a:r>
          </a:p>
          <a:p>
            <a:r>
              <a:rPr lang="en-GB" sz="3000" dirty="0"/>
              <a:t>Beth </a:t>
            </a:r>
            <a:r>
              <a:rPr lang="en-GB" sz="3000" dirty="0" err="1"/>
              <a:t>sydd</a:t>
            </a:r>
            <a:r>
              <a:rPr lang="en-GB" sz="3000" dirty="0"/>
              <a:t> </a:t>
            </a:r>
            <a:r>
              <a:rPr lang="en-GB" sz="3000" dirty="0" err="1"/>
              <a:t>yr</a:t>
            </a:r>
            <a:r>
              <a:rPr lang="en-GB" sz="3000" dirty="0"/>
              <a:t> un </a:t>
            </a:r>
            <a:r>
              <a:rPr lang="en-GB" sz="3000" dirty="0" err="1"/>
              <a:t>peth</a:t>
            </a:r>
            <a:r>
              <a:rPr lang="en-GB" sz="3000" dirty="0"/>
              <a:t>?</a:t>
            </a:r>
          </a:p>
          <a:p>
            <a:r>
              <a:rPr lang="en-GB" sz="3000" dirty="0"/>
              <a:t>Beth </a:t>
            </a:r>
            <a:r>
              <a:rPr lang="en-GB" sz="3000" dirty="0" err="1"/>
              <a:t>sy’n</a:t>
            </a:r>
            <a:r>
              <a:rPr lang="en-GB" sz="3000" dirty="0"/>
              <a:t> </a:t>
            </a:r>
            <a:r>
              <a:rPr lang="en-GB" sz="3000" dirty="0" err="1"/>
              <a:t>wahanol</a:t>
            </a:r>
            <a:r>
              <a:rPr lang="en-GB" sz="3000" dirty="0"/>
              <a:t>? </a:t>
            </a:r>
            <a:endParaRPr lang="en-GB" sz="30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4140780" y="657579"/>
            <a:ext cx="4681104" cy="24006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3000" dirty="0" err="1"/>
              <a:t>Os</a:t>
            </a:r>
            <a:r>
              <a:rPr lang="en-GB" sz="3000" dirty="0"/>
              <a:t> </a:t>
            </a:r>
            <a:r>
              <a:rPr lang="en-GB" sz="3000" dirty="0" err="1"/>
              <a:t>ydych</a:t>
            </a:r>
            <a:r>
              <a:rPr lang="en-GB" sz="3000" dirty="0"/>
              <a:t>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gwybod</a:t>
            </a:r>
            <a:r>
              <a:rPr lang="en-GB" sz="3000" dirty="0"/>
              <a:t> bod 345 </a:t>
            </a:r>
            <a:r>
              <a:rPr lang="en-GB" sz="3000" dirty="0"/>
              <a:t>× 27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hafal</a:t>
            </a:r>
            <a:r>
              <a:rPr lang="en-GB" sz="3000" dirty="0"/>
              <a:t> </a:t>
            </a:r>
            <a:r>
              <a:rPr lang="en-GB" sz="3000" dirty="0" err="1"/>
              <a:t>i</a:t>
            </a:r>
            <a:r>
              <a:rPr lang="en-GB" sz="3000" dirty="0"/>
              <a:t> </a:t>
            </a:r>
            <a:r>
              <a:rPr lang="en-GB" sz="3000" dirty="0"/>
              <a:t>9315, </a:t>
            </a:r>
            <a:r>
              <a:rPr lang="en-GB" sz="3000" dirty="0" err="1"/>
              <a:t>sut</a:t>
            </a:r>
            <a:r>
              <a:rPr lang="en-GB" sz="3000" dirty="0"/>
              <a:t> </a:t>
            </a:r>
            <a:r>
              <a:rPr lang="en-GB" sz="3000" dirty="0" err="1"/>
              <a:t>allech</a:t>
            </a:r>
            <a:r>
              <a:rPr lang="en-GB" sz="3000" dirty="0"/>
              <a:t> </a:t>
            </a:r>
            <a:r>
              <a:rPr lang="en-GB" sz="3000" dirty="0" err="1"/>
              <a:t>ateb</a:t>
            </a:r>
            <a:r>
              <a:rPr lang="en-GB" sz="3000" dirty="0"/>
              <a:t> 345 </a:t>
            </a:r>
            <a:r>
              <a:rPr lang="en-GB" sz="3000" dirty="0"/>
              <a:t>× </a:t>
            </a:r>
            <a:r>
              <a:rPr lang="en-GB" sz="3000" dirty="0"/>
              <a:t>54 </a:t>
            </a:r>
            <a:r>
              <a:rPr lang="en-GB" sz="3000" dirty="0" err="1"/>
              <a:t>yn</a:t>
            </a:r>
            <a:r>
              <a:rPr lang="en-GB" sz="3000" dirty="0"/>
              <a:t> </a:t>
            </a:r>
            <a:r>
              <a:rPr lang="en-GB" sz="3000" dirty="0" err="1"/>
              <a:t>gyflym</a:t>
            </a:r>
            <a:r>
              <a:rPr lang="en-GB" sz="3000" dirty="0"/>
              <a:t>? </a:t>
            </a:r>
            <a:endParaRPr lang="en-GB" sz="3000" dirty="0"/>
          </a:p>
          <a:p>
            <a:pPr marL="214313" indent="-214313">
              <a:buFont typeface="Arial" panose="020B0604020202020204" pitchFamily="34" charset="0"/>
              <a:buChar char="•"/>
            </a:pPr>
            <a:endParaRPr lang="en-GB" sz="3000" dirty="0"/>
          </a:p>
        </p:txBody>
      </p:sp>
    </p:spTree>
    <p:extLst>
      <p:ext uri="{BB962C8B-B14F-4D97-AF65-F5344CB8AC3E}">
        <p14:creationId xmlns:p14="http://schemas.microsoft.com/office/powerpoint/2010/main" val="3116771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unded Rectangle 3"/>
          <p:cNvSpPr/>
          <p:nvPr/>
        </p:nvSpPr>
        <p:spPr>
          <a:xfrm>
            <a:off x="1133146" y="2881325"/>
            <a:ext cx="7143750" cy="211921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580BF02-7A63-4385-A1C0-024BB2F3CE55}"/>
              </a:ext>
            </a:extLst>
          </p:cNvPr>
          <p:cNvSpPr/>
          <p:nvPr/>
        </p:nvSpPr>
        <p:spPr>
          <a:xfrm>
            <a:off x="1323646" y="3186124"/>
            <a:ext cx="7086600" cy="161582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300" dirty="0"/>
              <a:t>Consider the two questions above.</a:t>
            </a:r>
          </a:p>
          <a:p>
            <a:r>
              <a:rPr lang="en-GB" sz="3300" dirty="0"/>
              <a:t>What is the same and what is different about them?</a:t>
            </a:r>
          </a:p>
        </p:txBody>
      </p:sp>
      <p:sp>
        <p:nvSpPr>
          <p:cNvPr id="2" name="Rectangle 1"/>
          <p:cNvSpPr/>
          <p:nvPr/>
        </p:nvSpPr>
        <p:spPr>
          <a:xfrm>
            <a:off x="547251" y="780749"/>
            <a:ext cx="3608552" cy="60016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3300" dirty="0"/>
              <a:t>Multiply 345 by 27</a:t>
            </a:r>
          </a:p>
        </p:txBody>
      </p:sp>
      <p:sp>
        <p:nvSpPr>
          <p:cNvPr id="3" name="Rectangle 2"/>
          <p:cNvSpPr/>
          <p:nvPr/>
        </p:nvSpPr>
        <p:spPr>
          <a:xfrm>
            <a:off x="4371646" y="780750"/>
            <a:ext cx="4572000" cy="2123658"/>
          </a:xfrm>
          <a:prstGeom prst="rect">
            <a:avLst/>
          </a:prstGeom>
        </p:spPr>
        <p:txBody>
          <a:bodyPr>
            <a:spAutoFit/>
          </a:bodyPr>
          <a:lstStyle/>
          <a:p>
            <a:pPr marL="214313" indent="-214313">
              <a:buFont typeface="Arial" panose="020B0604020202020204" pitchFamily="34" charset="0"/>
              <a:buChar char="•"/>
            </a:pPr>
            <a:r>
              <a:rPr lang="en-GB" sz="3300" dirty="0"/>
              <a:t>If you know that 345 × 27 is 9315, how could you quickly work out 345 × 54? </a:t>
            </a:r>
          </a:p>
        </p:txBody>
      </p:sp>
    </p:spTree>
    <p:extLst>
      <p:ext uri="{BB962C8B-B14F-4D97-AF65-F5344CB8AC3E}">
        <p14:creationId xmlns:p14="http://schemas.microsoft.com/office/powerpoint/2010/main" val="942911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1143000" y="979885"/>
            <a:ext cx="6859191" cy="504825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sz="9900" dirty="0" err="1">
                <a:solidFill>
                  <a:schemeClr val="accent1">
                    <a:lumMod val="75000"/>
                  </a:schemeClr>
                </a:solidFill>
              </a:rPr>
              <a:t>Gwybodaeth</a:t>
            </a:r>
            <a:r>
              <a:rPr lang="en-GB" sz="99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9900" dirty="0" err="1">
                <a:solidFill>
                  <a:schemeClr val="accent1">
                    <a:lumMod val="75000"/>
                  </a:schemeClr>
                </a:solidFill>
              </a:rPr>
              <a:t>Weithdrefnol</a:t>
            </a:r>
            <a:r>
              <a:rPr lang="en-GB" sz="9900" dirty="0">
                <a:solidFill>
                  <a:schemeClr val="accent1">
                    <a:lumMod val="75000"/>
                  </a:schemeClr>
                </a:solidFill>
              </a:rPr>
              <a:t> v </a:t>
            </a:r>
            <a:r>
              <a:rPr lang="en-GB" sz="9900" dirty="0" err="1">
                <a:solidFill>
                  <a:schemeClr val="accent1">
                    <a:lumMod val="75000"/>
                  </a:schemeClr>
                </a:solidFill>
              </a:rPr>
              <a:t>Ymresymu</a:t>
            </a:r>
            <a:r>
              <a:rPr lang="en-GB" sz="99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9900" dirty="0" err="1">
                <a:solidFill>
                  <a:schemeClr val="accent1">
                    <a:lumMod val="75000"/>
                  </a:schemeClr>
                </a:solidFill>
              </a:rPr>
              <a:t>Rhifyddol</a:t>
            </a:r>
            <a:endParaRPr lang="en-GB" sz="9900" dirty="0">
              <a:solidFill>
                <a:schemeClr val="accent1">
                  <a:lumMod val="75000"/>
                </a:schemeClr>
              </a:solidFill>
            </a:endParaRPr>
          </a:p>
          <a:p>
            <a:pPr>
              <a:defRPr/>
            </a:pPr>
            <a:r>
              <a:rPr lang="en-GB" sz="298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298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981" dirty="0"/>
          </a:p>
        </p:txBody>
      </p:sp>
      <p:sp>
        <p:nvSpPr>
          <p:cNvPr id="27650" name="Content Placeholder 4"/>
          <p:cNvSpPr txBox="1">
            <a:spLocks/>
          </p:cNvSpPr>
          <p:nvPr/>
        </p:nvSpPr>
        <p:spPr bwMode="auto">
          <a:xfrm>
            <a:off x="3707607" y="1376364"/>
            <a:ext cx="4093369" cy="23133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 eaLnBrk="1" hangingPunct="1">
              <a:buClrTx/>
            </a:pPr>
            <a:r>
              <a:rPr lang="en-US" altLang="x-none" sz="1800"/>
              <a:t>Mae rhesymu rhifiadol yn canolbwyntio ar y gallu i gymhwyso’r ffeithiau a’r gweithdrefnau hynny mewn ystod eang o gyd-destunau. Mae a wnelo â ‘gwneud synnwyr’. Mae’n gofyn i’r dysgwr ymgysylltu’n weithredol er mwyn meddwl yn fathemategol a dewis beth i’w wneud a sut i’w wneud. </a:t>
            </a:r>
          </a:p>
        </p:txBody>
      </p:sp>
      <p:sp>
        <p:nvSpPr>
          <p:cNvPr id="27651" name="Content Placeholder 8"/>
          <p:cNvSpPr txBox="1">
            <a:spLocks/>
          </p:cNvSpPr>
          <p:nvPr/>
        </p:nvSpPr>
        <p:spPr bwMode="auto">
          <a:xfrm>
            <a:off x="1264444" y="1484711"/>
            <a:ext cx="2566988" cy="3407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defTabSz="457200">
              <a:spcBef>
                <a:spcPct val="20000"/>
              </a:spcBef>
              <a:buClr>
                <a:schemeClr val="accent1"/>
              </a:buClr>
              <a:buFont typeface="Arial" charset="0"/>
              <a:buChar char="•"/>
              <a:defRPr sz="22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1pPr>
            <a:lvl2pPr marL="742950" indent="-285750" defTabSz="457200">
              <a:spcBef>
                <a:spcPct val="20000"/>
              </a:spcBef>
              <a:buClr>
                <a:schemeClr val="accent2"/>
              </a:buClr>
              <a:buFont typeface="Arial" charset="0"/>
              <a:buChar char="•"/>
              <a:defRPr sz="20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2pPr>
            <a:lvl3pPr marL="1143000" indent="-228600" defTabSz="457200">
              <a:spcBef>
                <a:spcPct val="20000"/>
              </a:spcBef>
              <a:buClr>
                <a:srgbClr val="9BBB59"/>
              </a:buClr>
              <a:buFont typeface="Arial" charset="0"/>
              <a:buChar char="•"/>
              <a:defRPr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3pPr>
            <a:lvl4pPr marL="1600200" indent="-228600" defTabSz="457200">
              <a:spcBef>
                <a:spcPct val="20000"/>
              </a:spcBef>
              <a:buClr>
                <a:srgbClr val="8064A2"/>
              </a:buClr>
              <a:buFont typeface="Arial" charset="0"/>
              <a:buChar char="•"/>
              <a:defRPr sz="16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4pPr>
            <a:lvl5pPr marL="2057400" indent="-228600" defTabSz="457200">
              <a:spcBef>
                <a:spcPct val="20000"/>
              </a:spcBef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5pPr>
            <a:lvl6pPr marL="25146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6pPr>
            <a:lvl7pPr marL="29718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7pPr>
            <a:lvl8pPr marL="34290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8pPr>
            <a:lvl9pPr marL="3886200" indent="-228600" defTabSz="45720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4BACC6"/>
              </a:buClr>
              <a:buFont typeface="Arial" charset="0"/>
              <a:buChar char="•"/>
              <a:defRPr sz="1400">
                <a:solidFill>
                  <a:schemeClr val="tx1"/>
                </a:solidFill>
                <a:latin typeface="Calibri" charset="0"/>
                <a:ea typeface="ＭＳ Ｐゴシック" charset="-128"/>
              </a:defRPr>
            </a:lvl9pPr>
          </a:lstStyle>
          <a:p>
            <a:pPr>
              <a:spcAft>
                <a:spcPts val="900"/>
              </a:spcAft>
              <a:buClrTx/>
            </a:pPr>
            <a:r>
              <a:rPr lang="en-US" altLang="x-none" sz="1800"/>
              <a:t>Mae gwybodaeth weithdrefnol yn canolbwyntio ar y gallu i gofio ffeithiau a gweithdrefnau rhifadol.</a:t>
            </a:r>
          </a:p>
          <a:p>
            <a:pPr eaLnBrk="1" hangingPunct="1">
              <a:buClrTx/>
            </a:pPr>
            <a:endParaRPr lang="en-US" altLang="x-none" sz="1800"/>
          </a:p>
        </p:txBody>
      </p:sp>
      <p:pic>
        <p:nvPicPr>
          <p:cNvPr id="27652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3722" y="3588544"/>
            <a:ext cx="6737747" cy="1210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Rectangle 6"/>
          <p:cNvSpPr>
            <a:spLocks noChangeArrowheads="1"/>
          </p:cNvSpPr>
          <p:nvPr/>
        </p:nvSpPr>
        <p:spPr bwMode="auto">
          <a:xfrm>
            <a:off x="1715691" y="4794647"/>
            <a:ext cx="2223686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>
              <a:spcAft>
                <a:spcPts val="900"/>
              </a:spcAft>
            </a:pPr>
            <a:r>
              <a:rPr lang="en-US" altLang="x-none" sz="1350"/>
              <a:t>Llywodraeth Cymru (2014)</a:t>
            </a:r>
          </a:p>
        </p:txBody>
      </p:sp>
    </p:spTree>
    <p:extLst>
      <p:ext uri="{BB962C8B-B14F-4D97-AF65-F5344CB8AC3E}">
        <p14:creationId xmlns:p14="http://schemas.microsoft.com/office/powerpoint/2010/main" val="1318324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2"/>
          <p:cNvSpPr txBox="1">
            <a:spLocks/>
          </p:cNvSpPr>
          <p:nvPr/>
        </p:nvSpPr>
        <p:spPr>
          <a:xfrm>
            <a:off x="210207" y="404510"/>
            <a:ext cx="8770883" cy="64293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2800" i="1" dirty="0">
                <a:solidFill>
                  <a:schemeClr val="accent1">
                    <a:lumMod val="75000"/>
                  </a:schemeClr>
                </a:solidFill>
              </a:rPr>
              <a:t>Procedural knowledge v Numerical reasoning</a:t>
            </a:r>
          </a:p>
          <a:p>
            <a:r>
              <a:rPr lang="en-GB" sz="298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298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981" dirty="0"/>
          </a:p>
        </p:txBody>
      </p:sp>
      <p:sp>
        <p:nvSpPr>
          <p:cNvPr id="3" name="Content Placeholder 4"/>
          <p:cNvSpPr txBox="1">
            <a:spLocks/>
          </p:cNvSpPr>
          <p:nvPr/>
        </p:nvSpPr>
        <p:spPr>
          <a:xfrm>
            <a:off x="3696964" y="1572277"/>
            <a:ext cx="4759376" cy="2312477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00" b="1" dirty="0"/>
              <a:t>Numerical reasoning </a:t>
            </a:r>
            <a:r>
              <a:rPr lang="en-US" sz="2100" dirty="0"/>
              <a:t>focuses on the ability to apply those facts and procedures within a wide range of contexts. It is about ‘making sense’. It requires active engagement from the learner to think mathematically, choosing what to do and how to do it. </a:t>
            </a:r>
          </a:p>
        </p:txBody>
      </p:sp>
      <p:sp>
        <p:nvSpPr>
          <p:cNvPr id="4" name="Content Placeholder 8"/>
          <p:cNvSpPr txBox="1">
            <a:spLocks/>
          </p:cNvSpPr>
          <p:nvPr/>
        </p:nvSpPr>
        <p:spPr>
          <a:xfrm>
            <a:off x="876301" y="1646802"/>
            <a:ext cx="3003687" cy="340734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buFont typeface="Arial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900"/>
              </a:spcAft>
            </a:pPr>
            <a:r>
              <a:rPr lang="en-US" sz="2100" b="1" dirty="0"/>
              <a:t>Procedural knowledge </a:t>
            </a:r>
            <a:r>
              <a:rPr lang="en-US" sz="2100" dirty="0"/>
              <a:t>focuses on the ability to recall numerical facts and procedures.</a:t>
            </a:r>
          </a:p>
          <a:p>
            <a:pPr marL="0" indent="0">
              <a:spcAft>
                <a:spcPts val="900"/>
              </a:spcAft>
              <a:buNone/>
            </a:pPr>
            <a:r>
              <a:rPr lang="en-US" sz="1800" dirty="0"/>
              <a:t>	</a:t>
            </a:r>
          </a:p>
          <a:p>
            <a:pPr marL="0" indent="0">
              <a:spcAft>
                <a:spcPts val="900"/>
              </a:spcAft>
              <a:buNone/>
            </a:pPr>
            <a:endParaRPr lang="en-US" sz="1800" dirty="0"/>
          </a:p>
          <a:p>
            <a:pPr marL="0" indent="0">
              <a:spcAft>
                <a:spcPts val="900"/>
              </a:spcAft>
              <a:buNone/>
            </a:pPr>
            <a:endParaRPr lang="en-US" sz="1800" dirty="0"/>
          </a:p>
          <a:p>
            <a:pPr marL="0" indent="0">
              <a:spcAft>
                <a:spcPts val="900"/>
              </a:spcAft>
              <a:buNone/>
            </a:pPr>
            <a:endParaRPr lang="en-US" sz="18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6301" y="3518214"/>
            <a:ext cx="7580039" cy="1343025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715210" y="4794241"/>
            <a:ext cx="2040174" cy="30008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900"/>
              </a:spcAft>
            </a:pPr>
            <a:r>
              <a:rPr lang="en-US" sz="1350"/>
              <a:t>Welsh Government (2014)</a:t>
            </a:r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14540863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10150" y="1572782"/>
            <a:ext cx="361950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Sort the cards on your table into two piles: procedural and reasoning.</a:t>
            </a:r>
          </a:p>
        </p:txBody>
      </p:sp>
      <p:sp>
        <p:nvSpPr>
          <p:cNvPr id="3" name="Rectangle 2"/>
          <p:cNvSpPr/>
          <p:nvPr/>
        </p:nvSpPr>
        <p:spPr>
          <a:xfrm>
            <a:off x="438150" y="1572782"/>
            <a:ext cx="4038600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 err="1"/>
              <a:t>Trefnwch</a:t>
            </a:r>
            <a:r>
              <a:rPr lang="en-GB" sz="3600" dirty="0"/>
              <a:t> y </a:t>
            </a:r>
            <a:r>
              <a:rPr lang="en-GB" sz="3600" dirty="0" err="1"/>
              <a:t>cardiau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</a:t>
            </a:r>
            <a:r>
              <a:rPr lang="en-GB" sz="3600" dirty="0" err="1"/>
              <a:t>bwrdd</a:t>
            </a:r>
            <a:r>
              <a:rPr lang="en-GB" sz="3600" dirty="0"/>
              <a:t>:</a:t>
            </a:r>
          </a:p>
          <a:p>
            <a:r>
              <a:rPr lang="en-GB" sz="3600" dirty="0" err="1"/>
              <a:t>caeëdig</a:t>
            </a:r>
            <a:r>
              <a:rPr lang="en-GB" sz="3600" dirty="0"/>
              <a:t> / </a:t>
            </a:r>
            <a:r>
              <a:rPr lang="en-GB" sz="3600" dirty="0" err="1"/>
              <a:t>gweithdrefnol</a:t>
            </a:r>
            <a:r>
              <a:rPr lang="en-GB" sz="3600" dirty="0"/>
              <a:t> </a:t>
            </a:r>
            <a:r>
              <a:rPr lang="en-GB" sz="3600" dirty="0" err="1"/>
              <a:t>agored</a:t>
            </a:r>
            <a:r>
              <a:rPr lang="en-GB" sz="3600" dirty="0"/>
              <a:t>/ </a:t>
            </a:r>
            <a:r>
              <a:rPr lang="en-GB" sz="3600" dirty="0" err="1"/>
              <a:t>ymresymu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156347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8019" y="1232140"/>
            <a:ext cx="1309098" cy="1731011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3" name="Title 2"/>
          <p:cNvSpPr txBox="1">
            <a:spLocks/>
          </p:cNvSpPr>
          <p:nvPr/>
        </p:nvSpPr>
        <p:spPr>
          <a:xfrm>
            <a:off x="42531" y="229073"/>
            <a:ext cx="3801140" cy="64293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2000" i="1" dirty="0" smtClean="0">
                <a:solidFill>
                  <a:schemeClr val="accent1">
                    <a:lumMod val="75000"/>
                  </a:schemeClr>
                </a:solidFill>
              </a:rPr>
              <a:t>TASG</a:t>
            </a:r>
          </a:p>
          <a:p>
            <a:r>
              <a:rPr lang="en-GB" sz="12000" i="1" dirty="0" err="1" smtClean="0">
                <a:solidFill>
                  <a:schemeClr val="accent1">
                    <a:lumMod val="75000"/>
                  </a:schemeClr>
                </a:solidFill>
              </a:rPr>
              <a:t>Cwestiynu</a:t>
            </a:r>
            <a:r>
              <a:rPr lang="en-GB" sz="12000" i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2000" i="1" dirty="0" err="1" smtClean="0">
                <a:solidFill>
                  <a:schemeClr val="accent1">
                    <a:lumMod val="75000"/>
                  </a:schemeClr>
                </a:solidFill>
              </a:rPr>
              <a:t>fel</a:t>
            </a:r>
            <a:r>
              <a:rPr lang="en-GB" sz="12000" i="1" dirty="0" smtClean="0">
                <a:solidFill>
                  <a:schemeClr val="accent1">
                    <a:lumMod val="75000"/>
                  </a:schemeClr>
                </a:solidFill>
              </a:rPr>
              <a:t> dull </a:t>
            </a:r>
            <a:r>
              <a:rPr lang="en-GB" sz="12000" i="1" dirty="0" err="1" smtClean="0">
                <a:solidFill>
                  <a:schemeClr val="accent1">
                    <a:lumMod val="75000"/>
                  </a:schemeClr>
                </a:solidFill>
              </a:rPr>
              <a:t>AaGD</a:t>
            </a:r>
            <a:r>
              <a:rPr lang="en-GB" sz="298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298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98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/>
          <a:srcRect b="52270"/>
          <a:stretch/>
        </p:blipFill>
        <p:spPr>
          <a:xfrm>
            <a:off x="-90376" y="3004743"/>
            <a:ext cx="4736805" cy="234875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9912" y="1293563"/>
            <a:ext cx="1311078" cy="1711180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637" y="3087984"/>
            <a:ext cx="4385079" cy="2265509"/>
          </a:xfrm>
          <a:prstGeom prst="rect">
            <a:avLst/>
          </a:prstGeom>
          <a:ln w="9525">
            <a:solidFill>
              <a:schemeClr val="tx1"/>
            </a:solidFill>
          </a:ln>
        </p:spPr>
      </p:pic>
      <p:sp>
        <p:nvSpPr>
          <p:cNvPr id="7" name="Title 2"/>
          <p:cNvSpPr txBox="1">
            <a:spLocks/>
          </p:cNvSpPr>
          <p:nvPr/>
        </p:nvSpPr>
        <p:spPr>
          <a:xfrm>
            <a:off x="3306726" y="205441"/>
            <a:ext cx="6590142" cy="642938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12000" i="1" dirty="0" smtClean="0">
                <a:solidFill>
                  <a:schemeClr val="accent1">
                    <a:lumMod val="75000"/>
                  </a:schemeClr>
                </a:solidFill>
              </a:rPr>
              <a:t>TASK</a:t>
            </a:r>
          </a:p>
          <a:p>
            <a:r>
              <a:rPr lang="en-GB" sz="12000" i="1" dirty="0" smtClean="0">
                <a:solidFill>
                  <a:schemeClr val="accent1">
                    <a:lumMod val="75000"/>
                  </a:schemeClr>
                </a:solidFill>
              </a:rPr>
              <a:t>Questioning as an </a:t>
            </a:r>
            <a:r>
              <a:rPr lang="en-GB" sz="12000" i="1" dirty="0" err="1" smtClean="0">
                <a:solidFill>
                  <a:schemeClr val="accent1">
                    <a:lumMod val="75000"/>
                  </a:schemeClr>
                </a:solidFill>
              </a:rPr>
              <a:t>AfL</a:t>
            </a:r>
            <a:r>
              <a:rPr lang="en-GB" sz="12000" i="1" dirty="0" smtClean="0">
                <a:solidFill>
                  <a:schemeClr val="accent1">
                    <a:lumMod val="75000"/>
                  </a:schemeClr>
                </a:solidFill>
              </a:rPr>
              <a:t> technique</a:t>
            </a:r>
            <a:endParaRPr lang="en-GB" sz="12000" i="1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sz="2981" dirty="0">
                <a:solidFill>
                  <a:schemeClr val="accent1">
                    <a:lumMod val="75000"/>
                  </a:schemeClr>
                </a:solidFill>
              </a:rPr>
              <a:t/>
            </a:r>
            <a:br>
              <a:rPr lang="en-GB" sz="2981" dirty="0">
                <a:solidFill>
                  <a:schemeClr val="accent1">
                    <a:lumMod val="75000"/>
                  </a:schemeClr>
                </a:solidFill>
              </a:rPr>
            </a:br>
            <a:endParaRPr lang="en-GB" sz="2981" dirty="0"/>
          </a:p>
        </p:txBody>
      </p:sp>
    </p:spTree>
    <p:extLst>
      <p:ext uri="{BB962C8B-B14F-4D97-AF65-F5344CB8AC3E}">
        <p14:creationId xmlns:p14="http://schemas.microsoft.com/office/powerpoint/2010/main" val="678261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>
            <a:off x="272594" y="457200"/>
            <a:ext cx="8766203" cy="1143000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150" dirty="0" err="1" smtClean="0"/>
              <a:t>Esiamplau</a:t>
            </a:r>
            <a:r>
              <a:rPr lang="en-GB" sz="3150" dirty="0" smtClean="0"/>
              <a:t> </a:t>
            </a:r>
            <a:r>
              <a:rPr lang="en-GB" sz="3150" dirty="0" err="1" smtClean="0"/>
              <a:t>mathemategol</a:t>
            </a:r>
            <a:r>
              <a:rPr lang="mr-IN" sz="3150" dirty="0"/>
              <a:t>…</a:t>
            </a:r>
            <a:endParaRPr lang="en-GB" sz="3150" dirty="0"/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272594" y="1837860"/>
            <a:ext cx="7442655" cy="282575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100" dirty="0" err="1"/>
              <a:t>Troi</a:t>
            </a:r>
            <a:r>
              <a:rPr lang="en-GB" sz="2100" dirty="0"/>
              <a:t> </a:t>
            </a:r>
            <a:r>
              <a:rPr lang="en-GB" sz="2100" dirty="0" err="1"/>
              <a:t>ateb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gwestiwn</a:t>
            </a:r>
            <a:r>
              <a:rPr lang="en-GB" sz="2100" dirty="0"/>
              <a:t>: ‘</a:t>
            </a:r>
            <a:r>
              <a:rPr lang="en-GB" sz="2100" dirty="0" err="1"/>
              <a:t>Os</a:t>
            </a:r>
            <a:r>
              <a:rPr lang="en-GB" sz="2100" dirty="0"/>
              <a:t> </a:t>
            </a:r>
            <a:r>
              <a:rPr lang="en-GB" sz="2100" dirty="0" err="1"/>
              <a:t>mai</a:t>
            </a:r>
            <a:r>
              <a:rPr lang="en-GB" sz="2100" dirty="0"/>
              <a:t> ___ </a:t>
            </a:r>
            <a:r>
              <a:rPr lang="en-GB" sz="2100" dirty="0" err="1"/>
              <a:t>yw’r</a:t>
            </a:r>
            <a:r>
              <a:rPr lang="en-GB" sz="2100" dirty="0"/>
              <a:t> </a:t>
            </a:r>
            <a:r>
              <a:rPr lang="en-GB" sz="2100" dirty="0" err="1"/>
              <a:t>ateb</a:t>
            </a:r>
            <a:r>
              <a:rPr lang="en-GB" sz="2100" dirty="0"/>
              <a:t>, bath </a:t>
            </a:r>
            <a:r>
              <a:rPr lang="en-GB" sz="2100" dirty="0" err="1"/>
              <a:t>allai’r</a:t>
            </a:r>
            <a:r>
              <a:rPr lang="en-GB" sz="2100" dirty="0"/>
              <a:t> </a:t>
            </a:r>
            <a:r>
              <a:rPr lang="en-GB" sz="2100" dirty="0" err="1"/>
              <a:t>cwestwin</a:t>
            </a:r>
            <a:r>
              <a:rPr lang="en-GB" sz="2100" dirty="0"/>
              <a:t> </a:t>
            </a:r>
            <a:r>
              <a:rPr lang="en-GB" sz="2100" dirty="0" err="1"/>
              <a:t>fod</a:t>
            </a:r>
            <a:r>
              <a:rPr lang="en-GB" sz="2100" dirty="0"/>
              <a:t>? </a:t>
            </a:r>
          </a:p>
          <a:p>
            <a:r>
              <a:rPr lang="en-GB" sz="2100" dirty="0" err="1"/>
              <a:t>Dod</a:t>
            </a:r>
            <a:r>
              <a:rPr lang="en-GB" sz="2100" dirty="0"/>
              <a:t> o </a:t>
            </a:r>
            <a:r>
              <a:rPr lang="en-GB" sz="2100" dirty="0" err="1"/>
              <a:t>hyd</a:t>
            </a:r>
            <a:r>
              <a:rPr lang="en-GB" sz="2100" dirty="0"/>
              <a:t> </a:t>
            </a:r>
            <a:r>
              <a:rPr lang="en-GB" sz="2100" dirty="0" err="1"/>
              <a:t>i’r</a:t>
            </a:r>
            <a:r>
              <a:rPr lang="en-GB" sz="2100" dirty="0"/>
              <a:t> </a:t>
            </a:r>
            <a:r>
              <a:rPr lang="en-GB" sz="2100" dirty="0" err="1"/>
              <a:t>holl</a:t>
            </a:r>
            <a:r>
              <a:rPr lang="en-GB" sz="2100" dirty="0"/>
              <a:t> </a:t>
            </a:r>
            <a:r>
              <a:rPr lang="en-GB" sz="2100" dirty="0" err="1"/>
              <a:t>ffyrdd</a:t>
            </a:r>
            <a:r>
              <a:rPr lang="en-GB" sz="2100" dirty="0"/>
              <a:t> o </a:t>
            </a:r>
            <a:r>
              <a:rPr lang="en-GB" sz="2100" dirty="0" err="1"/>
              <a:t>wneud</a:t>
            </a:r>
            <a:r>
              <a:rPr lang="en-GB" sz="2100" dirty="0"/>
              <a:t> </a:t>
            </a:r>
            <a:r>
              <a:rPr lang="en-GB" sz="2100" dirty="0" err="1"/>
              <a:t>rhywbeth</a:t>
            </a:r>
            <a:r>
              <a:rPr lang="en-GB" sz="2100" dirty="0"/>
              <a:t>: </a:t>
            </a:r>
            <a:r>
              <a:rPr lang="en-GB" sz="2100" dirty="0" err="1"/>
              <a:t>Sawl</a:t>
            </a:r>
            <a:r>
              <a:rPr lang="en-GB" sz="2100" dirty="0"/>
              <a:t> </a:t>
            </a:r>
            <a:r>
              <a:rPr lang="en-GB" sz="2100" dirty="0" err="1"/>
              <a:t>petryal</a:t>
            </a:r>
            <a:r>
              <a:rPr lang="en-GB" sz="2100" dirty="0"/>
              <a:t> </a:t>
            </a:r>
            <a:r>
              <a:rPr lang="en-GB" sz="2100" dirty="0" err="1"/>
              <a:t>allwch</a:t>
            </a:r>
            <a:r>
              <a:rPr lang="en-GB" sz="2100" dirty="0"/>
              <a:t> chi </a:t>
            </a:r>
            <a:r>
              <a:rPr lang="en-GB" sz="2100" dirty="0" err="1"/>
              <a:t>greu</a:t>
            </a:r>
            <a:r>
              <a:rPr lang="en-GB" sz="2100" dirty="0"/>
              <a:t> </a:t>
            </a:r>
            <a:r>
              <a:rPr lang="en-GB" sz="2100" dirty="0" err="1"/>
              <a:t>sydd</a:t>
            </a:r>
            <a:r>
              <a:rPr lang="en-GB" sz="2100" dirty="0"/>
              <a:t> ag </a:t>
            </a:r>
            <a:r>
              <a:rPr lang="en-GB" sz="2100" dirty="0" err="1"/>
              <a:t>arwynebedd</a:t>
            </a:r>
            <a:r>
              <a:rPr lang="en-GB" sz="2100" dirty="0"/>
              <a:t> o 12cm </a:t>
            </a:r>
            <a:r>
              <a:rPr lang="en-GB" sz="2100" dirty="0" err="1"/>
              <a:t>sgwâr</a:t>
            </a:r>
            <a:r>
              <a:rPr lang="en-GB" sz="2100" dirty="0"/>
              <a:t>? </a:t>
            </a:r>
          </a:p>
          <a:p>
            <a:r>
              <a:rPr lang="en-GB" sz="2100" dirty="0"/>
              <a:t>Ail-</a:t>
            </a:r>
            <a:r>
              <a:rPr lang="en-GB" sz="2100" dirty="0" err="1"/>
              <a:t>ddiffinio</a:t>
            </a:r>
            <a:r>
              <a:rPr lang="en-GB" sz="2100" dirty="0"/>
              <a:t> </a:t>
            </a:r>
            <a:r>
              <a:rPr lang="en-GB" sz="2100" dirty="0" err="1"/>
              <a:t>rhywbeth</a:t>
            </a:r>
            <a:r>
              <a:rPr lang="en-GB" sz="2100" dirty="0"/>
              <a:t>: </a:t>
            </a:r>
            <a:r>
              <a:rPr lang="en-GB" sz="2100" dirty="0" err="1"/>
              <a:t>Rhowch</a:t>
            </a:r>
            <a:r>
              <a:rPr lang="en-GB" sz="2100" dirty="0"/>
              <a:t> 5 </a:t>
            </a:r>
            <a:r>
              <a:rPr lang="en-GB" sz="2100" dirty="0" err="1"/>
              <a:t>ffaith</a:t>
            </a:r>
            <a:r>
              <a:rPr lang="en-GB" sz="2100" dirty="0"/>
              <a:t> </a:t>
            </a:r>
            <a:r>
              <a:rPr lang="en-GB" sz="2100" dirty="0" err="1"/>
              <a:t>fathemategol</a:t>
            </a:r>
            <a:r>
              <a:rPr lang="en-GB" sz="2100" dirty="0"/>
              <a:t> </a:t>
            </a:r>
            <a:r>
              <a:rPr lang="en-GB" sz="2100" dirty="0" err="1"/>
              <a:t>i</a:t>
            </a:r>
            <a:r>
              <a:rPr lang="en-GB" sz="2100" dirty="0"/>
              <a:t> mi am y </a:t>
            </a:r>
            <a:r>
              <a:rPr lang="en-GB" sz="2100" dirty="0" err="1"/>
              <a:t>rhif</a:t>
            </a:r>
            <a:r>
              <a:rPr lang="en-GB" sz="2100" dirty="0"/>
              <a:t> 5. </a:t>
            </a:r>
          </a:p>
          <a:p>
            <a:r>
              <a:rPr lang="en-GB" sz="2100" dirty="0" err="1"/>
              <a:t>Cymharu</a:t>
            </a:r>
            <a:r>
              <a:rPr lang="en-GB" sz="2100" dirty="0"/>
              <a:t> </a:t>
            </a:r>
            <a:r>
              <a:rPr lang="en-GB" sz="2100" dirty="0" err="1"/>
              <a:t>pethau</a:t>
            </a:r>
            <a:r>
              <a:rPr lang="en-GB" sz="2100" dirty="0"/>
              <a:t>: </a:t>
            </a:r>
            <a:r>
              <a:rPr lang="en-GB" sz="2100" dirty="0" err="1"/>
              <a:t>Sut</a:t>
            </a:r>
            <a:r>
              <a:rPr lang="en-GB" sz="2100" dirty="0"/>
              <a:t> </a:t>
            </a:r>
            <a:r>
              <a:rPr lang="en-GB" sz="2100" dirty="0" err="1"/>
              <a:t>mae’r</a:t>
            </a:r>
            <a:r>
              <a:rPr lang="en-GB" sz="2100" dirty="0"/>
              <a:t> </a:t>
            </a:r>
            <a:r>
              <a:rPr lang="en-GB" sz="2100" dirty="0" err="1"/>
              <a:t>rhif</a:t>
            </a:r>
            <a:r>
              <a:rPr lang="en-GB" sz="2100" dirty="0"/>
              <a:t> 10 a 15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debyg</a:t>
            </a:r>
            <a:r>
              <a:rPr lang="en-GB" sz="2100" dirty="0"/>
              <a:t>? </a:t>
            </a:r>
            <a:r>
              <a:rPr lang="en-GB" sz="2100" dirty="0" err="1"/>
              <a:t>Sut</a:t>
            </a:r>
            <a:r>
              <a:rPr lang="en-GB" sz="2100" dirty="0"/>
              <a:t> </a:t>
            </a:r>
            <a:r>
              <a:rPr lang="en-GB" sz="2100" dirty="0" err="1"/>
              <a:t>maent</a:t>
            </a:r>
            <a:r>
              <a:rPr lang="en-GB" sz="2100" dirty="0"/>
              <a:t> </a:t>
            </a:r>
            <a:r>
              <a:rPr lang="en-GB" sz="2100" dirty="0" err="1"/>
              <a:t>yn</a:t>
            </a:r>
            <a:r>
              <a:rPr lang="en-GB" sz="2100" dirty="0"/>
              <a:t> </a:t>
            </a:r>
            <a:r>
              <a:rPr lang="en-GB" sz="2100" dirty="0" err="1"/>
              <a:t>debyg</a:t>
            </a:r>
            <a:r>
              <a:rPr lang="en-GB" sz="2100" dirty="0"/>
              <a:t> / </a:t>
            </a:r>
            <a:r>
              <a:rPr lang="en-GB" sz="2100" dirty="0" err="1"/>
              <a:t>wahanol</a:t>
            </a:r>
            <a:r>
              <a:rPr lang="en-GB" sz="2100" dirty="0"/>
              <a:t>? </a:t>
            </a:r>
            <a:r>
              <a:rPr lang="en-GB" sz="2100" dirty="0" err="1"/>
              <a:t>Neu</a:t>
            </a:r>
            <a:r>
              <a:rPr lang="mr-IN" sz="2100" dirty="0"/>
              <a:t>…</a:t>
            </a:r>
            <a:r>
              <a:rPr lang="cy-GB" sz="2100" dirty="0"/>
              <a:t> Pa un sy’n wahanol?</a:t>
            </a:r>
            <a:r>
              <a:rPr lang="en-GB" sz="2100" dirty="0"/>
              <a:t> </a:t>
            </a:r>
            <a:r>
              <a:rPr lang="en-GB" sz="2100" dirty="0" err="1"/>
              <a:t>e</a:t>
            </a:r>
            <a:r>
              <a:rPr lang="en-GB" sz="2100" dirty="0" err="1" smtClean="0"/>
              <a:t>.e</a:t>
            </a:r>
            <a:r>
              <a:rPr lang="en-GB" sz="2100" dirty="0" smtClean="0"/>
              <a:t>.</a:t>
            </a:r>
            <a:endParaRPr lang="en-GB" sz="2100" dirty="0"/>
          </a:p>
          <a:p>
            <a:pPr marL="0" indent="0">
              <a:buNone/>
            </a:pPr>
            <a:endParaRPr lang="en-GB" sz="2100" dirty="0"/>
          </a:p>
          <a:p>
            <a:endParaRPr lang="en-GB" sz="2100" dirty="0"/>
          </a:p>
        </p:txBody>
      </p:sp>
      <p:grpSp>
        <p:nvGrpSpPr>
          <p:cNvPr id="4" name="Group 3"/>
          <p:cNvGrpSpPr/>
          <p:nvPr/>
        </p:nvGrpSpPr>
        <p:grpSpPr>
          <a:xfrm>
            <a:off x="6069624" y="4570153"/>
            <a:ext cx="2647097" cy="771710"/>
            <a:chOff x="4572000" y="5301208"/>
            <a:chExt cx="1994670" cy="576064"/>
          </a:xfrm>
          <a:solidFill>
            <a:srgbClr val="FFFF00"/>
          </a:solidFill>
        </p:grpSpPr>
        <p:sp>
          <p:nvSpPr>
            <p:cNvPr id="5" name="Right Triangle 4"/>
            <p:cNvSpPr/>
            <p:nvPr/>
          </p:nvSpPr>
          <p:spPr>
            <a:xfrm>
              <a:off x="4572000" y="5301208"/>
              <a:ext cx="504056" cy="576064"/>
            </a:xfrm>
            <a:prstGeom prst="rt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5209295" y="5301208"/>
              <a:ext cx="576064" cy="576064"/>
            </a:xfrm>
            <a:prstGeom prst="rect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7" name="Isosceles Triangle 5"/>
            <p:cNvSpPr/>
            <p:nvPr/>
          </p:nvSpPr>
          <p:spPr>
            <a:xfrm>
              <a:off x="5918598" y="5301208"/>
              <a:ext cx="648072" cy="576064"/>
            </a:xfrm>
            <a:prstGeom prst="triangle">
              <a:avLst/>
            </a:prstGeom>
            <a:grp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</p:spTree>
    <p:extLst>
      <p:ext uri="{BB962C8B-B14F-4D97-AF65-F5344CB8AC3E}">
        <p14:creationId xmlns:p14="http://schemas.microsoft.com/office/powerpoint/2010/main" val="1870749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6588232"/>
              </p:ext>
            </p:extLst>
          </p:nvPr>
        </p:nvGraphicFramePr>
        <p:xfrm>
          <a:off x="109728" y="247650"/>
          <a:ext cx="9034272" cy="52402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8119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20615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91296"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Gwraidd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 err="1" smtClean="0"/>
                        <a:t>Esiampl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46713">
                <a:tc>
                  <a:txBody>
                    <a:bodyPr/>
                    <a:lstStyle/>
                    <a:p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Os wyt ti’n gwybod … beth arall wyt ti’n ei wybod / beth arall allu di ddarganfod? 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baseline="0" dirty="0" smtClean="0"/>
                        <a:t>Os </a:t>
                      </a:r>
                      <a:r>
                        <a:rPr lang="en-GB" sz="1800" baseline="0" dirty="0" err="1" smtClean="0"/>
                        <a:t>wyt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yn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gwybod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ateb</a:t>
                      </a:r>
                      <a:r>
                        <a:rPr lang="en-GB" sz="1800" baseline="0" dirty="0" smtClean="0"/>
                        <a:t> 8+11 , </a:t>
                      </a:r>
                      <a:r>
                        <a:rPr lang="en-GB" sz="1800" baseline="0" dirty="0" err="1" smtClean="0"/>
                        <a:t>sut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allet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gyfrif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ateb</a:t>
                      </a:r>
                      <a:r>
                        <a:rPr lang="en-GB" sz="1800" baseline="0" dirty="0" smtClean="0"/>
                        <a:t> 8+41?</a:t>
                      </a:r>
                    </a:p>
                    <a:p>
                      <a:r>
                        <a:rPr lang="en-GB" sz="1800" baseline="0" dirty="0" smtClean="0"/>
                        <a:t>Os </a:t>
                      </a:r>
                      <a:r>
                        <a:rPr lang="en-GB" sz="1800" baseline="0" dirty="0" err="1" smtClean="0"/>
                        <a:t>wyt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ti’n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gwybod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ateb</a:t>
                      </a:r>
                      <a:r>
                        <a:rPr lang="en-GB" sz="1800" baseline="0" dirty="0" smtClean="0"/>
                        <a:t> 3 + 7 = 10, </a:t>
                      </a:r>
                      <a:r>
                        <a:rPr lang="en-GB" sz="1800" baseline="0" dirty="0" err="1" smtClean="0"/>
                        <a:t>beth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arall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wyt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ti’n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ei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wybod</a:t>
                      </a:r>
                      <a:r>
                        <a:rPr lang="en-GB" sz="1800" baseline="0" dirty="0" smtClean="0"/>
                        <a:t>?</a:t>
                      </a:r>
                      <a:endParaRPr lang="en-GB" sz="1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17220">
                <a:tc>
                  <a:txBody>
                    <a:bodyPr/>
                    <a:lstStyle/>
                    <a:p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Os mai …. yw yr ateb, yna beth yw’r cwestiwn?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smtClean="0"/>
                        <a:t>54 yw yr ateb felly beth yw y cwestiwn? </a:t>
                      </a:r>
                    </a:p>
                    <a:p>
                      <a:r>
                        <a:rPr lang="en-GB" sz="1800" smtClean="0"/>
                        <a:t>Os</a:t>
                      </a:r>
                      <a:r>
                        <a:rPr lang="en-GB" sz="1800" baseline="0" smtClean="0"/>
                        <a:t> mai </a:t>
                      </a:r>
                      <a:r>
                        <a:rPr lang="en-GB" sz="1800" smtClean="0"/>
                        <a:t>£1.50 yw yr ateb felly beth yw y cwestiwn? </a:t>
                      </a:r>
                      <a:endParaRPr lang="en-GB" sz="18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28241">
                <a:tc>
                  <a:txBody>
                    <a:bodyPr/>
                    <a:lstStyle/>
                    <a:p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Beth sydd yr un peth a beth sydd yn wahanol…?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smtClean="0"/>
                        <a:t>                       </a:t>
                      </a:r>
                    </a:p>
                    <a:p>
                      <a:r>
                        <a:rPr lang="en-GB" sz="1800" smtClean="0"/>
                        <a:t>Beth</a:t>
                      </a:r>
                      <a:r>
                        <a:rPr lang="en-GB" sz="1800" baseline="0" smtClean="0"/>
                        <a:t> sydd yr un peth a beth sydd yn wahanol am y siapiau hyn</a:t>
                      </a:r>
                      <a:r>
                        <a:rPr lang="en-GB" sz="1800" smtClean="0"/>
                        <a:t>?</a:t>
                      </a:r>
                      <a:endParaRPr lang="en-GB" sz="180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91540">
                <a:tc>
                  <a:txBody>
                    <a:bodyPr/>
                    <a:lstStyle/>
                    <a:p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Sawl ffordd wahanol allu di ei ddarganfod i …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Sawl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ffordd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wahanol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allu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ei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ddarganfod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i</a:t>
                      </a:r>
                      <a:r>
                        <a:rPr lang="en-GB" sz="18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gyfrif</a:t>
                      </a:r>
                      <a:r>
                        <a:rPr lang="en-GB" sz="18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smtClean="0"/>
                        <a:t>24+49?</a:t>
                      </a: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Sawl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ffordd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wahanol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allu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di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ei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ddarganfod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o</a:t>
                      </a:r>
                      <a:r>
                        <a:rPr lang="en-GB" sz="1800" baseline="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greu</a:t>
                      </a:r>
                      <a:r>
                        <a:rPr lang="en-GB" sz="1800" dirty="0" smtClean="0">
                          <a:solidFill>
                            <a:schemeClr val="tx2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smtClean="0"/>
                        <a:t>10c </a:t>
                      </a:r>
                      <a:r>
                        <a:rPr lang="en-GB" sz="1800" baseline="0" dirty="0" err="1" smtClean="0"/>
                        <a:t>o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ddarnau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arian</a:t>
                      </a:r>
                      <a:r>
                        <a:rPr lang="en-GB" sz="1800" baseline="0" dirty="0" smtClean="0"/>
                        <a:t>?</a:t>
                      </a:r>
                      <a:endParaRPr lang="en-GB" sz="1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28241">
                <a:tc>
                  <a:txBody>
                    <a:bodyPr/>
                    <a:lstStyle/>
                    <a:p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Rho esiampl o …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Rho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esiampl</a:t>
                      </a: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set </a:t>
                      </a:r>
                      <a:r>
                        <a:rPr lang="en-GB" sz="18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rifau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sydd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a </a:t>
                      </a:r>
                      <a:r>
                        <a:rPr lang="en-GB" sz="18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chymedr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5</a:t>
                      </a:r>
                      <a:endParaRPr lang="en-GB" sz="1800" dirty="0" smtClean="0">
                        <a:solidFill>
                          <a:schemeClr val="bg2">
                            <a:lumMod val="25000"/>
                          </a:schemeClr>
                        </a:solidFill>
                      </a:endParaRPr>
                    </a:p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Rho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esiampl</a:t>
                      </a: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siâp</a:t>
                      </a: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sydd</a:t>
                      </a: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â</a:t>
                      </a:r>
                      <a:r>
                        <a:rPr lang="en-GB" sz="180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pherimedr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o</a:t>
                      </a:r>
                      <a:r>
                        <a:rPr lang="en-GB" sz="1800" baseline="0" dirty="0" smtClean="0">
                          <a:solidFill>
                            <a:schemeClr val="bg2">
                              <a:lumMod val="25000"/>
                            </a:schemeClr>
                          </a:solidFill>
                        </a:rPr>
                        <a:t> </a:t>
                      </a:r>
                      <a:r>
                        <a:rPr lang="en-GB" sz="1800" baseline="0" dirty="0" smtClean="0"/>
                        <a:t>16cm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9774">
                <a:tc>
                  <a:txBody>
                    <a:bodyPr/>
                    <a:lstStyle/>
                    <a:p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Newidia</a:t>
                      </a:r>
                      <a:r>
                        <a:rPr lang="en-GB" sz="1800" baseline="0" smtClean="0">
                          <a:solidFill>
                            <a:schemeClr val="tx1"/>
                          </a:solidFill>
                        </a:rPr>
                        <a:t> un peth</a:t>
                      </a:r>
                      <a:r>
                        <a:rPr lang="en-GB" sz="1800" smtClean="0">
                          <a:solidFill>
                            <a:schemeClr val="tx1"/>
                          </a:solidFill>
                        </a:rPr>
                        <a:t>…</a:t>
                      </a:r>
                      <a:endParaRPr lang="en-GB" sz="180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800" dirty="0" err="1" smtClean="0"/>
                        <a:t>Newidia</a:t>
                      </a:r>
                      <a:r>
                        <a:rPr lang="en-GB" sz="1800" baseline="0" dirty="0" smtClean="0"/>
                        <a:t> un </a:t>
                      </a:r>
                      <a:r>
                        <a:rPr lang="en-GB" sz="1800" baseline="0" dirty="0" err="1" smtClean="0"/>
                        <a:t>peth</a:t>
                      </a:r>
                      <a:r>
                        <a:rPr lang="en-GB" sz="1800" baseline="0" dirty="0" smtClean="0"/>
                        <a:t> am </a:t>
                      </a:r>
                      <a:r>
                        <a:rPr lang="en-GB" sz="1800" baseline="0" dirty="0" err="1" smtClean="0"/>
                        <a:t>y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frawddeg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rif</a:t>
                      </a:r>
                      <a:r>
                        <a:rPr lang="en-GB" sz="1800" baseline="0" dirty="0" smtClean="0"/>
                        <a:t> 12 ÷ 3 </a:t>
                      </a:r>
                      <a:r>
                        <a:rPr lang="en-GB" sz="1800" baseline="0" dirty="0" err="1" smtClean="0"/>
                        <a:t>fel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bod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yna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weddill</a:t>
                      </a:r>
                      <a:endParaRPr lang="en-GB" sz="1800" baseline="0" dirty="0" smtClean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17220">
                <a:tc>
                  <a:txBody>
                    <a:bodyPr/>
                    <a:lstStyle/>
                    <a:p>
                      <a:r>
                        <a:rPr lang="en-GB" sz="1800" dirty="0" smtClean="0">
                          <a:solidFill>
                            <a:schemeClr val="tx1"/>
                          </a:solidFill>
                        </a:rPr>
                        <a:t>Pa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un </a:t>
                      </a:r>
                      <a:r>
                        <a:rPr lang="en-GB" sz="1800" baseline="0" dirty="0" err="1" smtClean="0">
                          <a:solidFill>
                            <a:schemeClr val="tx1"/>
                          </a:solidFill>
                        </a:rPr>
                        <a:t>sy’n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GB" sz="1800" baseline="0" dirty="0" err="1" smtClean="0">
                          <a:solidFill>
                            <a:schemeClr val="tx1"/>
                          </a:solidFill>
                        </a:rPr>
                        <a:t>wahanol</a:t>
                      </a:r>
                      <a:r>
                        <a:rPr lang="en-GB" sz="1800" baseline="0" dirty="0" smtClean="0">
                          <a:solidFill>
                            <a:schemeClr val="tx1"/>
                          </a:solidFill>
                        </a:rPr>
                        <a:t>…?</a:t>
                      </a:r>
                      <a:endParaRPr lang="en-GB" sz="1800" dirty="0">
                        <a:solidFill>
                          <a:schemeClr val="tx1"/>
                        </a:solidFill>
                      </a:endParaRP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dirty="0" smtClean="0"/>
                        <a:t>7, 11, 14   pa</a:t>
                      </a:r>
                      <a:r>
                        <a:rPr lang="en-GB" sz="1800" baseline="0" dirty="0" smtClean="0"/>
                        <a:t> un </a:t>
                      </a:r>
                      <a:r>
                        <a:rPr lang="en-GB" sz="1800" baseline="0" dirty="0" err="1" smtClean="0"/>
                        <a:t>sy’n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baseline="0" dirty="0" err="1" smtClean="0"/>
                        <a:t>wahanol</a:t>
                      </a:r>
                      <a:r>
                        <a:rPr lang="en-GB" sz="1800" baseline="0" dirty="0" smtClean="0"/>
                        <a:t>? Pam?</a:t>
                      </a:r>
                      <a:endParaRPr lang="en-GB" sz="1800" dirty="0" smtClean="0"/>
                    </a:p>
                    <a:p>
                      <a:endParaRPr lang="en-GB" sz="18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 rot="21138600">
            <a:off x="4461961" y="2201008"/>
            <a:ext cx="32980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Rectangle 4"/>
          <p:cNvSpPr/>
          <p:nvPr/>
        </p:nvSpPr>
        <p:spPr>
          <a:xfrm rot="20965027">
            <a:off x="5212217" y="2183715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rapezoid 5"/>
          <p:cNvSpPr/>
          <p:nvPr/>
        </p:nvSpPr>
        <p:spPr>
          <a:xfrm rot="21316445">
            <a:off x="5843330" y="2193800"/>
            <a:ext cx="270030" cy="195853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1001363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2744" y="403293"/>
            <a:ext cx="6971642" cy="1143000"/>
          </a:xfrm>
        </p:spPr>
        <p:txBody>
          <a:bodyPr>
            <a:normAutofit/>
          </a:bodyPr>
          <a:lstStyle/>
          <a:p>
            <a:r>
              <a:rPr lang="en-GB"/>
              <a:t>Mathematical </a:t>
            </a:r>
            <a:r>
              <a:rPr lang="en-GB" dirty="0"/>
              <a:t>examples…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2744" y="1914717"/>
            <a:ext cx="7791450" cy="2825753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Turn an answer into a question: If … is the answer, what could the question be?</a:t>
            </a:r>
          </a:p>
          <a:p>
            <a:r>
              <a:rPr lang="en-GB" dirty="0"/>
              <a:t>Find all the ways of doing something: How many different rectangles can you draw with an area of 12cm squares.</a:t>
            </a:r>
          </a:p>
          <a:p>
            <a:r>
              <a:rPr lang="en-GB" dirty="0"/>
              <a:t>Redefine something: Give me some mathematical facts about the number 5</a:t>
            </a:r>
          </a:p>
          <a:p>
            <a:r>
              <a:rPr lang="en-GB" dirty="0"/>
              <a:t>Compare things: how are these two numbers 10 and 15 similar, how are they different? Which could be the odd one out: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grpSp>
        <p:nvGrpSpPr>
          <p:cNvPr id="7" name="Group 6"/>
          <p:cNvGrpSpPr/>
          <p:nvPr/>
        </p:nvGrpSpPr>
        <p:grpSpPr>
          <a:xfrm>
            <a:off x="4813739" y="4540469"/>
            <a:ext cx="3312322" cy="862714"/>
            <a:chOff x="4572000" y="5301208"/>
            <a:chExt cx="1994670" cy="576064"/>
          </a:xfrm>
        </p:grpSpPr>
        <p:sp>
          <p:nvSpPr>
            <p:cNvPr id="4" name="Right Triangle 3"/>
            <p:cNvSpPr/>
            <p:nvPr/>
          </p:nvSpPr>
          <p:spPr>
            <a:xfrm>
              <a:off x="4572000" y="5301208"/>
              <a:ext cx="504056" cy="576064"/>
            </a:xfrm>
            <a:prstGeom prst="rt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5209295" y="5301208"/>
              <a:ext cx="576064" cy="576064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5918598" y="5301208"/>
              <a:ext cx="648072" cy="576064"/>
            </a:xfrm>
            <a:prstGeom prst="triangl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 sz="1350"/>
            </a:p>
          </p:txBody>
        </p:sp>
      </p:grpSp>
    </p:spTree>
    <p:extLst>
      <p:ext uri="{BB962C8B-B14F-4D97-AF65-F5344CB8AC3E}">
        <p14:creationId xmlns:p14="http://schemas.microsoft.com/office/powerpoint/2010/main" val="3814092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5844996"/>
              </p:ext>
            </p:extLst>
          </p:nvPr>
        </p:nvGraphicFramePr>
        <p:xfrm>
          <a:off x="595099" y="317685"/>
          <a:ext cx="8007439" cy="47633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0667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50076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274320">
                <a:tc>
                  <a:txBody>
                    <a:bodyPr/>
                    <a:lstStyle/>
                    <a:p>
                      <a:r>
                        <a:rPr lang="en-GB" sz="1400" dirty="0"/>
                        <a:t>Stem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Examples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69319">
                <a:tc>
                  <a:txBody>
                    <a:bodyPr/>
                    <a:lstStyle/>
                    <a:p>
                      <a:r>
                        <a:rPr lang="en-GB" sz="1400" dirty="0"/>
                        <a:t>If you know…what else do you know/how</a:t>
                      </a:r>
                      <a:r>
                        <a:rPr lang="en-GB" sz="1400" baseline="0" dirty="0"/>
                        <a:t> can you work out…?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If you</a:t>
                      </a:r>
                      <a:r>
                        <a:rPr lang="en-GB" sz="1400" baseline="0" dirty="0"/>
                        <a:t> know 8 + 11 , how could work out 8 + 41?</a:t>
                      </a:r>
                    </a:p>
                    <a:p>
                      <a:r>
                        <a:rPr lang="en-GB" sz="1400" baseline="0" dirty="0"/>
                        <a:t>If you know 3 + 7 = 10, what else do you know?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dirty="0"/>
                        <a:t>If … is the answer, what is the question?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If 54 is the answer, what is the question?</a:t>
                      </a:r>
                    </a:p>
                    <a:p>
                      <a:r>
                        <a:rPr lang="en-GB" sz="1400" dirty="0"/>
                        <a:t>If £1.50 is the answer, what is the question?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69319">
                <a:tc>
                  <a:txBody>
                    <a:bodyPr/>
                    <a:lstStyle/>
                    <a:p>
                      <a:r>
                        <a:rPr lang="en-GB" sz="1400" dirty="0"/>
                        <a:t>What is the same and what is different?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                       </a:t>
                      </a:r>
                    </a:p>
                    <a:p>
                      <a:r>
                        <a:rPr lang="en-GB" sz="1400" dirty="0"/>
                        <a:t> What is the same and what is different about these shapes?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70115">
                <a:tc>
                  <a:txBody>
                    <a:bodyPr/>
                    <a:lstStyle/>
                    <a:p>
                      <a:r>
                        <a:rPr lang="en-GB" sz="1400" dirty="0"/>
                        <a:t>How many different ways can you</a:t>
                      </a:r>
                      <a:r>
                        <a:rPr lang="en-GB" sz="1400" baseline="0" dirty="0"/>
                        <a:t> find to?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How many different ways can you find to calculate 24 + 49?</a:t>
                      </a:r>
                    </a:p>
                    <a:p>
                      <a:r>
                        <a:rPr lang="en-GB" sz="1400" dirty="0"/>
                        <a:t>How many different ways can you find</a:t>
                      </a:r>
                      <a:r>
                        <a:rPr lang="en-GB" sz="1400" baseline="0" dirty="0"/>
                        <a:t> to make 10p using coins?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886776">
                <a:tc>
                  <a:txBody>
                    <a:bodyPr/>
                    <a:lstStyle/>
                    <a:p>
                      <a:r>
                        <a:rPr lang="en-GB" sz="1400" dirty="0"/>
                        <a:t>Give me an example</a:t>
                      </a:r>
                      <a:r>
                        <a:rPr lang="en-GB" sz="1400" baseline="0" dirty="0"/>
                        <a:t> of…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Give me an example of a set of number whose mean is 5</a:t>
                      </a:r>
                    </a:p>
                    <a:p>
                      <a:r>
                        <a:rPr lang="en-GB" sz="1400" dirty="0"/>
                        <a:t>Give</a:t>
                      </a:r>
                      <a:r>
                        <a:rPr lang="en-GB" sz="1400" baseline="0" dirty="0"/>
                        <a:t> me an example of a shape with an area of 16 square cm</a:t>
                      </a:r>
                    </a:p>
                    <a:p>
                      <a:r>
                        <a:rPr lang="en-GB" sz="1400" baseline="0" dirty="0"/>
                        <a:t>Give me an example of a hexagon</a:t>
                      </a:r>
                      <a:endParaRPr lang="en-GB" sz="1400" dirty="0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060">
                <a:tc>
                  <a:txBody>
                    <a:bodyPr/>
                    <a:lstStyle/>
                    <a:p>
                      <a:r>
                        <a:rPr lang="en-GB" sz="1400" dirty="0"/>
                        <a:t>Change one thing…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Change one thing about the number sentence</a:t>
                      </a:r>
                      <a:r>
                        <a:rPr lang="en-GB" sz="1400" baseline="0" dirty="0"/>
                        <a:t> 12 ÷ 3 so that there is a remainder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95311">
                <a:tc>
                  <a:txBody>
                    <a:bodyPr/>
                    <a:lstStyle/>
                    <a:p>
                      <a:r>
                        <a:rPr lang="en-GB" sz="1400" dirty="0"/>
                        <a:t>Which is the odd one out…</a:t>
                      </a:r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7, 11, 14   Which could be the odd one out? Why?</a:t>
                      </a:r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sp>
        <p:nvSpPr>
          <p:cNvPr id="4" name="Rectangle 3"/>
          <p:cNvSpPr/>
          <p:nvPr/>
        </p:nvSpPr>
        <p:spPr>
          <a:xfrm rot="21138600">
            <a:off x="4808618" y="1784337"/>
            <a:ext cx="32980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5" name="Rectangle 4"/>
          <p:cNvSpPr/>
          <p:nvPr/>
        </p:nvSpPr>
        <p:spPr>
          <a:xfrm rot="20965027">
            <a:off x="5292073" y="1821523"/>
            <a:ext cx="216024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  <p:sp>
        <p:nvSpPr>
          <p:cNvPr id="6" name="Trapezoid 5"/>
          <p:cNvSpPr/>
          <p:nvPr/>
        </p:nvSpPr>
        <p:spPr>
          <a:xfrm rot="21316445">
            <a:off x="5656386" y="1814813"/>
            <a:ext cx="270030" cy="195853"/>
          </a:xfrm>
          <a:prstGeom prst="trapezoi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1350"/>
          </a:p>
        </p:txBody>
      </p:sp>
    </p:spTree>
    <p:extLst>
      <p:ext uri="{BB962C8B-B14F-4D97-AF65-F5344CB8AC3E}">
        <p14:creationId xmlns:p14="http://schemas.microsoft.com/office/powerpoint/2010/main" val="36922627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453" y="340272"/>
            <a:ext cx="7702296" cy="990600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arni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err="1" smtClean="0"/>
              <a:t>Dechreuadau</a:t>
            </a:r>
            <a:r>
              <a:rPr lang="en-GB" dirty="0" smtClean="0"/>
              <a:t> </a:t>
            </a:r>
            <a:r>
              <a:rPr lang="en-GB" dirty="0" err="1" smtClean="0"/>
              <a:t>cwestiwn</a:t>
            </a:r>
            <a:r>
              <a:rPr lang="en-GB" dirty="0" smtClean="0"/>
              <a:t> da …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1115616" y="2358259"/>
            <a:ext cx="5562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Os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mai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….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yw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yr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ateb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yna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beth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yw’r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2">
                    <a:lumMod val="75000"/>
                  </a:schemeClr>
                </a:solidFill>
              </a:rPr>
              <a:t>cwestiwn</a:t>
            </a:r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15616" y="1615309"/>
            <a:ext cx="502920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Os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gwybod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…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beth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arall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wyt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ti’n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ei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wybod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/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beth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arall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allu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di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ddarganfod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?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115616" y="2872609"/>
            <a:ext cx="4806534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Beth </a:t>
            </a:r>
            <a:r>
              <a:rPr lang="en-GB" sz="1650" dirty="0" err="1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 yr un </a:t>
            </a:r>
            <a:r>
              <a:rPr lang="en-GB" sz="1650" dirty="0" err="1">
                <a:solidFill>
                  <a:schemeClr val="bg2">
                    <a:lumMod val="50000"/>
                  </a:schemeClr>
                </a:solidFill>
              </a:rPr>
              <a:t>peth</a:t>
            </a:r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 a </a:t>
            </a:r>
            <a:r>
              <a:rPr lang="en-GB" sz="1650" dirty="0" err="1">
                <a:solidFill>
                  <a:schemeClr val="bg2">
                    <a:lumMod val="50000"/>
                  </a:schemeClr>
                </a:solidFill>
              </a:rPr>
              <a:t>beth</a:t>
            </a:r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bg2">
                    <a:lumMod val="50000"/>
                  </a:schemeClr>
                </a:solidFill>
              </a:rPr>
              <a:t>sydd</a:t>
            </a:r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bg2">
                    <a:lumMod val="50000"/>
                  </a:schemeClr>
                </a:solidFill>
              </a:rPr>
              <a:t>yn</a:t>
            </a:r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bg2">
                    <a:lumMod val="50000"/>
                  </a:schemeClr>
                </a:solidFill>
              </a:rPr>
              <a:t>wahanol</a:t>
            </a:r>
            <a:r>
              <a:rPr lang="en-GB" sz="1650" dirty="0">
                <a:solidFill>
                  <a:schemeClr val="bg2">
                    <a:lumMod val="50000"/>
                  </a:schemeClr>
                </a:solidFill>
              </a:rPr>
              <a:t>…?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15616" y="3329809"/>
            <a:ext cx="4457700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Sawl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ffordd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wahanol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allu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di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ei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ddarganfod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i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…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13348" y="3782263"/>
            <a:ext cx="5138108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50" dirty="0">
                <a:solidFill>
                  <a:schemeClr val="bg2">
                    <a:lumMod val="25000"/>
                  </a:schemeClr>
                </a:solidFill>
              </a:rPr>
              <a:t>Rho </a:t>
            </a:r>
            <a:r>
              <a:rPr lang="en-GB" sz="1650" dirty="0" err="1">
                <a:solidFill>
                  <a:schemeClr val="bg2">
                    <a:lumMod val="25000"/>
                  </a:schemeClr>
                </a:solidFill>
              </a:rPr>
              <a:t>esiampl</a:t>
            </a:r>
            <a:r>
              <a:rPr lang="en-GB" sz="1650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bg2">
                    <a:lumMod val="25000"/>
                  </a:schemeClr>
                </a:solidFill>
              </a:rPr>
              <a:t>o</a:t>
            </a:r>
            <a:r>
              <a:rPr lang="en-GB" sz="1650" dirty="0">
                <a:solidFill>
                  <a:schemeClr val="bg2">
                    <a:lumMod val="25000"/>
                  </a:schemeClr>
                </a:solidFill>
              </a:rPr>
              <a:t>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39787" y="4230042"/>
            <a:ext cx="4855711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Newidia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 un </a:t>
            </a:r>
            <a:r>
              <a:rPr lang="en-GB" sz="1650" dirty="0" err="1">
                <a:solidFill>
                  <a:schemeClr val="tx2">
                    <a:lumMod val="60000"/>
                    <a:lumOff val="40000"/>
                  </a:schemeClr>
                </a:solidFill>
              </a:rPr>
              <a:t>peth</a:t>
            </a:r>
            <a:r>
              <a:rPr lang="en-GB" sz="165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…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51456" y="3345175"/>
            <a:ext cx="1403747" cy="148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1139787" y="4657951"/>
            <a:ext cx="3916786" cy="3462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Pa un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sydd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yn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en-GB" sz="1650" dirty="0" err="1">
                <a:solidFill>
                  <a:schemeClr val="tx2">
                    <a:lumMod val="75000"/>
                  </a:schemeClr>
                </a:solidFill>
              </a:rPr>
              <a:t>wahanol</a:t>
            </a:r>
            <a:r>
              <a:rPr lang="en-GB" sz="1650" dirty="0">
                <a:solidFill>
                  <a:schemeClr val="tx2">
                    <a:lumMod val="75000"/>
                  </a:schemeClr>
                </a:solidFill>
              </a:rPr>
              <a:t>? Pam?</a:t>
            </a:r>
          </a:p>
        </p:txBody>
      </p:sp>
    </p:spTree>
    <p:extLst>
      <p:ext uri="{BB962C8B-B14F-4D97-AF65-F5344CB8AC3E}">
        <p14:creationId xmlns:p14="http://schemas.microsoft.com/office/powerpoint/2010/main" val="3560570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921" y="551855"/>
            <a:ext cx="8320684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Give it a go</a:t>
            </a:r>
            <a:br>
              <a:rPr lang="en-GB" dirty="0" smtClean="0"/>
            </a:br>
            <a:r>
              <a:rPr lang="en-GB" dirty="0" smtClean="0"/>
              <a:t>Great </a:t>
            </a:r>
            <a:r>
              <a:rPr lang="en-GB" dirty="0"/>
              <a:t>mathematical </a:t>
            </a:r>
            <a:r>
              <a:rPr lang="en-GB" dirty="0" smtClean="0"/>
              <a:t>question </a:t>
            </a:r>
            <a:r>
              <a:rPr lang="en-GB" dirty="0"/>
              <a:t>starters…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67707" y="2859760"/>
            <a:ext cx="65621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…. is the answer then what is the question?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67707" y="2263977"/>
            <a:ext cx="8118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If you know…what else do you know/how can you work out…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67707" y="3307539"/>
            <a:ext cx="567019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is the same and what is different …?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67708" y="3755317"/>
            <a:ext cx="5902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How many different ways can you find to…?</a:t>
            </a:r>
            <a:endParaRPr lang="en-GB" sz="24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67707" y="4208604"/>
            <a:ext cx="60613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Give me some examples of …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67708" y="4665579"/>
            <a:ext cx="57282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Change one thing…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67708" y="5237611"/>
            <a:ext cx="46205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Which is the odd one out?</a:t>
            </a: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5321" y="3294764"/>
            <a:ext cx="1389772" cy="2036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373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Post-session task</a:t>
            </a:r>
            <a:endParaRPr lang="en-US" dirty="0"/>
          </a:p>
        </p:txBody>
      </p:sp>
      <p:sp>
        <p:nvSpPr>
          <p:cNvPr id="47107" name="Content Placeholder 2"/>
          <p:cNvSpPr>
            <a:spLocks noGrp="1"/>
          </p:cNvSpPr>
          <p:nvPr>
            <p:ph idx="1"/>
          </p:nvPr>
        </p:nvSpPr>
        <p:spPr>
          <a:xfrm>
            <a:off x="468313" y="2733675"/>
            <a:ext cx="4473575" cy="1684338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mtClean="0">
                <a:ea typeface="ＭＳ Ｐゴシック" panose="020B0600070205080204" pitchFamily="34" charset="-128"/>
              </a:rPr>
              <a:t>Read Chapter 9 </a:t>
            </a:r>
            <a:r>
              <a:rPr lang="en-GB" altLang="en-US" b="1" smtClean="0">
                <a:ea typeface="ＭＳ Ｐゴシック" panose="020B0600070205080204" pitchFamily="34" charset="-128"/>
              </a:rPr>
              <a:t>Talk: The key to mathematical understanding?       </a:t>
            </a:r>
            <a:r>
              <a:rPr lang="en-GB" altLang="en-US" smtClean="0">
                <a:ea typeface="ＭＳ Ｐゴシック" panose="020B0600070205080204" pitchFamily="34" charset="-128"/>
              </a:rPr>
              <a:t>by Mike Askew </a:t>
            </a:r>
          </a:p>
          <a:p>
            <a:r>
              <a:rPr lang="en-GB" altLang="en-US" smtClean="0">
                <a:ea typeface="ＭＳ Ｐゴシック" panose="020B0600070205080204" pitchFamily="34" charset="-128"/>
              </a:rPr>
              <a:t>(available on Moodle)	</a:t>
            </a:r>
            <a:endParaRPr lang="en-US" altLang="en-US" smtClean="0">
              <a:ea typeface="ＭＳ Ｐゴシック" panose="020B0600070205080204" pitchFamily="34" charset="-128"/>
            </a:endParaRPr>
          </a:p>
        </p:txBody>
      </p:sp>
      <p:pic>
        <p:nvPicPr>
          <p:cNvPr id="4710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9700" y="1773238"/>
            <a:ext cx="2387600" cy="360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53863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E7A7B1B4A7B9541952655ECBF6DEEF1" ma:contentTypeVersion="10" ma:contentTypeDescription="Create a new document." ma:contentTypeScope="" ma:versionID="09e3e8e336201d68dca5f142a119e9c2">
  <xsd:schema xmlns:xsd="http://www.w3.org/2001/XMLSchema" xmlns:xs="http://www.w3.org/2001/XMLSchema" xmlns:p="http://schemas.microsoft.com/office/2006/metadata/properties" xmlns:ns3="e770a19b-ae8f-4ff5-8a13-872cb64ac612" xmlns:ns4="00c60572-1c81-4c7f-aab6-eab51c47dede" targetNamespace="http://schemas.microsoft.com/office/2006/metadata/properties" ma:root="true" ma:fieldsID="06bd6f7ddd5119ce1c9e7e0457b54e55" ns3:_="" ns4:_="">
    <xsd:import namespace="e770a19b-ae8f-4ff5-8a13-872cb64ac612"/>
    <xsd:import namespace="00c60572-1c81-4c7f-aab6-eab51c47ded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DateTaken" minOccurs="0"/>
                <xsd:element ref="ns3:MediaServiceEventHashCode" minOccurs="0"/>
                <xsd:element ref="ns3:MediaServiceGenerationTim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770a19b-ae8f-4ff5-8a13-872cb64ac61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3" nillable="true" ma:displayName="MediaServiceAutoTags" ma:internalName="MediaServiceAutoTags" ma:readOnly="true">
      <xsd:simpleType>
        <xsd:restriction base="dms:Text"/>
      </xsd:simpleType>
    </xsd:element>
    <xsd:element name="MediaServiceOCR" ma:index="14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0c60572-1c81-4c7f-aab6-eab51c47ded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9B38956-5571-427A-9C0E-3299D41C46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CCB515AB-6AED-46C5-91C0-D69A28C9954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770a19b-ae8f-4ff5-8a13-872cb64ac612"/>
    <ds:schemaRef ds:uri="00c60572-1c81-4c7f-aab6-eab51c47ded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EFE57F0-BA6C-4CAC-9178-03120CD09F8B}">
  <ds:schemaRefs>
    <ds:schemaRef ds:uri="http://schemas.microsoft.com/office/2006/documentManagement/types"/>
    <ds:schemaRef ds:uri="e770a19b-ae8f-4ff5-8a13-872cb64ac612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00c60572-1c81-4c7f-aab6-eab51c47dede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284</TotalTime>
  <Words>1345</Words>
  <Application>Microsoft Office PowerPoint</Application>
  <PresentationFormat>On-screen Show (4:3)</PresentationFormat>
  <Paragraphs>167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ＭＳ Ｐゴシック</vt:lpstr>
      <vt:lpstr>Arial</vt:lpstr>
      <vt:lpstr>Calibri</vt:lpstr>
      <vt:lpstr>Calibri Light</vt:lpstr>
      <vt:lpstr>Mangal</vt:lpstr>
      <vt:lpstr>Source Sans Pro</vt:lpstr>
      <vt:lpstr>Times New Roman</vt:lpstr>
      <vt:lpstr>Office Theme</vt:lpstr>
      <vt:lpstr>PowerPoint Presentation</vt:lpstr>
      <vt:lpstr>PowerPoint Presentation</vt:lpstr>
      <vt:lpstr>Tasg… / Task…</vt:lpstr>
      <vt:lpstr>Siarad Mathemategol – Mathematical Talk</vt:lpstr>
      <vt:lpstr>PowerPoint Presentation</vt:lpstr>
      <vt:lpstr>Ffurfiau eraill o siarad yn yr ystafell ddosbarth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Mathematical examples…</vt:lpstr>
      <vt:lpstr>PowerPoint Presentation</vt:lpstr>
      <vt:lpstr>Rhowch gynnig arni Dechreuadau cwestiwn da …</vt:lpstr>
      <vt:lpstr>Give it a go Great mathematical question starters…</vt:lpstr>
      <vt:lpstr> Post-session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Nerys Defis</cp:lastModifiedBy>
  <cp:revision>26</cp:revision>
  <dcterms:created xsi:type="dcterms:W3CDTF">2017-02-08T11:33:06Z</dcterms:created>
  <dcterms:modified xsi:type="dcterms:W3CDTF">2019-10-08T14:25:22Z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0x010100AE7A7B1B4A7B9541952655ECBF6DEEF1</vt:lpwstr>
  </property>
</Properties>
</file>