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diagrams/_rels/data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ata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11.svg" /></Relationships>
</file>

<file path=ppt/diagrams/_rels/data3.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svg" /><Relationship Id="rId1" Type="http://schemas.openxmlformats.org/officeDocument/2006/relationships/image" Target="../media/image15.png" /><Relationship Id="rId4" Type="http://schemas.openxmlformats.org/officeDocument/2006/relationships/image" Target="../media/image18.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6.svg" /></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4.svg" /><Relationship Id="rId1" Type="http://schemas.openxmlformats.org/officeDocument/2006/relationships/image" Target="../media/image3.png" /><Relationship Id="rId4" Type="http://schemas.openxmlformats.org/officeDocument/2006/relationships/image" Target="../media/image11.svg" /></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svg" /><Relationship Id="rId1" Type="http://schemas.openxmlformats.org/officeDocument/2006/relationships/image" Target="../media/image15.png" /><Relationship Id="rId4" Type="http://schemas.openxmlformats.org/officeDocument/2006/relationships/image" Target="../media/image18.svg" /></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815AC183-00E3-43C4-9DA6-26D9CEC62FBA}" type="doc">
      <dgm:prSet loTypeId="urn:microsoft.com/office/officeart/2018/2/layout/IconVerticalSolidList" loCatId="icon" qsTypeId="urn:microsoft.com/office/officeart/2005/8/quickstyle/simple1#1" qsCatId="simple" csTypeId="urn:microsoft.com/office/officeart/2005/8/colors/accent1_2#1" csCatId="accent1" phldr="1"/>
      <dgm:spPr/>
      <dgm:t>
        <a:bodyPr/>
        <a:lstStyle/>
        <a:p>
          <a:endParaRPr lang="en-US"/>
        </a:p>
      </dgm:t>
    </dgm:pt>
    <dgm:pt modelId="{F0788038-DA53-4E60-8252-6183E1D82CC9}">
      <dgm:prSet custT="1"/>
      <dgm:spPr/>
      <dgm:t>
        <a:bodyPr/>
        <a:lstStyle/>
        <a:p>
          <a:pPr algn="just">
            <a:lnSpc>
              <a:spcPct val="100000"/>
            </a:lnSpc>
          </a:pPr>
          <a:r>
            <a:rPr lang="en-GB" sz="1400" dirty="0">
              <a:latin typeface="Arial" panose="020B0604020202020204" pitchFamily="34" charset="0"/>
              <a:cs typeface="Arial" panose="020B0604020202020204" pitchFamily="34" charset="0"/>
            </a:rPr>
            <a:t>The prime responsibilities of a corporate HR Manager are Recruitment, Selection and Hiring deploying the right talent and skilled labour in the right job position</a:t>
          </a:r>
          <a:endParaRPr lang="en-US" sz="1400" dirty="0">
            <a:latin typeface="Arial" panose="020B0604020202020204" pitchFamily="34" charset="0"/>
            <a:cs typeface="Arial" panose="020B0604020202020204" pitchFamily="34" charset="0"/>
          </a:endParaRPr>
        </a:p>
      </dgm:t>
    </dgm:pt>
    <dgm:pt modelId="{0C7F223D-85A7-44AA-BFF7-1BA4EA34FC6B}" type="parTrans" cxnId="{5264F0A8-2837-41E2-80E0-F488CCCA98C0}">
      <dgm:prSet/>
      <dgm:spPr/>
      <dgm:t>
        <a:bodyPr/>
        <a:lstStyle/>
        <a:p>
          <a:endParaRPr lang="en-US"/>
        </a:p>
      </dgm:t>
    </dgm:pt>
    <dgm:pt modelId="{A3CEE78A-60B1-4466-8C8C-D4CF684C794B}" type="sibTrans" cxnId="{5264F0A8-2837-41E2-80E0-F488CCCA98C0}">
      <dgm:prSet/>
      <dgm:spPr/>
      <dgm:t>
        <a:bodyPr/>
        <a:lstStyle/>
        <a:p>
          <a:endParaRPr lang="en-US"/>
        </a:p>
      </dgm:t>
    </dgm:pt>
    <dgm:pt modelId="{D8E39AB6-F624-4954-B16C-FF5F6A300F2D}">
      <dgm:prSet custT="1"/>
      <dgm:spPr/>
      <dgm:t>
        <a:bodyPr/>
        <a:lstStyle/>
        <a:p>
          <a:pPr algn="just">
            <a:lnSpc>
              <a:spcPct val="100000"/>
            </a:lnSpc>
          </a:pPr>
          <a:r>
            <a:rPr lang="en-GB" sz="1400" dirty="0">
              <a:latin typeface="Arial" panose="020B0604020202020204" pitchFamily="34" charset="0"/>
              <a:cs typeface="Arial" panose="020B0604020202020204" pitchFamily="34" charset="0"/>
            </a:rPr>
            <a:t>The other key HR Executive responsibility and duties can be offering various training and learning workshops, building employer employee peaceful workplace relationships and maintaining firm culture.</a:t>
          </a:r>
          <a:endParaRPr lang="en-US" sz="1400" dirty="0">
            <a:latin typeface="Arial" panose="020B0604020202020204" pitchFamily="34" charset="0"/>
            <a:cs typeface="Arial" panose="020B0604020202020204" pitchFamily="34" charset="0"/>
          </a:endParaRPr>
        </a:p>
      </dgm:t>
    </dgm:pt>
    <dgm:pt modelId="{D5C6EB34-CE99-4B2E-B9EB-D4DCD441564A}" type="parTrans" cxnId="{B7028262-987F-4B89-A867-0F152C26EF75}">
      <dgm:prSet/>
      <dgm:spPr/>
      <dgm:t>
        <a:bodyPr/>
        <a:lstStyle/>
        <a:p>
          <a:endParaRPr lang="en-US"/>
        </a:p>
      </dgm:t>
    </dgm:pt>
    <dgm:pt modelId="{C156AB56-B681-45F5-AD27-A2A510BE4D62}" type="sibTrans" cxnId="{B7028262-987F-4B89-A867-0F152C26EF75}">
      <dgm:prSet/>
      <dgm:spPr/>
      <dgm:t>
        <a:bodyPr/>
        <a:lstStyle/>
        <a:p>
          <a:endParaRPr lang="en-US"/>
        </a:p>
      </dgm:t>
    </dgm:pt>
    <dgm:pt modelId="{150E2DB0-AB65-470B-A5AA-E63968BC16BD}" type="pres">
      <dgm:prSet presAssocID="{815AC183-00E3-43C4-9DA6-26D9CEC62FBA}" presName="root" presStyleCnt="0">
        <dgm:presLayoutVars>
          <dgm:dir/>
          <dgm:resizeHandles val="exact"/>
        </dgm:presLayoutVars>
      </dgm:prSet>
      <dgm:spPr/>
    </dgm:pt>
    <dgm:pt modelId="{7C038322-28BD-487F-92F4-0D83AFB2AD01}" type="pres">
      <dgm:prSet presAssocID="{F0788038-DA53-4E60-8252-6183E1D82CC9}" presName="compNode" presStyleCnt="0"/>
      <dgm:spPr/>
    </dgm:pt>
    <dgm:pt modelId="{D79DF5C0-C53E-4072-8700-CA5D1E7F5DB3}" type="pres">
      <dgm:prSet presAssocID="{F0788038-DA53-4E60-8252-6183E1D82CC9}" presName="bgRect" presStyleLbl="bgShp" presStyleIdx="0" presStyleCnt="2"/>
      <dgm:spPr/>
    </dgm:pt>
    <dgm:pt modelId="{211F40A0-B320-4659-B310-C0639F0DF080}" type="pres">
      <dgm:prSet presAssocID="{F0788038-DA53-4E60-8252-6183E1D82CC9}"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867E42F7-6A6C-4083-9C0C-531171EE13DD}" type="pres">
      <dgm:prSet presAssocID="{F0788038-DA53-4E60-8252-6183E1D82CC9}" presName="spaceRect" presStyleCnt="0"/>
      <dgm:spPr/>
    </dgm:pt>
    <dgm:pt modelId="{0295759F-FAEE-4FFA-B96D-80D53CC28651}" type="pres">
      <dgm:prSet presAssocID="{F0788038-DA53-4E60-8252-6183E1D82CC9}" presName="parTx" presStyleLbl="revTx" presStyleIdx="0" presStyleCnt="2">
        <dgm:presLayoutVars>
          <dgm:chMax val="0"/>
          <dgm:chPref val="0"/>
        </dgm:presLayoutVars>
      </dgm:prSet>
      <dgm:spPr/>
    </dgm:pt>
    <dgm:pt modelId="{AF1FA9B1-02FA-4EC8-A7E1-FB7A32611BBE}" type="pres">
      <dgm:prSet presAssocID="{A3CEE78A-60B1-4466-8C8C-D4CF684C794B}" presName="sibTrans" presStyleCnt="0"/>
      <dgm:spPr/>
    </dgm:pt>
    <dgm:pt modelId="{8F556BCE-856B-4FA1-AB2C-EBE1206FE8DD}" type="pres">
      <dgm:prSet presAssocID="{D8E39AB6-F624-4954-B16C-FF5F6A300F2D}" presName="compNode" presStyleCnt="0"/>
      <dgm:spPr/>
    </dgm:pt>
    <dgm:pt modelId="{571DA2C4-9911-4728-8399-D3F3F3A03377}" type="pres">
      <dgm:prSet presAssocID="{D8E39AB6-F624-4954-B16C-FF5F6A300F2D}" presName="bgRect" presStyleLbl="bgShp" presStyleIdx="1" presStyleCnt="2"/>
      <dgm:spPr/>
    </dgm:pt>
    <dgm:pt modelId="{68672AA3-274D-4B4C-BD29-E07127BE4F3E}" type="pres">
      <dgm:prSet presAssocID="{D8E39AB6-F624-4954-B16C-FF5F6A300F2D}"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141CE7D0-F3D8-4DDB-99C9-4AB368BF8245}" type="pres">
      <dgm:prSet presAssocID="{D8E39AB6-F624-4954-B16C-FF5F6A300F2D}" presName="spaceRect" presStyleCnt="0"/>
      <dgm:spPr/>
    </dgm:pt>
    <dgm:pt modelId="{CEFDFF3C-9877-4FA9-8767-18FC2B41E274}" type="pres">
      <dgm:prSet presAssocID="{D8E39AB6-F624-4954-B16C-FF5F6A300F2D}" presName="parTx" presStyleLbl="revTx" presStyleIdx="1" presStyleCnt="2">
        <dgm:presLayoutVars>
          <dgm:chMax val="0"/>
          <dgm:chPref val="0"/>
        </dgm:presLayoutVars>
      </dgm:prSet>
      <dgm:spPr/>
    </dgm:pt>
  </dgm:ptLst>
  <dgm:cxnLst>
    <dgm:cxn modelId="{B7028262-987F-4B89-A867-0F152C26EF75}" srcId="{815AC183-00E3-43C4-9DA6-26D9CEC62FBA}" destId="{D8E39AB6-F624-4954-B16C-FF5F6A300F2D}" srcOrd="1" destOrd="0" parTransId="{D5C6EB34-CE99-4B2E-B9EB-D4DCD441564A}" sibTransId="{C156AB56-B681-45F5-AD27-A2A510BE4D62}"/>
    <dgm:cxn modelId="{CAC6398B-137A-45A1-8F38-8A4001A9A164}" type="presOf" srcId="{D8E39AB6-F624-4954-B16C-FF5F6A300F2D}" destId="{CEFDFF3C-9877-4FA9-8767-18FC2B41E274}" srcOrd="0" destOrd="0" presId="urn:microsoft.com/office/officeart/2018/2/layout/IconVerticalSolidList"/>
    <dgm:cxn modelId="{5F3F4791-E172-4CCE-B745-13647D08750D}" type="presOf" srcId="{815AC183-00E3-43C4-9DA6-26D9CEC62FBA}" destId="{150E2DB0-AB65-470B-A5AA-E63968BC16BD}" srcOrd="0" destOrd="0" presId="urn:microsoft.com/office/officeart/2018/2/layout/IconVerticalSolidList"/>
    <dgm:cxn modelId="{5264F0A8-2837-41E2-80E0-F488CCCA98C0}" srcId="{815AC183-00E3-43C4-9DA6-26D9CEC62FBA}" destId="{F0788038-DA53-4E60-8252-6183E1D82CC9}" srcOrd="0" destOrd="0" parTransId="{0C7F223D-85A7-44AA-BFF7-1BA4EA34FC6B}" sibTransId="{A3CEE78A-60B1-4466-8C8C-D4CF684C794B}"/>
    <dgm:cxn modelId="{ECB3B1BA-28F9-4652-9612-46B491CB4561}" type="presOf" srcId="{F0788038-DA53-4E60-8252-6183E1D82CC9}" destId="{0295759F-FAEE-4FFA-B96D-80D53CC28651}" srcOrd="0" destOrd="0" presId="urn:microsoft.com/office/officeart/2018/2/layout/IconVerticalSolidList"/>
    <dgm:cxn modelId="{219A802E-6E1B-4E25-B1AA-8752594BA2DD}" type="presParOf" srcId="{150E2DB0-AB65-470B-A5AA-E63968BC16BD}" destId="{7C038322-28BD-487F-92F4-0D83AFB2AD01}" srcOrd="0" destOrd="0" presId="urn:microsoft.com/office/officeart/2018/2/layout/IconVerticalSolidList"/>
    <dgm:cxn modelId="{1ACA2842-0AEB-4E27-971B-0C2FF95D3658}" type="presParOf" srcId="{7C038322-28BD-487F-92F4-0D83AFB2AD01}" destId="{D79DF5C0-C53E-4072-8700-CA5D1E7F5DB3}" srcOrd="0" destOrd="0" presId="urn:microsoft.com/office/officeart/2018/2/layout/IconVerticalSolidList"/>
    <dgm:cxn modelId="{659460F1-8F4E-4012-A29F-2122744DDA9F}" type="presParOf" srcId="{7C038322-28BD-487F-92F4-0D83AFB2AD01}" destId="{211F40A0-B320-4659-B310-C0639F0DF080}" srcOrd="1" destOrd="0" presId="urn:microsoft.com/office/officeart/2018/2/layout/IconVerticalSolidList"/>
    <dgm:cxn modelId="{F6E8B3B2-E1A6-4F9E-82D3-71B2633C1FC1}" type="presParOf" srcId="{7C038322-28BD-487F-92F4-0D83AFB2AD01}" destId="{867E42F7-6A6C-4083-9C0C-531171EE13DD}" srcOrd="2" destOrd="0" presId="urn:microsoft.com/office/officeart/2018/2/layout/IconVerticalSolidList"/>
    <dgm:cxn modelId="{A8CC387F-12F8-4251-B9DA-37E5EDFA5C9D}" type="presParOf" srcId="{7C038322-28BD-487F-92F4-0D83AFB2AD01}" destId="{0295759F-FAEE-4FFA-B96D-80D53CC28651}" srcOrd="3" destOrd="0" presId="urn:microsoft.com/office/officeart/2018/2/layout/IconVerticalSolidList"/>
    <dgm:cxn modelId="{D8781632-6BD0-4FC5-938B-179DB3616DE2}" type="presParOf" srcId="{150E2DB0-AB65-470B-A5AA-E63968BC16BD}" destId="{AF1FA9B1-02FA-4EC8-A7E1-FB7A32611BBE}" srcOrd="1" destOrd="0" presId="urn:microsoft.com/office/officeart/2018/2/layout/IconVerticalSolidList"/>
    <dgm:cxn modelId="{0731EBC0-90B2-4B52-9845-AC85F71180D8}" type="presParOf" srcId="{150E2DB0-AB65-470B-A5AA-E63968BC16BD}" destId="{8F556BCE-856B-4FA1-AB2C-EBE1206FE8DD}" srcOrd="2" destOrd="0" presId="urn:microsoft.com/office/officeart/2018/2/layout/IconVerticalSolidList"/>
    <dgm:cxn modelId="{6368A553-49C5-44E0-BD83-A46AEDA8A605}" type="presParOf" srcId="{8F556BCE-856B-4FA1-AB2C-EBE1206FE8DD}" destId="{571DA2C4-9911-4728-8399-D3F3F3A03377}" srcOrd="0" destOrd="0" presId="urn:microsoft.com/office/officeart/2018/2/layout/IconVerticalSolidList"/>
    <dgm:cxn modelId="{794009ED-9F27-42DD-8D22-9A01801A792A}" type="presParOf" srcId="{8F556BCE-856B-4FA1-AB2C-EBE1206FE8DD}" destId="{68672AA3-274D-4B4C-BD29-E07127BE4F3E}" srcOrd="1" destOrd="0" presId="urn:microsoft.com/office/officeart/2018/2/layout/IconVerticalSolidList"/>
    <dgm:cxn modelId="{2E9668AA-C1D8-490F-997E-DFCAFB898BF3}" type="presParOf" srcId="{8F556BCE-856B-4FA1-AB2C-EBE1206FE8DD}" destId="{141CE7D0-F3D8-4DDB-99C9-4AB368BF8245}" srcOrd="2" destOrd="0" presId="urn:microsoft.com/office/officeart/2018/2/layout/IconVerticalSolidList"/>
    <dgm:cxn modelId="{ABE961DF-9E84-4794-872D-2F81A565A249}" type="presParOf" srcId="{8F556BCE-856B-4FA1-AB2C-EBE1206FE8DD}" destId="{CEFDFF3C-9877-4FA9-8767-18FC2B41E27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AF6041-2FA8-4CA2-A3D8-F0EDA199571B}" type="doc">
      <dgm:prSet loTypeId="urn:microsoft.com/office/officeart/2018/2/layout/IconVerticalSolidList" loCatId="icon" qsTypeId="urn:microsoft.com/office/officeart/2005/8/quickstyle/simple1#2" qsCatId="simple" csTypeId="urn:microsoft.com/office/officeart/2005/8/colors/accent1_2#2" csCatId="accent1" phldr="1"/>
      <dgm:spPr/>
      <dgm:t>
        <a:bodyPr/>
        <a:lstStyle/>
        <a:p>
          <a:endParaRPr lang="en-US"/>
        </a:p>
      </dgm:t>
    </dgm:pt>
    <dgm:pt modelId="{1DD83FC7-F644-440B-B3EE-1DB4B123537B}">
      <dgm:prSet/>
      <dgm:spPr/>
      <dgm:t>
        <a:bodyPr/>
        <a:lstStyle/>
        <a:p>
          <a:pPr algn="just">
            <a:lnSpc>
              <a:spcPct val="100000"/>
            </a:lnSpc>
          </a:pPr>
          <a:r>
            <a:rPr lang="en-GB" b="0" dirty="0">
              <a:latin typeface="Arial" panose="020B0604020202020204" pitchFamily="34" charset="0"/>
              <a:cs typeface="Arial" panose="020B0604020202020204" pitchFamily="34" charset="0"/>
            </a:rPr>
            <a:t>The main expectations of an employer from the HR executive is to develop a high-quality recruitment and selection integration managing the entire managing the employee life cycle efficiently</a:t>
          </a:r>
        </a:p>
        <a:p>
          <a:pPr algn="just">
            <a:lnSpc>
              <a:spcPct val="100000"/>
            </a:lnSpc>
          </a:pPr>
          <a:endParaRPr lang="en-GB" b="0" dirty="0">
            <a:latin typeface="Arial" panose="020B0604020202020204" pitchFamily="34" charset="0"/>
            <a:cs typeface="Arial" panose="020B0604020202020204" pitchFamily="34" charset="0"/>
          </a:endParaRPr>
        </a:p>
        <a:p>
          <a:pPr algn="just">
            <a:lnSpc>
              <a:spcPct val="100000"/>
            </a:lnSpc>
          </a:pPr>
          <a:endParaRPr lang="en-US" b="0" dirty="0">
            <a:latin typeface="Arial" panose="020B0604020202020204" pitchFamily="34" charset="0"/>
            <a:cs typeface="Arial" panose="020B0604020202020204" pitchFamily="34" charset="0"/>
          </a:endParaRPr>
        </a:p>
      </dgm:t>
    </dgm:pt>
    <dgm:pt modelId="{A9BFECD5-0E8A-4D6E-8CCF-2984CAAD4B48}" type="parTrans" cxnId="{F3FBB185-4C2F-4084-B5A2-4886DDA8D0B4}">
      <dgm:prSet/>
      <dgm:spPr/>
      <dgm:t>
        <a:bodyPr/>
        <a:lstStyle/>
        <a:p>
          <a:endParaRPr lang="en-US"/>
        </a:p>
      </dgm:t>
    </dgm:pt>
    <dgm:pt modelId="{00E3C1FA-AC8A-4D37-83DD-305B74B69CA5}" type="sibTrans" cxnId="{F3FBB185-4C2F-4084-B5A2-4886DDA8D0B4}">
      <dgm:prSet/>
      <dgm:spPr/>
      <dgm:t>
        <a:bodyPr/>
        <a:lstStyle/>
        <a:p>
          <a:endParaRPr lang="en-US"/>
        </a:p>
      </dgm:t>
    </dgm:pt>
    <dgm:pt modelId="{3F34AE29-A832-454F-A1A1-0D8968F31775}">
      <dgm:prSet/>
      <dgm:spPr/>
      <dgm:t>
        <a:bodyPr/>
        <a:lstStyle/>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r>
            <a:rPr lang="en-GB" dirty="0">
              <a:latin typeface="Arial" panose="020B0604020202020204" pitchFamily="34" charset="0"/>
              <a:cs typeface="Arial" panose="020B0604020202020204" pitchFamily="34" charset="0"/>
            </a:rPr>
            <a:t>The firm also expects that the HR executive needs to guide the employee performance role in accordance with organisational work culture and future business needs and goals. </a:t>
          </a:r>
        </a:p>
        <a:p>
          <a:pPr algn="just">
            <a:lnSpc>
              <a:spcPct val="100000"/>
            </a:lnSpc>
          </a:pPr>
          <a:endParaRPr lang="en-GB" dirty="0">
            <a:latin typeface="Arial" panose="020B0604020202020204" pitchFamily="34" charset="0"/>
            <a:cs typeface="Arial" panose="020B0604020202020204" pitchFamily="34" charset="0"/>
          </a:endParaRPr>
        </a:p>
        <a:p>
          <a:pPr algn="just">
            <a:lnSpc>
              <a:spcPct val="100000"/>
            </a:lnSpc>
          </a:pPr>
          <a:endParaRPr lang="en-US" dirty="0">
            <a:latin typeface="Arial" panose="020B0604020202020204" pitchFamily="34" charset="0"/>
            <a:cs typeface="Arial" panose="020B0604020202020204" pitchFamily="34" charset="0"/>
          </a:endParaRPr>
        </a:p>
      </dgm:t>
    </dgm:pt>
    <dgm:pt modelId="{B12AF7A6-72F9-4AFD-99E8-C235CB1A98F0}" type="parTrans" cxnId="{FCF53F9F-61E4-431A-AD20-D0BFA793A8C9}">
      <dgm:prSet/>
      <dgm:spPr/>
      <dgm:t>
        <a:bodyPr/>
        <a:lstStyle/>
        <a:p>
          <a:endParaRPr lang="en-US"/>
        </a:p>
      </dgm:t>
    </dgm:pt>
    <dgm:pt modelId="{CD45C49B-391E-4E51-9DEA-6D041E72F537}" type="sibTrans" cxnId="{FCF53F9F-61E4-431A-AD20-D0BFA793A8C9}">
      <dgm:prSet/>
      <dgm:spPr/>
      <dgm:t>
        <a:bodyPr/>
        <a:lstStyle/>
        <a:p>
          <a:endParaRPr lang="en-US"/>
        </a:p>
      </dgm:t>
    </dgm:pt>
    <dgm:pt modelId="{0987AE98-5884-40BE-8549-D365A67F28AC}" type="pres">
      <dgm:prSet presAssocID="{AAAF6041-2FA8-4CA2-A3D8-F0EDA199571B}" presName="root" presStyleCnt="0">
        <dgm:presLayoutVars>
          <dgm:dir/>
          <dgm:resizeHandles val="exact"/>
        </dgm:presLayoutVars>
      </dgm:prSet>
      <dgm:spPr/>
    </dgm:pt>
    <dgm:pt modelId="{3EF8BEA3-8A16-4F83-A234-BDEF6EFBF1FE}" type="pres">
      <dgm:prSet presAssocID="{1DD83FC7-F644-440B-B3EE-1DB4B123537B}" presName="compNode" presStyleCnt="0"/>
      <dgm:spPr/>
    </dgm:pt>
    <dgm:pt modelId="{5BEA932A-AACF-4674-B336-F2EE93A752BB}" type="pres">
      <dgm:prSet presAssocID="{1DD83FC7-F644-440B-B3EE-1DB4B123537B}" presName="bgRect" presStyleLbl="bgShp" presStyleIdx="0" presStyleCnt="2" custScaleY="145274" custLinFactNeighborX="9693" custLinFactNeighborY="-4453"/>
      <dgm:spPr/>
    </dgm:pt>
    <dgm:pt modelId="{B99AD688-CBCA-4991-9BC6-C7FE51CD0533}" type="pres">
      <dgm:prSet presAssocID="{1DD83FC7-F644-440B-B3EE-1DB4B123537B}"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67A8011F-A3BF-4269-B4B3-E35C970F7708}" type="pres">
      <dgm:prSet presAssocID="{1DD83FC7-F644-440B-B3EE-1DB4B123537B}" presName="spaceRect" presStyleCnt="0"/>
      <dgm:spPr/>
    </dgm:pt>
    <dgm:pt modelId="{10DE156F-B43C-4ECC-9A32-11FD2935CFD9}" type="pres">
      <dgm:prSet presAssocID="{1DD83FC7-F644-440B-B3EE-1DB4B123537B}" presName="parTx" presStyleLbl="revTx" presStyleIdx="0" presStyleCnt="2" custScaleX="100000">
        <dgm:presLayoutVars>
          <dgm:chMax val="0"/>
          <dgm:chPref val="0"/>
        </dgm:presLayoutVars>
      </dgm:prSet>
      <dgm:spPr/>
    </dgm:pt>
    <dgm:pt modelId="{CF7AB815-3040-40D8-BFA9-5058B6B11995}" type="pres">
      <dgm:prSet presAssocID="{00E3C1FA-AC8A-4D37-83DD-305B74B69CA5}" presName="sibTrans" presStyleCnt="0"/>
      <dgm:spPr/>
    </dgm:pt>
    <dgm:pt modelId="{5BC92924-659F-461F-96C8-E01E8FDE274D}" type="pres">
      <dgm:prSet presAssocID="{3F34AE29-A832-454F-A1A1-0D8968F31775}" presName="compNode" presStyleCnt="0"/>
      <dgm:spPr/>
    </dgm:pt>
    <dgm:pt modelId="{BE4B1954-9C71-464D-B9DF-AA8C66F596D8}" type="pres">
      <dgm:prSet presAssocID="{3F34AE29-A832-454F-A1A1-0D8968F31775}" presName="bgRect" presStyleLbl="bgShp" presStyleIdx="1" presStyleCnt="2" custScaleY="160587"/>
      <dgm:spPr/>
    </dgm:pt>
    <dgm:pt modelId="{216EEF16-A195-42B3-B480-E56644000D0A}" type="pres">
      <dgm:prSet presAssocID="{3F34AE29-A832-454F-A1A1-0D8968F31775}"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540821D4-25E1-4BA2-B4C6-79DEAB978836}" type="pres">
      <dgm:prSet presAssocID="{3F34AE29-A832-454F-A1A1-0D8968F31775}" presName="spaceRect" presStyleCnt="0"/>
      <dgm:spPr/>
    </dgm:pt>
    <dgm:pt modelId="{1904BDCF-7624-4F71-96A1-B1D8E61E1AE0}" type="pres">
      <dgm:prSet presAssocID="{3F34AE29-A832-454F-A1A1-0D8968F31775}" presName="parTx" presStyleLbl="revTx" presStyleIdx="1" presStyleCnt="2" custScaleX="100847">
        <dgm:presLayoutVars>
          <dgm:chMax val="0"/>
          <dgm:chPref val="0"/>
        </dgm:presLayoutVars>
      </dgm:prSet>
      <dgm:spPr/>
    </dgm:pt>
  </dgm:ptLst>
  <dgm:cxnLst>
    <dgm:cxn modelId="{5A1EC624-2DA4-4B63-A217-B01FE46C6A75}" type="presOf" srcId="{3F34AE29-A832-454F-A1A1-0D8968F31775}" destId="{1904BDCF-7624-4F71-96A1-B1D8E61E1AE0}" srcOrd="0" destOrd="0" presId="urn:microsoft.com/office/officeart/2018/2/layout/IconVerticalSolidList"/>
    <dgm:cxn modelId="{984EEB75-DF68-431E-97CF-9D18A7C94D2D}" type="presOf" srcId="{1DD83FC7-F644-440B-B3EE-1DB4B123537B}" destId="{10DE156F-B43C-4ECC-9A32-11FD2935CFD9}" srcOrd="0" destOrd="0" presId="urn:microsoft.com/office/officeart/2018/2/layout/IconVerticalSolidList"/>
    <dgm:cxn modelId="{F3FBB185-4C2F-4084-B5A2-4886DDA8D0B4}" srcId="{AAAF6041-2FA8-4CA2-A3D8-F0EDA199571B}" destId="{1DD83FC7-F644-440B-B3EE-1DB4B123537B}" srcOrd="0" destOrd="0" parTransId="{A9BFECD5-0E8A-4D6E-8CCF-2984CAAD4B48}" sibTransId="{00E3C1FA-AC8A-4D37-83DD-305B74B69CA5}"/>
    <dgm:cxn modelId="{FCF53F9F-61E4-431A-AD20-D0BFA793A8C9}" srcId="{AAAF6041-2FA8-4CA2-A3D8-F0EDA199571B}" destId="{3F34AE29-A832-454F-A1A1-0D8968F31775}" srcOrd="1" destOrd="0" parTransId="{B12AF7A6-72F9-4AFD-99E8-C235CB1A98F0}" sibTransId="{CD45C49B-391E-4E51-9DEA-6D041E72F537}"/>
    <dgm:cxn modelId="{33D969EC-3E8C-475B-8E43-A3A9B56ADF14}" type="presOf" srcId="{AAAF6041-2FA8-4CA2-A3D8-F0EDA199571B}" destId="{0987AE98-5884-40BE-8549-D365A67F28AC}" srcOrd="0" destOrd="0" presId="urn:microsoft.com/office/officeart/2018/2/layout/IconVerticalSolidList"/>
    <dgm:cxn modelId="{4AA67D5B-F682-470D-8F86-E0085F4A64F8}" type="presParOf" srcId="{0987AE98-5884-40BE-8549-D365A67F28AC}" destId="{3EF8BEA3-8A16-4F83-A234-BDEF6EFBF1FE}" srcOrd="0" destOrd="0" presId="urn:microsoft.com/office/officeart/2018/2/layout/IconVerticalSolidList"/>
    <dgm:cxn modelId="{D7CFA0C5-7F59-4B0A-8BD5-E9BD67A62C5E}" type="presParOf" srcId="{3EF8BEA3-8A16-4F83-A234-BDEF6EFBF1FE}" destId="{5BEA932A-AACF-4674-B336-F2EE93A752BB}" srcOrd="0" destOrd="0" presId="urn:microsoft.com/office/officeart/2018/2/layout/IconVerticalSolidList"/>
    <dgm:cxn modelId="{5FC73063-8475-4834-8B68-8D72A2B47002}" type="presParOf" srcId="{3EF8BEA3-8A16-4F83-A234-BDEF6EFBF1FE}" destId="{B99AD688-CBCA-4991-9BC6-C7FE51CD0533}" srcOrd="1" destOrd="0" presId="urn:microsoft.com/office/officeart/2018/2/layout/IconVerticalSolidList"/>
    <dgm:cxn modelId="{3FF00989-FB5D-43AC-A6CC-4F5E9E8ADEE2}" type="presParOf" srcId="{3EF8BEA3-8A16-4F83-A234-BDEF6EFBF1FE}" destId="{67A8011F-A3BF-4269-B4B3-E35C970F7708}" srcOrd="2" destOrd="0" presId="urn:microsoft.com/office/officeart/2018/2/layout/IconVerticalSolidList"/>
    <dgm:cxn modelId="{72CBC52B-11DE-4D54-BE0B-1BEF4C1B2608}" type="presParOf" srcId="{3EF8BEA3-8A16-4F83-A234-BDEF6EFBF1FE}" destId="{10DE156F-B43C-4ECC-9A32-11FD2935CFD9}" srcOrd="3" destOrd="0" presId="urn:microsoft.com/office/officeart/2018/2/layout/IconVerticalSolidList"/>
    <dgm:cxn modelId="{E57B9AE4-1DD0-47CD-A35E-04B05C2AD7C0}" type="presParOf" srcId="{0987AE98-5884-40BE-8549-D365A67F28AC}" destId="{CF7AB815-3040-40D8-BFA9-5058B6B11995}" srcOrd="1" destOrd="0" presId="urn:microsoft.com/office/officeart/2018/2/layout/IconVerticalSolidList"/>
    <dgm:cxn modelId="{1B396949-E399-4289-BAD0-522BDDFF0B7A}" type="presParOf" srcId="{0987AE98-5884-40BE-8549-D365A67F28AC}" destId="{5BC92924-659F-461F-96C8-E01E8FDE274D}" srcOrd="2" destOrd="0" presId="urn:microsoft.com/office/officeart/2018/2/layout/IconVerticalSolidList"/>
    <dgm:cxn modelId="{0CC37ED1-2B7B-41F5-B166-D233FC757E90}" type="presParOf" srcId="{5BC92924-659F-461F-96C8-E01E8FDE274D}" destId="{BE4B1954-9C71-464D-B9DF-AA8C66F596D8}" srcOrd="0" destOrd="0" presId="urn:microsoft.com/office/officeart/2018/2/layout/IconVerticalSolidList"/>
    <dgm:cxn modelId="{272A811E-6C0B-41FA-A273-1F68FA8C0D8B}" type="presParOf" srcId="{5BC92924-659F-461F-96C8-E01E8FDE274D}" destId="{216EEF16-A195-42B3-B480-E56644000D0A}" srcOrd="1" destOrd="0" presId="urn:microsoft.com/office/officeart/2018/2/layout/IconVerticalSolidList"/>
    <dgm:cxn modelId="{FC2FBF1E-0713-4C24-B5CA-929551265008}" type="presParOf" srcId="{5BC92924-659F-461F-96C8-E01E8FDE274D}" destId="{540821D4-25E1-4BA2-B4C6-79DEAB978836}" srcOrd="2" destOrd="0" presId="urn:microsoft.com/office/officeart/2018/2/layout/IconVerticalSolidList"/>
    <dgm:cxn modelId="{A67D906C-8F03-4AFB-9489-C372476B769F}" type="presParOf" srcId="{5BC92924-659F-461F-96C8-E01E8FDE274D}" destId="{1904BDCF-7624-4F71-96A1-B1D8E61E1AE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D403BAE-6544-461B-8178-A38F31F6B953}" type="doc">
      <dgm:prSet loTypeId="urn:microsoft.com/office/officeart/2018/2/layout/IconCircleList" loCatId="icon" qsTypeId="urn:microsoft.com/office/officeart/2005/8/quickstyle/simple1#3" qsCatId="simple" csTypeId="urn:microsoft.com/office/officeart/2005/8/colors/accent1_2#3" csCatId="accent1" phldr="1"/>
      <dgm:spPr/>
      <dgm:t>
        <a:bodyPr/>
        <a:lstStyle/>
        <a:p>
          <a:endParaRPr lang="en-US"/>
        </a:p>
      </dgm:t>
    </dgm:pt>
    <dgm:pt modelId="{ED8E687A-5721-4451-A2B8-0358DE857AF0}">
      <dgm:prSet custT="1"/>
      <dgm:spPr/>
      <dgm:t>
        <a:bodyPr/>
        <a:lstStyle/>
        <a:p>
          <a:pPr algn="just">
            <a:lnSpc>
              <a:spcPct val="100000"/>
            </a:lnSpc>
          </a:pPr>
          <a:r>
            <a:rPr lang="en-GB" sz="1400" dirty="0">
              <a:latin typeface="Arial" panose="020B0604020202020204" pitchFamily="34" charset="0"/>
              <a:cs typeface="Arial" panose="020B0604020202020204" pitchFamily="34" charset="0"/>
            </a:rPr>
            <a:t>As far personal experience is concerned educating employees is crucial with the changing business and market trends </a:t>
          </a:r>
          <a:endParaRPr lang="en-US" sz="1400" dirty="0">
            <a:latin typeface="Arial" panose="020B0604020202020204" pitchFamily="34" charset="0"/>
            <a:cs typeface="Arial" panose="020B0604020202020204" pitchFamily="34" charset="0"/>
          </a:endParaRPr>
        </a:p>
      </dgm:t>
    </dgm:pt>
    <dgm:pt modelId="{05F0B9BE-EA82-47D6-854D-94B5FDA0D38A}" type="parTrans" cxnId="{E2908A99-6456-4DE4-8482-E8F237173808}">
      <dgm:prSet/>
      <dgm:spPr/>
      <dgm:t>
        <a:bodyPr/>
        <a:lstStyle/>
        <a:p>
          <a:endParaRPr lang="en-US"/>
        </a:p>
      </dgm:t>
    </dgm:pt>
    <dgm:pt modelId="{BDFDA96D-630E-4605-B327-755AAE215D1B}" type="sibTrans" cxnId="{E2908A99-6456-4DE4-8482-E8F237173808}">
      <dgm:prSet/>
      <dgm:spPr/>
      <dgm:t>
        <a:bodyPr/>
        <a:lstStyle/>
        <a:p>
          <a:pPr>
            <a:lnSpc>
              <a:spcPct val="100000"/>
            </a:lnSpc>
          </a:pPr>
          <a:endParaRPr lang="en-US"/>
        </a:p>
      </dgm:t>
    </dgm:pt>
    <dgm:pt modelId="{BF509714-D136-492C-9292-8E5A9C9A4177}">
      <dgm:prSet custT="1"/>
      <dgm:spPr/>
      <dgm:t>
        <a:bodyPr/>
        <a:lstStyle/>
        <a:p>
          <a:pPr algn="just">
            <a:lnSpc>
              <a:spcPct val="100000"/>
            </a:lnSpc>
          </a:pPr>
          <a:r>
            <a:rPr lang="en-GB" sz="1400" dirty="0">
              <a:latin typeface="Arial" panose="020B0604020202020204" pitchFamily="34" charset="0"/>
              <a:cs typeface="Arial" panose="020B0604020202020204" pitchFamily="34" charset="0"/>
            </a:rPr>
            <a:t>The areas of proper leadership traits and qualities help to develop a friendly relationship with the employees making them feel valued.</a:t>
          </a:r>
          <a:endParaRPr lang="en-US" sz="1400" dirty="0">
            <a:latin typeface="Arial" panose="020B0604020202020204" pitchFamily="34" charset="0"/>
            <a:cs typeface="Arial" panose="020B0604020202020204" pitchFamily="34" charset="0"/>
          </a:endParaRPr>
        </a:p>
      </dgm:t>
    </dgm:pt>
    <dgm:pt modelId="{F129A8A8-36D6-47DE-8F1D-95A40835A15A}" type="parTrans" cxnId="{C31C8DFA-C681-4E61-B5D2-438513EFFC0B}">
      <dgm:prSet/>
      <dgm:spPr/>
      <dgm:t>
        <a:bodyPr/>
        <a:lstStyle/>
        <a:p>
          <a:endParaRPr lang="en-US"/>
        </a:p>
      </dgm:t>
    </dgm:pt>
    <dgm:pt modelId="{847CFE48-01B8-4377-A71B-5D0244C13F94}" type="sibTrans" cxnId="{C31C8DFA-C681-4E61-B5D2-438513EFFC0B}">
      <dgm:prSet/>
      <dgm:spPr/>
      <dgm:t>
        <a:bodyPr/>
        <a:lstStyle/>
        <a:p>
          <a:endParaRPr lang="en-US"/>
        </a:p>
      </dgm:t>
    </dgm:pt>
    <dgm:pt modelId="{F9B8D55D-5EB2-4CF2-B40B-EF87A09A6A4C}" type="pres">
      <dgm:prSet presAssocID="{9D403BAE-6544-461B-8178-A38F31F6B953}" presName="root" presStyleCnt="0">
        <dgm:presLayoutVars>
          <dgm:dir/>
          <dgm:resizeHandles val="exact"/>
        </dgm:presLayoutVars>
      </dgm:prSet>
      <dgm:spPr/>
    </dgm:pt>
    <dgm:pt modelId="{5B67564D-5FDD-42A2-B93C-0210C37026AF}" type="pres">
      <dgm:prSet presAssocID="{9D403BAE-6544-461B-8178-A38F31F6B953}" presName="container" presStyleCnt="0">
        <dgm:presLayoutVars>
          <dgm:dir/>
          <dgm:resizeHandles val="exact"/>
        </dgm:presLayoutVars>
      </dgm:prSet>
      <dgm:spPr/>
    </dgm:pt>
    <dgm:pt modelId="{0DA9094B-B4A0-4BEB-B9CE-BD896C1593CA}" type="pres">
      <dgm:prSet presAssocID="{ED8E687A-5721-4451-A2B8-0358DE857AF0}" presName="compNode" presStyleCnt="0"/>
      <dgm:spPr/>
    </dgm:pt>
    <dgm:pt modelId="{E87227EA-F842-4CC9-8F01-7D703FD39406}" type="pres">
      <dgm:prSet presAssocID="{ED8E687A-5721-4451-A2B8-0358DE857AF0}" presName="iconBgRect" presStyleLbl="bgShp" presStyleIdx="0" presStyleCnt="2" custScaleX="391781" custScaleY="373574" custLinFactX="-100000" custLinFactY="-100000" custLinFactNeighborX="-106641" custLinFactNeighborY="-159782"/>
      <dgm:spPr/>
    </dgm:pt>
    <dgm:pt modelId="{ABA8A3CF-42CE-4F3F-9AC7-CB81BB843DBD}" type="pres">
      <dgm:prSet presAssocID="{ED8E687A-5721-4451-A2B8-0358DE857AF0}" presName="iconRect" presStyleLbl="node1" presStyleIdx="0" presStyleCnt="2" custScaleX="448723" custScaleY="401603" custLinFactX="-170737" custLinFactY="-200000" custLinFactNeighborX="-200000" custLinFactNeighborY="-25214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07F8AA2C-A103-4C29-8C96-A65CBE364B4A}" type="pres">
      <dgm:prSet presAssocID="{ED8E687A-5721-4451-A2B8-0358DE857AF0}" presName="spaceRect" presStyleCnt="0"/>
      <dgm:spPr/>
    </dgm:pt>
    <dgm:pt modelId="{B97A7B6E-4C16-4DDF-AE54-7433F7B2EF57}" type="pres">
      <dgm:prSet presAssocID="{ED8E687A-5721-4451-A2B8-0358DE857AF0}" presName="textRect" presStyleLbl="revTx" presStyleIdx="0" presStyleCnt="2" custScaleX="386400" custScaleY="382379" custLinFactX="-35043" custLinFactY="91134" custLinFactNeighborX="-100000" custLinFactNeighborY="100000">
        <dgm:presLayoutVars>
          <dgm:chMax val="1"/>
          <dgm:chPref val="1"/>
        </dgm:presLayoutVars>
      </dgm:prSet>
      <dgm:spPr/>
    </dgm:pt>
    <dgm:pt modelId="{AF04C546-935F-4A7C-96BC-4EF3C86E6D1A}" type="pres">
      <dgm:prSet presAssocID="{BDFDA96D-630E-4605-B327-755AAE215D1B}" presName="sibTrans" presStyleLbl="sibTrans2D1" presStyleIdx="0" presStyleCnt="0"/>
      <dgm:spPr/>
    </dgm:pt>
    <dgm:pt modelId="{25E9350F-D5D9-4493-9416-4292636B8A36}" type="pres">
      <dgm:prSet presAssocID="{BF509714-D136-492C-9292-8E5A9C9A4177}" presName="compNode" presStyleCnt="0"/>
      <dgm:spPr/>
    </dgm:pt>
    <dgm:pt modelId="{4DB6C1FF-9DF3-4BFD-A1C6-9A415FAA339C}" type="pres">
      <dgm:prSet presAssocID="{BF509714-D136-492C-9292-8E5A9C9A4177}" presName="iconBgRect" presStyleLbl="bgShp" presStyleIdx="1" presStyleCnt="2" custScaleX="375759" custScaleY="401403" custLinFactX="238143" custLinFactY="-100000" custLinFactNeighborX="300000" custLinFactNeighborY="-167733"/>
      <dgm:spPr/>
    </dgm:pt>
    <dgm:pt modelId="{680B9684-84DC-4CEA-B9F0-5E8A4A0D9214}" type="pres">
      <dgm:prSet presAssocID="{BF509714-D136-492C-9292-8E5A9C9A4177}" presName="iconRect" presStyleLbl="node1" presStyleIdx="1" presStyleCnt="2" custScaleX="384520" custScaleY="319766" custLinFactX="426244" custLinFactY="-200000" custLinFactNeighborX="500000" custLinFactNeighborY="-274517"/>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F598E0E0-08E5-4A96-BD99-C297C8782B7D}" type="pres">
      <dgm:prSet presAssocID="{BF509714-D136-492C-9292-8E5A9C9A4177}" presName="spaceRect" presStyleCnt="0"/>
      <dgm:spPr/>
    </dgm:pt>
    <dgm:pt modelId="{7208DC50-8DB8-4089-8A05-9DA9F77A12B0}" type="pres">
      <dgm:prSet presAssocID="{BF509714-D136-492C-9292-8E5A9C9A4177}" presName="textRect" presStyleLbl="revTx" presStyleIdx="1" presStyleCnt="2" custScaleX="328057" custScaleY="395646" custLinFactX="56544" custLinFactY="87878" custLinFactNeighborX="100000" custLinFactNeighborY="100000">
        <dgm:presLayoutVars>
          <dgm:chMax val="1"/>
          <dgm:chPref val="1"/>
        </dgm:presLayoutVars>
      </dgm:prSet>
      <dgm:spPr/>
    </dgm:pt>
  </dgm:ptLst>
  <dgm:cxnLst>
    <dgm:cxn modelId="{3F166E17-E89B-4D0F-9700-C6E9B5790D96}" type="presOf" srcId="{BF509714-D136-492C-9292-8E5A9C9A4177}" destId="{7208DC50-8DB8-4089-8A05-9DA9F77A12B0}" srcOrd="0" destOrd="0" presId="urn:microsoft.com/office/officeart/2018/2/layout/IconCircleList"/>
    <dgm:cxn modelId="{38703D7A-BF88-466E-B46E-5CFD7BE71254}" type="presOf" srcId="{9D403BAE-6544-461B-8178-A38F31F6B953}" destId="{F9B8D55D-5EB2-4CF2-B40B-EF87A09A6A4C}" srcOrd="0" destOrd="0" presId="urn:microsoft.com/office/officeart/2018/2/layout/IconCircleList"/>
    <dgm:cxn modelId="{0335C28C-0895-47C9-9AE3-B5167C2DC03B}" type="presOf" srcId="{ED8E687A-5721-4451-A2B8-0358DE857AF0}" destId="{B97A7B6E-4C16-4DDF-AE54-7433F7B2EF57}" srcOrd="0" destOrd="0" presId="urn:microsoft.com/office/officeart/2018/2/layout/IconCircleList"/>
    <dgm:cxn modelId="{E2908A99-6456-4DE4-8482-E8F237173808}" srcId="{9D403BAE-6544-461B-8178-A38F31F6B953}" destId="{ED8E687A-5721-4451-A2B8-0358DE857AF0}" srcOrd="0" destOrd="0" parTransId="{05F0B9BE-EA82-47D6-854D-94B5FDA0D38A}" sibTransId="{BDFDA96D-630E-4605-B327-755AAE215D1B}"/>
    <dgm:cxn modelId="{3CE1D7BF-4C6C-4730-8627-3C3B681B1199}" type="presOf" srcId="{BDFDA96D-630E-4605-B327-755AAE215D1B}" destId="{AF04C546-935F-4A7C-96BC-4EF3C86E6D1A}" srcOrd="0" destOrd="0" presId="urn:microsoft.com/office/officeart/2018/2/layout/IconCircleList"/>
    <dgm:cxn modelId="{C31C8DFA-C681-4E61-B5D2-438513EFFC0B}" srcId="{9D403BAE-6544-461B-8178-A38F31F6B953}" destId="{BF509714-D136-492C-9292-8E5A9C9A4177}" srcOrd="1" destOrd="0" parTransId="{F129A8A8-36D6-47DE-8F1D-95A40835A15A}" sibTransId="{847CFE48-01B8-4377-A71B-5D0244C13F94}"/>
    <dgm:cxn modelId="{9F56A5F3-3B33-45CD-888C-C243363C7143}" type="presParOf" srcId="{F9B8D55D-5EB2-4CF2-B40B-EF87A09A6A4C}" destId="{5B67564D-5FDD-42A2-B93C-0210C37026AF}" srcOrd="0" destOrd="0" presId="urn:microsoft.com/office/officeart/2018/2/layout/IconCircleList"/>
    <dgm:cxn modelId="{63A4A02C-783E-4F5F-8EE0-32A3DF8AD1B2}" type="presParOf" srcId="{5B67564D-5FDD-42A2-B93C-0210C37026AF}" destId="{0DA9094B-B4A0-4BEB-B9CE-BD896C1593CA}" srcOrd="0" destOrd="0" presId="urn:microsoft.com/office/officeart/2018/2/layout/IconCircleList"/>
    <dgm:cxn modelId="{E738A891-BF69-47E7-AFB3-393FF7F74262}" type="presParOf" srcId="{0DA9094B-B4A0-4BEB-B9CE-BD896C1593CA}" destId="{E87227EA-F842-4CC9-8F01-7D703FD39406}" srcOrd="0" destOrd="0" presId="urn:microsoft.com/office/officeart/2018/2/layout/IconCircleList"/>
    <dgm:cxn modelId="{6DBD8B62-9EE0-4743-8194-D23534F5FE06}" type="presParOf" srcId="{0DA9094B-B4A0-4BEB-B9CE-BD896C1593CA}" destId="{ABA8A3CF-42CE-4F3F-9AC7-CB81BB843DBD}" srcOrd="1" destOrd="0" presId="urn:microsoft.com/office/officeart/2018/2/layout/IconCircleList"/>
    <dgm:cxn modelId="{5608A5DB-207C-4AEB-9879-211D9EB394EC}" type="presParOf" srcId="{0DA9094B-B4A0-4BEB-B9CE-BD896C1593CA}" destId="{07F8AA2C-A103-4C29-8C96-A65CBE364B4A}" srcOrd="2" destOrd="0" presId="urn:microsoft.com/office/officeart/2018/2/layout/IconCircleList"/>
    <dgm:cxn modelId="{08DC6194-D6EB-4D3C-973F-48C52EA18A35}" type="presParOf" srcId="{0DA9094B-B4A0-4BEB-B9CE-BD896C1593CA}" destId="{B97A7B6E-4C16-4DDF-AE54-7433F7B2EF57}" srcOrd="3" destOrd="0" presId="urn:microsoft.com/office/officeart/2018/2/layout/IconCircleList"/>
    <dgm:cxn modelId="{8F3D0BBC-26CE-4DD9-AC68-86FF23797839}" type="presParOf" srcId="{5B67564D-5FDD-42A2-B93C-0210C37026AF}" destId="{AF04C546-935F-4A7C-96BC-4EF3C86E6D1A}" srcOrd="1" destOrd="0" presId="urn:microsoft.com/office/officeart/2018/2/layout/IconCircleList"/>
    <dgm:cxn modelId="{C50BE50A-7A78-4109-95AD-9CEC32BC108A}" type="presParOf" srcId="{5B67564D-5FDD-42A2-B93C-0210C37026AF}" destId="{25E9350F-D5D9-4493-9416-4292636B8A36}" srcOrd="2" destOrd="0" presId="urn:microsoft.com/office/officeart/2018/2/layout/IconCircleList"/>
    <dgm:cxn modelId="{5FD4EC18-A96A-4585-B6AA-59EBB8666B0D}" type="presParOf" srcId="{25E9350F-D5D9-4493-9416-4292636B8A36}" destId="{4DB6C1FF-9DF3-4BFD-A1C6-9A415FAA339C}" srcOrd="0" destOrd="0" presId="urn:microsoft.com/office/officeart/2018/2/layout/IconCircleList"/>
    <dgm:cxn modelId="{93522EE8-4A52-4854-935D-14A0FA3AF66F}" type="presParOf" srcId="{25E9350F-D5D9-4493-9416-4292636B8A36}" destId="{680B9684-84DC-4CEA-B9F0-5E8A4A0D9214}" srcOrd="1" destOrd="0" presId="urn:microsoft.com/office/officeart/2018/2/layout/IconCircleList"/>
    <dgm:cxn modelId="{6B751B44-7015-431C-B5FC-D6AB80D5FCA9}" type="presParOf" srcId="{25E9350F-D5D9-4493-9416-4292636B8A36}" destId="{F598E0E0-08E5-4A96-BD99-C297C8782B7D}" srcOrd="2" destOrd="0" presId="urn:microsoft.com/office/officeart/2018/2/layout/IconCircleList"/>
    <dgm:cxn modelId="{A259D9C2-842E-4D95-B12B-B93CF0DF515D}" type="presParOf" srcId="{25E9350F-D5D9-4493-9416-4292636B8A36}" destId="{7208DC50-8DB8-4089-8A05-9DA9F77A12B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DF5C0-C53E-4072-8700-CA5D1E7F5DB3}">
      <dsp:nvSpPr>
        <dsp:cNvPr id="0" name=""/>
        <dsp:cNvSpPr/>
      </dsp:nvSpPr>
      <dsp:spPr>
        <a:xfrm>
          <a:off x="0" y="707092"/>
          <a:ext cx="5181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1F40A0-B320-4659-B310-C0639F0DF080}">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95759F-FAEE-4FFA-B96D-80D53CC28651}">
      <dsp:nvSpPr>
        <dsp:cNvPr id="0" name=""/>
        <dsp:cNvSpPr/>
      </dsp:nvSpPr>
      <dsp:spPr bwMode="white">
        <a:xfrm>
          <a:off x="1507738" y="707092"/>
          <a:ext cx="3673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The prime responsibilities of a corporate HR Manager are Recruitment, Selection and Hiring deploying the right talent and skilled labour in the right job position</a:t>
          </a:r>
          <a:endParaRPr lang="en-US" sz="1400" kern="1200" dirty="0">
            <a:latin typeface="Arial" panose="020B0604020202020204" pitchFamily="34" charset="0"/>
            <a:cs typeface="Arial" panose="020B0604020202020204" pitchFamily="34" charset="0"/>
          </a:endParaRPr>
        </a:p>
      </dsp:txBody>
      <dsp:txXfrm>
        <a:off x="1507738" y="707092"/>
        <a:ext cx="3673861" cy="1305401"/>
      </dsp:txXfrm>
    </dsp:sp>
    <dsp:sp modelId="{571DA2C4-9911-4728-8399-D3F3F3A03377}">
      <dsp:nvSpPr>
        <dsp:cNvPr id="0" name=""/>
        <dsp:cNvSpPr/>
      </dsp:nvSpPr>
      <dsp:spPr>
        <a:xfrm>
          <a:off x="0" y="2338844"/>
          <a:ext cx="5181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672AA3-274D-4B4C-BD29-E07127BE4F3E}">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FDFF3C-9877-4FA9-8767-18FC2B41E274}">
      <dsp:nvSpPr>
        <dsp:cNvPr id="0" name=""/>
        <dsp:cNvSpPr/>
      </dsp:nvSpPr>
      <dsp:spPr bwMode="white">
        <a:xfrm>
          <a:off x="1507738" y="2338844"/>
          <a:ext cx="3673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just"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The other key HR Executive responsibility and duties can be offering various training and learning workshops, building employer employee peaceful workplace relationships and maintaining firm culture.</a:t>
          </a:r>
          <a:endParaRPr lang="en-US" sz="1400" kern="1200" dirty="0">
            <a:latin typeface="Arial" panose="020B0604020202020204" pitchFamily="34" charset="0"/>
            <a:cs typeface="Arial" panose="020B0604020202020204" pitchFamily="34" charset="0"/>
          </a:endParaRPr>
        </a:p>
      </dsp:txBody>
      <dsp:txXfrm>
        <a:off x="1507738" y="2338844"/>
        <a:ext cx="3673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A932A-AACF-4674-B336-F2EE93A752BB}">
      <dsp:nvSpPr>
        <dsp:cNvPr id="0" name=""/>
        <dsp:cNvSpPr/>
      </dsp:nvSpPr>
      <dsp:spPr bwMode="white">
        <a:xfrm>
          <a:off x="0" y="702131"/>
          <a:ext cx="5717146" cy="1373995"/>
        </a:xfrm>
        <a:prstGeom prst="roundRect">
          <a:avLst>
            <a:gd name="adj" fmla="val 10000"/>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B99AD688-CBCA-4991-9BC6-C7FE51CD0533}">
      <dsp:nvSpPr>
        <dsp:cNvPr id="0" name=""/>
        <dsp:cNvSpPr/>
      </dsp:nvSpPr>
      <dsp:spPr bwMode="white">
        <a:xfrm>
          <a:off x="415633" y="1053396"/>
          <a:ext cx="755697" cy="755697"/>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10DE156F-B43C-4ECC-9A32-11FD2935CFD9}">
      <dsp:nvSpPr>
        <dsp:cNvPr id="0" name=""/>
        <dsp:cNvSpPr/>
      </dsp:nvSpPr>
      <dsp:spPr bwMode="white">
        <a:xfrm>
          <a:off x="1586964" y="744247"/>
          <a:ext cx="4130182" cy="1373995"/>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145414" tIns="145414" rIns="145414" bIns="145414" numCol="1" spcCol="1270" anchor="ctr" anchorCtr="0">
          <a:noAutofit/>
        </a:bodyPr>
        <a:lstStyle/>
        <a:p>
          <a:pPr marL="0" lvl="0" indent="0" algn="just" defTabSz="1600200">
            <a:lnSpc>
              <a:spcPct val="100000"/>
            </a:lnSpc>
            <a:spcBef>
              <a:spcPct val="0"/>
            </a:spcBef>
            <a:spcAft>
              <a:spcPct val="35000"/>
            </a:spcAft>
            <a:buNone/>
          </a:pPr>
          <a:r>
            <a:rPr lang="en-GB" sz="3600" b="0" kern="1200" dirty="0">
              <a:solidFill>
                <a:schemeClr val="tx1"/>
              </a:solidFill>
              <a:latin typeface="Arial" panose="020B0604020202020204" pitchFamily="34" charset="0"/>
              <a:cs typeface="Arial" panose="020B0604020202020204" pitchFamily="34" charset="0"/>
            </a:rPr>
            <a:t>The main expectations of an employer from the HR executive is to develop a high-quality recruitment and selection integration managing the entire managing the employee life cycle efficiently</a:t>
          </a:r>
        </a:p>
        <a:p>
          <a:pPr marL="0" lvl="0" indent="0" algn="just" defTabSz="1600200">
            <a:lnSpc>
              <a:spcPct val="100000"/>
            </a:lnSpc>
            <a:spcBef>
              <a:spcPct val="0"/>
            </a:spcBef>
            <a:spcAft>
              <a:spcPct val="35000"/>
            </a:spcAft>
            <a:buNone/>
          </a:pPr>
          <a:endParaRPr lang="en-GB" sz="3600" b="0" kern="1200" dirty="0">
            <a:solidFill>
              <a:schemeClr val="tx1"/>
            </a:solidFill>
            <a:latin typeface="Arial" panose="020B0604020202020204" pitchFamily="34" charset="0"/>
            <a:cs typeface="Arial" panose="020B0604020202020204" pitchFamily="34" charset="0"/>
          </a:endParaRPr>
        </a:p>
        <a:p>
          <a:pPr marL="0" lvl="0" indent="0" algn="just" defTabSz="1600200">
            <a:lnSpc>
              <a:spcPct val="100000"/>
            </a:lnSpc>
            <a:spcBef>
              <a:spcPct val="0"/>
            </a:spcBef>
            <a:spcAft>
              <a:spcPct val="35000"/>
            </a:spcAft>
            <a:buNone/>
          </a:pPr>
          <a:endParaRPr lang="en-US" sz="3600" b="0" kern="1200" dirty="0">
            <a:solidFill>
              <a:schemeClr val="tx1"/>
            </a:solidFill>
            <a:latin typeface="Arial" panose="020B0604020202020204" pitchFamily="34" charset="0"/>
            <a:cs typeface="Arial" panose="020B0604020202020204" pitchFamily="34" charset="0"/>
          </a:endParaRPr>
        </a:p>
      </dsp:txBody>
      <dsp:txXfrm>
        <a:off x="1586964" y="744247"/>
        <a:ext cx="4130182" cy="1373995"/>
      </dsp:txXfrm>
    </dsp:sp>
    <dsp:sp modelId="{BE4B1954-9C71-464D-B9DF-AA8C66F596D8}">
      <dsp:nvSpPr>
        <dsp:cNvPr id="0" name=""/>
        <dsp:cNvSpPr/>
      </dsp:nvSpPr>
      <dsp:spPr bwMode="white">
        <a:xfrm>
          <a:off x="0" y="2461741"/>
          <a:ext cx="5717146" cy="1373995"/>
        </a:xfrm>
        <a:prstGeom prst="roundRect">
          <a:avLst>
            <a:gd name="adj" fmla="val 10000"/>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216EEF16-A195-42B3-B480-E56644000D0A}">
      <dsp:nvSpPr>
        <dsp:cNvPr id="0" name=""/>
        <dsp:cNvSpPr/>
      </dsp:nvSpPr>
      <dsp:spPr bwMode="white">
        <a:xfrm>
          <a:off x="415633" y="2770890"/>
          <a:ext cx="755697" cy="755697"/>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1904BDCF-7624-4F71-96A1-B1D8E61E1AE0}">
      <dsp:nvSpPr>
        <dsp:cNvPr id="0" name=""/>
        <dsp:cNvSpPr/>
      </dsp:nvSpPr>
      <dsp:spPr bwMode="white">
        <a:xfrm>
          <a:off x="1586964" y="2461741"/>
          <a:ext cx="4130182" cy="1373995"/>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145414" tIns="145414" rIns="145414" bIns="145414" numCol="1" spcCol="1270" anchor="ctr" anchorCtr="0">
          <a:noAutofit/>
        </a:bodyPr>
        <a:lstStyle/>
        <a:p>
          <a:pPr marL="0" lvl="0" indent="0" algn="just" defTabSz="1600200">
            <a:lnSpc>
              <a:spcPct val="100000"/>
            </a:lnSpc>
            <a:spcBef>
              <a:spcPct val="0"/>
            </a:spcBef>
            <a:spcAft>
              <a:spcPct val="35000"/>
            </a:spcAft>
            <a:buNone/>
          </a:pPr>
          <a:endParaRPr lang="en-GB" sz="3600" kern="1200" dirty="0">
            <a:solidFill>
              <a:schemeClr val="tx1"/>
            </a:solidFill>
            <a:latin typeface="Arial" panose="020B0604020202020204" pitchFamily="34" charset="0"/>
            <a:cs typeface="Arial" panose="020B0604020202020204" pitchFamily="34" charset="0"/>
          </a:endParaRPr>
        </a:p>
        <a:p>
          <a:pPr marL="0" lvl="0" indent="0" algn="just" defTabSz="1600200">
            <a:lnSpc>
              <a:spcPct val="100000"/>
            </a:lnSpc>
            <a:spcBef>
              <a:spcPct val="0"/>
            </a:spcBef>
            <a:spcAft>
              <a:spcPct val="35000"/>
            </a:spcAft>
            <a:buNone/>
          </a:pPr>
          <a:r>
            <a:rPr lang="en-GB" sz="3600" kern="1200" dirty="0">
              <a:solidFill>
                <a:schemeClr val="tx1"/>
              </a:solidFill>
              <a:latin typeface="Arial" panose="020B0604020202020204" pitchFamily="34" charset="0"/>
              <a:cs typeface="Arial" panose="020B0604020202020204" pitchFamily="34" charset="0"/>
            </a:rPr>
            <a:t>The firm also expects that the HR executive needs to guide the employee performance role in accordance with organisational work culture and future business needs and goals. </a:t>
          </a:r>
        </a:p>
        <a:p>
          <a:pPr marL="0" lvl="0" indent="0" algn="just" defTabSz="1600200">
            <a:lnSpc>
              <a:spcPct val="100000"/>
            </a:lnSpc>
            <a:spcBef>
              <a:spcPct val="0"/>
            </a:spcBef>
            <a:spcAft>
              <a:spcPct val="35000"/>
            </a:spcAft>
            <a:buNone/>
          </a:pPr>
          <a:endParaRPr lang="en-GB" sz="3600" kern="1200" dirty="0">
            <a:solidFill>
              <a:schemeClr val="tx1"/>
            </a:solidFill>
            <a:latin typeface="Arial" panose="020B0604020202020204" pitchFamily="34" charset="0"/>
            <a:cs typeface="Arial" panose="020B0604020202020204" pitchFamily="34" charset="0"/>
          </a:endParaRPr>
        </a:p>
        <a:p>
          <a:pPr marL="0" lvl="0" indent="0" algn="just" defTabSz="1600200">
            <a:lnSpc>
              <a:spcPct val="100000"/>
            </a:lnSpc>
            <a:spcBef>
              <a:spcPct val="0"/>
            </a:spcBef>
            <a:spcAft>
              <a:spcPct val="35000"/>
            </a:spcAft>
            <a:buNone/>
          </a:pPr>
          <a:endParaRPr lang="en-US" sz="3600" kern="1200" dirty="0">
            <a:solidFill>
              <a:schemeClr val="tx1"/>
            </a:solidFill>
            <a:latin typeface="Arial" panose="020B0604020202020204" pitchFamily="34" charset="0"/>
            <a:cs typeface="Arial" panose="020B0604020202020204" pitchFamily="34" charset="0"/>
          </a:endParaRPr>
        </a:p>
      </dsp:txBody>
      <dsp:txXfrm>
        <a:off x="1586964" y="2461741"/>
        <a:ext cx="4130182" cy="13739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7227EA-F842-4CC9-8F01-7D703FD39406}">
      <dsp:nvSpPr>
        <dsp:cNvPr id="0" name=""/>
        <dsp:cNvSpPr/>
      </dsp:nvSpPr>
      <dsp:spPr bwMode="white">
        <a:xfrm>
          <a:off x="1209889" y="0"/>
          <a:ext cx="2008693" cy="2008693"/>
        </a:xfrm>
        <a:prstGeom prst="ellipse">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ABA8A3CF-42CE-4F3F-9AC7-CB81BB843DBD}">
      <dsp:nvSpPr>
        <dsp:cNvPr id="0" name=""/>
        <dsp:cNvSpPr/>
      </dsp:nvSpPr>
      <dsp:spPr bwMode="white">
        <a:xfrm>
          <a:off x="1728617" y="0"/>
          <a:ext cx="1165042" cy="116504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B97A7B6E-4C16-4DDF-AE54-7433F7B2EF57}">
      <dsp:nvSpPr>
        <dsp:cNvPr id="0" name=""/>
        <dsp:cNvSpPr/>
      </dsp:nvSpPr>
      <dsp:spPr bwMode="white">
        <a:xfrm>
          <a:off x="3053724" y="1005621"/>
          <a:ext cx="4734776" cy="2008693"/>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10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As far personal experience is concerned educating employees is crucial with the changing business and market trends </a:t>
          </a:r>
          <a:endParaRPr lang="en-US" sz="1400" kern="1200" dirty="0">
            <a:solidFill>
              <a:schemeClr val="tx1"/>
            </a:solidFill>
            <a:latin typeface="Arial" panose="020B0604020202020204" pitchFamily="34" charset="0"/>
            <a:cs typeface="Arial" panose="020B0604020202020204" pitchFamily="34" charset="0"/>
          </a:endParaRPr>
        </a:p>
      </dsp:txBody>
      <dsp:txXfrm>
        <a:off x="3053724" y="1005621"/>
        <a:ext cx="4734776" cy="2008693"/>
      </dsp:txXfrm>
    </dsp:sp>
    <dsp:sp modelId="{4DB6C1FF-9DF3-4BFD-A1C6-9A415FAA339C}">
      <dsp:nvSpPr>
        <dsp:cNvPr id="0" name=""/>
        <dsp:cNvSpPr/>
      </dsp:nvSpPr>
      <dsp:spPr bwMode="white">
        <a:xfrm>
          <a:off x="5146103" y="1136231"/>
          <a:ext cx="2008693" cy="2008693"/>
        </a:xfrm>
        <a:prstGeom prst="ellipse">
          <a:avLst/>
        </a:prstGeom>
        <a:solidFill>
          <a:schemeClr val="accent1">
            <a:tint val="40000"/>
            <a:hueOff val="0"/>
            <a:satOff val="0"/>
            <a:lumOff val="0"/>
            <a:alphaOff val="0"/>
          </a:schemeClr>
        </a:solidFill>
        <a:ln>
          <a:noFill/>
        </a:ln>
        <a:effectLst/>
      </dsp:spPr>
      <dsp:style>
        <a:lnRef idx="0">
          <a:schemeClr val="accent1"/>
        </a:lnRef>
        <a:fillRef idx="1">
          <a:schemeClr val="accent1">
            <a:tint val="40000"/>
          </a:schemeClr>
        </a:fillRef>
        <a:effectRef idx="0">
          <a:scrgbClr r="0" g="0" b="0"/>
        </a:effectRef>
        <a:fontRef idx="minor"/>
      </dsp:style>
    </dsp:sp>
    <dsp:sp modelId="{680B9684-84DC-4CEA-B9F0-5E8A4A0D9214}">
      <dsp:nvSpPr>
        <dsp:cNvPr id="0" name=""/>
        <dsp:cNvSpPr/>
      </dsp:nvSpPr>
      <dsp:spPr bwMode="white">
        <a:xfrm>
          <a:off x="5497570" y="1168976"/>
          <a:ext cx="1165042" cy="116504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hemeClr val="lt1"/>
        </a:lnRef>
        <a:fillRef idx="1">
          <a:schemeClr val="accent1"/>
        </a:fillRef>
        <a:effectRef idx="0">
          <a:scrgbClr r="0" g="0" b="0"/>
        </a:effectRef>
        <a:fontRef idx="minor">
          <a:schemeClr val="lt1"/>
        </a:fontRef>
      </dsp:style>
    </dsp:sp>
    <dsp:sp modelId="{7208DC50-8DB8-4089-8A05-9DA9F77A12B0}">
      <dsp:nvSpPr>
        <dsp:cNvPr id="0" name=""/>
        <dsp:cNvSpPr/>
      </dsp:nvSpPr>
      <dsp:spPr bwMode="white">
        <a:xfrm>
          <a:off x="6967848" y="2477582"/>
          <a:ext cx="4734776" cy="2008693"/>
        </a:xfrm>
        <a:prstGeom prst="rect">
          <a:avLst/>
        </a:prstGeom>
        <a:noFill/>
        <a:ln>
          <a:noFill/>
        </a:ln>
        <a:effectLst/>
      </dsp:spPr>
      <dsp:style>
        <a:lnRef idx="0">
          <a:schemeClr val="dk1">
            <a:alpha val="0"/>
          </a:schemeClr>
        </a:lnRef>
        <a:fillRef idx="0">
          <a:schemeClr val="lt1">
            <a:alpha val="0"/>
          </a:schemeClr>
        </a:fillRef>
        <a:effectRef idx="0">
          <a:scrgbClr r="0" g="0" b="0"/>
        </a:effectRef>
        <a:fontRef idx="minor"/>
      </dsp:style>
      <dsp:txBody>
        <a:bodyPr spcFirstLastPara="0" vert="horz" wrap="square" lIns="0" tIns="0" rIns="0" bIns="0" numCol="1" spcCol="1270" anchor="ctr" anchorCtr="0">
          <a:noAutofit/>
        </a:bodyPr>
        <a:lstStyle/>
        <a:p>
          <a:pPr marL="0" lvl="0" indent="0" algn="just" defTabSz="622300">
            <a:lnSpc>
              <a:spcPct val="10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The areas of proper leadership traits and qualities help to develop a friendly relationship with the employees making them feel valued.</a:t>
          </a:r>
          <a:endParaRPr lang="en-US" sz="1400" kern="1200" dirty="0">
            <a:solidFill>
              <a:schemeClr val="tx1"/>
            </a:solidFill>
            <a:latin typeface="Arial" panose="020B0604020202020204" pitchFamily="34" charset="0"/>
            <a:cs typeface="Arial" panose="020B0604020202020204" pitchFamily="34" charset="0"/>
          </a:endParaRPr>
        </a:p>
      </dsp:txBody>
      <dsp:txXfrm>
        <a:off x="6967848" y="2477582"/>
        <a:ext cx="4734776" cy="200869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860748-E3BB-4FE4-A0AA-2E1A439DFC45}" type="datetimeFigureOut">
              <a:rPr lang="en-US"/>
              <a:t>6/19/2024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E22DCB-F50E-4200-9756-397C896E064B}"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According to me, effective human resource leadership traits and qualities help to develop better management, directing and leading the human resources to achieve better employee performances and address company future expansion plans. An effective organisational people management needs to experience a proper workplace mutual assistance in terms of training and development worship and boasting the employee moral to deliver competitive performance (Mousa </a:t>
            </a:r>
            <a:r>
              <a:rPr lang="en-GB" i="1" dirty="0"/>
              <a:t>et al., </a:t>
            </a:r>
            <a:r>
              <a:rPr lang="en-GB" dirty="0"/>
              <a:t>2020).</a:t>
            </a:r>
            <a:endParaRPr lang="en-US" dirty="0"/>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The HR personnel exerts its prioritised responsibility and commitment to establish real-time communication coordination with the senior management team and the subordinate staffs, addressing the company issues and future business scope. I believe that the HR role is very significant in creating real-time team engagement from the upper management levels to the staff levels addressing any business project requirements and its proper directing activities. I believe that an HR executive plays a vital role to apply proper team building activities aligning with organisational business goals and objectives experiencing better competitive sustainable advantages.</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me, the HR executive needs to provide real-time assessment and tracking of the performances of the various interviews and selecting the right talent to suit the desired job vacancy. The HR executive is bound to monitor and address any issues related to employees having no proper workplace compensation or benefits and synchronising employee relationship with any senior management decisions towards organisational change management. The committed HR role in Unilever executes a transformed strategic workforce planning and gathers real-time performance feedback along with arranging transparent meetings, sharing new information and creating awareness about new training workshops. Unilever HR information system follows the Workday Human Capital Management (HCM) approach to synchronise all the HR activities towards organisational goals and objectives (En-gb.newsroom.workday.com, 2024). .I believe that the HR manager is also answerable about the areas of staff track levels, employee engagement and implying key performance indicators (KPIs) encouraging better return on organisational investments.</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I believe that these above-mentioned crucial areas of responsibility are the secondary HR activities that also help to encash HR roles and responsibilities towards wider segments of improving organisational performance and productivity to achieve strong competitive success. The HR manager is responsible for ensuring employee development and create a favourable workplace environment free from workplace bullying, conflicts and equality treatment. For instance, Zara are entitled to recruit specially-abled candidates to its multiple store locations by hiring nearby candidates having good managerial skills, supporting equality in global workforce engagement. This includes Zara’s HR personnel has also doubled the volumes of recruiting disabled candidates within two years to support its global store operation (Forbes.com, 2023).</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me, an organisation highly depends on active participation of the HR manager and its team developing an effective employee life cycle to streamline entire recruitment, selection, training and administering employee benefits programs. A corporate organisation and its employees expects an all-round HR executive performance commitments and can use the right HR skills to establish real-time business performance executive and can build good rapport from higher to the lower levels of company departments. In addition, the HR executive needs to have good knowledge of the law connected with organisational business understanding to maintain an authentic organisational working culture. For instance, Accor hotels in the UK addresses people management and aligning employee performances to help communities to develop a sustainable hotels’ local ecosystems (Group.accor.com, 2023).</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me, Vertical organisational relationship building serves to have better interactive communication and connectivity of the senior levels officials, manager and administrative personnel with the employee working team. This helps to create supportive and inclusive workplace vulnerabilities where any management or employees issues are strategy dealt with real action plans. On the other hand, Horizontal organisational relationship is a new HR strategic concept that helps to encourage proper synchronisation of centralised and decentralised decision making process aligning staffs with the senior management expectations. For instance, NETFLIX follows a Horizontal organisational relationship where the HR builds positive relationships with employees and employers sharing increased work process responsibility (Rancord.org, 2019).</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me, MNC companies like TESCO use the right channels of workplace communication such as reports, e-letters, faxing, e-mail, and memos to exchange real-time workplace information and updates. This kind of multimedia use through the internet makes the employees feel engaged as well as motivated to work as a team, positively influencing positive Employee workplace relationships, optimising two way communication (Personneltoday.com, 2022). I think the UK, Whitbread hotel industry follows an unique workplace conflict management system where the HR executive focuses on three pillars of workplace integrity such as Community welfare, New Opportunity, and Responsible employee development creating a solid employee alliance in the hospitality industry (Sustainablehospitalityalliance.org, 2023). On the other hand, I believe that automobile companies like Volkswagen are highly committed to changing its HR personnel to monitor and track the levels of job satisfaction within employees by deploying employee-orientation programs that yield continuous strategic value-added contributions (Annualreport2020.volkswagenag.com, 2020).</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a:t>According to me, employees are humans and it is obvious that they have limited knowledge and skills in their areas of expertise and it is the duty of the HR executive to create employee awareness to participate in new teaching and learning programs. In addition, on the basis of their organisational work culture it’s the responsibility of the HR team manager to use the tight leadership traits and styles to create relationship transparency with the employees developing emotional connections.</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According to me, the presentation offers an open and transparent learning experience about the prime responsibilities of a corporate HR Manager and areas of work remittance approach by the HR manager. The presentation provides real time organisational case study examples by defining and explaining the HR executive role in synchronising organisational business motives with employee performances along with benefiting employees in various ways.</a:t>
            </a:r>
            <a:endParaRPr lang="en-US" dirty="0"/>
          </a:p>
          <a:p>
            <a:br>
              <a:rPr lang="en-US" dirty="0"/>
            </a:br>
            <a:endParaRPr lang="en-US" dirty="0"/>
          </a:p>
          <a:p>
            <a:pPr algn="just"/>
            <a:r>
              <a:rPr lang="en-GB"/>
              <a:t> </a:t>
            </a:r>
            <a:endParaRPr lang="en-US"/>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98E22DCB-F50E-4200-9756-397C896E064B}" type="slidenum">
              <a:r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4.xml" /></Relationships>
</file>

<file path=ppt/slides/_rels/slide3.xml.rels><?xml version="1.0" encoding="UTF-8" standalone="yes"?>
<Relationships xmlns="http://schemas.openxmlformats.org/package/2006/relationships"><Relationship Id="rId8" Type="http://schemas.openxmlformats.org/officeDocument/2006/relationships/image" Target="../media/image7.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2.xml" /><Relationship Id="rId1" Type="http://schemas.openxmlformats.org/officeDocument/2006/relationships/slideLayout" Target="../slideLayouts/slideLayout4.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3.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8" Type="http://schemas.openxmlformats.org/officeDocument/2006/relationships/image" Target="../media/image12.jpeg" /><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4.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6.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8.xml" /><Relationship Id="rId1" Type="http://schemas.openxmlformats.org/officeDocument/2006/relationships/slideLayout" Target="../slideLayouts/slideLayout4.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9.xml" /><Relationship Id="rId1" Type="http://schemas.openxmlformats.org/officeDocument/2006/relationships/slideLayout" Target="../slideLayouts/slideLayout4.xml" /></Relationships>
</file>

<file path=ppt/slides/_rels/slide11.xml.rels><?xml version="1.0" encoding="UTF-8" standalone="yes"?>
<Relationships xmlns="http://schemas.openxmlformats.org/package/2006/relationships"><Relationship Id="rId3" Type="http://schemas.openxmlformats.org/officeDocument/2006/relationships/hyperlink" Target="https://sustainablehospitalityalliance.org/members/whitbread-plc/#:~:text=About%20Whitbread%20PLC&amp;text=Our%20strategy%20is%20underpinned%20by,and%20team%20member%20well%2Dbeing" TargetMode="External" /><Relationship Id="rId2" Type="http://schemas.openxmlformats.org/officeDocument/2006/relationships/hyperlink" Target="https://www.emerald.com/insight/content/doi/10.1108/ER-10-2019-0385/full/html" TargetMode="Externa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nds holding a tablet with a diagram on it&#10;&#10;Description automatically generated"/>
          <p:cNvPicPr>
            <a:picLocks noChangeAspect="1"/>
          </p:cNvPicPr>
          <p:nvPr/>
        </p:nvPicPr>
        <p:blipFill rotWithShape="1">
          <a:blip r:embed="rId2"/>
          <a:srcRect t="12612" b="7388"/>
          <a:stretch>
            <a:fillRect/>
          </a:stretch>
        </p:blipFill>
        <p:spPr>
          <a:xfrm>
            <a:off x="3371850" y="353060"/>
            <a:ext cx="4648835" cy="2479675"/>
          </a:xfrm>
          <a:prstGeom prst="rect">
            <a:avLst/>
          </a:prstGeom>
          <a:effectLst>
            <a:outerShdw blurRad="596900" dist="330200" dir="8820000" sx="87000" sy="87000" algn="ctr" rotWithShape="0">
              <a:srgbClr val="000000">
                <a:alpha val="29000"/>
              </a:srgbClr>
            </a:outerShdw>
          </a:effectLst>
        </p:spPr>
      </p:pic>
      <p:sp useBgFill="1">
        <p:nvSpPr>
          <p:cNvPr id="12" name="Rectangle 11"/>
          <p:cNvSpPr>
            <a:spLocks noGrp="1" noRot="1" noChangeAspect="1" noMove="1" noResize="1" noEditPoints="1" noAdjustHandles="1" noChangeArrowheads="1" noChangeShapeType="1" noTextEdit="1"/>
          </p:cNvSpPr>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96225" y="4728640"/>
            <a:ext cx="8661123" cy="2129359"/>
          </a:xfrm>
        </p:spPr>
        <p:txBody>
          <a:bodyPr anchor="ctr">
            <a:normAutofit/>
          </a:bodyPr>
          <a:lstStyle/>
          <a:p>
            <a:r>
              <a:rPr lang="en-US" sz="2800" b="1" dirty="0">
                <a:latin typeface="Arial" panose="020B0604020202020204"/>
                <a:cs typeface="Arial" panose="020B0604020202020204"/>
              </a:rPr>
              <a:t>MANAGING PEOPLE</a:t>
            </a:r>
          </a:p>
        </p:txBody>
      </p:sp>
      <p:sp>
        <p:nvSpPr>
          <p:cNvPr id="3" name="Text Box 2"/>
          <p:cNvSpPr txBox="1"/>
          <p:nvPr/>
        </p:nvSpPr>
        <p:spPr>
          <a:xfrm>
            <a:off x="3888740" y="3308985"/>
            <a:ext cx="4025265" cy="1477328"/>
          </a:xfrm>
          <a:prstGeom prst="rect">
            <a:avLst/>
          </a:prstGeom>
          <a:noFill/>
        </p:spPr>
        <p:txBody>
          <a:bodyPr wrap="square" rtlCol="0">
            <a:spAutoFit/>
          </a:bodyPr>
          <a:lstStyle/>
          <a:p>
            <a:r>
              <a:rPr lang="en-GB" altLang="en-US" dirty="0"/>
              <a:t>student name : Iulian </a:t>
            </a:r>
            <a:r>
              <a:rPr lang="en-GB" altLang="en-US" dirty="0" err="1"/>
              <a:t>Neagu</a:t>
            </a:r>
            <a:endParaRPr lang="en-GB" altLang="en-US" dirty="0"/>
          </a:p>
          <a:p>
            <a:r>
              <a:rPr lang="en-GB" altLang="en-US" dirty="0"/>
              <a:t>student id : 2107401</a:t>
            </a:r>
          </a:p>
          <a:p>
            <a:r>
              <a:rPr lang="en-GB" altLang="en-US" dirty="0"/>
              <a:t>module code : LCBB5004</a:t>
            </a:r>
          </a:p>
          <a:p>
            <a:r>
              <a:rPr lang="en-GB" altLang="en-US" dirty="0"/>
              <a:t>module name : Managing People</a:t>
            </a:r>
          </a:p>
          <a:p>
            <a:r>
              <a:rPr lang="en-GB" altLang="en-US" dirty="0"/>
              <a:t>module lecturer : </a:t>
            </a:r>
            <a:r>
              <a:rPr lang="en-GB" altLang="en-US" dirty="0" err="1"/>
              <a:t>Aderemi</a:t>
            </a:r>
            <a:r>
              <a:rPr lang="en-GB" altLang="en-US" dirty="0"/>
              <a:t> </a:t>
            </a:r>
            <a:r>
              <a:rPr lang="en-GB" altLang="en-US" dirty="0" err="1"/>
              <a:t>Ojebode</a:t>
            </a:r>
            <a:endParaRPr lang="en-GB"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atin typeface="Times New Roman" panose="02020603050405020304"/>
                <a:cs typeface="Times New Roman" panose="02020603050405020304"/>
              </a:rPr>
              <a:t>Group.accor.com, 2023</a:t>
            </a:r>
            <a:endParaRPr lang="en-US"/>
          </a:p>
        </p:txBody>
      </p:sp>
      <p:sp>
        <p:nvSpPr>
          <p:cNvPr id="2" name="Title 1"/>
          <p:cNvSpPr>
            <a:spLocks noGrp="1"/>
          </p:cNvSpPr>
          <p:nvPr>
            <p:ph type="title"/>
          </p:nvPr>
        </p:nvSpPr>
        <p:spPr>
          <a:xfrm>
            <a:off x="630936" y="640080"/>
            <a:ext cx="4818888" cy="1481328"/>
          </a:xfrm>
        </p:spPr>
        <p:txBody>
          <a:bodyPr vert="horz" lIns="91440" tIns="45720" rIns="91440" bIns="45720" rtlCol="0" anchor="b">
            <a:normAutofit/>
          </a:bodyPr>
          <a:lstStyle/>
          <a:p>
            <a:r>
              <a:rPr lang="en-US" sz="2800" b="1" dirty="0">
                <a:latin typeface="Arial" panose="020B0604020202020204"/>
                <a:cs typeface="Arial" panose="020B0604020202020204"/>
              </a:rPr>
              <a:t>INTRODUCTION</a:t>
            </a:r>
            <a:endParaRPr lang="en-US" sz="2800" b="1" kern="1200" dirty="0">
              <a:latin typeface="Arial" panose="020B0604020202020204"/>
              <a:cs typeface="Arial" panose="020B0604020202020204"/>
            </a:endParaRPr>
          </a:p>
        </p:txBody>
      </p:sp>
      <p:sp>
        <p:nvSpPr>
          <p:cNvPr id="12" name="sketch line"/>
          <p:cNvSpPr>
            <a:spLocks noGrp="1" noRot="1" noChangeAspect="1" noMove="1" noResize="1" noEditPoints="1" noAdjustHandles="1" noChangeArrowheads="1" noChangeShapeType="1" noTextEdit="1"/>
          </p:cNvSpPr>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630936" y="2660904"/>
            <a:ext cx="4818888" cy="3547872"/>
          </a:xfrm>
        </p:spPr>
        <p:txBody>
          <a:bodyPr vert="horz" lIns="91440" tIns="45720" rIns="91440" bIns="45720" rtlCol="0" anchor="t">
            <a:normAutofit/>
          </a:bodyPr>
          <a:lstStyle/>
          <a:p>
            <a:pPr marL="0" indent="0" algn="just">
              <a:lnSpc>
                <a:spcPct val="150000"/>
              </a:lnSpc>
              <a:buNone/>
            </a:pPr>
            <a:r>
              <a:rPr lang="en-GB" sz="1400" dirty="0">
                <a:latin typeface="Arial" panose="020B0604020202020204" pitchFamily="34" charset="0"/>
                <a:cs typeface="Arial" panose="020B0604020202020204" pitchFamily="34" charset="0"/>
              </a:rPr>
              <a:t>Managing and directing people in real-life workplace experiences can be established through effective human resource leadership approach</a:t>
            </a:r>
          </a:p>
          <a:p>
            <a:pPr marL="0" indent="0" algn="just">
              <a:lnSpc>
                <a:spcPct val="150000"/>
              </a:lnSpc>
              <a:buNone/>
            </a:pPr>
            <a:endParaRPr lang="en-GB" sz="1400" dirty="0">
              <a:latin typeface="Arial" panose="020B0604020202020204" pitchFamily="34" charset="0"/>
              <a:cs typeface="Arial" panose="020B0604020202020204" pitchFamily="34" charset="0"/>
            </a:endParaRPr>
          </a:p>
          <a:p>
            <a:pPr marL="0" indent="0" algn="just">
              <a:lnSpc>
                <a:spcPct val="150000"/>
              </a:lnSpc>
              <a:buNone/>
            </a:pP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Managing and leading people means employee motivation, training, directing workers to achieve better organisational productivity and promote professional growth</a:t>
            </a:r>
          </a:p>
          <a:p>
            <a:pPr algn="just">
              <a:lnSpc>
                <a:spcPct val="150000"/>
              </a:lnSpc>
            </a:pPr>
            <a:endParaRPr lang="en-GB" sz="1400" dirty="0"/>
          </a:p>
        </p:txBody>
      </p:sp>
      <p:pic>
        <p:nvPicPr>
          <p:cNvPr id="5" name="Content Placeholder 4" descr="A group of white people with a blue figure standing in the middle&#10;&#10;Description automatically generated"/>
          <p:cNvPicPr>
            <a:picLocks noGrp="1" noChangeAspect="1"/>
          </p:cNvPicPr>
          <p:nvPr>
            <p:ph sz="half" idx="2"/>
          </p:nvPr>
        </p:nvPicPr>
        <p:blipFill>
          <a:blip r:embed="rId3"/>
          <a:stretch>
            <a:fillRect/>
          </a:stretch>
        </p:blipFill>
        <p:spPr>
          <a:xfrm>
            <a:off x="6099048" y="1020231"/>
            <a:ext cx="5458968" cy="4817538"/>
          </a:xfrm>
          <a:prstGeom prst="rect">
            <a:avLst/>
          </a:prstGeom>
        </p:spPr>
      </p:pic>
      <p:sp>
        <p:nvSpPr>
          <p:cNvPr id="4" name="TextBox 3"/>
          <p:cNvSpPr txBox="1"/>
          <p:nvPr/>
        </p:nvSpPr>
        <p:spPr>
          <a:xfrm>
            <a:off x="6890197" y="5837769"/>
            <a:ext cx="4456090" cy="261610"/>
          </a:xfrm>
          <a:prstGeom prst="rect">
            <a:avLst/>
          </a:prstGeom>
          <a:noFill/>
        </p:spPr>
        <p:txBody>
          <a:bodyPr wrap="square" rtlCol="0">
            <a:spAutoFit/>
          </a:bodyPr>
          <a:lstStyle/>
          <a:p>
            <a:pPr algn="ctr"/>
            <a:r>
              <a:rPr lang="en-US" sz="1050" dirty="0">
                <a:latin typeface="Arial" panose="020B0604020202020204" pitchFamily="34" charset="0"/>
                <a:cs typeface="Arial" panose="020B0604020202020204" pitchFamily="34" charset="0"/>
              </a:rPr>
              <a:t>(Source: </a:t>
            </a:r>
            <a:r>
              <a:rPr lang="en-GB" sz="1050" dirty="0">
                <a:latin typeface="Arial" panose="020B0604020202020204" pitchFamily="34" charset="0"/>
                <a:cs typeface="Arial" panose="020B0604020202020204" pitchFamily="34" charset="0"/>
              </a:rPr>
              <a:t>Group.accor.com, 2023)</a:t>
            </a:r>
            <a:endParaRPr lang="en-US" sz="105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081148"/>
          </a:xfrm>
        </p:spPr>
        <p:txBody>
          <a:bodyPr>
            <a:normAutofit fontScale="90000"/>
          </a:bodyPr>
          <a:lstStyle/>
          <a:p>
            <a:pPr algn="ctr"/>
            <a:br>
              <a:rPr lang="en-GB" sz="2800" b="1" dirty="0">
                <a:latin typeface="Arial" panose="020B0604020202020204"/>
                <a:cs typeface="Times New Roman" panose="02020603050405020304"/>
              </a:rPr>
            </a:br>
            <a:br>
              <a:rPr lang="en-GB" sz="2800" b="1" dirty="0">
                <a:latin typeface="Arial" panose="020B0604020202020204"/>
                <a:cs typeface="Times New Roman" panose="02020603050405020304"/>
              </a:rPr>
            </a:br>
            <a:r>
              <a:rPr lang="en-GB" sz="3100" b="1" dirty="0">
                <a:latin typeface="Arial" panose="020B0604020202020204"/>
                <a:cs typeface="Times New Roman" panose="02020603050405020304"/>
              </a:rPr>
              <a:t>Key Responsibilities Of An HR Manager</a:t>
            </a:r>
            <a:endParaRPr lang="en-US" sz="3100" dirty="0">
              <a:latin typeface="Arial" panose="020B0604020202020204"/>
              <a:cs typeface="Arial" panose="020B0604020202020204"/>
            </a:endParaRPr>
          </a:p>
          <a:p>
            <a:endParaRPr lang="en-US" dirty="0"/>
          </a:p>
        </p:txBody>
      </p:sp>
      <p:graphicFrame>
        <p:nvGraphicFramePr>
          <p:cNvPr id="8" name="Content Placeholder 2"/>
          <p:cNvGraphicFramePr>
            <a:graphicFrameLocks noGrp="1"/>
          </p:cNvGraphicFramePr>
          <p:nvPr>
            <p:ph sz="half" idx="1"/>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diagram of two people&#10;&#10;Description automatically generated"/>
          <p:cNvPicPr>
            <a:picLocks noGrp="1" noChangeAspect="1"/>
          </p:cNvPicPr>
          <p:nvPr>
            <p:ph sz="half" idx="2"/>
          </p:nvPr>
        </p:nvPicPr>
        <p:blipFill>
          <a:blip r:embed="rId8"/>
          <a:stretch>
            <a:fillRect/>
          </a:stretch>
        </p:blipFill>
        <p:spPr>
          <a:xfrm>
            <a:off x="6374665" y="2543969"/>
            <a:ext cx="5293593" cy="2800763"/>
          </a:xfrm>
        </p:spPr>
      </p:pic>
      <p:sp>
        <p:nvSpPr>
          <p:cNvPr id="3" name="Rectangle 2"/>
          <p:cNvSpPr/>
          <p:nvPr/>
        </p:nvSpPr>
        <p:spPr>
          <a:xfrm>
            <a:off x="8076798" y="5575410"/>
            <a:ext cx="2271776" cy="261610"/>
          </a:xfrm>
          <a:prstGeom prst="rect">
            <a:avLst/>
          </a:prstGeom>
        </p:spPr>
        <p:txBody>
          <a:bodyPr wrap="none">
            <a:spAutoFit/>
          </a:bodyPr>
          <a:lstStyle/>
          <a:p>
            <a:pPr algn="ctr"/>
            <a:r>
              <a:rPr lang="en-US" sz="1100" dirty="0">
                <a:latin typeface="Arial" panose="020B0604020202020204" pitchFamily="34" charset="0"/>
                <a:cs typeface="Arial" panose="020B0604020202020204" pitchFamily="34" charset="0"/>
              </a:rPr>
              <a:t>(Source: </a:t>
            </a:r>
            <a:r>
              <a:rPr lang="en-GB" sz="1100" dirty="0">
                <a:latin typeface="Arial" panose="020B0604020202020204" pitchFamily="34" charset="0"/>
                <a:cs typeface="Arial" panose="020B0604020202020204" pitchFamily="34" charset="0"/>
              </a:rPr>
              <a:t>Group.accor.com, 2023)</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sz="2800" b="1" dirty="0">
                <a:latin typeface="Arial" panose="020B0604020202020204"/>
                <a:cs typeface="Times New Roman" panose="02020603050405020304"/>
              </a:rPr>
            </a:br>
            <a:r>
              <a:rPr lang="en-GB" sz="2800" b="1" dirty="0">
                <a:latin typeface="Arial" panose="020B0604020202020204"/>
                <a:cs typeface="Times New Roman" panose="02020603050405020304"/>
              </a:rPr>
              <a:t>DAY-TO-DAY WORK OF HR MANAGER</a:t>
            </a:r>
            <a:endParaRPr lang="en-US" sz="2800" dirty="0">
              <a:latin typeface="Arial" panose="020B0604020202020204"/>
              <a:cs typeface="Arial" panose="020B0604020202020204"/>
            </a:endParaRPr>
          </a:p>
          <a:p>
            <a:endParaRPr lang="en-US" dirty="0"/>
          </a:p>
        </p:txBody>
      </p:sp>
      <p:sp>
        <p:nvSpPr>
          <p:cNvPr id="3" name="Content Placeholder 2"/>
          <p:cNvSpPr>
            <a:spLocks noGrp="1"/>
          </p:cNvSpPr>
          <p:nvPr>
            <p:ph sz="half" idx="1"/>
          </p:nvPr>
        </p:nvSpPr>
        <p:spPr>
          <a:xfrm>
            <a:off x="838200" y="1825624"/>
            <a:ext cx="5181600" cy="5032375"/>
          </a:xfrm>
        </p:spPr>
        <p:txBody>
          <a:bodyPr vert="horz" lIns="91440" tIns="45720" rIns="91440" bIns="45720" rtlCol="0" anchor="t">
            <a:noAutofit/>
          </a:bodyPr>
          <a:lstStyle/>
          <a:p>
            <a:pPr marL="0" indent="0" algn="just">
              <a:lnSpc>
                <a:spcPct val="150000"/>
              </a:lnSpc>
              <a:buNone/>
            </a:pPr>
            <a:r>
              <a:rPr lang="en-GB" sz="1400" dirty="0">
                <a:latin typeface="Arial" panose="020B0604020202020204"/>
                <a:cs typeface="Times New Roman" panose="02020603050405020304"/>
              </a:rPr>
              <a:t>The daily basis HR activities of the Human resource manager can be monitoring the payroll system, employee compensation, benefits</a:t>
            </a:r>
          </a:p>
          <a:p>
            <a:pPr marL="0" indent="0" algn="just">
              <a:lnSpc>
                <a:spcPct val="150000"/>
              </a:lnSpc>
              <a:buNone/>
            </a:pPr>
            <a:endParaRPr lang="en-GB" sz="1400" dirty="0">
              <a:latin typeface="Arial" panose="020B0604020202020204"/>
              <a:cs typeface="Times New Roman" panose="02020603050405020304"/>
            </a:endParaRPr>
          </a:p>
          <a:p>
            <a:pPr marL="0" indent="0" algn="just">
              <a:lnSpc>
                <a:spcPct val="150000"/>
              </a:lnSpc>
              <a:buNone/>
            </a:pPr>
            <a:r>
              <a:rPr lang="en-GB" sz="1400" dirty="0">
                <a:latin typeface="Arial" panose="020B0604020202020204"/>
                <a:cs typeface="Times New Roman" panose="02020603050405020304"/>
              </a:rPr>
              <a:t>HR creating new employee relationships, and arranging interview schedules</a:t>
            </a:r>
          </a:p>
          <a:p>
            <a:pPr marL="0" indent="0" algn="just">
              <a:lnSpc>
                <a:spcPct val="150000"/>
              </a:lnSpc>
              <a:buNone/>
            </a:pPr>
            <a:endParaRPr lang="en-US" sz="1400" dirty="0">
              <a:latin typeface="Arial" panose="020B0604020202020204"/>
              <a:cs typeface="Arial" panose="020B0604020202020204"/>
            </a:endParaRPr>
          </a:p>
          <a:p>
            <a:pPr marL="0" indent="0" algn="just">
              <a:lnSpc>
                <a:spcPct val="150000"/>
              </a:lnSpc>
              <a:buNone/>
            </a:pPr>
            <a:r>
              <a:rPr lang="en-GB" sz="1400" dirty="0">
                <a:latin typeface="Arial" panose="020B0604020202020204"/>
                <a:cs typeface="Times New Roman" panose="02020603050405020304"/>
              </a:rPr>
              <a:t>The other day-to-day Human resources executive operations can be gathering employee feedback, reviews</a:t>
            </a:r>
          </a:p>
          <a:p>
            <a:pPr marL="0" indent="0" algn="just">
              <a:lnSpc>
                <a:spcPct val="150000"/>
              </a:lnSpc>
              <a:buNone/>
            </a:pPr>
            <a:endParaRPr lang="en-GB" sz="1400" dirty="0">
              <a:latin typeface="Arial" panose="020B0604020202020204"/>
              <a:cs typeface="Times New Roman" panose="02020603050405020304"/>
            </a:endParaRPr>
          </a:p>
          <a:p>
            <a:pPr marL="0" indent="0" algn="just">
              <a:lnSpc>
                <a:spcPct val="150000"/>
              </a:lnSpc>
              <a:buNone/>
            </a:pPr>
            <a:r>
              <a:rPr lang="en-GB" sz="1400" dirty="0">
                <a:latin typeface="Arial" panose="020B0604020202020204"/>
                <a:cs typeface="Times New Roman" panose="02020603050405020304"/>
              </a:rPr>
              <a:t>working through an advance HR advance information system leading to better nurturing of relevant candidate information for HR personnel </a:t>
            </a:r>
            <a:endParaRPr lang="en-US" sz="1400" dirty="0">
              <a:latin typeface="Arial" panose="020B0604020202020204"/>
              <a:cs typeface="Arial" panose="020B0604020202020204"/>
            </a:endParaRPr>
          </a:p>
          <a:p>
            <a:pPr marL="0" indent="0">
              <a:lnSpc>
                <a:spcPct val="150000"/>
              </a:lnSpc>
              <a:buNone/>
            </a:pPr>
            <a:endParaRPr lang="en-US" sz="1400" dirty="0">
              <a:latin typeface="Arial" panose="020B0604020202020204"/>
              <a:cs typeface="Arial" panose="020B0604020202020204"/>
            </a:endParaRPr>
          </a:p>
        </p:txBody>
      </p:sp>
      <p:pic>
        <p:nvPicPr>
          <p:cNvPr id="1028" name="Picture 4" descr="A Day In The Life Of An HR Manag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9740" y="2011104"/>
            <a:ext cx="5366197" cy="31146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Rectangle 7"/>
          <p:cNvSpPr/>
          <p:nvPr/>
        </p:nvSpPr>
        <p:spPr>
          <a:xfrm>
            <a:off x="8660170" y="5446208"/>
            <a:ext cx="2348528" cy="276999"/>
          </a:xfrm>
          <a:prstGeom prst="rect">
            <a:avLst/>
          </a:prstGeom>
        </p:spPr>
        <p:txBody>
          <a:bodyPr wrap="none">
            <a:spAutoFit/>
          </a:bodyPr>
          <a:lstStyle/>
          <a:p>
            <a:r>
              <a:rPr lang="en-IN" sz="1200" dirty="0">
                <a:latin typeface="Arial" panose="020B0604020202020204" pitchFamily="34" charset="0"/>
                <a:cs typeface="Arial" panose="020B0604020202020204" pitchFamily="34" charset="0"/>
              </a:rPr>
              <a:t>(Source: jobmonkey.com,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2786" y="266269"/>
            <a:ext cx="4977038" cy="1855139"/>
          </a:xfrm>
        </p:spPr>
        <p:txBody>
          <a:bodyPr vert="horz" lIns="91440" tIns="45720" rIns="91440" bIns="45720" rtlCol="0" anchor="b">
            <a:normAutofit fontScale="90000"/>
          </a:bodyPr>
          <a:lstStyle/>
          <a:p>
            <a:pPr algn="ctr"/>
            <a:br>
              <a:rPr lang="en-US" sz="5000" b="1" dirty="0"/>
            </a:br>
            <a:br>
              <a:rPr lang="en-US" sz="5000" b="1" dirty="0"/>
            </a:br>
            <a:r>
              <a:rPr lang="en-US" sz="3100" b="1" kern="1200" dirty="0">
                <a:latin typeface="Arial" panose="020B0604020202020204" pitchFamily="34" charset="0"/>
                <a:cs typeface="Arial" panose="020B0604020202020204" pitchFamily="34" charset="0"/>
              </a:rPr>
              <a:t>The </a:t>
            </a:r>
            <a:r>
              <a:rPr lang="en-US" sz="3100" b="1" dirty="0">
                <a:latin typeface="Arial" panose="020B0604020202020204" pitchFamily="34" charset="0"/>
                <a:cs typeface="Arial" panose="020B0604020202020204" pitchFamily="34" charset="0"/>
              </a:rPr>
              <a:t>Wider Remit Of The</a:t>
            </a:r>
            <a:r>
              <a:rPr lang="en-US" sz="3100" b="1" kern="1200" dirty="0">
                <a:latin typeface="Arial" panose="020B0604020202020204" pitchFamily="34" charset="0"/>
                <a:cs typeface="Arial" panose="020B0604020202020204" pitchFamily="34" charset="0"/>
              </a:rPr>
              <a:t> HR Role</a:t>
            </a:r>
            <a:endParaRPr lang="en-US" sz="3100" kern="1200" dirty="0">
              <a:latin typeface="Arial" panose="020B0604020202020204" pitchFamily="34" charset="0"/>
              <a:cs typeface="Arial" panose="020B0604020202020204" pitchFamily="34" charset="0"/>
            </a:endParaRPr>
          </a:p>
          <a:p>
            <a:endParaRPr lang="en-US" sz="5000" kern="1200" dirty="0">
              <a:solidFill>
                <a:schemeClr val="tx1"/>
              </a:solidFill>
              <a:latin typeface="+mj-lt"/>
              <a:ea typeface="+mj-ea"/>
              <a:cs typeface="+mj-cs"/>
            </a:endParaRPr>
          </a:p>
        </p:txBody>
      </p:sp>
      <p:sp>
        <p:nvSpPr>
          <p:cNvPr id="12" name="sketch line"/>
          <p:cNvSpPr>
            <a:spLocks noGrp="1" noRot="1" noChangeAspect="1" noMove="1" noResize="1" noEditPoints="1" noAdjustHandles="1" noChangeArrowheads="1" noChangeShapeType="1" noTextEdit="1"/>
          </p:cNvSpPr>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643278" y="2507052"/>
            <a:ext cx="5768366" cy="4350948"/>
          </a:xfrm>
        </p:spPr>
        <p:txBody>
          <a:bodyPr vert="horz" lIns="91440" tIns="45720" rIns="91440" bIns="45720" rtlCol="0" anchor="t">
            <a:noAutofit/>
          </a:bodyPr>
          <a:lstStyle/>
          <a:p>
            <a:pPr marL="0" indent="0" algn="just">
              <a:lnSpc>
                <a:spcPct val="150000"/>
              </a:lnSpc>
              <a:buNone/>
            </a:pPr>
            <a:r>
              <a:rPr lang="en-GB" sz="1400" dirty="0">
                <a:latin typeface="Arial" panose="020B0604020202020204"/>
                <a:cs typeface="Arial" panose="020B0604020202020204"/>
              </a:rPr>
              <a:t>The other important areas of responsibility of an expert HR individual are designing proper interview schedules, and attendance roster for the current employees.</a:t>
            </a:r>
          </a:p>
          <a:p>
            <a:pPr marL="0" indent="0" algn="just">
              <a:lnSpc>
                <a:spcPct val="150000"/>
              </a:lnSpc>
              <a:buNone/>
            </a:pPr>
            <a:endParaRPr lang="en-GB" sz="1400" dirty="0">
              <a:latin typeface="Arial" panose="020B0604020202020204"/>
              <a:cs typeface="Arial" panose="020B0604020202020204"/>
            </a:endParaRPr>
          </a:p>
          <a:p>
            <a:pPr marL="0" indent="0" algn="just">
              <a:lnSpc>
                <a:spcPct val="150000"/>
              </a:lnSpc>
              <a:buNone/>
            </a:pPr>
            <a:r>
              <a:rPr lang="en-GB" sz="1400" dirty="0">
                <a:latin typeface="Arial" panose="020B0604020202020204"/>
                <a:cs typeface="Arial" panose="020B0604020202020204"/>
              </a:rPr>
              <a:t>Interacting with each employee to understand their workplace issues</a:t>
            </a:r>
          </a:p>
          <a:p>
            <a:pPr marL="0" indent="0" algn="just">
              <a:lnSpc>
                <a:spcPct val="150000"/>
              </a:lnSpc>
              <a:buNone/>
            </a:pPr>
            <a:endParaRPr lang="en-GB" sz="1400" dirty="0">
              <a:latin typeface="Arial" panose="020B0604020202020204"/>
              <a:cs typeface="Arial" panose="020B0604020202020204"/>
            </a:endParaRPr>
          </a:p>
          <a:p>
            <a:pPr marL="0" indent="0" algn="just">
              <a:lnSpc>
                <a:spcPct val="150000"/>
              </a:lnSpc>
              <a:buNone/>
            </a:pPr>
            <a:r>
              <a:rPr lang="en-GB" sz="1400" dirty="0">
                <a:latin typeface="Arial" panose="020B0604020202020204"/>
                <a:cs typeface="Arial" panose="020B0604020202020204"/>
              </a:rPr>
              <a:t>The HR personnel need to have a proper business performance management approach, people management system.</a:t>
            </a:r>
          </a:p>
          <a:p>
            <a:pPr marL="0" indent="0" algn="just">
              <a:lnSpc>
                <a:spcPct val="150000"/>
              </a:lnSpc>
              <a:buNone/>
            </a:pPr>
            <a:endParaRPr lang="en-GB" sz="1400" dirty="0">
              <a:latin typeface="Arial" panose="020B0604020202020204"/>
              <a:cs typeface="Arial" panose="020B0604020202020204"/>
            </a:endParaRPr>
          </a:p>
          <a:p>
            <a:pPr marL="0" indent="0" algn="just">
              <a:lnSpc>
                <a:spcPct val="150000"/>
              </a:lnSpc>
              <a:buNone/>
            </a:pPr>
            <a:r>
              <a:rPr lang="en-GB" sz="1400" dirty="0">
                <a:latin typeface="Arial" panose="020B0604020202020204"/>
                <a:cs typeface="Arial" panose="020B0604020202020204"/>
              </a:rPr>
              <a:t>Monitoring employee working process aligned with organisational work compliances</a:t>
            </a:r>
          </a:p>
          <a:p>
            <a:pPr marL="0">
              <a:lnSpc>
                <a:spcPct val="150000"/>
              </a:lnSpc>
            </a:pPr>
            <a:endParaRPr lang="en-GB" sz="1400" dirty="0">
              <a:latin typeface="Arial" panose="020B0604020202020204"/>
              <a:cs typeface="Arial" panose="020B0604020202020204"/>
            </a:endParaRPr>
          </a:p>
        </p:txBody>
      </p:sp>
      <p:pic>
        <p:nvPicPr>
          <p:cNvPr id="5" name="Content Placeholder 4" descr="A person pointing at sticky notes on a wall&#10;&#10;Description automatically generated"/>
          <p:cNvPicPr>
            <a:picLocks noGrp="1" noChangeAspect="1"/>
          </p:cNvPicPr>
          <p:nvPr>
            <p:ph sz="half" idx="2"/>
          </p:nvPr>
        </p:nvPicPr>
        <p:blipFill>
          <a:blip r:embed="rId3"/>
          <a:stretch>
            <a:fillRect/>
          </a:stretch>
        </p:blipFill>
        <p:spPr>
          <a:xfrm>
            <a:off x="6714388" y="1966863"/>
            <a:ext cx="5056902" cy="35452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Rectangle 3"/>
          <p:cNvSpPr/>
          <p:nvPr/>
        </p:nvSpPr>
        <p:spPr>
          <a:xfrm>
            <a:off x="8368350" y="5769581"/>
            <a:ext cx="2348528" cy="276999"/>
          </a:xfrm>
          <a:prstGeom prst="rect">
            <a:avLst/>
          </a:prstGeom>
        </p:spPr>
        <p:txBody>
          <a:bodyPr wrap="none">
            <a:spAutoFit/>
          </a:bodyPr>
          <a:lstStyle/>
          <a:p>
            <a:r>
              <a:rPr lang="en-IN" sz="1200" dirty="0">
                <a:latin typeface="Arial" panose="020B0604020202020204" pitchFamily="34" charset="0"/>
                <a:cs typeface="Arial" panose="020B0604020202020204" pitchFamily="34" charset="0"/>
              </a:rPr>
              <a:t>(Source: jobmonkey.com, 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sz="2800" b="1" dirty="0">
                <a:latin typeface="Times New Roman" panose="02020603050405020304"/>
                <a:cs typeface="Times New Roman" panose="02020603050405020304"/>
              </a:rPr>
            </a:br>
            <a:r>
              <a:rPr lang="en-GB" sz="2800" b="1" dirty="0">
                <a:latin typeface="Arial" panose="020B0604020202020204" pitchFamily="34" charset="0"/>
                <a:cs typeface="Arial" panose="020B0604020202020204" pitchFamily="34" charset="0"/>
              </a:rPr>
              <a:t>Expectations From The HR Manager</a:t>
            </a:r>
            <a:endParaRPr lang="en-US" sz="2800" dirty="0">
              <a:latin typeface="Arial" panose="020B0604020202020204" pitchFamily="34" charset="0"/>
              <a:cs typeface="Arial" panose="020B0604020202020204" pitchFamily="34" charset="0"/>
            </a:endParaRPr>
          </a:p>
          <a:p>
            <a:endParaRPr lang="en-US" dirty="0"/>
          </a:p>
        </p:txBody>
      </p:sp>
      <p:graphicFrame>
        <p:nvGraphicFramePr>
          <p:cNvPr id="8" name="Content Placeholder 2"/>
          <p:cNvGraphicFramePr>
            <a:graphicFrameLocks noGrp="1"/>
          </p:cNvGraphicFramePr>
          <p:nvPr>
            <p:ph sz="half" idx="1"/>
          </p:nvPr>
        </p:nvGraphicFramePr>
        <p:xfrm>
          <a:off x="838200" y="1596980"/>
          <a:ext cx="5717146" cy="4579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Content Placeholder 4" descr="A group of wooden dice with symbols on them&#10;&#10;Description automatically generated"/>
          <p:cNvPicPr>
            <a:picLocks noGrp="1" noChangeAspect="1"/>
          </p:cNvPicPr>
          <p:nvPr>
            <p:ph sz="half" idx="2"/>
          </p:nvPr>
        </p:nvPicPr>
        <p:blipFill>
          <a:blip r:embed="rId8"/>
          <a:stretch>
            <a:fillRect/>
          </a:stretch>
        </p:blipFill>
        <p:spPr>
          <a:xfrm>
            <a:off x="6870940" y="2629694"/>
            <a:ext cx="4704271" cy="2642558"/>
          </a:xfrm>
          <a:prstGeom prst="rect">
            <a:avLst/>
          </a:prstGeom>
          <a:ln>
            <a:noFill/>
          </a:ln>
          <a:effectLst>
            <a:outerShdw blurRad="292100" dist="139700" dir="2700000" algn="tl" rotWithShape="0">
              <a:srgbClr val="333333">
                <a:alpha val="65000"/>
              </a:srgbClr>
            </a:outerShdw>
          </a:effectLst>
        </p:spPr>
      </p:pic>
      <p:sp>
        <p:nvSpPr>
          <p:cNvPr id="3" name="Rectangle 2"/>
          <p:cNvSpPr/>
          <p:nvPr/>
        </p:nvSpPr>
        <p:spPr>
          <a:xfrm>
            <a:off x="8420989" y="5407985"/>
            <a:ext cx="2180405" cy="261610"/>
          </a:xfrm>
          <a:prstGeom prst="rect">
            <a:avLst/>
          </a:prstGeom>
        </p:spPr>
        <p:txBody>
          <a:bodyPr wrap="none">
            <a:spAutoFit/>
          </a:bodyPr>
          <a:lstStyle/>
          <a:p>
            <a:pPr algn="ctr"/>
            <a:r>
              <a:rPr lang="en-IN" sz="1100" dirty="0">
                <a:latin typeface="Arial" panose="020B0604020202020204" pitchFamily="34" charset="0"/>
                <a:cs typeface="Arial" panose="020B0604020202020204" pitchFamily="34" charset="0"/>
              </a:rPr>
              <a:t>(Source: jobmonkey.com, 2022)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125" y="149465"/>
            <a:ext cx="10975675" cy="1555600"/>
          </a:xfrm>
        </p:spPr>
        <p:txBody>
          <a:bodyPr>
            <a:normAutofit fontScale="90000"/>
          </a:bodyPr>
          <a:lstStyle/>
          <a:p>
            <a:pPr algn="ctr"/>
            <a:br>
              <a:rPr lang="en-GB" sz="2800" b="1" dirty="0">
                <a:latin typeface="Arial" panose="020B0604020202020204"/>
                <a:cs typeface="Times New Roman" panose="02020603050405020304"/>
              </a:rPr>
            </a:br>
            <a:r>
              <a:rPr lang="en-GB" sz="3100" b="1" dirty="0">
                <a:latin typeface="Arial" panose="020B0604020202020204"/>
                <a:cs typeface="Times New Roman" panose="02020603050405020304"/>
              </a:rPr>
              <a:t>ROLE OF THE HR DEPARTMENT FACILITATING A POSITIVE RELATIONSHIP BETWEEN EMPLOYEES AT DIFFERENT LEVELS AND DEPARTMENTS IN AN ORGANISATION</a:t>
            </a:r>
            <a:endParaRPr lang="en-US" sz="3100" dirty="0">
              <a:latin typeface="Arial" panose="020B0604020202020204"/>
              <a:cs typeface="Arial" panose="020B0604020202020204"/>
            </a:endParaRPr>
          </a:p>
          <a:p>
            <a:endParaRPr lang="en-US" dirty="0"/>
          </a:p>
        </p:txBody>
      </p:sp>
      <p:sp>
        <p:nvSpPr>
          <p:cNvPr id="3" name="Content Placeholder 2"/>
          <p:cNvSpPr>
            <a:spLocks noGrp="1"/>
          </p:cNvSpPr>
          <p:nvPr>
            <p:ph sz="half" idx="1"/>
          </p:nvPr>
        </p:nvSpPr>
        <p:spPr/>
        <p:txBody>
          <a:bodyPr vert="horz" lIns="91440" tIns="45720" rIns="91440" bIns="45720" rtlCol="0" anchor="t">
            <a:normAutofit/>
          </a:bodyPr>
          <a:lstStyle/>
          <a:p>
            <a:pPr marL="0" indent="0" algn="just">
              <a:buNone/>
            </a:pPr>
            <a:r>
              <a:rPr lang="en-GB" sz="1600" b="1" dirty="0">
                <a:latin typeface="Arial" panose="020B0604020202020204"/>
                <a:cs typeface="Times New Roman" panose="02020603050405020304"/>
              </a:rPr>
              <a:t>Types of relationship developing between the employer and employee</a:t>
            </a:r>
            <a:endParaRPr lang="en-US" sz="1600" dirty="0">
              <a:latin typeface="Arial" panose="020B0604020202020204"/>
            </a:endParaRPr>
          </a:p>
          <a:p>
            <a:pPr marL="0" indent="0" algn="just">
              <a:lnSpc>
                <a:spcPct val="150000"/>
              </a:lnSpc>
              <a:buNone/>
            </a:pPr>
            <a:r>
              <a:rPr lang="en-GB" sz="1600" dirty="0">
                <a:latin typeface="Arial" panose="020B0604020202020204"/>
                <a:cs typeface="Times New Roman" panose="02020603050405020304"/>
              </a:rPr>
              <a:t>Vertical and horizontal are two main relationships developed between an organisation and its employees.</a:t>
            </a:r>
          </a:p>
          <a:p>
            <a:pPr marL="0" indent="0" algn="just">
              <a:lnSpc>
                <a:spcPct val="150000"/>
              </a:lnSpc>
              <a:buNone/>
            </a:pPr>
            <a:r>
              <a:rPr lang="en-GB" sz="1600" dirty="0">
                <a:latin typeface="Arial" panose="020B0604020202020204"/>
                <a:cs typeface="Times New Roman" panose="02020603050405020304"/>
              </a:rPr>
              <a:t>It serves as an effective HR commitments to maintain a positive organisational collaborative culture </a:t>
            </a:r>
            <a:endParaRPr lang="en-US" sz="1600" dirty="0">
              <a:latin typeface="Arial" panose="020B0604020202020204"/>
              <a:cs typeface="Arial" panose="020B0604020202020204"/>
            </a:endParaRPr>
          </a:p>
          <a:p>
            <a:pPr marL="0" indent="0" algn="just">
              <a:lnSpc>
                <a:spcPct val="150000"/>
              </a:lnSpc>
              <a:buNone/>
            </a:pPr>
            <a:r>
              <a:rPr lang="en-GB" sz="1600" dirty="0">
                <a:latin typeface="Arial" panose="020B0604020202020204"/>
                <a:cs typeface="Times New Roman" panose="02020603050405020304"/>
              </a:rPr>
              <a:t>A competent HR manager can develop a positive workplace relationship across various departmental levels.</a:t>
            </a:r>
          </a:p>
          <a:p>
            <a:pPr marL="0" indent="0" algn="just">
              <a:lnSpc>
                <a:spcPct val="150000"/>
              </a:lnSpc>
              <a:buNone/>
            </a:pPr>
            <a:r>
              <a:rPr lang="en-GB" sz="1600" dirty="0">
                <a:latin typeface="Arial" panose="020B0604020202020204"/>
                <a:cs typeface="Times New Roman" panose="02020603050405020304"/>
              </a:rPr>
              <a:t>It establishes peer-to-peer support relationships and improving the firm's future competitive work culture.</a:t>
            </a:r>
            <a:endParaRPr lang="en-US" sz="1600" dirty="0">
              <a:latin typeface="Arial" panose="020B0604020202020204"/>
              <a:cs typeface="Arial" panose="020B0604020202020204"/>
            </a:endParaRPr>
          </a:p>
          <a:p>
            <a:pPr marL="0" indent="0">
              <a:buNone/>
            </a:pPr>
            <a:endParaRPr lang="en-US" dirty="0"/>
          </a:p>
        </p:txBody>
      </p:sp>
      <p:pic>
        <p:nvPicPr>
          <p:cNvPr id="2050" name="Picture 2" descr="Drawing of the key concepts of HR with human profiles underneath"/>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10648" y="1825625"/>
            <a:ext cx="5396248" cy="4066896"/>
          </a:xfrm>
          <a:prstGeom prst="rect">
            <a:avLst/>
          </a:prstGeom>
          <a:noFill/>
          <a:ln>
            <a:noFill/>
          </a:ln>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sp>
        <p:nvSpPr>
          <p:cNvPr id="7" name="Rectangle 6"/>
          <p:cNvSpPr/>
          <p:nvPr/>
        </p:nvSpPr>
        <p:spPr>
          <a:xfrm>
            <a:off x="7918568" y="6013081"/>
            <a:ext cx="2180404" cy="261610"/>
          </a:xfrm>
          <a:prstGeom prst="rect">
            <a:avLst/>
          </a:prstGeom>
        </p:spPr>
        <p:txBody>
          <a:bodyPr wrap="none">
            <a:spAutoFit/>
          </a:bodyPr>
          <a:lstStyle/>
          <a:p>
            <a:pPr algn="ctr"/>
            <a:r>
              <a:rPr lang="en-IN" sz="1050" dirty="0">
                <a:latin typeface="Arial" panose="020B0604020202020204" pitchFamily="34" charset="0"/>
                <a:cs typeface="Arial" panose="020B0604020202020204" pitchFamily="34" charset="0"/>
              </a:rPr>
              <a:t>(Source: jobmonkey.com, 2022)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313" y="453175"/>
            <a:ext cx="5106435" cy="1668233"/>
          </a:xfrm>
        </p:spPr>
        <p:txBody>
          <a:bodyPr vert="horz" lIns="91440" tIns="45720" rIns="91440" bIns="45720" rtlCol="0" anchor="b">
            <a:normAutofit/>
          </a:bodyPr>
          <a:lstStyle/>
          <a:p>
            <a:pPr algn="just"/>
            <a:br>
              <a:rPr lang="en-US" sz="3000" b="1" dirty="0"/>
            </a:br>
            <a:r>
              <a:rPr lang="en-US" sz="2800" b="1" dirty="0">
                <a:latin typeface="Arial" panose="020B0604020202020204"/>
                <a:cs typeface="Arial" panose="020B0604020202020204"/>
              </a:rPr>
              <a:t>Practical Examples Of What Factors Can Influence Employee Relationship</a:t>
            </a:r>
            <a:endParaRPr lang="en-US" sz="2800" b="1" kern="1200" dirty="0">
              <a:latin typeface="Arial" panose="020B0604020202020204"/>
              <a:cs typeface="Arial" panose="020B0604020202020204"/>
            </a:endParaRPr>
          </a:p>
          <a:p>
            <a:endParaRPr lang="en-US" sz="3000" kern="1200" dirty="0">
              <a:solidFill>
                <a:schemeClr val="tx1"/>
              </a:solidFill>
              <a:latin typeface="+mj-lt"/>
              <a:ea typeface="+mj-ea"/>
              <a:cs typeface="+mj-cs"/>
            </a:endParaRPr>
          </a:p>
        </p:txBody>
      </p:sp>
      <p:sp>
        <p:nvSpPr>
          <p:cNvPr id="12" name="sketch line"/>
          <p:cNvSpPr>
            <a:spLocks noGrp="1" noRot="1" noChangeAspect="1" noMove="1" noResize="1" noEditPoints="1" noAdjustHandles="1" noChangeArrowheads="1" noChangeShapeType="1" noTextEdit="1"/>
          </p:cNvSpPr>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sz="half" idx="1"/>
          </p:nvPr>
        </p:nvSpPr>
        <p:spPr>
          <a:xfrm>
            <a:off x="645312" y="2391156"/>
            <a:ext cx="5549425" cy="3990148"/>
          </a:xfrm>
        </p:spPr>
        <p:txBody>
          <a:bodyPr vert="horz" lIns="91440" tIns="45720" rIns="91440" bIns="45720" rtlCol="0" anchor="t">
            <a:normAutofit lnSpcReduction="10000"/>
          </a:bodyPr>
          <a:lstStyle/>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There are multiple real-life corporate examples that can influence greater progression to proactive employee engagement</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It helps to build workplace relationship by  using the right channels of workplace communication </a:t>
            </a:r>
            <a:endParaRPr lang="en-US" sz="1400" dirty="0">
              <a:latin typeface="Arial" panose="020B0604020202020204" pitchFamily="34" charset="0"/>
              <a:cs typeface="Arial" panose="020B0604020202020204" pitchFamily="34" charset="0"/>
            </a:endParaRP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The other workplace factors influencing employee relationship building through workplace conflict management </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There are certain internal factors that affects various factors influencing positive employee relationships like  Managerial Behaviour and Commitment</a:t>
            </a:r>
          </a:p>
          <a:p>
            <a:pPr marL="0" indent="0" algn="just">
              <a:buNone/>
            </a:pPr>
            <a:endParaRPr lang="en-GB" sz="1400" dirty="0">
              <a:latin typeface="Arial" panose="020B0604020202020204" pitchFamily="34" charset="0"/>
              <a:cs typeface="Arial" panose="020B0604020202020204" pitchFamily="34" charset="0"/>
            </a:endParaRPr>
          </a:p>
          <a:p>
            <a:pPr marL="0" indent="0" algn="just">
              <a:buNone/>
            </a:pPr>
            <a:r>
              <a:rPr lang="en-GB" sz="1400" dirty="0">
                <a:latin typeface="Arial" panose="020B0604020202020204" pitchFamily="34" charset="0"/>
                <a:cs typeface="Arial" panose="020B0604020202020204" pitchFamily="34" charset="0"/>
              </a:rPr>
              <a:t>Higher levels of Job satisfaction and Transformational leadership approach </a:t>
            </a:r>
          </a:p>
          <a:p>
            <a:pPr marL="0" algn="just"/>
            <a:endParaRPr lang="en-GB" sz="1400" dirty="0">
              <a:latin typeface="Arial" panose="020B0604020202020204"/>
              <a:cs typeface="Arial" panose="020B0604020202020204"/>
            </a:endParaRPr>
          </a:p>
        </p:txBody>
      </p:sp>
      <p:pic>
        <p:nvPicPr>
          <p:cNvPr id="5" name="Content Placeholder 4" descr="A group of people looking at a computer&#10;&#10;Description automatically generated"/>
          <p:cNvPicPr>
            <a:picLocks noGrp="1" noChangeAspect="1"/>
          </p:cNvPicPr>
          <p:nvPr>
            <p:ph sz="half" idx="2"/>
          </p:nvPr>
        </p:nvPicPr>
        <p:blipFill>
          <a:blip r:embed="rId3"/>
          <a:stretch>
            <a:fillRect/>
          </a:stretch>
        </p:blipFill>
        <p:spPr>
          <a:xfrm>
            <a:off x="6788666" y="1808571"/>
            <a:ext cx="5212943" cy="3879390"/>
          </a:xfrm>
          <a:prstGeom prst="rect">
            <a:avLst/>
          </a:prstGeom>
          <a:ln>
            <a:noFill/>
          </a:ln>
          <a:effectLst>
            <a:softEdge rad="112500"/>
          </a:effectLst>
        </p:spPr>
      </p:pic>
      <p:sp>
        <p:nvSpPr>
          <p:cNvPr id="4" name="TextBox 3"/>
          <p:cNvSpPr txBox="1"/>
          <p:nvPr/>
        </p:nvSpPr>
        <p:spPr>
          <a:xfrm>
            <a:off x="7366715" y="6381304"/>
            <a:ext cx="4056846" cy="261610"/>
          </a:xfrm>
          <a:prstGeom prst="rect">
            <a:avLst/>
          </a:prstGeom>
          <a:noFill/>
        </p:spPr>
        <p:txBody>
          <a:bodyPr wrap="square" rtlCol="0">
            <a:spAutoFit/>
          </a:bodyPr>
          <a:lstStyle/>
          <a:p>
            <a:pPr algn="ctr"/>
            <a:r>
              <a:rPr lang="en-US" sz="1050" dirty="0">
                <a:latin typeface="Arial" panose="020B0604020202020204" pitchFamily="34" charset="0"/>
                <a:cs typeface="Arial" panose="020B0604020202020204" pitchFamily="34" charset="0"/>
              </a:rPr>
              <a:t>(Source: coursesidekick.com, 2022)</a:t>
            </a:r>
            <a:endParaRPr lang="en-IN" sz="105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GB" sz="2800" b="1" dirty="0">
                <a:latin typeface="Arial" panose="020B0604020202020204"/>
                <a:cs typeface="Times New Roman" panose="02020603050405020304"/>
              </a:rPr>
            </a:br>
            <a:r>
              <a:rPr lang="en-GB" sz="2800" b="1" dirty="0">
                <a:latin typeface="Arial" panose="020B0604020202020204"/>
                <a:cs typeface="Times New Roman" panose="02020603050405020304"/>
              </a:rPr>
              <a:t>Personal Experiences To Outline Some Positive Practice</a:t>
            </a:r>
            <a:endParaRPr lang="en-US" sz="2800" dirty="0">
              <a:latin typeface="Arial" panose="020B0604020202020204"/>
              <a:cs typeface="Arial" panose="020B0604020202020204"/>
            </a:endParaRPr>
          </a:p>
          <a:p>
            <a:endParaRPr lang="en-US" dirty="0"/>
          </a:p>
        </p:txBody>
      </p:sp>
      <p:graphicFrame>
        <p:nvGraphicFramePr>
          <p:cNvPr id="11" name="Content Placeholder 2"/>
          <p:cNvGraphicFramePr>
            <a:graphicFrameLocks noGrp="1"/>
          </p:cNvGraphicFramePr>
          <p:nvPr>
            <p:ph sz="half" idx="1"/>
          </p:nvPr>
        </p:nvGraphicFramePr>
        <p:xfrm>
          <a:off x="257577" y="1690688"/>
          <a:ext cx="11706896"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922431" cy="768216"/>
          </a:xfrm>
        </p:spPr>
        <p:txBody>
          <a:bodyPr>
            <a:normAutofit/>
          </a:bodyPr>
          <a:lstStyle/>
          <a:p>
            <a:r>
              <a:rPr lang="en-US" sz="2800"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sz="half" idx="1"/>
          </p:nvPr>
        </p:nvSpPr>
        <p:spPr/>
        <p:txBody>
          <a:bodyPr vert="horz" lIns="91440" tIns="45720" rIns="91440" bIns="45720" rtlCol="0" anchor="t">
            <a:normAutofit/>
          </a:bodyPr>
          <a:lstStyle/>
          <a:p>
            <a:pPr marL="0" indent="0" algn="just">
              <a:lnSpc>
                <a:spcPct val="150000"/>
              </a:lnSpc>
              <a:buNone/>
            </a:pPr>
            <a:r>
              <a:rPr lang="en-GB" sz="1400" dirty="0">
                <a:latin typeface="Arial" panose="020B0604020202020204" pitchFamily="34" charset="0"/>
                <a:cs typeface="Arial" panose="020B0604020202020204" pitchFamily="34" charset="0"/>
              </a:rPr>
              <a:t>The whole presentation focuses on the understanding of the role and influence of the HR executive. </a:t>
            </a:r>
          </a:p>
          <a:p>
            <a:pPr marL="0" indent="0" algn="just">
              <a:lnSpc>
                <a:spcPct val="150000"/>
              </a:lnSpc>
              <a:buNone/>
            </a:pP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It helps to direct and lead organisational people for both personal and professional growth and development</a:t>
            </a:r>
          </a:p>
          <a:p>
            <a:pPr marL="0" indent="0" algn="just">
              <a:lnSpc>
                <a:spcPct val="150000"/>
              </a:lnSpc>
              <a:buNone/>
            </a:pPr>
            <a:endParaRPr lang="en-GB" sz="1400" dirty="0">
              <a:latin typeface="Arial" panose="020B0604020202020204" pitchFamily="34" charset="0"/>
              <a:cs typeface="Arial" panose="020B0604020202020204" pitchFamily="34" charset="0"/>
            </a:endParaRPr>
          </a:p>
          <a:p>
            <a:pPr marL="0" indent="0" algn="just">
              <a:lnSpc>
                <a:spcPct val="150000"/>
              </a:lnSpc>
              <a:buNone/>
            </a:pPr>
            <a:r>
              <a:rPr lang="en-GB" sz="1400" dirty="0">
                <a:latin typeface="Arial" panose="020B0604020202020204" pitchFamily="34" charset="0"/>
                <a:cs typeface="Arial" panose="020B0604020202020204" pitchFamily="34" charset="0"/>
              </a:rPr>
              <a:t>The presentation further concludes by shedding light on the areas of employee engagement and workplace relationship building</a:t>
            </a:r>
          </a:p>
          <a:p>
            <a:pPr marL="0" indent="0" algn="just">
              <a:lnSpc>
                <a:spcPct val="150000"/>
              </a:lnSpc>
              <a:buNone/>
            </a:pPr>
            <a:r>
              <a:rPr lang="en-GB" sz="1400" dirty="0">
                <a:latin typeface="Arial" panose="020B0604020202020204" pitchFamily="34" charset="0"/>
                <a:cs typeface="Arial" panose="020B0604020202020204" pitchFamily="34" charset="0"/>
              </a:rPr>
              <a:t>The study helps to identifying prime drivers of engendering employee engagement strategies.</a:t>
            </a:r>
            <a:endParaRPr lang="en-US" sz="1400" dirty="0">
              <a:latin typeface="Arial" panose="020B0604020202020204" pitchFamily="34" charset="0"/>
              <a:cs typeface="Arial" panose="020B0604020202020204" pitchFamily="34" charset="0"/>
            </a:endParaRPr>
          </a:p>
          <a:p>
            <a:pPr marL="0" indent="0">
              <a:buNone/>
            </a:pPr>
            <a:endParaRPr lang="en-US" sz="1400" dirty="0"/>
          </a:p>
        </p:txBody>
      </p:sp>
      <p:pic>
        <p:nvPicPr>
          <p:cNvPr id="3074" name="Picture 2" descr="People Management: All You Need To Know + 10 Top Skills - AIH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5295" y="1748352"/>
            <a:ext cx="5688169" cy="403426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109138" y="5782614"/>
            <a:ext cx="4520485" cy="261610"/>
          </a:xfrm>
          <a:prstGeom prst="rect">
            <a:avLst/>
          </a:prstGeom>
          <a:noFill/>
        </p:spPr>
        <p:txBody>
          <a:bodyPr wrap="square" rtlCol="0">
            <a:spAutoFit/>
          </a:bodyPr>
          <a:lstStyle/>
          <a:p>
            <a:pPr algn="ctr"/>
            <a:r>
              <a:rPr lang="en-US" sz="1050" dirty="0">
                <a:latin typeface="Arial" panose="020B0604020202020204" pitchFamily="34" charset="0"/>
                <a:cs typeface="Arial" panose="020B0604020202020204" pitchFamily="34" charset="0"/>
              </a:rPr>
              <a:t>(Source: lib.umn.edu, 2022)</a:t>
            </a:r>
            <a:endParaRPr lang="en-IN" sz="1050"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10515600" cy="1325563"/>
          </a:xfrm>
        </p:spPr>
        <p:txBody>
          <a:bodyPr>
            <a:normAutofit/>
          </a:bodyPr>
          <a:lstStyle/>
          <a:p>
            <a:pPr algn="ctr"/>
            <a:r>
              <a:rPr lang="en-US" sz="2800" b="1" dirty="0">
                <a:latin typeface="Arial" panose="020B0604020202020204"/>
                <a:cs typeface="Arial" panose="020B0604020202020204"/>
              </a:rPr>
              <a:t>Reference List</a:t>
            </a:r>
            <a:endParaRPr lang="en-US" b="1" dirty="0"/>
          </a:p>
        </p:txBody>
      </p:sp>
      <p:sp>
        <p:nvSpPr>
          <p:cNvPr id="3" name="Content Placeholder 2"/>
          <p:cNvSpPr>
            <a:spLocks noGrp="1"/>
          </p:cNvSpPr>
          <p:nvPr>
            <p:ph idx="4294967295"/>
          </p:nvPr>
        </p:nvSpPr>
        <p:spPr>
          <a:xfrm>
            <a:off x="218942" y="1813517"/>
            <a:ext cx="10515600" cy="4351338"/>
          </a:xfrm>
        </p:spPr>
        <p:txBody>
          <a:bodyPr vert="horz" lIns="91440" tIns="45720" rIns="91440" bIns="45720" rtlCol="0" anchor="t">
            <a:normAutofit fontScale="92500" lnSpcReduction="20000"/>
          </a:bodyPr>
          <a:lstStyle/>
          <a:p>
            <a:pPr marL="0" indent="0" algn="just">
              <a:buNone/>
            </a:pPr>
            <a:r>
              <a:rPr lang="en-GB" sz="1200" dirty="0">
                <a:latin typeface="Arial" panose="020B0604020202020204" pitchFamily="34" charset="0"/>
                <a:cs typeface="Arial" panose="020B0604020202020204" pitchFamily="34" charset="0"/>
              </a:rPr>
              <a:t>Annualreport2020.volkswagenag.com, 2020. Human resources strategy and principles of the human resources policy.https://annualreport2020.volkswagenag.com/group-management-report/sustainable-value-enhancement/employees.html</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En-gb.newsroom.workday.com, 2024. Unilever Selects Workday for HR in the Cloud.https://en-gb.newsroom.workday.com/Unilever-Selects-Workday-for-HR-in-the-Cloud#:~:text=(NYSE%3A%20WDAY)%2C%20a,Human%20Capital%20Management%20(HCM).</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Forbes.com, 2023. Zara Boss Pledges To Double Disabled Workforce Within Two Years.https://www.forbes.com/sites/markfaithfull/2023/01/27/zara-boss-pledges-to-double-disabled-workforce-within-two-years/</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Group.accor.com, 2023. </a:t>
            </a:r>
            <a:r>
              <a:rPr lang="en-GB" sz="1200" dirty="0" err="1">
                <a:latin typeface="Arial" panose="020B0604020202020204" pitchFamily="34" charset="0"/>
                <a:cs typeface="Arial" panose="020B0604020202020204" pitchFamily="34" charset="0"/>
              </a:rPr>
              <a:t>PeoplePutting</a:t>
            </a:r>
            <a:r>
              <a:rPr lang="en-GB" sz="1200" dirty="0">
                <a:latin typeface="Arial" panose="020B0604020202020204" pitchFamily="34" charset="0"/>
                <a:cs typeface="Arial" panose="020B0604020202020204" pitchFamily="34" charset="0"/>
              </a:rPr>
              <a:t> People at the Heart of Our Sustainability Approach.https://group.accor.com/en/commitment/areas-focus/people</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Mousa, M., Massoud, H.K. and Ayoubi, R.M., 2020. Gender, diversity management perceptions, workplace happiness and organisational citizenship behaviour. Employee Relations: The International Journal, 42(6), pp.1249-1269. </a:t>
            </a:r>
            <a:r>
              <a:rPr lang="en-GB" sz="1200" dirty="0">
                <a:latin typeface="Arial" panose="020B0604020202020204" pitchFamily="34" charset="0"/>
                <a:cs typeface="Arial" panose="020B0604020202020204" pitchFamily="34" charset="0"/>
                <a:hlinkClick r:id="rId2"/>
              </a:rPr>
              <a:t>https://www.emerald.com/insight/content/doi/10.1108/ER-10-2019-0385/full/html</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Personneltoday.com, 2022. Employee engagement at Tesco: optimising two-way communication.https://www.personneltoday.com/hr/employee-engagement-at-tesco-optimising-two-way-communication/#:~:text=Leaders%20responded%20through%20texts%2C%20voicemails,staff%20%E2%80%93%20more%20than%2040%2C000%20people.</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Rancord.org, 2019. Netflix Inc.’s Organizational Structure &amp; Its Strategic Implications.https://www.rancord.org/netflix-organizational-structure-design-organizational-chart-characteristics</a:t>
            </a:r>
            <a:endParaRPr lang="en-US" sz="1200" dirty="0">
              <a:latin typeface="Arial" panose="020B0604020202020204" pitchFamily="34" charset="0"/>
              <a:cs typeface="Arial" panose="020B0604020202020204" pitchFamily="34" charset="0"/>
            </a:endParaRPr>
          </a:p>
          <a:p>
            <a:pPr marL="0" indent="0" algn="just">
              <a:buNone/>
            </a:pPr>
            <a:r>
              <a:rPr lang="en-GB" sz="1200" dirty="0">
                <a:latin typeface="Arial" panose="020B0604020202020204" pitchFamily="34" charset="0"/>
                <a:cs typeface="Arial" panose="020B0604020202020204" pitchFamily="34" charset="0"/>
              </a:rPr>
              <a:t>Sustainablehospitalityalliance.org, 2023. About Whitbread PLC. </a:t>
            </a:r>
            <a:r>
              <a:rPr lang="en-GB" sz="1200" dirty="0">
                <a:latin typeface="Arial" panose="020B0604020202020204" pitchFamily="34" charset="0"/>
                <a:cs typeface="Arial" panose="020B0604020202020204" pitchFamily="34" charset="0"/>
                <a:hlinkClick r:id="rId3"/>
              </a:rPr>
              <a:t>https://sustainablehospitalityalliance.org/members/whitbread-plc/#:~:text=About%20Whitbread%20PLC&amp;text=Our%20strategy%20is%20underpinned%20by,and%20team%20member%20well%2Dbeing</a:t>
            </a:r>
            <a:endParaRPr lang="en-GB" sz="1200" dirty="0">
              <a:latin typeface="Arial" panose="020B0604020202020204" pitchFamily="34" charset="0"/>
              <a:cs typeface="Arial" panose="020B0604020202020204" pitchFamily="34" charset="0"/>
            </a:endParaRPr>
          </a:p>
          <a:p>
            <a:pPr marL="0" indent="0" algn="just">
              <a:buNone/>
            </a:pPr>
            <a:r>
              <a:rPr lang="en-US" sz="1200" dirty="0">
                <a:latin typeface="Arial" panose="020B0604020202020204" pitchFamily="34" charset="0"/>
                <a:cs typeface="Arial" panose="020B0604020202020204" pitchFamily="34" charset="0"/>
              </a:rPr>
              <a:t>jobmonkey.com, 2022. Available at: https://www.jobmonkey.com/employer-insights/what-does-hr-do-all-day/</a:t>
            </a:r>
          </a:p>
          <a:p>
            <a:pPr marL="0" indent="0" algn="just">
              <a:buNone/>
            </a:pPr>
            <a:endParaRPr lang="en-US" sz="1200" dirty="0">
              <a:latin typeface="Arial" panose="020B0604020202020204" pitchFamily="34" charset="0"/>
              <a:cs typeface="Arial" panose="020B0604020202020204" pitchFamily="34" charset="0"/>
            </a:endParaRPr>
          </a:p>
          <a:p>
            <a:pPr marL="0" indent="0" algn="just">
              <a:buNone/>
            </a:pPr>
            <a:r>
              <a:rPr lang="en-US" sz="1200" dirty="0">
                <a:latin typeface="Arial" panose="020B0604020202020204" pitchFamily="34" charset="0"/>
                <a:cs typeface="Arial" panose="020B0604020202020204" pitchFamily="34" charset="0"/>
              </a:rPr>
              <a:t>coursesidekick.com, 2022. </a:t>
            </a:r>
            <a:r>
              <a:rPr lang="en-US" sz="1200" dirty="0" err="1">
                <a:latin typeface="Arial" panose="020B0604020202020204" pitchFamily="34" charset="0"/>
                <a:cs typeface="Arial" panose="020B0604020202020204" pitchFamily="34" charset="0"/>
              </a:rPr>
              <a:t>Avcailable</a:t>
            </a:r>
            <a:r>
              <a:rPr lang="en-US" sz="1200" dirty="0">
                <a:latin typeface="Arial" panose="020B0604020202020204" pitchFamily="34" charset="0"/>
                <a:cs typeface="Arial" panose="020B0604020202020204" pitchFamily="34" charset="0"/>
              </a:rPr>
              <a:t> at: https://www.coursesidekick.com/communications/study-guides/interpersonalcommunicationxmaster/forms-of-communication</a:t>
            </a:r>
          </a:p>
          <a:p>
            <a:pPr marL="0" indent="0" algn="just">
              <a:buNone/>
            </a:pPr>
            <a:endParaRPr lang="en-US" sz="1200" dirty="0">
              <a:latin typeface="Arial" panose="020B0604020202020204" pitchFamily="34" charset="0"/>
              <a:cs typeface="Arial" panose="020B0604020202020204" pitchFamily="34" charset="0"/>
            </a:endParaRPr>
          </a:p>
          <a:p>
            <a:pPr marL="0" indent="0" algn="just">
              <a:buNone/>
            </a:pPr>
            <a:r>
              <a:rPr lang="en-US" sz="1200" dirty="0">
                <a:latin typeface="Arial" panose="020B0604020202020204" pitchFamily="34" charset="0"/>
                <a:cs typeface="Arial" panose="020B0604020202020204" pitchFamily="34" charset="0"/>
              </a:rPr>
              <a:t>lib.umn.edu, 2022. Available at: https://open.lib.umn.edu/humanresourcemanagement/chapter/9-2-management-styles/</a:t>
            </a: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pPr algn="just"/>
            <a:endParaRPr lang="en-US"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2173</Words>
  <Application>Microsoft Office PowerPoint</Application>
  <PresentationFormat>Widescreen</PresentationFormat>
  <Paragraphs>108</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MANAGING PEOPLE</vt:lpstr>
      <vt:lpstr>INTRODUCTION</vt:lpstr>
      <vt:lpstr>  Key Responsibilities Of An HR Manager </vt:lpstr>
      <vt:lpstr> DAY-TO-DAY WORK OF HR MANAGER </vt:lpstr>
      <vt:lpstr>  The Wider Remit Of The HR Role </vt:lpstr>
      <vt:lpstr> Expectations From The HR Manager </vt:lpstr>
      <vt:lpstr> ROLE OF THE HR DEPARTMENT FACILITATING A POSITIVE RELATIONSHIP BETWEEN EMPLOYEES AT DIFFERENT LEVELS AND DEPARTMENTS IN AN ORGANISATION </vt:lpstr>
      <vt:lpstr> Practical Examples Of What Factors Can Influence Employee Relationship </vt:lpstr>
      <vt:lpstr> Personal Experiences To Outline Some Positive Practice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julian alpha</cp:lastModifiedBy>
  <cp:revision>223</cp:revision>
  <dcterms:created xsi:type="dcterms:W3CDTF">2024-06-12T11:44:00Z</dcterms:created>
  <dcterms:modified xsi:type="dcterms:W3CDTF">2024-06-19T22:33:27Z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C37C616CE4CB43ACBD906A409F603F01_12</vt:lpwstr>
  </property>
  <property fmtid="{D5CDD505-2E9C-101B-9397-08002B2CF9AE}" pid="3" name="KSOProductBuildVer">
    <vt:lpwstr>2057-12.2.0.17119</vt:lpwstr>
  </property>
</Properties>
</file>