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4"/>
    <p:sldMasterId id="2147483686" r:id="rId5"/>
    <p:sldMasterId id="2147483689" r:id="rId6"/>
    <p:sldMasterId id="2147483697" r:id="rId7"/>
    <p:sldMasterId id="2147483700" r:id="rId8"/>
    <p:sldMasterId id="2147483704" r:id="rId9"/>
    <p:sldMasterId id="2147483708" r:id="rId10"/>
  </p:sldMasterIdLst>
  <p:notesMasterIdLst>
    <p:notesMasterId r:id="rId38"/>
  </p:notesMasterIdLst>
  <p:sldIdLst>
    <p:sldId id="328" r:id="rId11"/>
    <p:sldId id="256" r:id="rId12"/>
    <p:sldId id="300" r:id="rId13"/>
    <p:sldId id="303" r:id="rId14"/>
    <p:sldId id="329" r:id="rId15"/>
    <p:sldId id="331" r:id="rId16"/>
    <p:sldId id="332" r:id="rId17"/>
    <p:sldId id="333" r:id="rId18"/>
    <p:sldId id="334" r:id="rId19"/>
    <p:sldId id="315" r:id="rId20"/>
    <p:sldId id="308" r:id="rId21"/>
    <p:sldId id="309" r:id="rId22"/>
    <p:sldId id="322" r:id="rId23"/>
    <p:sldId id="274" r:id="rId24"/>
    <p:sldId id="277" r:id="rId25"/>
    <p:sldId id="326" r:id="rId26"/>
    <p:sldId id="280" r:id="rId27"/>
    <p:sldId id="317" r:id="rId28"/>
    <p:sldId id="257" r:id="rId29"/>
    <p:sldId id="267" r:id="rId30"/>
    <p:sldId id="270" r:id="rId31"/>
    <p:sldId id="285" r:id="rId32"/>
    <p:sldId id="286" r:id="rId33"/>
    <p:sldId id="283" r:id="rId34"/>
    <p:sldId id="324" r:id="rId35"/>
    <p:sldId id="323" r:id="rId36"/>
    <p:sldId id="3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88C026-FD50-4400-9BF2-62CF27DC0FCD}" v="26" dt="2025-12-15T15:25:14.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71910" autoAdjust="0"/>
  </p:normalViewPr>
  <p:slideViewPr>
    <p:cSldViewPr snapToGrid="0">
      <p:cViewPr varScale="1">
        <p:scale>
          <a:sx n="103" d="100"/>
          <a:sy n="103" d="100"/>
        </p:scale>
        <p:origin x="3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presProps" Target="presProps.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17F0E9AA-7CD0-45C4-A3D1-4B7F04F39368}"/>
    <pc:docChg chg="custSel addSld delSld modSld sldOrd">
      <pc:chgData name="Cindy Hunt" userId="861b56f6-9294-4fe7-8581-72715adbb7f5" providerId="ADAL" clId="{17F0E9AA-7CD0-45C4-A3D1-4B7F04F39368}" dt="2025-12-15T15:25:42.970" v="1103" actId="27636"/>
      <pc:docMkLst>
        <pc:docMk/>
      </pc:docMkLst>
      <pc:sldChg chg="modSp mod">
        <pc:chgData name="Cindy Hunt" userId="861b56f6-9294-4fe7-8581-72715adbb7f5" providerId="ADAL" clId="{17F0E9AA-7CD0-45C4-A3D1-4B7F04F39368}" dt="2025-12-15T15:21:52.292" v="1093" actId="20577"/>
        <pc:sldMkLst>
          <pc:docMk/>
          <pc:sldMk cId="2253826839" sldId="317"/>
        </pc:sldMkLst>
        <pc:spChg chg="mod">
          <ac:chgData name="Cindy Hunt" userId="861b56f6-9294-4fe7-8581-72715adbb7f5" providerId="ADAL" clId="{17F0E9AA-7CD0-45C4-A3D1-4B7F04F39368}" dt="2025-12-15T15:21:48.532" v="1091" actId="20577"/>
          <ac:spMkLst>
            <pc:docMk/>
            <pc:sldMk cId="2253826839" sldId="317"/>
            <ac:spMk id="3" creationId="{C31CFE7C-D4A0-4D5C-9A56-344EC0C6DD97}"/>
          </ac:spMkLst>
        </pc:spChg>
        <pc:spChg chg="mod">
          <ac:chgData name="Cindy Hunt" userId="861b56f6-9294-4fe7-8581-72715adbb7f5" providerId="ADAL" clId="{17F0E9AA-7CD0-45C4-A3D1-4B7F04F39368}" dt="2025-12-15T15:21:52.292" v="1093" actId="20577"/>
          <ac:spMkLst>
            <pc:docMk/>
            <pc:sldMk cId="2253826839" sldId="317"/>
            <ac:spMk id="5" creationId="{EA42A11D-F164-019F-D49F-48CC50E4BD1C}"/>
          </ac:spMkLst>
        </pc:spChg>
      </pc:sldChg>
      <pc:sldChg chg="modSp mod">
        <pc:chgData name="Cindy Hunt" userId="861b56f6-9294-4fe7-8581-72715adbb7f5" providerId="ADAL" clId="{17F0E9AA-7CD0-45C4-A3D1-4B7F04F39368}" dt="2025-12-15T15:25:42.970" v="1103" actId="27636"/>
        <pc:sldMkLst>
          <pc:docMk/>
          <pc:sldMk cId="3446606321" sldId="320"/>
        </pc:sldMkLst>
        <pc:spChg chg="mod">
          <ac:chgData name="Cindy Hunt" userId="861b56f6-9294-4fe7-8581-72715adbb7f5" providerId="ADAL" clId="{17F0E9AA-7CD0-45C4-A3D1-4B7F04F39368}" dt="2025-12-15T15:25:42.970" v="1103" actId="27636"/>
          <ac:spMkLst>
            <pc:docMk/>
            <pc:sldMk cId="3446606321" sldId="320"/>
            <ac:spMk id="3" creationId="{042D4C9F-DCB3-4739-8A9D-B63E4E630CB9}"/>
          </ac:spMkLst>
        </pc:spChg>
      </pc:sldChg>
      <pc:sldChg chg="del">
        <pc:chgData name="Cindy Hunt" userId="861b56f6-9294-4fe7-8581-72715adbb7f5" providerId="ADAL" clId="{17F0E9AA-7CD0-45C4-A3D1-4B7F04F39368}" dt="2025-12-15T14:29:16.972" v="543" actId="47"/>
        <pc:sldMkLst>
          <pc:docMk/>
          <pc:sldMk cId="564677141" sldId="321"/>
        </pc:sldMkLst>
      </pc:sldChg>
      <pc:sldChg chg="modSp mod">
        <pc:chgData name="Cindy Hunt" userId="861b56f6-9294-4fe7-8581-72715adbb7f5" providerId="ADAL" clId="{17F0E9AA-7CD0-45C4-A3D1-4B7F04F39368}" dt="2025-12-15T15:25:32.143" v="1101" actId="12"/>
        <pc:sldMkLst>
          <pc:docMk/>
          <pc:sldMk cId="22618533" sldId="323"/>
        </pc:sldMkLst>
        <pc:spChg chg="mod">
          <ac:chgData name="Cindy Hunt" userId="861b56f6-9294-4fe7-8581-72715adbb7f5" providerId="ADAL" clId="{17F0E9AA-7CD0-45C4-A3D1-4B7F04F39368}" dt="2025-12-15T15:25:32.143" v="1101" actId="12"/>
          <ac:spMkLst>
            <pc:docMk/>
            <pc:sldMk cId="22618533" sldId="323"/>
            <ac:spMk id="3" creationId="{042D4C9F-DCB3-4739-8A9D-B63E4E630CB9}"/>
          </ac:spMkLst>
        </pc:spChg>
      </pc:sldChg>
      <pc:sldChg chg="del">
        <pc:chgData name="Cindy Hunt" userId="861b56f6-9294-4fe7-8581-72715adbb7f5" providerId="ADAL" clId="{17F0E9AA-7CD0-45C4-A3D1-4B7F04F39368}" dt="2025-12-15T14:26:25.779" v="517" actId="47"/>
        <pc:sldMkLst>
          <pc:docMk/>
          <pc:sldMk cId="1925997725" sldId="325"/>
        </pc:sldMkLst>
      </pc:sldChg>
      <pc:sldChg chg="addSp delSp modSp new mod">
        <pc:chgData name="Cindy Hunt" userId="861b56f6-9294-4fe7-8581-72715adbb7f5" providerId="ADAL" clId="{17F0E9AA-7CD0-45C4-A3D1-4B7F04F39368}" dt="2025-12-15T14:37:50.696" v="603" actId="255"/>
        <pc:sldMkLst>
          <pc:docMk/>
          <pc:sldMk cId="117227610" sldId="329"/>
        </pc:sldMkLst>
        <pc:spChg chg="mod">
          <ac:chgData name="Cindy Hunt" userId="861b56f6-9294-4fe7-8581-72715adbb7f5" providerId="ADAL" clId="{17F0E9AA-7CD0-45C4-A3D1-4B7F04F39368}" dt="2025-12-15T14:26:35.426" v="533" actId="20577"/>
          <ac:spMkLst>
            <pc:docMk/>
            <pc:sldMk cId="117227610" sldId="329"/>
            <ac:spMk id="2" creationId="{EE7851F5-9DE9-C7CA-2B06-F6E46D5CA228}"/>
          </ac:spMkLst>
        </pc:spChg>
        <pc:spChg chg="mod">
          <ac:chgData name="Cindy Hunt" userId="861b56f6-9294-4fe7-8581-72715adbb7f5" providerId="ADAL" clId="{17F0E9AA-7CD0-45C4-A3D1-4B7F04F39368}" dt="2025-12-15T14:37:50.696" v="603" actId="255"/>
          <ac:spMkLst>
            <pc:docMk/>
            <pc:sldMk cId="117227610" sldId="329"/>
            <ac:spMk id="3" creationId="{3077C44F-D6B2-CD82-4CCB-B64B7461BEF9}"/>
          </ac:spMkLst>
        </pc:spChg>
        <pc:graphicFrameChg chg="add del mod modGraphic">
          <ac:chgData name="Cindy Hunt" userId="861b56f6-9294-4fe7-8581-72715adbb7f5" providerId="ADAL" clId="{17F0E9AA-7CD0-45C4-A3D1-4B7F04F39368}" dt="2025-12-15T14:33:06.198" v="560" actId="478"/>
          <ac:graphicFrameMkLst>
            <pc:docMk/>
            <pc:sldMk cId="117227610" sldId="329"/>
            <ac:graphicFrameMk id="4" creationId="{3E088018-24AE-775F-7628-6324DFD5C358}"/>
          </ac:graphicFrameMkLst>
        </pc:graphicFrameChg>
      </pc:sldChg>
      <pc:sldChg chg="addSp delSp modSp new del mod">
        <pc:chgData name="Cindy Hunt" userId="861b56f6-9294-4fe7-8581-72715adbb7f5" providerId="ADAL" clId="{17F0E9AA-7CD0-45C4-A3D1-4B7F04F39368}" dt="2025-12-15T14:09:17.194" v="186" actId="47"/>
        <pc:sldMkLst>
          <pc:docMk/>
          <pc:sldMk cId="3862963316" sldId="330"/>
        </pc:sldMkLst>
        <pc:spChg chg="del">
          <ac:chgData name="Cindy Hunt" userId="861b56f6-9294-4fe7-8581-72715adbb7f5" providerId="ADAL" clId="{17F0E9AA-7CD0-45C4-A3D1-4B7F04F39368}" dt="2025-12-15T14:08:50.428" v="182"/>
          <ac:spMkLst>
            <pc:docMk/>
            <pc:sldMk cId="3862963316" sldId="330"/>
            <ac:spMk id="3" creationId="{1E09BE63-1EEF-2B75-220E-56A019E6C91E}"/>
          </ac:spMkLst>
        </pc:spChg>
        <pc:graphicFrameChg chg="add mod modGraphic">
          <ac:chgData name="Cindy Hunt" userId="861b56f6-9294-4fe7-8581-72715adbb7f5" providerId="ADAL" clId="{17F0E9AA-7CD0-45C4-A3D1-4B7F04F39368}" dt="2025-12-15T14:09:06.533" v="184" actId="6549"/>
          <ac:graphicFrameMkLst>
            <pc:docMk/>
            <pc:sldMk cId="3862963316" sldId="330"/>
            <ac:graphicFrameMk id="4" creationId="{D8BE4426-50D1-DAB5-8E85-8BA52D313DFE}"/>
          </ac:graphicFrameMkLst>
        </pc:graphicFrameChg>
      </pc:sldChg>
      <pc:sldChg chg="addSp delSp modSp new mod ord">
        <pc:chgData name="Cindy Hunt" userId="861b56f6-9294-4fe7-8581-72715adbb7f5" providerId="ADAL" clId="{17F0E9AA-7CD0-45C4-A3D1-4B7F04F39368}" dt="2025-12-15T14:38:15.961" v="604" actId="255"/>
        <pc:sldMkLst>
          <pc:docMk/>
          <pc:sldMk cId="895562654" sldId="331"/>
        </pc:sldMkLst>
        <pc:spChg chg="mod">
          <ac:chgData name="Cindy Hunt" userId="861b56f6-9294-4fe7-8581-72715adbb7f5" providerId="ADAL" clId="{17F0E9AA-7CD0-45C4-A3D1-4B7F04F39368}" dt="2025-12-15T14:28:37.966" v="537"/>
          <ac:spMkLst>
            <pc:docMk/>
            <pc:sldMk cId="895562654" sldId="331"/>
            <ac:spMk id="2" creationId="{840F8A0E-4B1D-2A42-DE59-A50B12D6583A}"/>
          </ac:spMkLst>
        </pc:spChg>
        <pc:spChg chg="mod">
          <ac:chgData name="Cindy Hunt" userId="861b56f6-9294-4fe7-8581-72715adbb7f5" providerId="ADAL" clId="{17F0E9AA-7CD0-45C4-A3D1-4B7F04F39368}" dt="2025-12-15T14:38:15.961" v="604" actId="255"/>
          <ac:spMkLst>
            <pc:docMk/>
            <pc:sldMk cId="895562654" sldId="331"/>
            <ac:spMk id="3" creationId="{C223FCEC-B864-4B06-A4B7-951AE14E4639}"/>
          </ac:spMkLst>
        </pc:spChg>
        <pc:graphicFrameChg chg="add del mod modGraphic">
          <ac:chgData name="Cindy Hunt" userId="861b56f6-9294-4fe7-8581-72715adbb7f5" providerId="ADAL" clId="{17F0E9AA-7CD0-45C4-A3D1-4B7F04F39368}" dt="2025-12-15T14:12:14.828" v="190" actId="478"/>
          <ac:graphicFrameMkLst>
            <pc:docMk/>
            <pc:sldMk cId="895562654" sldId="331"/>
            <ac:graphicFrameMk id="4" creationId="{6B1841D4-DDED-C728-E4CF-DC161F7BFE2E}"/>
          </ac:graphicFrameMkLst>
        </pc:graphicFrameChg>
      </pc:sldChg>
      <pc:sldChg chg="modSp new mod">
        <pc:chgData name="Cindy Hunt" userId="861b56f6-9294-4fe7-8581-72715adbb7f5" providerId="ADAL" clId="{17F0E9AA-7CD0-45C4-A3D1-4B7F04F39368}" dt="2025-12-15T14:38:43.763" v="607" actId="20577"/>
        <pc:sldMkLst>
          <pc:docMk/>
          <pc:sldMk cId="2893786449" sldId="332"/>
        </pc:sldMkLst>
        <pc:spChg chg="mod">
          <ac:chgData name="Cindy Hunt" userId="861b56f6-9294-4fe7-8581-72715adbb7f5" providerId="ADAL" clId="{17F0E9AA-7CD0-45C4-A3D1-4B7F04F39368}" dt="2025-12-15T14:24:49.020" v="367" actId="207"/>
          <ac:spMkLst>
            <pc:docMk/>
            <pc:sldMk cId="2893786449" sldId="332"/>
            <ac:spMk id="2" creationId="{A2E18E59-60AE-FBB3-F83A-FC32DE2698FF}"/>
          </ac:spMkLst>
        </pc:spChg>
        <pc:spChg chg="mod">
          <ac:chgData name="Cindy Hunt" userId="861b56f6-9294-4fe7-8581-72715adbb7f5" providerId="ADAL" clId="{17F0E9AA-7CD0-45C4-A3D1-4B7F04F39368}" dt="2025-12-15T14:38:43.763" v="607" actId="20577"/>
          <ac:spMkLst>
            <pc:docMk/>
            <pc:sldMk cId="2893786449" sldId="332"/>
            <ac:spMk id="3" creationId="{6243C004-730F-C12B-F816-C853F02324D6}"/>
          </ac:spMkLst>
        </pc:spChg>
      </pc:sldChg>
      <pc:sldChg chg="addSp delSp modSp new mod">
        <pc:chgData name="Cindy Hunt" userId="861b56f6-9294-4fe7-8581-72715adbb7f5" providerId="ADAL" clId="{17F0E9AA-7CD0-45C4-A3D1-4B7F04F39368}" dt="2025-12-15T15:13:19.400" v="929" actId="207"/>
        <pc:sldMkLst>
          <pc:docMk/>
          <pc:sldMk cId="1467857995" sldId="333"/>
        </pc:sldMkLst>
        <pc:spChg chg="mod">
          <ac:chgData name="Cindy Hunt" userId="861b56f6-9294-4fe7-8581-72715adbb7f5" providerId="ADAL" clId="{17F0E9AA-7CD0-45C4-A3D1-4B7F04F39368}" dt="2025-12-15T15:13:10.961" v="928" actId="207"/>
          <ac:spMkLst>
            <pc:docMk/>
            <pc:sldMk cId="1467857995" sldId="333"/>
            <ac:spMk id="2" creationId="{0A62B61B-324C-999C-2FAE-90B8F7D3F8E4}"/>
          </ac:spMkLst>
        </pc:spChg>
        <pc:spChg chg="del">
          <ac:chgData name="Cindy Hunt" userId="861b56f6-9294-4fe7-8581-72715adbb7f5" providerId="ADAL" clId="{17F0E9AA-7CD0-45C4-A3D1-4B7F04F39368}" dt="2025-12-15T14:51:56.852" v="614"/>
          <ac:spMkLst>
            <pc:docMk/>
            <pc:sldMk cId="1467857995" sldId="333"/>
            <ac:spMk id="3" creationId="{F975C703-E73A-7257-771F-6FC489673A01}"/>
          </ac:spMkLst>
        </pc:spChg>
        <pc:spChg chg="add mod">
          <ac:chgData name="Cindy Hunt" userId="861b56f6-9294-4fe7-8581-72715adbb7f5" providerId="ADAL" clId="{17F0E9AA-7CD0-45C4-A3D1-4B7F04F39368}" dt="2025-12-15T15:13:19.400" v="929" actId="207"/>
          <ac:spMkLst>
            <pc:docMk/>
            <pc:sldMk cId="1467857995" sldId="333"/>
            <ac:spMk id="6" creationId="{284442CA-753D-A507-C66A-54A0D7CF1522}"/>
          </ac:spMkLst>
        </pc:spChg>
        <pc:graphicFrameChg chg="add del mod">
          <ac:chgData name="Cindy Hunt" userId="861b56f6-9294-4fe7-8581-72715adbb7f5" providerId="ADAL" clId="{17F0E9AA-7CD0-45C4-A3D1-4B7F04F39368}" dt="2025-12-15T14:51:59.755" v="615" actId="478"/>
          <ac:graphicFrameMkLst>
            <pc:docMk/>
            <pc:sldMk cId="1467857995" sldId="333"/>
            <ac:graphicFrameMk id="4" creationId="{CDB23D2C-68D1-C8E6-BF2D-EEC7ED3526E3}"/>
          </ac:graphicFrameMkLst>
        </pc:graphicFrameChg>
      </pc:sldChg>
      <pc:sldChg chg="modSp new mod">
        <pc:chgData name="Cindy Hunt" userId="861b56f6-9294-4fe7-8581-72715adbb7f5" providerId="ADAL" clId="{17F0E9AA-7CD0-45C4-A3D1-4B7F04F39368}" dt="2025-12-15T15:01:43.862" v="799" actId="207"/>
        <pc:sldMkLst>
          <pc:docMk/>
          <pc:sldMk cId="2374851227" sldId="334"/>
        </pc:sldMkLst>
        <pc:spChg chg="mod">
          <ac:chgData name="Cindy Hunt" userId="861b56f6-9294-4fe7-8581-72715adbb7f5" providerId="ADAL" clId="{17F0E9AA-7CD0-45C4-A3D1-4B7F04F39368}" dt="2025-12-15T15:00:50.496" v="778" actId="207"/>
          <ac:spMkLst>
            <pc:docMk/>
            <pc:sldMk cId="2374851227" sldId="334"/>
            <ac:spMk id="2" creationId="{543FC6AE-3DC0-FDDC-9F3A-2AD6F2C6B4C2}"/>
          </ac:spMkLst>
        </pc:spChg>
        <pc:spChg chg="mod">
          <ac:chgData name="Cindy Hunt" userId="861b56f6-9294-4fe7-8581-72715adbb7f5" providerId="ADAL" clId="{17F0E9AA-7CD0-45C4-A3D1-4B7F04F39368}" dt="2025-12-15T15:01:43.862" v="799" actId="207"/>
          <ac:spMkLst>
            <pc:docMk/>
            <pc:sldMk cId="2374851227" sldId="334"/>
            <ac:spMk id="3" creationId="{3AF1C337-2E42-6192-C21E-6D4EF491A0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B1E4E7-D211-4303-9BAC-59C7FEF47717}" type="datetimeFigureOut">
              <a:rPr lang="en-GB" smtClean="0"/>
              <a:t>15/12/2025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E46CA8-BF34-4469-B336-CD40B69AA7A4}" type="slidenum">
              <a:rPr lang="en-GB" smtClean="0"/>
              <a:t>‹#›</a:t>
            </a:fld>
            <a:endParaRPr lang="en-GB"/>
          </a:p>
        </p:txBody>
      </p:sp>
    </p:spTree>
    <p:extLst>
      <p:ext uri="{BB962C8B-B14F-4D97-AF65-F5344CB8AC3E}">
        <p14:creationId xmlns:p14="http://schemas.microsoft.com/office/powerpoint/2010/main" val="1957220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46CA8-BF34-4469-B336-CD40B69AA7A4}" type="slidenum">
              <a:rPr lang="en-GB" smtClean="0"/>
              <a:t>2</a:t>
            </a:fld>
            <a:endParaRPr lang="en-GB"/>
          </a:p>
        </p:txBody>
      </p:sp>
    </p:spTree>
    <p:extLst>
      <p:ext uri="{BB962C8B-B14F-4D97-AF65-F5344CB8AC3E}">
        <p14:creationId xmlns:p14="http://schemas.microsoft.com/office/powerpoint/2010/main" val="1048487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24018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30412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9795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7397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19176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989F-F9E4-B540-FD4A-BEB0BDAAFD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C51318-AF06-85E5-53A2-B9F80D4D19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AB291E-BE12-66A3-FC31-7AB42FC7F108}"/>
              </a:ext>
            </a:extLst>
          </p:cNvPr>
          <p:cNvSpPr>
            <a:spLocks noGrp="1"/>
          </p:cNvSpPr>
          <p:nvPr>
            <p:ph type="dt" sz="half" idx="10"/>
          </p:nvPr>
        </p:nvSpPr>
        <p:spPr/>
        <p:txBody>
          <a:bodyPr/>
          <a:lstStyle/>
          <a:p>
            <a:fld id="{B61BEF0D-F0BB-DE4B-95CE-6DB70DBA9567}" type="datetimeFigureOut">
              <a:rPr lang="en-US" smtClean="0"/>
              <a:pPr/>
              <a:t>12/15/2025</a:t>
            </a:fld>
            <a:endParaRPr lang="en-US" dirty="0"/>
          </a:p>
        </p:txBody>
      </p:sp>
      <p:sp>
        <p:nvSpPr>
          <p:cNvPr id="5" name="Footer Placeholder 4">
            <a:extLst>
              <a:ext uri="{FF2B5EF4-FFF2-40B4-BE49-F238E27FC236}">
                <a16:creationId xmlns:a16="http://schemas.microsoft.com/office/drawing/2014/main" id="{1D8903AA-7BC4-143B-E9E7-E665E84EE4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CD08F5-72A8-CAC1-DFBB-0DB1A0637D3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328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C4B-CA11-2ECD-EB3E-15C5911899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A9304F-3B77-5FAF-17F0-F79640C2E8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E0E368-AD11-CF9B-2C14-F47C2962E4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7CCECB-2738-F2BA-65C7-33547E9079B5}"/>
              </a:ext>
            </a:extLst>
          </p:cNvPr>
          <p:cNvSpPr>
            <a:spLocks noGrp="1"/>
          </p:cNvSpPr>
          <p:nvPr>
            <p:ph type="dt" sz="half" idx="10"/>
          </p:nvPr>
        </p:nvSpPr>
        <p:spPr/>
        <p:txBody>
          <a:bodyPr/>
          <a:lstStyle/>
          <a:p>
            <a:fld id="{B61BEF0D-F0BB-DE4B-95CE-6DB70DBA9567}" type="datetimeFigureOut">
              <a:rPr lang="en-US" smtClean="0"/>
              <a:pPr/>
              <a:t>12/15/2025</a:t>
            </a:fld>
            <a:endParaRPr lang="en-US" dirty="0"/>
          </a:p>
        </p:txBody>
      </p:sp>
      <p:sp>
        <p:nvSpPr>
          <p:cNvPr id="6" name="Footer Placeholder 5">
            <a:extLst>
              <a:ext uri="{FF2B5EF4-FFF2-40B4-BE49-F238E27FC236}">
                <a16:creationId xmlns:a16="http://schemas.microsoft.com/office/drawing/2014/main" id="{285DEE38-1EC6-220B-907D-9184AC4C91A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8550754-8CC8-1E87-C9F6-FF8C8EBF942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4583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764E-6079-D771-B18A-5A21D59829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900C67-3D67-A69A-980A-2FC2DA8F8D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D6E34-7FF7-EF06-82E2-21A41AA00202}"/>
              </a:ext>
            </a:extLst>
          </p:cNvPr>
          <p:cNvSpPr>
            <a:spLocks noGrp="1"/>
          </p:cNvSpPr>
          <p:nvPr>
            <p:ph type="dt" sz="half" idx="10"/>
          </p:nvPr>
        </p:nvSpPr>
        <p:spPr/>
        <p:txBody>
          <a:bodyPr/>
          <a:lstStyle/>
          <a:p>
            <a:fld id="{B61BEF0D-F0BB-DE4B-95CE-6DB70DBA9567}" type="datetimeFigureOut">
              <a:rPr lang="en-US" smtClean="0"/>
              <a:pPr/>
              <a:t>12/15/2025</a:t>
            </a:fld>
            <a:endParaRPr lang="en-US" dirty="0"/>
          </a:p>
        </p:txBody>
      </p:sp>
      <p:sp>
        <p:nvSpPr>
          <p:cNvPr id="5" name="Footer Placeholder 4">
            <a:extLst>
              <a:ext uri="{FF2B5EF4-FFF2-40B4-BE49-F238E27FC236}">
                <a16:creationId xmlns:a16="http://schemas.microsoft.com/office/drawing/2014/main" id="{5F3E6B67-BDC6-5F95-5DBD-6E233CAE1B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DB0F23A-15B1-FEC8-F384-11488500DF5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05854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08060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15/12/2025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2443635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080476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45498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21291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86012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57532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039451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59060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7410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64935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989F-F9E4-B540-FD4A-BEB0BDAAFD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C51318-AF06-85E5-53A2-B9F80D4D19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AB291E-BE12-66A3-FC31-7AB42FC7F108}"/>
              </a:ext>
            </a:extLst>
          </p:cNvPr>
          <p:cNvSpPr>
            <a:spLocks noGrp="1"/>
          </p:cNvSpPr>
          <p:nvPr>
            <p:ph type="dt" sz="half" idx="10"/>
          </p:nvPr>
        </p:nvSpPr>
        <p:spPr/>
        <p:txBody>
          <a:bodyPr/>
          <a:lstStyle/>
          <a:p>
            <a:fld id="{B61BEF0D-F0BB-DE4B-95CE-6DB70DBA9567}" type="datetimeFigureOut">
              <a:rPr lang="en-US" smtClean="0"/>
              <a:pPr/>
              <a:t>12/15/2025</a:t>
            </a:fld>
            <a:endParaRPr lang="en-US" dirty="0"/>
          </a:p>
        </p:txBody>
      </p:sp>
      <p:sp>
        <p:nvSpPr>
          <p:cNvPr id="5" name="Footer Placeholder 4">
            <a:extLst>
              <a:ext uri="{FF2B5EF4-FFF2-40B4-BE49-F238E27FC236}">
                <a16:creationId xmlns:a16="http://schemas.microsoft.com/office/drawing/2014/main" id="{1D8903AA-7BC4-143B-E9E7-E665E84EE4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CD08F5-72A8-CAC1-DFBB-0DB1A0637D3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72510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C4B-CA11-2ECD-EB3E-15C5911899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A9304F-3B77-5FAF-17F0-F79640C2E8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E0E368-AD11-CF9B-2C14-F47C2962E4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7CCECB-2738-F2BA-65C7-33547E9079B5}"/>
              </a:ext>
            </a:extLst>
          </p:cNvPr>
          <p:cNvSpPr>
            <a:spLocks noGrp="1"/>
          </p:cNvSpPr>
          <p:nvPr>
            <p:ph type="dt" sz="half" idx="10"/>
          </p:nvPr>
        </p:nvSpPr>
        <p:spPr/>
        <p:txBody>
          <a:bodyPr/>
          <a:lstStyle/>
          <a:p>
            <a:fld id="{B61BEF0D-F0BB-DE4B-95CE-6DB70DBA9567}" type="datetimeFigureOut">
              <a:rPr lang="en-US" smtClean="0"/>
              <a:pPr/>
              <a:t>12/15/2025</a:t>
            </a:fld>
            <a:endParaRPr lang="en-US" dirty="0"/>
          </a:p>
        </p:txBody>
      </p:sp>
      <p:sp>
        <p:nvSpPr>
          <p:cNvPr id="6" name="Footer Placeholder 5">
            <a:extLst>
              <a:ext uri="{FF2B5EF4-FFF2-40B4-BE49-F238E27FC236}">
                <a16:creationId xmlns:a16="http://schemas.microsoft.com/office/drawing/2014/main" id="{285DEE38-1EC6-220B-907D-9184AC4C91A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8550754-8CC8-1E87-C9F6-FF8C8EBF942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92849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764E-6079-D771-B18A-5A21D59829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900C67-3D67-A69A-980A-2FC2DA8F8D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D6E34-7FF7-EF06-82E2-21A41AA00202}"/>
              </a:ext>
            </a:extLst>
          </p:cNvPr>
          <p:cNvSpPr>
            <a:spLocks noGrp="1"/>
          </p:cNvSpPr>
          <p:nvPr>
            <p:ph type="dt" sz="half" idx="10"/>
          </p:nvPr>
        </p:nvSpPr>
        <p:spPr/>
        <p:txBody>
          <a:bodyPr/>
          <a:lstStyle/>
          <a:p>
            <a:fld id="{B61BEF0D-F0BB-DE4B-95CE-6DB70DBA9567}" type="datetimeFigureOut">
              <a:rPr lang="en-US" smtClean="0"/>
              <a:pPr/>
              <a:t>12/15/2025</a:t>
            </a:fld>
            <a:endParaRPr lang="en-US" dirty="0"/>
          </a:p>
        </p:txBody>
      </p:sp>
      <p:sp>
        <p:nvSpPr>
          <p:cNvPr id="5" name="Footer Placeholder 4">
            <a:extLst>
              <a:ext uri="{FF2B5EF4-FFF2-40B4-BE49-F238E27FC236}">
                <a16:creationId xmlns:a16="http://schemas.microsoft.com/office/drawing/2014/main" id="{5F3E6B67-BDC6-5F95-5DBD-6E233CAE1B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DB0F23A-15B1-FEC8-F384-11488500DF5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683191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26993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080153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718799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09480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46743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79966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617147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565786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40749815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0514467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2848570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609740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41244173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45208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14.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4.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7123593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15/12/2025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52319279"/>
      </p:ext>
    </p:extLst>
  </p:cSld>
  <p:clrMap bg1="lt1" tx1="dk1" bg2="lt2" tx2="dk2" accent1="accent1" accent2="accent2" accent3="accent3" accent4="accent4" accent5="accent5" accent6="accent6" hlink="hlink" folHlink="folHlink"/>
  <p:sldLayoutIdLst>
    <p:sldLayoutId id="2147483687" r:id="rId1"/>
    <p:sldLayoutId id="214748368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4423921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1855265"/>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18" r:id="rId3"/>
    <p:sldLayoutId id="2147483719" r:id="rId4"/>
    <p:sldLayoutId id="214748372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981240495"/>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6127064"/>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105793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hyperlink" Target="https://www.itv.com/news/2025-12-09/one-in-4-teens-use-ai-for-their-mental-health-new-research-shows" TargetMode="Externa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hyperlink" Target="http://gov.wales/topics/educationandskills/publications/circulars/antibullying/?lang=en" TargetMode="Externa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xFhxfLB0-5U" TargetMode="External"/><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sh.nhs.uk/your-hospital-visit/before-you-come-gosh/if-your-child-has-additional-needs/children-and-young-people-learning-disabilities/" TargetMode="External"/><Relationship Id="rId2" Type="http://schemas.openxmlformats.org/officeDocument/2006/relationships/hyperlink" Target="https://gov.wales/sites/default/files/publications/2020-01/knowing-your-children-supporting-pupils-with-adverse-childhood%20experiences.pdf" TargetMode="External"/><Relationship Id="rId1" Type="http://schemas.openxmlformats.org/officeDocument/2006/relationships/slideLayout" Target="../slideLayouts/slideLayout22.xml"/><Relationship Id="rId6" Type="http://schemas.openxmlformats.org/officeDocument/2006/relationships/hyperlink" Target="https://phw.nhs.wales/topics/adverse-childhood-experiences/" TargetMode="External"/><Relationship Id="rId5" Type="http://schemas.openxmlformats.org/officeDocument/2006/relationships/hyperlink" Target="https://www.mind.org.uk/information-support/types-of-mental-health-problems/anxiety-and-panic-attacks/anxiety-disorders/" TargetMode="External"/><Relationship Id="rId4" Type="http://schemas.openxmlformats.org/officeDocument/2006/relationships/hyperlink" Target="https://www.itv.com/news/2025-12-09/one-in-4-teens-use-ai-for-their-mental-health-new-research-show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stopbullying.gov/bullying/effects" TargetMode="External"/><Relationship Id="rId2" Type="http://schemas.openxmlformats.org/officeDocument/2006/relationships/hyperlink" Target="https://www.ons.gov.uk/peoplepopulationandcommunity/wellbeing/articles/childrenswellbeingindicatorreviewuk2020/2020-09-02" TargetMode="External"/><Relationship Id="rId1" Type="http://schemas.openxmlformats.org/officeDocument/2006/relationships/slideLayout" Target="../slideLayouts/slideLayout22.xml"/><Relationship Id="rId6" Type="http://schemas.openxmlformats.org/officeDocument/2006/relationships/hyperlink" Target="https://www.youngminds.org.uk/young-person/coping-with-life/bullying/" TargetMode="External"/><Relationship Id="rId5" Type="http://schemas.openxmlformats.org/officeDocument/2006/relationships/hyperlink" Target="https://www.youngminds.org.uk/about-us/media-centre/mental-health-statistics/" TargetMode="External"/><Relationship Id="rId4" Type="http://schemas.openxmlformats.org/officeDocument/2006/relationships/hyperlink" Target="http://www.legislation.gov.uk/anaw/2015/2/contents/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4441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3354E-2D93-4C37-BDB2-EDA4DA1A2006}"/>
              </a:ext>
            </a:extLst>
          </p:cNvPr>
          <p:cNvSpPr>
            <a:spLocks noGrp="1"/>
          </p:cNvSpPr>
          <p:nvPr>
            <p:ph type="ctrTitle"/>
          </p:nvPr>
        </p:nvSpPr>
        <p:spPr/>
        <p:txBody>
          <a:bodyPr>
            <a:noAutofit/>
          </a:bodyPr>
          <a:lstStyle/>
          <a:p>
            <a:br>
              <a:rPr lang="en-GB" sz="4000">
                <a:solidFill>
                  <a:schemeClr val="accent1"/>
                </a:solidFill>
              </a:rPr>
            </a:br>
            <a:endParaRPr lang="en-GB" sz="4000" dirty="0">
              <a:solidFill>
                <a:schemeClr val="accent1"/>
              </a:solidFill>
            </a:endParaRPr>
          </a:p>
        </p:txBody>
      </p:sp>
      <p:sp>
        <p:nvSpPr>
          <p:cNvPr id="3" name="Subtitle 2">
            <a:extLst>
              <a:ext uri="{FF2B5EF4-FFF2-40B4-BE49-F238E27FC236}">
                <a16:creationId xmlns:a16="http://schemas.microsoft.com/office/drawing/2014/main" id="{E29AB4AB-D223-6FAD-98D3-F75DD020D437}"/>
              </a:ext>
            </a:extLst>
          </p:cNvPr>
          <p:cNvSpPr>
            <a:spLocks noGrp="1"/>
          </p:cNvSpPr>
          <p:nvPr>
            <p:ph type="subTitle" idx="1"/>
          </p:nvPr>
        </p:nvSpPr>
        <p:spPr>
          <a:xfrm>
            <a:off x="1524000" y="1571223"/>
            <a:ext cx="9144000" cy="3686577"/>
          </a:xfrm>
        </p:spPr>
        <p:txBody>
          <a:bodyPr>
            <a:noAutofit/>
          </a:bodyPr>
          <a:lstStyle/>
          <a:p>
            <a:r>
              <a:rPr lang="en-GB" sz="4000" b="1" dirty="0">
                <a:solidFill>
                  <a:schemeClr val="accent1"/>
                </a:solidFill>
                <a:latin typeface="+mj-lt"/>
              </a:rPr>
              <a:t>ECIE5009</a:t>
            </a:r>
            <a:r>
              <a:rPr lang="en-GB" sz="4000" b="1" dirty="0">
                <a:latin typeface="+mj-lt"/>
              </a:rPr>
              <a:t> </a:t>
            </a:r>
          </a:p>
          <a:p>
            <a:r>
              <a:rPr lang="en-GB" sz="4000" b="1" dirty="0">
                <a:latin typeface="+mj-lt"/>
              </a:rPr>
              <a:t>Iechyd </a:t>
            </a:r>
            <a:r>
              <a:rPr lang="en-GB" sz="4000" b="1" dirty="0" err="1">
                <a:latin typeface="+mj-lt"/>
              </a:rPr>
              <a:t>Meddwl</a:t>
            </a:r>
            <a:r>
              <a:rPr lang="en-GB" sz="4000" b="1" dirty="0">
                <a:latin typeface="+mj-lt"/>
              </a:rPr>
              <a:t> a </a:t>
            </a:r>
            <a:r>
              <a:rPr lang="en-GB" sz="4000" b="1" dirty="0" err="1">
                <a:latin typeface="+mj-lt"/>
              </a:rPr>
              <a:t>Llesiant</a:t>
            </a:r>
            <a:r>
              <a:rPr lang="en-GB" sz="4000" b="1" dirty="0">
                <a:latin typeface="+mj-lt"/>
              </a:rPr>
              <a:t> Plant a </a:t>
            </a:r>
            <a:r>
              <a:rPr lang="en-GB" sz="4000" b="1" dirty="0" err="1">
                <a:latin typeface="+mj-lt"/>
              </a:rPr>
              <a:t>Phobl</a:t>
            </a:r>
            <a:r>
              <a:rPr lang="en-GB" sz="4000" b="1" dirty="0">
                <a:latin typeface="+mj-lt"/>
              </a:rPr>
              <a:t> </a:t>
            </a:r>
            <a:r>
              <a:rPr lang="en-GB" sz="4000" b="1" dirty="0" err="1">
                <a:latin typeface="+mj-lt"/>
              </a:rPr>
              <a:t>Ifanc</a:t>
            </a:r>
            <a:endParaRPr lang="cy-GB" sz="4000" b="1" dirty="0">
              <a:latin typeface="+mj-lt"/>
            </a:endParaRPr>
          </a:p>
          <a:p>
            <a:r>
              <a:rPr lang="en-GB" sz="4000" dirty="0">
                <a:solidFill>
                  <a:schemeClr val="accent1"/>
                </a:solidFill>
                <a:latin typeface="+mj-lt"/>
              </a:rPr>
              <a:t>Children and Young People’s Mental Health and Wellbeing</a:t>
            </a:r>
            <a:br>
              <a:rPr lang="en-GB" sz="4000" dirty="0">
                <a:solidFill>
                  <a:schemeClr val="accent1"/>
                </a:solidFill>
                <a:latin typeface="+mj-lt"/>
              </a:rPr>
            </a:br>
            <a:r>
              <a:rPr lang="cy-GB" sz="4000" dirty="0">
                <a:latin typeface="+mj-lt"/>
              </a:rPr>
              <a:t>Darlith</a:t>
            </a:r>
            <a:r>
              <a:rPr lang="en-GB" sz="4000" dirty="0">
                <a:solidFill>
                  <a:schemeClr val="accent1"/>
                </a:solidFill>
                <a:latin typeface="+mj-lt"/>
              </a:rPr>
              <a:t>/Lecture 3</a:t>
            </a:r>
            <a:br>
              <a:rPr lang="en-GB" sz="4000" dirty="0">
                <a:solidFill>
                  <a:schemeClr val="accent1"/>
                </a:solidFill>
                <a:latin typeface="+mj-lt"/>
              </a:rPr>
            </a:br>
            <a:endParaRPr lang="en-GB" sz="4000" dirty="0">
              <a:latin typeface="+mj-lt"/>
            </a:endParaRPr>
          </a:p>
          <a:p>
            <a:br>
              <a:rPr lang="en-GB" sz="4000" dirty="0">
                <a:solidFill>
                  <a:schemeClr val="accent1"/>
                </a:solidFill>
                <a:latin typeface="+mj-lt"/>
              </a:rPr>
            </a:br>
            <a:endParaRPr lang="en-GB" sz="4000" dirty="0">
              <a:latin typeface="+mj-lt"/>
            </a:endParaRPr>
          </a:p>
        </p:txBody>
      </p:sp>
    </p:spTree>
    <p:extLst>
      <p:ext uri="{BB962C8B-B14F-4D97-AF65-F5344CB8AC3E}">
        <p14:creationId xmlns:p14="http://schemas.microsoft.com/office/powerpoint/2010/main" val="271474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7676C-E478-8152-9AE2-7A484ABB4BF3}"/>
              </a:ext>
            </a:extLst>
          </p:cNvPr>
          <p:cNvSpPr>
            <a:spLocks noGrp="1"/>
          </p:cNvSpPr>
          <p:nvPr>
            <p:ph type="title"/>
          </p:nvPr>
        </p:nvSpPr>
        <p:spPr/>
        <p:txBody>
          <a:bodyPr/>
          <a:lstStyle/>
          <a:p>
            <a:r>
              <a:rPr lang="cy-GB" sz="3200" dirty="0"/>
              <a:t>Adolygu sesiynau blaenorol                </a:t>
            </a:r>
            <a:r>
              <a:rPr lang="cy-GB" sz="3200" dirty="0" err="1">
                <a:solidFill>
                  <a:schemeClr val="accent1"/>
                </a:solidFill>
              </a:rPr>
              <a:t>Review</a:t>
            </a:r>
            <a:r>
              <a:rPr lang="cy-GB" sz="3200" dirty="0">
                <a:solidFill>
                  <a:schemeClr val="accent1"/>
                </a:solidFill>
              </a:rPr>
              <a:t> </a:t>
            </a:r>
            <a:r>
              <a:rPr lang="cy-GB" sz="3200" dirty="0" err="1">
                <a:solidFill>
                  <a:schemeClr val="accent1"/>
                </a:solidFill>
              </a:rPr>
              <a:t>previous</a:t>
            </a:r>
            <a:r>
              <a:rPr lang="cy-GB" sz="3200" dirty="0">
                <a:solidFill>
                  <a:schemeClr val="accent1"/>
                </a:solidFill>
              </a:rPr>
              <a:t> </a:t>
            </a:r>
            <a:r>
              <a:rPr lang="cy-GB" sz="3200" dirty="0" err="1">
                <a:solidFill>
                  <a:schemeClr val="accent1"/>
                </a:solidFill>
              </a:rPr>
              <a:t>sessions</a:t>
            </a:r>
            <a:r>
              <a:rPr lang="cy-GB" sz="3200" dirty="0"/>
              <a:t>                              </a:t>
            </a:r>
            <a:br>
              <a:rPr lang="en-GB" sz="3200" dirty="0">
                <a:solidFill>
                  <a:schemeClr val="accent1"/>
                </a:solidFill>
              </a:rPr>
            </a:br>
            <a:endParaRPr lang="en-GB" sz="3600" dirty="0">
              <a:solidFill>
                <a:schemeClr val="accent1"/>
              </a:solidFill>
            </a:endParaRPr>
          </a:p>
        </p:txBody>
      </p:sp>
      <p:sp>
        <p:nvSpPr>
          <p:cNvPr id="3" name="Content Placeholder 2">
            <a:extLst>
              <a:ext uri="{FF2B5EF4-FFF2-40B4-BE49-F238E27FC236}">
                <a16:creationId xmlns:a16="http://schemas.microsoft.com/office/drawing/2014/main" id="{92645F37-26A9-9FCD-EB16-91BCB89C472B}"/>
              </a:ext>
            </a:extLst>
          </p:cNvPr>
          <p:cNvSpPr>
            <a:spLocks noGrp="1"/>
          </p:cNvSpPr>
          <p:nvPr>
            <p:ph sz="half" idx="1"/>
          </p:nvPr>
        </p:nvSpPr>
        <p:spPr/>
        <p:txBody>
          <a:bodyPr>
            <a:normAutofit/>
          </a:bodyPr>
          <a:lstStyle/>
          <a:p>
            <a:r>
              <a:rPr lang="cy-GB" sz="2400" dirty="0"/>
              <a:t>Materion a all effeithio ar iechyd meddwl a llesiant plant a phobl ifanc</a:t>
            </a:r>
          </a:p>
          <a:p>
            <a:r>
              <a:rPr lang="cy-GB" sz="2400" dirty="0"/>
              <a:t>Damcaniaethau allweddol a all gefnogi ein dealltwriaeth o'r materion hyn a'r effaith ar blant a phobl ifanc.</a:t>
            </a:r>
          </a:p>
          <a:p>
            <a:r>
              <a:rPr lang="cy-GB" sz="2400" dirty="0"/>
              <a:t>Polisïau yng Nghymru ynghylch iechyd meddwl a llesiant plant a phobl ifanc</a:t>
            </a:r>
            <a:r>
              <a:rPr lang="en-GB" sz="2800" dirty="0">
                <a:solidFill>
                  <a:schemeClr val="accent1"/>
                </a:solidFill>
              </a:rPr>
              <a:t>.</a:t>
            </a:r>
          </a:p>
          <a:p>
            <a:endParaRPr lang="en-GB" sz="2400" dirty="0"/>
          </a:p>
          <a:p>
            <a:pPr marL="0" indent="0">
              <a:buNone/>
            </a:pPr>
            <a:endParaRPr lang="en-GB" sz="2400" dirty="0"/>
          </a:p>
        </p:txBody>
      </p:sp>
      <p:sp>
        <p:nvSpPr>
          <p:cNvPr id="4" name="Content Placeholder 3">
            <a:extLst>
              <a:ext uri="{FF2B5EF4-FFF2-40B4-BE49-F238E27FC236}">
                <a16:creationId xmlns:a16="http://schemas.microsoft.com/office/drawing/2014/main" id="{398BFBEC-89CB-FC63-9443-897DA7CFC2BB}"/>
              </a:ext>
            </a:extLst>
          </p:cNvPr>
          <p:cNvSpPr>
            <a:spLocks noGrp="1"/>
          </p:cNvSpPr>
          <p:nvPr>
            <p:ph sz="half" idx="2"/>
          </p:nvPr>
        </p:nvSpPr>
        <p:spPr/>
        <p:txBody>
          <a:bodyPr/>
          <a:lstStyle/>
          <a:p>
            <a:r>
              <a:rPr lang="en-GB" sz="2400" dirty="0">
                <a:solidFill>
                  <a:schemeClr val="accent1"/>
                </a:solidFill>
              </a:rPr>
              <a:t>Issues that can affect children and young people’s mental health and well-being</a:t>
            </a:r>
          </a:p>
          <a:p>
            <a:r>
              <a:rPr lang="en-GB" sz="2400" dirty="0">
                <a:solidFill>
                  <a:schemeClr val="accent1"/>
                </a:solidFill>
              </a:rPr>
              <a:t>Key theories that can support our understanding of these issues and the impact on children and young people.</a:t>
            </a:r>
          </a:p>
          <a:p>
            <a:r>
              <a:rPr lang="en-GB" sz="2400" dirty="0">
                <a:solidFill>
                  <a:schemeClr val="accent1"/>
                </a:solidFill>
              </a:rPr>
              <a:t>Policies in Wales concerning children and young people’s mental health and well-being</a:t>
            </a:r>
            <a:r>
              <a:rPr lang="en-GB" sz="2800" dirty="0">
                <a:solidFill>
                  <a:schemeClr val="accent1"/>
                </a:solidFill>
              </a:rPr>
              <a:t>.</a:t>
            </a:r>
          </a:p>
          <a:p>
            <a:pPr marL="0" indent="0">
              <a:buNone/>
            </a:pPr>
            <a:endParaRPr lang="en-GB" dirty="0"/>
          </a:p>
        </p:txBody>
      </p:sp>
    </p:spTree>
    <p:extLst>
      <p:ext uri="{BB962C8B-B14F-4D97-AF65-F5344CB8AC3E}">
        <p14:creationId xmlns:p14="http://schemas.microsoft.com/office/powerpoint/2010/main" val="3024482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F4285-4FCA-0A35-F3E7-7D96F39F7EC4}"/>
              </a:ext>
            </a:extLst>
          </p:cNvPr>
          <p:cNvSpPr>
            <a:spLocks noGrp="1"/>
          </p:cNvSpPr>
          <p:nvPr>
            <p:ph type="title"/>
          </p:nvPr>
        </p:nvSpPr>
        <p:spPr/>
        <p:txBody>
          <a:bodyPr/>
          <a:lstStyle/>
          <a:p>
            <a:r>
              <a:rPr lang="en-GB" dirty="0"/>
              <a:t> Heddiw                                                  </a:t>
            </a:r>
            <a:r>
              <a:rPr lang="en-GB" dirty="0">
                <a:solidFill>
                  <a:schemeClr val="accent1"/>
                </a:solidFill>
              </a:rPr>
              <a:t>Today</a:t>
            </a:r>
          </a:p>
        </p:txBody>
      </p:sp>
      <p:sp>
        <p:nvSpPr>
          <p:cNvPr id="3" name="Content Placeholder 2">
            <a:extLst>
              <a:ext uri="{FF2B5EF4-FFF2-40B4-BE49-F238E27FC236}">
                <a16:creationId xmlns:a16="http://schemas.microsoft.com/office/drawing/2014/main" id="{0BA7AD70-B0F3-C92B-96F4-0867CDBB64BF}"/>
              </a:ext>
            </a:extLst>
          </p:cNvPr>
          <p:cNvSpPr>
            <a:spLocks noGrp="1"/>
          </p:cNvSpPr>
          <p:nvPr>
            <p:ph sz="half" idx="1"/>
          </p:nvPr>
        </p:nvSpPr>
        <p:spPr>
          <a:xfrm>
            <a:off x="914400" y="1825625"/>
            <a:ext cx="5181600" cy="4351338"/>
          </a:xfrm>
        </p:spPr>
        <p:txBody>
          <a:bodyPr>
            <a:normAutofit/>
          </a:bodyPr>
          <a:lstStyle/>
          <a:p>
            <a:pPr marL="0" indent="0">
              <a:buNone/>
            </a:pPr>
            <a:r>
              <a:rPr lang="cy-GB" sz="3200" dirty="0"/>
              <a:t>Rhai cyflyrau sy'n effeithio ar iechyd meddwl a lles:</a:t>
            </a:r>
          </a:p>
          <a:p>
            <a:r>
              <a:rPr lang="cy-GB" sz="3200" dirty="0"/>
              <a:t>Awtistiaeth</a:t>
            </a:r>
          </a:p>
          <a:p>
            <a:r>
              <a:rPr lang="cy-GB" sz="3200" dirty="0"/>
              <a:t>ADHD</a:t>
            </a:r>
          </a:p>
          <a:p>
            <a:r>
              <a:rPr lang="cy-GB" sz="3200" dirty="0"/>
              <a:t>Bwlio</a:t>
            </a:r>
          </a:p>
          <a:p>
            <a:r>
              <a:rPr lang="cy-GB" sz="3200" dirty="0" err="1"/>
              <a:t>ACEs</a:t>
            </a:r>
            <a:endParaRPr lang="cy-GB" sz="3200" dirty="0"/>
          </a:p>
          <a:p>
            <a:pPr marL="0" indent="0">
              <a:buNone/>
            </a:pPr>
            <a:endParaRPr lang="en-GB" sz="4000" dirty="0"/>
          </a:p>
        </p:txBody>
      </p:sp>
      <p:sp>
        <p:nvSpPr>
          <p:cNvPr id="4" name="Content Placeholder 3">
            <a:extLst>
              <a:ext uri="{FF2B5EF4-FFF2-40B4-BE49-F238E27FC236}">
                <a16:creationId xmlns:a16="http://schemas.microsoft.com/office/drawing/2014/main" id="{5EF34A9D-E2E9-6743-6234-DB58D5E7F5A6}"/>
              </a:ext>
            </a:extLst>
          </p:cNvPr>
          <p:cNvSpPr>
            <a:spLocks noGrp="1"/>
          </p:cNvSpPr>
          <p:nvPr>
            <p:ph sz="half" idx="2"/>
          </p:nvPr>
        </p:nvSpPr>
        <p:spPr/>
        <p:txBody>
          <a:bodyPr>
            <a:noAutofit/>
          </a:bodyPr>
          <a:lstStyle/>
          <a:p>
            <a:pPr marL="0" indent="0">
              <a:buNone/>
            </a:pPr>
            <a:r>
              <a:rPr lang="en-GB" sz="3200" dirty="0">
                <a:solidFill>
                  <a:schemeClr val="accent1"/>
                </a:solidFill>
              </a:rPr>
              <a:t>Some conditions that impact on mental health &amp; well-being:</a:t>
            </a:r>
          </a:p>
          <a:p>
            <a:r>
              <a:rPr lang="en-GB" sz="3200" dirty="0">
                <a:solidFill>
                  <a:schemeClr val="accent1"/>
                </a:solidFill>
              </a:rPr>
              <a:t>Autism</a:t>
            </a:r>
          </a:p>
          <a:p>
            <a:r>
              <a:rPr lang="en-GB" sz="3200" dirty="0">
                <a:solidFill>
                  <a:schemeClr val="accent1"/>
                </a:solidFill>
              </a:rPr>
              <a:t>ADHD</a:t>
            </a:r>
          </a:p>
          <a:p>
            <a:r>
              <a:rPr lang="en-GB" sz="3200" dirty="0">
                <a:solidFill>
                  <a:schemeClr val="accent1"/>
                </a:solidFill>
              </a:rPr>
              <a:t>Bullying</a:t>
            </a:r>
          </a:p>
          <a:p>
            <a:r>
              <a:rPr lang="en-GB" sz="3200" dirty="0">
                <a:solidFill>
                  <a:schemeClr val="accent1"/>
                </a:solidFill>
              </a:rPr>
              <a:t>ACEs</a:t>
            </a:r>
          </a:p>
        </p:txBody>
      </p:sp>
    </p:spTree>
    <p:extLst>
      <p:ext uri="{BB962C8B-B14F-4D97-AF65-F5344CB8AC3E}">
        <p14:creationId xmlns:p14="http://schemas.microsoft.com/office/powerpoint/2010/main" val="2661202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851F5-9DE9-C7CA-2B06-F6E46D5CA228}"/>
              </a:ext>
            </a:extLst>
          </p:cNvPr>
          <p:cNvSpPr>
            <a:spLocks noGrp="1"/>
          </p:cNvSpPr>
          <p:nvPr>
            <p:ph type="title"/>
          </p:nvPr>
        </p:nvSpPr>
        <p:spPr/>
        <p:txBody>
          <a:bodyPr/>
          <a:lstStyle/>
          <a:p>
            <a:r>
              <a:rPr lang="en-GB" dirty="0">
                <a:solidFill>
                  <a:schemeClr val="accent1"/>
                </a:solidFill>
              </a:rPr>
              <a:t>Mental health: a big issue for all children and young people </a:t>
            </a:r>
            <a:endParaRPr lang="en-GB" dirty="0"/>
          </a:p>
        </p:txBody>
      </p:sp>
      <p:sp>
        <p:nvSpPr>
          <p:cNvPr id="3" name="Content Placeholder 2">
            <a:extLst>
              <a:ext uri="{FF2B5EF4-FFF2-40B4-BE49-F238E27FC236}">
                <a16:creationId xmlns:a16="http://schemas.microsoft.com/office/drawing/2014/main" id="{3077C44F-D6B2-CD82-4CCB-B64B7461BEF9}"/>
              </a:ext>
            </a:extLst>
          </p:cNvPr>
          <p:cNvSpPr>
            <a:spLocks noGrp="1"/>
          </p:cNvSpPr>
          <p:nvPr>
            <p:ph idx="1"/>
          </p:nvPr>
        </p:nvSpPr>
        <p:spPr/>
        <p:txBody>
          <a:bodyPr>
            <a:normAutofit fontScale="40000" lnSpcReduction="20000"/>
          </a:bodyPr>
          <a:lstStyle/>
          <a:p>
            <a:endParaRPr lang="en-GB" sz="5000" dirty="0">
              <a:solidFill>
                <a:schemeClr val="accent1"/>
              </a:solidFill>
            </a:endParaRPr>
          </a:p>
          <a:p>
            <a:r>
              <a:rPr lang="en-GB" sz="5000" dirty="0">
                <a:solidFill>
                  <a:schemeClr val="accent1"/>
                </a:solidFill>
              </a:rPr>
              <a:t>In 2023, one in five children and young people aged 8–25 were likely to have a mental health condition—a figure that has been climbing since 2017, with the sharpest increase among those aged 17–19</a:t>
            </a:r>
          </a:p>
          <a:p>
            <a:r>
              <a:rPr lang="en-GB" sz="5000" dirty="0">
                <a:solidFill>
                  <a:schemeClr val="accent1"/>
                </a:solidFill>
              </a:rPr>
              <a:t>Between 2023 and 2024, referrals of children and young people to emergency mental health care increased by 10%, with many left waiting months or even years for NHS support</a:t>
            </a:r>
          </a:p>
          <a:p>
            <a:r>
              <a:rPr lang="en-GB" sz="5000" dirty="0">
                <a:solidFill>
                  <a:schemeClr val="accent1"/>
                </a:solidFill>
              </a:rPr>
              <a:t>In 2022, suicide was the leading cause of death among people aged 5–35 in England, with around three-quarters of these deaths involving boys or young men</a:t>
            </a:r>
          </a:p>
          <a:p>
            <a:r>
              <a:rPr lang="en-GB" sz="5000" dirty="0">
                <a:solidFill>
                  <a:schemeClr val="accent1"/>
                </a:solidFill>
              </a:rPr>
              <a:t>Almost one third (32.8%) of 17–24-year-olds have self-harmed or attempted to self-harm at some point. This rises significantly to 69.5% of young people with a probable mental health condition.</a:t>
            </a:r>
          </a:p>
          <a:p>
            <a:r>
              <a:rPr lang="en-GB" sz="5000" dirty="0">
                <a:solidFill>
                  <a:schemeClr val="accent1"/>
                </a:solidFill>
              </a:rPr>
              <a:t>The cost of living in the UK places a huge strain on the mental health of young people, with a huge 90% of young people worrying about earning enough money to support themselves</a:t>
            </a:r>
            <a:r>
              <a:rPr lang="en-GB" dirty="0">
                <a:solidFill>
                  <a:schemeClr val="accent1"/>
                </a:solidFill>
              </a:rPr>
              <a:t>.</a:t>
            </a:r>
          </a:p>
          <a:p>
            <a:pPr algn="r"/>
            <a:r>
              <a:rPr lang="en-GB" sz="3500" dirty="0">
                <a:solidFill>
                  <a:schemeClr val="accent1"/>
                </a:solidFill>
              </a:rPr>
              <a:t>                                                                                                                                         </a:t>
            </a:r>
            <a:r>
              <a:rPr lang="en-GB" sz="3500" dirty="0" err="1">
                <a:solidFill>
                  <a:schemeClr val="accent1"/>
                </a:solidFill>
              </a:rPr>
              <a:t>Youngminds</a:t>
            </a:r>
            <a:r>
              <a:rPr lang="en-GB" sz="3500" dirty="0">
                <a:solidFill>
                  <a:schemeClr val="accent1"/>
                </a:solidFill>
              </a:rPr>
              <a:t>, 2025</a:t>
            </a:r>
          </a:p>
          <a:p>
            <a:endParaRPr lang="en-GB" dirty="0"/>
          </a:p>
        </p:txBody>
      </p:sp>
    </p:spTree>
    <p:extLst>
      <p:ext uri="{BB962C8B-B14F-4D97-AF65-F5344CB8AC3E}">
        <p14:creationId xmlns:p14="http://schemas.microsoft.com/office/powerpoint/2010/main" val="117227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F8A0E-4B1D-2A42-DE59-A50B12D6583A}"/>
              </a:ext>
            </a:extLst>
          </p:cNvPr>
          <p:cNvSpPr>
            <a:spLocks noGrp="1"/>
          </p:cNvSpPr>
          <p:nvPr>
            <p:ph type="title"/>
          </p:nvPr>
        </p:nvSpPr>
        <p:spPr/>
        <p:txBody>
          <a:bodyPr/>
          <a:lstStyle/>
          <a:p>
            <a:r>
              <a:rPr lang="en-GB" dirty="0">
                <a:solidFill>
                  <a:schemeClr val="accent1"/>
                </a:solidFill>
              </a:rPr>
              <a:t>Mental health: a big issue for all children and young people </a:t>
            </a:r>
            <a:endParaRPr lang="en-GB" dirty="0"/>
          </a:p>
        </p:txBody>
      </p:sp>
      <p:sp>
        <p:nvSpPr>
          <p:cNvPr id="3" name="Content Placeholder 2">
            <a:extLst>
              <a:ext uri="{FF2B5EF4-FFF2-40B4-BE49-F238E27FC236}">
                <a16:creationId xmlns:a16="http://schemas.microsoft.com/office/drawing/2014/main" id="{C223FCEC-B864-4B06-A4B7-951AE14E4639}"/>
              </a:ext>
            </a:extLst>
          </p:cNvPr>
          <p:cNvSpPr>
            <a:spLocks noGrp="1"/>
          </p:cNvSpPr>
          <p:nvPr>
            <p:ph idx="1"/>
          </p:nvPr>
        </p:nvSpPr>
        <p:spPr/>
        <p:txBody>
          <a:bodyPr>
            <a:normAutofit fontScale="92500"/>
          </a:bodyPr>
          <a:lstStyle/>
          <a:p>
            <a:r>
              <a:rPr lang="en-GB" sz="2400" dirty="0">
                <a:solidFill>
                  <a:schemeClr val="accent1"/>
                </a:solidFill>
              </a:rPr>
              <a:t>In 2023, nearly one-third (30%) of 11–16-year-olds with a likely mental health condition missed at least a week of school, compared to just 10% of their peers without such a condition. Additionally, 74% of teachers report that poor mental health is hindering pupils’ ability to learn.</a:t>
            </a:r>
          </a:p>
          <a:p>
            <a:r>
              <a:rPr lang="en-GB" sz="2400" dirty="0">
                <a:solidFill>
                  <a:schemeClr val="accent1"/>
                </a:solidFill>
              </a:rPr>
              <a:t> Over a third (35%) of employed 18–24-year-olds reported taking time off work due to stress or poor mental health.</a:t>
            </a:r>
          </a:p>
          <a:p>
            <a:r>
              <a:rPr lang="en-GB" sz="2400" dirty="0">
                <a:solidFill>
                  <a:schemeClr val="accent1"/>
                </a:solidFill>
              </a:rPr>
              <a:t>Regular sleep disruption affected 85% of young people aged 8–16 with a likely mental health condition, rising to 96% among those aged 17–23.</a:t>
            </a:r>
          </a:p>
          <a:p>
            <a:r>
              <a:rPr lang="en-GB" sz="2400" dirty="0">
                <a:solidFill>
                  <a:schemeClr val="accent1"/>
                </a:solidFill>
              </a:rPr>
              <a:t>One third of mental health problems in adulthood are directly connected to an Adverse Childhood Experience (ACE)</a:t>
            </a:r>
          </a:p>
          <a:p>
            <a:pPr algn="r"/>
            <a:r>
              <a:rPr lang="en-GB" sz="2200" dirty="0">
                <a:solidFill>
                  <a:schemeClr val="accent1"/>
                </a:solidFill>
              </a:rPr>
              <a:t>                                                                                                                                  </a:t>
            </a:r>
            <a:r>
              <a:rPr lang="en-GB" sz="1900" dirty="0" err="1">
                <a:solidFill>
                  <a:schemeClr val="accent1"/>
                </a:solidFill>
              </a:rPr>
              <a:t>Youngminds</a:t>
            </a:r>
            <a:r>
              <a:rPr lang="en-GB" sz="1900" dirty="0">
                <a:solidFill>
                  <a:schemeClr val="accent1"/>
                </a:solidFill>
              </a:rPr>
              <a:t>, 2025</a:t>
            </a:r>
          </a:p>
          <a:p>
            <a:endParaRPr lang="en-GB" dirty="0"/>
          </a:p>
        </p:txBody>
      </p:sp>
    </p:spTree>
    <p:extLst>
      <p:ext uri="{BB962C8B-B14F-4D97-AF65-F5344CB8AC3E}">
        <p14:creationId xmlns:p14="http://schemas.microsoft.com/office/powerpoint/2010/main" val="895562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18E59-60AE-FBB3-F83A-FC32DE2698FF}"/>
              </a:ext>
            </a:extLst>
          </p:cNvPr>
          <p:cNvSpPr>
            <a:spLocks noGrp="1"/>
          </p:cNvSpPr>
          <p:nvPr>
            <p:ph type="title"/>
          </p:nvPr>
        </p:nvSpPr>
        <p:spPr/>
        <p:txBody>
          <a:bodyPr>
            <a:normAutofit fontScale="90000"/>
          </a:bodyPr>
          <a:lstStyle/>
          <a:p>
            <a:br>
              <a:rPr lang="en-GB" dirty="0"/>
            </a:br>
            <a:br>
              <a:rPr lang="en-GB" dirty="0"/>
            </a:br>
            <a:r>
              <a:rPr lang="en-GB" dirty="0">
                <a:solidFill>
                  <a:schemeClr val="accent1"/>
                </a:solidFill>
              </a:rPr>
              <a:t>Accessing the support, they need is becoming increasingly difficult for young people.</a:t>
            </a:r>
            <a:br>
              <a:rPr lang="en-GB" dirty="0">
                <a:solidFill>
                  <a:schemeClr val="accent1"/>
                </a:solidFill>
              </a:rPr>
            </a:br>
            <a:r>
              <a:rPr lang="en-GB" dirty="0"/>
              <a:t> </a:t>
            </a:r>
            <a:br>
              <a:rPr lang="en-GB" dirty="0"/>
            </a:br>
            <a:endParaRPr lang="en-GB" dirty="0"/>
          </a:p>
        </p:txBody>
      </p:sp>
      <p:sp>
        <p:nvSpPr>
          <p:cNvPr id="3" name="Content Placeholder 2">
            <a:extLst>
              <a:ext uri="{FF2B5EF4-FFF2-40B4-BE49-F238E27FC236}">
                <a16:creationId xmlns:a16="http://schemas.microsoft.com/office/drawing/2014/main" id="{6243C004-730F-C12B-F816-C853F02324D6}"/>
              </a:ext>
            </a:extLst>
          </p:cNvPr>
          <p:cNvSpPr>
            <a:spLocks noGrp="1"/>
          </p:cNvSpPr>
          <p:nvPr>
            <p:ph idx="1"/>
          </p:nvPr>
        </p:nvSpPr>
        <p:spPr/>
        <p:txBody>
          <a:bodyPr/>
          <a:lstStyle/>
          <a:p>
            <a:r>
              <a:rPr lang="en-GB" dirty="0">
                <a:solidFill>
                  <a:schemeClr val="accent1"/>
                </a:solidFill>
              </a:rPr>
              <a:t>In 2023/24, 78,577 young people were waiting over a year for NHS mental health treatment, and 44% of them had been waiting more than two years—a significant increase from 2022/23.</a:t>
            </a:r>
          </a:p>
          <a:p>
            <a:endParaRPr lang="en-GB" dirty="0">
              <a:solidFill>
                <a:schemeClr val="accent1"/>
              </a:solidFill>
            </a:endParaRPr>
          </a:p>
          <a:p>
            <a:r>
              <a:rPr lang="en-GB" dirty="0">
                <a:solidFill>
                  <a:schemeClr val="accent1"/>
                </a:solidFill>
              </a:rPr>
              <a:t>Extended waits for support have serious impacts: 59% of young people say their mental health deteriorates while waiting for help</a:t>
            </a:r>
          </a:p>
          <a:p>
            <a:pPr marL="0" indent="0" algn="r">
              <a:buNone/>
            </a:pPr>
            <a:r>
              <a:rPr lang="en-GB" sz="1800" dirty="0"/>
              <a:t>                                                                                                                    </a:t>
            </a:r>
          </a:p>
          <a:p>
            <a:pPr marL="0" indent="0" algn="r">
              <a:buNone/>
            </a:pPr>
            <a:r>
              <a:rPr lang="en-GB" sz="1800" dirty="0" err="1">
                <a:solidFill>
                  <a:schemeClr val="accent1"/>
                </a:solidFill>
              </a:rPr>
              <a:t>Youngminds</a:t>
            </a:r>
            <a:r>
              <a:rPr lang="en-GB" sz="1800" dirty="0">
                <a:solidFill>
                  <a:schemeClr val="accent1"/>
                </a:solidFill>
              </a:rPr>
              <a:t>, 2025 </a:t>
            </a:r>
          </a:p>
        </p:txBody>
      </p:sp>
    </p:spTree>
    <p:extLst>
      <p:ext uri="{BB962C8B-B14F-4D97-AF65-F5344CB8AC3E}">
        <p14:creationId xmlns:p14="http://schemas.microsoft.com/office/powerpoint/2010/main" val="2893786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B61B-324C-999C-2FAE-90B8F7D3F8E4}"/>
              </a:ext>
            </a:extLst>
          </p:cNvPr>
          <p:cNvSpPr>
            <a:spLocks noGrp="1"/>
          </p:cNvSpPr>
          <p:nvPr>
            <p:ph type="title"/>
          </p:nvPr>
        </p:nvSpPr>
        <p:spPr/>
        <p:txBody>
          <a:bodyPr/>
          <a:lstStyle/>
          <a:p>
            <a:r>
              <a:rPr lang="en-GB" dirty="0">
                <a:solidFill>
                  <a:schemeClr val="accent1"/>
                </a:solidFill>
              </a:rPr>
              <a:t>One in Four teens now turn to AI for mental health support</a:t>
            </a:r>
          </a:p>
        </p:txBody>
      </p:sp>
      <p:sp>
        <p:nvSpPr>
          <p:cNvPr id="6" name="Content Placeholder 5">
            <a:extLst>
              <a:ext uri="{FF2B5EF4-FFF2-40B4-BE49-F238E27FC236}">
                <a16:creationId xmlns:a16="http://schemas.microsoft.com/office/drawing/2014/main" id="{284442CA-753D-A507-C66A-54A0D7CF1522}"/>
              </a:ext>
            </a:extLst>
          </p:cNvPr>
          <p:cNvSpPr>
            <a:spLocks noGrp="1"/>
          </p:cNvSpPr>
          <p:nvPr>
            <p:ph idx="1"/>
          </p:nvPr>
        </p:nvSpPr>
        <p:spPr/>
        <p:txBody>
          <a:bodyPr>
            <a:normAutofit fontScale="92500" lnSpcReduction="10000"/>
          </a:bodyPr>
          <a:lstStyle/>
          <a:p>
            <a:r>
              <a:rPr lang="en-GB" dirty="0">
                <a:solidFill>
                  <a:schemeClr val="accent1"/>
                </a:solidFill>
              </a:rPr>
              <a:t>Recent research by the Youth Endowment Fund reveals that one in four teenagers now turn to AI for mental health support, with those affected by violence even more likely to use these tools.</a:t>
            </a:r>
          </a:p>
          <a:p>
            <a:r>
              <a:rPr lang="en-GB" dirty="0">
                <a:solidFill>
                  <a:schemeClr val="accent1"/>
                </a:solidFill>
              </a:rPr>
              <a:t>The report, based on a survey of nearly 11,000 children aged 13–17 in England and Wales, explored the link between violence and mental health, finding that both victims and perpetrators were significantly more likely to experience poor mental wellbeing.</a:t>
            </a:r>
          </a:p>
          <a:p>
            <a:pPr marL="0" indent="0">
              <a:buNone/>
            </a:pPr>
            <a:r>
              <a:rPr lang="en-GB" dirty="0">
                <a:solidFill>
                  <a:schemeClr val="accent1"/>
                </a:solidFill>
              </a:rPr>
              <a:t>                                                                                                                  </a:t>
            </a:r>
          </a:p>
          <a:p>
            <a:pPr marL="0" indent="0" algn="r">
              <a:buNone/>
            </a:pPr>
            <a:r>
              <a:rPr lang="en-GB" dirty="0">
                <a:solidFill>
                  <a:schemeClr val="accent1"/>
                </a:solidFill>
              </a:rPr>
              <a:t>  </a:t>
            </a:r>
            <a:r>
              <a:rPr lang="en-GB" sz="1800" dirty="0">
                <a:solidFill>
                  <a:schemeClr val="accent1"/>
                </a:solidFill>
              </a:rPr>
              <a:t>ITV News, </a:t>
            </a:r>
            <a:r>
              <a:rPr lang="en-GB" sz="1900" dirty="0">
                <a:solidFill>
                  <a:schemeClr val="accent1"/>
                </a:solidFill>
              </a:rPr>
              <a:t>2025  </a:t>
            </a:r>
            <a:r>
              <a:rPr lang="en-GB" sz="1900" dirty="0"/>
              <a:t>                                                                                                                      </a:t>
            </a:r>
            <a:r>
              <a:rPr lang="en-GB" sz="1900" u="sng" dirty="0">
                <a:hlinkClick r:id="rId2"/>
              </a:rPr>
              <a:t>'Massive risk': One in four teenagers use AI for mental health support | ITV News</a:t>
            </a:r>
            <a:endParaRPr lang="en-GB" sz="1900" dirty="0"/>
          </a:p>
        </p:txBody>
      </p:sp>
    </p:spTree>
    <p:extLst>
      <p:ext uri="{BB962C8B-B14F-4D97-AF65-F5344CB8AC3E}">
        <p14:creationId xmlns:p14="http://schemas.microsoft.com/office/powerpoint/2010/main" val="1467857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FC6AE-3DC0-FDDC-9F3A-2AD6F2C6B4C2}"/>
              </a:ext>
            </a:extLst>
          </p:cNvPr>
          <p:cNvSpPr>
            <a:spLocks noGrp="1"/>
          </p:cNvSpPr>
          <p:nvPr>
            <p:ph type="title"/>
          </p:nvPr>
        </p:nvSpPr>
        <p:spPr/>
        <p:txBody>
          <a:bodyPr/>
          <a:lstStyle/>
          <a:p>
            <a:r>
              <a:rPr lang="en-GB" dirty="0">
                <a:solidFill>
                  <a:schemeClr val="accent1"/>
                </a:solidFill>
              </a:rPr>
              <a:t>The report's key findings included:</a:t>
            </a:r>
            <a:br>
              <a:rPr lang="en-GB"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3AF1C337-2E42-6192-C21E-6D4EF491A0BE}"/>
              </a:ext>
            </a:extLst>
          </p:cNvPr>
          <p:cNvSpPr>
            <a:spLocks noGrp="1"/>
          </p:cNvSpPr>
          <p:nvPr>
            <p:ph idx="1"/>
          </p:nvPr>
        </p:nvSpPr>
        <p:spPr/>
        <p:txBody>
          <a:bodyPr>
            <a:normAutofit lnSpcReduction="10000"/>
          </a:bodyPr>
          <a:lstStyle/>
          <a:p>
            <a:r>
              <a:rPr lang="en-GB" dirty="0">
                <a:solidFill>
                  <a:schemeClr val="accent1"/>
                </a:solidFill>
              </a:rPr>
              <a:t>One in four teenagers now rely on AI for mental health support. </a:t>
            </a:r>
          </a:p>
          <a:p>
            <a:r>
              <a:rPr lang="en-GB" dirty="0">
                <a:solidFill>
                  <a:schemeClr val="accent1"/>
                </a:solidFill>
              </a:rPr>
              <a:t>Nearly 90% of teens who have experienced violence have sought advice or support online. </a:t>
            </a:r>
          </a:p>
          <a:p>
            <a:r>
              <a:rPr lang="en-GB" dirty="0">
                <a:solidFill>
                  <a:schemeClr val="accent1"/>
                </a:solidFill>
              </a:rPr>
              <a:t>39% of all surveyed teenagers said fear of violence influences their daily lives. </a:t>
            </a:r>
          </a:p>
          <a:p>
            <a:r>
              <a:rPr lang="en-GB" dirty="0">
                <a:solidFill>
                  <a:schemeClr val="accent1"/>
                </a:solidFill>
              </a:rPr>
              <a:t>Almost all young people involved in serious violence report negative effects—95% of perpetrators and 90% of victims.</a:t>
            </a:r>
          </a:p>
          <a:p>
            <a:pPr marL="0" indent="0" algn="r">
              <a:buNone/>
            </a:pPr>
            <a:r>
              <a:rPr lang="en-GB" sz="2000" dirty="0">
                <a:solidFill>
                  <a:schemeClr val="accent1"/>
                </a:solidFill>
              </a:rPr>
              <a:t>ITV News, 2025</a:t>
            </a:r>
            <a:r>
              <a:rPr lang="en-GB" dirty="0"/>
              <a:t>.</a:t>
            </a:r>
          </a:p>
        </p:txBody>
      </p:sp>
    </p:spTree>
    <p:extLst>
      <p:ext uri="{BB962C8B-B14F-4D97-AF65-F5344CB8AC3E}">
        <p14:creationId xmlns:p14="http://schemas.microsoft.com/office/powerpoint/2010/main" val="2374851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F2C6-3A41-4616-AFA0-925E4376C9CB}"/>
              </a:ext>
            </a:extLst>
          </p:cNvPr>
          <p:cNvSpPr>
            <a:spLocks noGrp="1"/>
          </p:cNvSpPr>
          <p:nvPr>
            <p:ph type="title"/>
          </p:nvPr>
        </p:nvSpPr>
        <p:spPr/>
        <p:txBody>
          <a:bodyPr>
            <a:normAutofit/>
          </a:bodyPr>
          <a:lstStyle/>
          <a:p>
            <a:r>
              <a:rPr lang="cy-GB" sz="2800" dirty="0"/>
              <a:t>Dangosyddion lles plant ar gyfer             </a:t>
            </a:r>
            <a:r>
              <a:rPr lang="cy-GB" sz="2800" dirty="0" err="1">
                <a:solidFill>
                  <a:schemeClr val="accent1"/>
                </a:solidFill>
              </a:rPr>
              <a:t>Child</a:t>
            </a:r>
            <a:r>
              <a:rPr lang="cy-GB" sz="2800" dirty="0">
                <a:solidFill>
                  <a:schemeClr val="accent1"/>
                </a:solidFill>
              </a:rPr>
              <a:t> </a:t>
            </a:r>
            <a:r>
              <a:rPr lang="cy-GB" sz="2800" dirty="0" err="1">
                <a:solidFill>
                  <a:schemeClr val="accent1"/>
                </a:solidFill>
              </a:rPr>
              <a:t>wellbeing</a:t>
            </a:r>
            <a:r>
              <a:rPr lang="cy-GB" sz="2800" dirty="0">
                <a:solidFill>
                  <a:schemeClr val="accent1"/>
                </a:solidFill>
              </a:rPr>
              <a:t> </a:t>
            </a:r>
            <a:r>
              <a:rPr lang="cy-GB" sz="2800" dirty="0" err="1">
                <a:solidFill>
                  <a:schemeClr val="accent1"/>
                </a:solidFill>
              </a:rPr>
              <a:t>indicators</a:t>
            </a:r>
            <a:r>
              <a:rPr lang="cy-GB" sz="2800" dirty="0">
                <a:solidFill>
                  <a:schemeClr val="accent1"/>
                </a:solidFill>
              </a:rPr>
              <a:t> </a:t>
            </a:r>
            <a:r>
              <a:rPr lang="cy-GB" sz="2800" dirty="0" err="1">
                <a:solidFill>
                  <a:schemeClr val="accent1"/>
                </a:solidFill>
              </a:rPr>
              <a:t>for</a:t>
            </a:r>
            <a:r>
              <a:rPr lang="cy-GB" sz="2800" dirty="0">
                <a:solidFill>
                  <a:schemeClr val="accent1"/>
                </a:solidFill>
              </a:rPr>
              <a:t> </a:t>
            </a:r>
            <a:r>
              <a:rPr lang="cy-GB" sz="2800" dirty="0" err="1">
                <a:solidFill>
                  <a:schemeClr val="accent1"/>
                </a:solidFill>
              </a:rPr>
              <a:t>education</a:t>
            </a:r>
            <a:br>
              <a:rPr lang="cy-GB" sz="2800" dirty="0"/>
            </a:br>
            <a:r>
              <a:rPr lang="cy-GB" sz="2800" dirty="0"/>
              <a:t>addysg</a:t>
            </a:r>
            <a:endParaRPr lang="en-GB" sz="2800" dirty="0">
              <a:solidFill>
                <a:schemeClr val="accent1"/>
              </a:solidFill>
            </a:endParaRPr>
          </a:p>
        </p:txBody>
      </p:sp>
      <p:sp>
        <p:nvSpPr>
          <p:cNvPr id="3" name="Content Placeholder 2">
            <a:extLst>
              <a:ext uri="{FF2B5EF4-FFF2-40B4-BE49-F238E27FC236}">
                <a16:creationId xmlns:a16="http://schemas.microsoft.com/office/drawing/2014/main" id="{A8DD0BCF-993E-4E52-A7C8-F33E5F5F772B}"/>
              </a:ext>
            </a:extLst>
          </p:cNvPr>
          <p:cNvSpPr>
            <a:spLocks noGrp="1"/>
          </p:cNvSpPr>
          <p:nvPr>
            <p:ph sz="half" idx="1"/>
          </p:nvPr>
        </p:nvSpPr>
        <p:spPr/>
        <p:txBody>
          <a:bodyPr/>
          <a:lstStyle/>
          <a:p>
            <a:pPr>
              <a:defRPr/>
            </a:pPr>
            <a:r>
              <a:rPr lang="cy-GB" dirty="0"/>
              <a:t>Ansawdd y berthynas deuluol                                  </a:t>
            </a:r>
          </a:p>
          <a:p>
            <a:pPr>
              <a:defRPr/>
            </a:pPr>
            <a:r>
              <a:rPr lang="cy-GB" dirty="0"/>
              <a:t>Presenoldeb mewn cylch chwarae/meithrinfa</a:t>
            </a:r>
          </a:p>
          <a:p>
            <a:pPr>
              <a:defRPr/>
            </a:pPr>
            <a:r>
              <a:rPr lang="cy-GB" dirty="0"/>
              <a:t>Presenoldeb yn yr ysgol</a:t>
            </a:r>
          </a:p>
          <a:p>
            <a:pPr>
              <a:defRPr/>
            </a:pPr>
            <a:r>
              <a:rPr lang="cy-GB" dirty="0"/>
              <a:t>Cwblhau'r ysgol</a:t>
            </a:r>
          </a:p>
          <a:p>
            <a:pPr>
              <a:defRPr/>
            </a:pPr>
            <a:r>
              <a:rPr lang="cy-GB" dirty="0"/>
              <a:t>Cyrhaeddiad lefel addysg rhieni</a:t>
            </a:r>
          </a:p>
          <a:p>
            <a:pPr marL="0" indent="0">
              <a:buNone/>
            </a:pPr>
            <a:r>
              <a:rPr lang="en-GB" dirty="0"/>
              <a:t>ONS, 2020</a:t>
            </a:r>
          </a:p>
          <a:p>
            <a:pPr>
              <a:defRPr/>
            </a:pPr>
            <a:endParaRPr lang="en-GB" dirty="0"/>
          </a:p>
        </p:txBody>
      </p:sp>
      <p:sp>
        <p:nvSpPr>
          <p:cNvPr id="5" name="Content Placeholder 4">
            <a:extLst>
              <a:ext uri="{FF2B5EF4-FFF2-40B4-BE49-F238E27FC236}">
                <a16:creationId xmlns:a16="http://schemas.microsoft.com/office/drawing/2014/main" id="{46F72731-EBB2-302D-9C89-8D06B9956BF6}"/>
              </a:ext>
            </a:extLst>
          </p:cNvPr>
          <p:cNvSpPr>
            <a:spLocks noGrp="1"/>
          </p:cNvSpPr>
          <p:nvPr>
            <p:ph sz="half" idx="2"/>
          </p:nvPr>
        </p:nvSpPr>
        <p:spPr/>
        <p:txBody>
          <a:bodyPr/>
          <a:lstStyle/>
          <a:p>
            <a:pPr>
              <a:defRPr/>
            </a:pPr>
            <a:r>
              <a:rPr lang="en-GB" dirty="0">
                <a:solidFill>
                  <a:schemeClr val="accent1"/>
                </a:solidFill>
              </a:rPr>
              <a:t>Quality of family relationships                                  </a:t>
            </a:r>
          </a:p>
          <a:p>
            <a:pPr>
              <a:defRPr/>
            </a:pPr>
            <a:r>
              <a:rPr lang="en-GB" dirty="0">
                <a:solidFill>
                  <a:schemeClr val="accent1"/>
                </a:solidFill>
              </a:rPr>
              <a:t>Attendance at playgroup/nursery</a:t>
            </a:r>
          </a:p>
          <a:p>
            <a:pPr>
              <a:defRPr/>
            </a:pPr>
            <a:r>
              <a:rPr lang="en-GB" dirty="0">
                <a:solidFill>
                  <a:schemeClr val="accent1"/>
                </a:solidFill>
              </a:rPr>
              <a:t>Attendance at school </a:t>
            </a:r>
          </a:p>
          <a:p>
            <a:pPr>
              <a:defRPr/>
            </a:pPr>
            <a:r>
              <a:rPr lang="en-GB" dirty="0">
                <a:solidFill>
                  <a:schemeClr val="accent1"/>
                </a:solidFill>
              </a:rPr>
              <a:t>Completion of school</a:t>
            </a:r>
          </a:p>
          <a:p>
            <a:pPr>
              <a:defRPr/>
            </a:pPr>
            <a:r>
              <a:rPr lang="en-GB" dirty="0">
                <a:solidFill>
                  <a:schemeClr val="accent1"/>
                </a:solidFill>
              </a:rPr>
              <a:t>Parental education level attained</a:t>
            </a:r>
          </a:p>
          <a:p>
            <a:pPr marL="0" indent="0">
              <a:buNone/>
            </a:pPr>
            <a:endParaRPr lang="en-GB" dirty="0"/>
          </a:p>
          <a:p>
            <a:pPr marL="0" indent="0">
              <a:buNone/>
            </a:pPr>
            <a:r>
              <a:rPr lang="en-GB" dirty="0">
                <a:solidFill>
                  <a:schemeClr val="accent1"/>
                </a:solidFill>
              </a:rPr>
              <a:t>ONS, 2020</a:t>
            </a:r>
          </a:p>
          <a:p>
            <a:pPr marL="0" indent="0">
              <a:buNone/>
            </a:pPr>
            <a:endParaRPr lang="en-GB" dirty="0"/>
          </a:p>
        </p:txBody>
      </p:sp>
    </p:spTree>
    <p:extLst>
      <p:ext uri="{BB962C8B-B14F-4D97-AF65-F5344CB8AC3E}">
        <p14:creationId xmlns:p14="http://schemas.microsoft.com/office/powerpoint/2010/main" val="3135964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F38E9-5D68-4053-8F53-B763ADE34138}"/>
              </a:ext>
            </a:extLst>
          </p:cNvPr>
          <p:cNvSpPr>
            <a:spLocks noGrp="1"/>
          </p:cNvSpPr>
          <p:nvPr>
            <p:ph type="title"/>
          </p:nvPr>
        </p:nvSpPr>
        <p:spPr>
          <a:xfrm>
            <a:off x="914400" y="269596"/>
            <a:ext cx="10515600" cy="1325563"/>
          </a:xfrm>
        </p:spPr>
        <p:txBody>
          <a:bodyPr>
            <a:normAutofit fontScale="90000"/>
          </a:bodyPr>
          <a:lstStyle/>
          <a:p>
            <a:br>
              <a:rPr lang="cy-GB" sz="2800" dirty="0"/>
            </a:br>
            <a:r>
              <a:rPr lang="cy-GB" sz="2800" dirty="0"/>
              <a:t>Dysgu ac anableddau corfforol                     </a:t>
            </a:r>
            <a:r>
              <a:rPr lang="cy-GB" sz="2800" dirty="0" err="1">
                <a:solidFill>
                  <a:schemeClr val="accent1"/>
                </a:solidFill>
              </a:rPr>
              <a:t>Learning</a:t>
            </a:r>
            <a:r>
              <a:rPr lang="cy-GB" sz="2800" dirty="0">
                <a:solidFill>
                  <a:schemeClr val="accent1"/>
                </a:solidFill>
              </a:rPr>
              <a:t> </a:t>
            </a:r>
            <a:r>
              <a:rPr lang="cy-GB" sz="2800" dirty="0" err="1">
                <a:solidFill>
                  <a:schemeClr val="accent1"/>
                </a:solidFill>
              </a:rPr>
              <a:t>and</a:t>
            </a:r>
            <a:r>
              <a:rPr lang="cy-GB" sz="2800" dirty="0">
                <a:solidFill>
                  <a:schemeClr val="accent1"/>
                </a:solidFill>
              </a:rPr>
              <a:t> </a:t>
            </a:r>
            <a:r>
              <a:rPr lang="cy-GB" sz="2800" dirty="0" err="1">
                <a:solidFill>
                  <a:schemeClr val="accent1"/>
                </a:solidFill>
              </a:rPr>
              <a:t>Physical</a:t>
            </a:r>
            <a:r>
              <a:rPr lang="cy-GB" sz="2800" dirty="0">
                <a:solidFill>
                  <a:schemeClr val="accent1"/>
                </a:solidFill>
              </a:rPr>
              <a:t> </a:t>
            </a:r>
            <a:r>
              <a:rPr lang="cy-GB" sz="2800" dirty="0" err="1">
                <a:solidFill>
                  <a:schemeClr val="accent1"/>
                </a:solidFill>
              </a:rPr>
              <a:t>disabilities</a:t>
            </a:r>
            <a:r>
              <a:rPr lang="cy-GB" sz="2800" dirty="0">
                <a:solidFill>
                  <a:schemeClr val="accent1"/>
                </a:solidFill>
              </a:rPr>
              <a:t> </a:t>
            </a:r>
            <a:r>
              <a:rPr lang="cy-GB" sz="2800" dirty="0" err="1">
                <a:solidFill>
                  <a:schemeClr val="accent1"/>
                </a:solidFill>
              </a:rPr>
              <a:t>and</a:t>
            </a:r>
            <a:r>
              <a:rPr lang="cy-GB" sz="2800" dirty="0">
                <a:solidFill>
                  <a:schemeClr val="accent1"/>
                </a:solidFill>
              </a:rPr>
              <a:t> </a:t>
            </a:r>
            <a:br>
              <a:rPr lang="cy-GB" sz="2800" dirty="0"/>
            </a:br>
            <a:r>
              <a:rPr lang="cy-GB" sz="2800" dirty="0"/>
              <a:t>ac iechyd meddwl</a:t>
            </a:r>
            <a:r>
              <a:rPr lang="cy-GB" sz="2800" dirty="0">
                <a:solidFill>
                  <a:schemeClr val="accent1"/>
                </a:solidFill>
              </a:rPr>
              <a:t>.                                          </a:t>
            </a:r>
            <a:r>
              <a:rPr lang="cy-GB" sz="2800" dirty="0" err="1">
                <a:solidFill>
                  <a:schemeClr val="accent1"/>
                </a:solidFill>
              </a:rPr>
              <a:t>Mental</a:t>
            </a:r>
            <a:r>
              <a:rPr lang="cy-GB" sz="2800" dirty="0">
                <a:solidFill>
                  <a:schemeClr val="accent1"/>
                </a:solidFill>
              </a:rPr>
              <a:t> </a:t>
            </a:r>
            <a:r>
              <a:rPr lang="cy-GB" sz="2800" dirty="0" err="1">
                <a:solidFill>
                  <a:schemeClr val="accent1"/>
                </a:solidFill>
              </a:rPr>
              <a:t>health</a:t>
            </a:r>
            <a:br>
              <a:rPr lang="en-GB" sz="2800" dirty="0">
                <a:solidFill>
                  <a:schemeClr val="accent1"/>
                </a:solidFill>
              </a:rPr>
            </a:br>
            <a:r>
              <a:rPr lang="en-GB" sz="2800" dirty="0">
                <a:solidFill>
                  <a:schemeClr val="accent1"/>
                </a:solidFill>
              </a:rPr>
              <a:t>                                                                                 </a:t>
            </a:r>
            <a:r>
              <a:rPr lang="en-GB" sz="2800" dirty="0"/>
              <a:t>                                                                                   </a:t>
            </a:r>
          </a:p>
        </p:txBody>
      </p:sp>
      <p:sp>
        <p:nvSpPr>
          <p:cNvPr id="3" name="Content Placeholder 2">
            <a:extLst>
              <a:ext uri="{FF2B5EF4-FFF2-40B4-BE49-F238E27FC236}">
                <a16:creationId xmlns:a16="http://schemas.microsoft.com/office/drawing/2014/main" id="{E59F8156-9257-40FF-8834-120B7866835A}"/>
              </a:ext>
            </a:extLst>
          </p:cNvPr>
          <p:cNvSpPr>
            <a:spLocks noGrp="1"/>
          </p:cNvSpPr>
          <p:nvPr>
            <p:ph sz="half" idx="1"/>
          </p:nvPr>
        </p:nvSpPr>
        <p:spPr/>
        <p:txBody>
          <a:bodyPr>
            <a:normAutofit fontScale="62500" lnSpcReduction="20000"/>
          </a:bodyPr>
          <a:lstStyle/>
          <a:p>
            <a:r>
              <a:rPr lang="cy-GB" sz="2900" dirty="0"/>
              <a:t>Mae plant sydd ag anableddau dysgu a chorfforol mewn llawer mwy o berygl o gael problemau iechyd meddwl na'r boblogaeth gyffredinol</a:t>
            </a:r>
          </a:p>
          <a:p>
            <a:r>
              <a:rPr lang="cy-GB" sz="2900" dirty="0"/>
              <a:t>Mae gan dros un o bob tri phlentyn a phobl ifanc ag anabledd dysgu ym Mhrydain (36%) anhwylder seiciatrig y gellir ei ddadansoddi. Maent hefyd yn fwy tebygol o fod:</a:t>
            </a:r>
          </a:p>
          <a:p>
            <a:r>
              <a:rPr lang="cy-GB" sz="2900" dirty="0"/>
              <a:t>byw mewn tlodi</a:t>
            </a:r>
          </a:p>
          <a:p>
            <a:r>
              <a:rPr lang="cy-GB" sz="2900" dirty="0"/>
              <a:t>ychydig iawn o ffrindiau sydd gennych</a:t>
            </a:r>
          </a:p>
          <a:p>
            <a:r>
              <a:rPr lang="cy-GB" sz="2900" dirty="0"/>
              <a:t>â phroblemau iechyd ac anableddau hirdymor ychwanegol (GOSH, 2023)</a:t>
            </a:r>
          </a:p>
          <a:p>
            <a:r>
              <a:rPr lang="cy-GB" sz="2900" dirty="0"/>
              <a:t>yn ei chael hi'n anodd meithrin perthnasoedd cymdeithasol</a:t>
            </a:r>
          </a:p>
          <a:p>
            <a:r>
              <a:rPr lang="cy-GB" sz="2900" dirty="0"/>
              <a:t>dweud eu bod yn cael mwy o drafferth cyd-dynnu â'u cyfoedion na phlant heb anableddau dysgu                                         </a:t>
            </a:r>
            <a:r>
              <a:rPr lang="cy-GB" sz="2200" dirty="0"/>
              <a:t>(</a:t>
            </a:r>
            <a:r>
              <a:rPr lang="cy-GB" sz="2200" dirty="0" err="1"/>
              <a:t>Youngminds</a:t>
            </a:r>
            <a:r>
              <a:rPr lang="cy-GB" sz="2200" dirty="0"/>
              <a:t>, 2022)</a:t>
            </a:r>
          </a:p>
          <a:p>
            <a:pPr marL="0" indent="0">
              <a:buNone/>
            </a:pPr>
            <a:endParaRPr lang="en-GB" sz="1200" dirty="0"/>
          </a:p>
        </p:txBody>
      </p:sp>
      <p:sp>
        <p:nvSpPr>
          <p:cNvPr id="4" name="Content Placeholder 3">
            <a:extLst>
              <a:ext uri="{FF2B5EF4-FFF2-40B4-BE49-F238E27FC236}">
                <a16:creationId xmlns:a16="http://schemas.microsoft.com/office/drawing/2014/main" id="{DEDD18CC-1EBF-D9DE-7297-DC10B80B66E2}"/>
              </a:ext>
            </a:extLst>
          </p:cNvPr>
          <p:cNvSpPr>
            <a:spLocks noGrp="1"/>
          </p:cNvSpPr>
          <p:nvPr>
            <p:ph sz="half" idx="2"/>
          </p:nvPr>
        </p:nvSpPr>
        <p:spPr/>
        <p:txBody>
          <a:bodyPr>
            <a:normAutofit fontScale="62500" lnSpcReduction="20000"/>
          </a:bodyPr>
          <a:lstStyle/>
          <a:p>
            <a:r>
              <a:rPr lang="en-US" sz="2800" dirty="0">
                <a:solidFill>
                  <a:schemeClr val="accent1"/>
                </a:solidFill>
              </a:rPr>
              <a:t>Children with learning and physical disabilities are at much greater risk of having mental health problems than the general population</a:t>
            </a:r>
          </a:p>
          <a:p>
            <a:r>
              <a:rPr lang="en-US" sz="2800" dirty="0">
                <a:solidFill>
                  <a:schemeClr val="accent1"/>
                </a:solidFill>
              </a:rPr>
              <a:t>Over one in three children and adolescents with a learning disability in Britain (36%) have a diagnosable psychiatric disorder They are also more likely to:</a:t>
            </a:r>
          </a:p>
          <a:p>
            <a:r>
              <a:rPr lang="en-US" sz="2800" dirty="0">
                <a:solidFill>
                  <a:schemeClr val="accent1"/>
                </a:solidFill>
              </a:rPr>
              <a:t>live in poverty</a:t>
            </a:r>
          </a:p>
          <a:p>
            <a:r>
              <a:rPr lang="en-US" sz="2800" dirty="0">
                <a:solidFill>
                  <a:schemeClr val="accent1"/>
                </a:solidFill>
              </a:rPr>
              <a:t>have few friends </a:t>
            </a:r>
          </a:p>
          <a:p>
            <a:r>
              <a:rPr lang="en-US" sz="2800" dirty="0">
                <a:solidFill>
                  <a:schemeClr val="accent1"/>
                </a:solidFill>
              </a:rPr>
              <a:t>have additional long term health problems and disabilities (</a:t>
            </a:r>
            <a:r>
              <a:rPr lang="en-US" sz="1800" dirty="0">
                <a:solidFill>
                  <a:schemeClr val="accent1"/>
                </a:solidFill>
              </a:rPr>
              <a:t>GOSH, 2023)</a:t>
            </a:r>
            <a:endParaRPr lang="en-US" sz="2800" dirty="0">
              <a:solidFill>
                <a:schemeClr val="accent1"/>
              </a:solidFill>
            </a:endParaRPr>
          </a:p>
          <a:p>
            <a:r>
              <a:rPr lang="en-US" sz="2800" dirty="0">
                <a:solidFill>
                  <a:schemeClr val="accent1"/>
                </a:solidFill>
              </a:rPr>
              <a:t>find it hard to build social relationships</a:t>
            </a:r>
          </a:p>
          <a:p>
            <a:r>
              <a:rPr lang="en-US" sz="2800" dirty="0">
                <a:solidFill>
                  <a:schemeClr val="accent1"/>
                </a:solidFill>
              </a:rPr>
              <a:t>say that they have difficulties getting on with their peers than children without learning</a:t>
            </a:r>
            <a:r>
              <a:rPr lang="en-US" dirty="0">
                <a:solidFill>
                  <a:schemeClr val="accent1"/>
                </a:solidFill>
              </a:rPr>
              <a:t> disabilities                                          </a:t>
            </a:r>
          </a:p>
          <a:p>
            <a:r>
              <a:rPr lang="en-US" sz="1900" dirty="0">
                <a:solidFill>
                  <a:schemeClr val="accent1"/>
                </a:solidFill>
              </a:rPr>
              <a:t>(</a:t>
            </a:r>
            <a:r>
              <a:rPr lang="en-US" sz="1900" dirty="0" err="1">
                <a:solidFill>
                  <a:schemeClr val="accent1"/>
                </a:solidFill>
              </a:rPr>
              <a:t>Youngminds</a:t>
            </a:r>
            <a:r>
              <a:rPr lang="en-US" sz="1900" dirty="0">
                <a:solidFill>
                  <a:schemeClr val="accent1"/>
                </a:solidFill>
              </a:rPr>
              <a:t>, 2022)</a:t>
            </a:r>
            <a:endParaRPr lang="en-GB" sz="1900" dirty="0">
              <a:solidFill>
                <a:schemeClr val="accent1"/>
              </a:solidFill>
            </a:endParaRPr>
          </a:p>
          <a:p>
            <a:endParaRPr lang="en-GB" dirty="0"/>
          </a:p>
        </p:txBody>
      </p:sp>
    </p:spTree>
    <p:extLst>
      <p:ext uri="{BB962C8B-B14F-4D97-AF65-F5344CB8AC3E}">
        <p14:creationId xmlns:p14="http://schemas.microsoft.com/office/powerpoint/2010/main" val="1337188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4724-0508-46A9-8444-B16483CD803C}"/>
              </a:ext>
            </a:extLst>
          </p:cNvPr>
          <p:cNvSpPr>
            <a:spLocks noGrp="1"/>
          </p:cNvSpPr>
          <p:nvPr>
            <p:ph type="title"/>
          </p:nvPr>
        </p:nvSpPr>
        <p:spPr/>
        <p:txBody>
          <a:bodyPr>
            <a:normAutofit fontScale="90000"/>
          </a:bodyPr>
          <a:lstStyle/>
          <a:p>
            <a:br>
              <a:rPr lang="cy-GB" sz="4000" dirty="0"/>
            </a:br>
            <a:br>
              <a:rPr lang="cy-GB" sz="4000" dirty="0"/>
            </a:br>
            <a:r>
              <a:rPr lang="cy-GB" sz="4000" dirty="0"/>
              <a:t>Awtistiaeth ac Iechyd Meddwl     </a:t>
            </a:r>
            <a:r>
              <a:rPr lang="cy-GB" sz="4000" dirty="0" err="1">
                <a:solidFill>
                  <a:schemeClr val="accent1"/>
                </a:solidFill>
              </a:rPr>
              <a:t>Autism</a:t>
            </a:r>
            <a:r>
              <a:rPr lang="cy-GB" sz="4000" dirty="0">
                <a:solidFill>
                  <a:schemeClr val="accent1"/>
                </a:solidFill>
              </a:rPr>
              <a:t> </a:t>
            </a:r>
            <a:r>
              <a:rPr lang="cy-GB" sz="4000" dirty="0" err="1">
                <a:solidFill>
                  <a:schemeClr val="accent1"/>
                </a:solidFill>
              </a:rPr>
              <a:t>and</a:t>
            </a:r>
            <a:r>
              <a:rPr lang="cy-GB" sz="4000" dirty="0">
                <a:solidFill>
                  <a:schemeClr val="accent1"/>
                </a:solidFill>
              </a:rPr>
              <a:t> </a:t>
            </a:r>
            <a:r>
              <a:rPr lang="cy-GB" sz="4000" dirty="0" err="1">
                <a:solidFill>
                  <a:schemeClr val="accent1"/>
                </a:solidFill>
              </a:rPr>
              <a:t>Mental</a:t>
            </a:r>
            <a:r>
              <a:rPr lang="cy-GB" sz="4000" dirty="0">
                <a:solidFill>
                  <a:schemeClr val="accent1"/>
                </a:solidFill>
              </a:rPr>
              <a:t> </a:t>
            </a:r>
            <a:r>
              <a:rPr lang="cy-GB" sz="4000" dirty="0" err="1">
                <a:solidFill>
                  <a:schemeClr val="accent1"/>
                </a:solidFill>
              </a:rPr>
              <a:t>Health</a:t>
            </a:r>
            <a:br>
              <a:rPr lang="en-US" sz="4000" dirty="0">
                <a:solidFill>
                  <a:schemeClr val="accent1"/>
                </a:solidFill>
              </a:rPr>
            </a:br>
            <a:br>
              <a:rPr lang="en-US"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5A93C14C-3BBA-478B-BB62-7123D3C4E7A6}"/>
              </a:ext>
            </a:extLst>
          </p:cNvPr>
          <p:cNvSpPr>
            <a:spLocks noGrp="1"/>
          </p:cNvSpPr>
          <p:nvPr>
            <p:ph sz="half" idx="1"/>
          </p:nvPr>
        </p:nvSpPr>
        <p:spPr/>
        <p:txBody>
          <a:bodyPr/>
          <a:lstStyle/>
          <a:p>
            <a:r>
              <a:rPr lang="cy-GB" dirty="0"/>
              <a:t>Bydd 70% o blant ag Anhwylder ar y Sbectrwm Awtistig (ASD) yn pryderu am iechyd meddwl ar ryw adeg yn eu bywydau.</a:t>
            </a:r>
          </a:p>
          <a:p>
            <a:endParaRPr lang="cy-GB" sz="2800" dirty="0"/>
          </a:p>
          <a:p>
            <a:r>
              <a:rPr lang="cy-GB" dirty="0"/>
              <a:t>Bydd gan 40% ddau neu ragor o amodau (</a:t>
            </a:r>
            <a:r>
              <a:rPr lang="cy-GB" dirty="0" err="1"/>
              <a:t>cydafiachedd</a:t>
            </a:r>
            <a:endParaRPr lang="cy-GB" dirty="0"/>
          </a:p>
          <a:p>
            <a:r>
              <a:rPr lang="en-GB" sz="2000" dirty="0"/>
              <a:t>(</a:t>
            </a:r>
            <a:r>
              <a:rPr lang="en-GB" sz="2000" dirty="0" err="1"/>
              <a:t>Youngminds</a:t>
            </a:r>
            <a:r>
              <a:rPr lang="en-GB" sz="2000" dirty="0"/>
              <a:t>, 2021)</a:t>
            </a:r>
          </a:p>
        </p:txBody>
      </p:sp>
      <p:sp>
        <p:nvSpPr>
          <p:cNvPr id="5" name="Content Placeholder 4">
            <a:extLst>
              <a:ext uri="{FF2B5EF4-FFF2-40B4-BE49-F238E27FC236}">
                <a16:creationId xmlns:a16="http://schemas.microsoft.com/office/drawing/2014/main" id="{1895848E-86CC-F72D-90A9-DC35C2931936}"/>
              </a:ext>
            </a:extLst>
          </p:cNvPr>
          <p:cNvSpPr>
            <a:spLocks noGrp="1"/>
          </p:cNvSpPr>
          <p:nvPr>
            <p:ph sz="half" idx="2"/>
          </p:nvPr>
        </p:nvSpPr>
        <p:spPr/>
        <p:txBody>
          <a:bodyPr/>
          <a:lstStyle/>
          <a:p>
            <a:r>
              <a:rPr lang="en-US" sz="2800" dirty="0">
                <a:solidFill>
                  <a:schemeClr val="accent1"/>
                </a:solidFill>
              </a:rPr>
              <a:t>70 % children with Autistic Spectrum Disorder (ASD) will have a mental health concern at some point in their life </a:t>
            </a:r>
          </a:p>
          <a:p>
            <a:endParaRPr lang="en-US" sz="2800" dirty="0">
              <a:solidFill>
                <a:schemeClr val="accent1"/>
              </a:solidFill>
            </a:endParaRPr>
          </a:p>
          <a:p>
            <a:r>
              <a:rPr lang="en-US" sz="2800" dirty="0">
                <a:solidFill>
                  <a:schemeClr val="accent1"/>
                </a:solidFill>
              </a:rPr>
              <a:t>40% will have two or more conditions (co-morbidity)</a:t>
            </a:r>
          </a:p>
          <a:p>
            <a:pPr marL="0" indent="0" algn="r">
              <a:buNone/>
            </a:pPr>
            <a:r>
              <a:rPr lang="en-GB" sz="2000" dirty="0">
                <a:solidFill>
                  <a:schemeClr val="accent1"/>
                </a:solidFill>
              </a:rPr>
              <a:t>(</a:t>
            </a:r>
            <a:r>
              <a:rPr lang="en-GB" sz="2000" dirty="0" err="1">
                <a:solidFill>
                  <a:schemeClr val="accent1"/>
                </a:solidFill>
              </a:rPr>
              <a:t>Youngminds</a:t>
            </a:r>
            <a:r>
              <a:rPr lang="en-GB" sz="2000" dirty="0">
                <a:solidFill>
                  <a:schemeClr val="accent1"/>
                </a:solidFill>
              </a:rPr>
              <a:t>, 2021)</a:t>
            </a:r>
            <a:endParaRPr lang="en-US" sz="2000" dirty="0">
              <a:solidFill>
                <a:schemeClr val="accent1"/>
              </a:solidFill>
            </a:endParaRPr>
          </a:p>
          <a:p>
            <a:endParaRPr lang="en-GB" dirty="0"/>
          </a:p>
        </p:txBody>
      </p:sp>
    </p:spTree>
    <p:extLst>
      <p:ext uri="{BB962C8B-B14F-4D97-AF65-F5344CB8AC3E}">
        <p14:creationId xmlns:p14="http://schemas.microsoft.com/office/powerpoint/2010/main" val="35610296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4724-0508-46A9-8444-B16483CD803C}"/>
              </a:ext>
            </a:extLst>
          </p:cNvPr>
          <p:cNvSpPr>
            <a:spLocks noGrp="1"/>
          </p:cNvSpPr>
          <p:nvPr>
            <p:ph type="title"/>
          </p:nvPr>
        </p:nvSpPr>
        <p:spPr/>
        <p:txBody>
          <a:bodyPr>
            <a:normAutofit fontScale="90000"/>
          </a:bodyPr>
          <a:lstStyle/>
          <a:p>
            <a:br>
              <a:rPr lang="cy-GB" sz="4000" dirty="0"/>
            </a:br>
            <a:br>
              <a:rPr lang="cy-GB" sz="4000" dirty="0"/>
            </a:br>
            <a:r>
              <a:rPr lang="cy-GB" sz="4000" dirty="0"/>
              <a:t>Awtistiaeth ac Iechyd Meddwl     </a:t>
            </a:r>
            <a:r>
              <a:rPr lang="cy-GB" sz="4000" dirty="0" err="1">
                <a:solidFill>
                  <a:schemeClr val="accent1"/>
                </a:solidFill>
              </a:rPr>
              <a:t>Autism</a:t>
            </a:r>
            <a:r>
              <a:rPr lang="cy-GB" sz="4000" dirty="0">
                <a:solidFill>
                  <a:schemeClr val="accent1"/>
                </a:solidFill>
              </a:rPr>
              <a:t> </a:t>
            </a:r>
            <a:r>
              <a:rPr lang="cy-GB" sz="4000" dirty="0" err="1">
                <a:solidFill>
                  <a:schemeClr val="accent1"/>
                </a:solidFill>
              </a:rPr>
              <a:t>and</a:t>
            </a:r>
            <a:r>
              <a:rPr lang="cy-GB" sz="4000" dirty="0">
                <a:solidFill>
                  <a:schemeClr val="accent1"/>
                </a:solidFill>
              </a:rPr>
              <a:t> </a:t>
            </a:r>
            <a:r>
              <a:rPr lang="cy-GB" sz="4000" dirty="0" err="1">
                <a:solidFill>
                  <a:schemeClr val="accent1"/>
                </a:solidFill>
              </a:rPr>
              <a:t>Mental</a:t>
            </a:r>
            <a:r>
              <a:rPr lang="cy-GB" sz="4000" dirty="0">
                <a:solidFill>
                  <a:schemeClr val="accent1"/>
                </a:solidFill>
              </a:rPr>
              <a:t> </a:t>
            </a:r>
            <a:r>
              <a:rPr lang="cy-GB" sz="4000" dirty="0" err="1">
                <a:solidFill>
                  <a:schemeClr val="accent1"/>
                </a:solidFill>
              </a:rPr>
              <a:t>Health</a:t>
            </a:r>
            <a:br>
              <a:rPr lang="en-US" sz="4000" dirty="0"/>
            </a:br>
            <a:br>
              <a:rPr lang="en-US" sz="4000" dirty="0"/>
            </a:br>
            <a:endParaRPr lang="en-GB" sz="4000" dirty="0"/>
          </a:p>
        </p:txBody>
      </p:sp>
      <p:sp>
        <p:nvSpPr>
          <p:cNvPr id="3" name="Content Placeholder 2">
            <a:extLst>
              <a:ext uri="{FF2B5EF4-FFF2-40B4-BE49-F238E27FC236}">
                <a16:creationId xmlns:a16="http://schemas.microsoft.com/office/drawing/2014/main" id="{5A93C14C-3BBA-478B-BB62-7123D3C4E7A6}"/>
              </a:ext>
            </a:extLst>
          </p:cNvPr>
          <p:cNvSpPr>
            <a:spLocks noGrp="1"/>
          </p:cNvSpPr>
          <p:nvPr>
            <p:ph sz="half" idx="1"/>
          </p:nvPr>
        </p:nvSpPr>
        <p:spPr/>
        <p:txBody>
          <a:bodyPr>
            <a:normAutofit/>
          </a:bodyPr>
          <a:lstStyle/>
          <a:p>
            <a:pPr marL="0" indent="0">
              <a:buNone/>
            </a:pPr>
            <a:r>
              <a:rPr lang="cy-GB" dirty="0"/>
              <a:t>Sut mae ASD yn effeithio ar iechyd meddwl a lles?</a:t>
            </a:r>
          </a:p>
          <a:p>
            <a:endParaRPr lang="cy-GB" dirty="0"/>
          </a:p>
          <a:p>
            <a:r>
              <a:rPr lang="cy-GB" dirty="0"/>
              <a:t>Hyper (</a:t>
            </a:r>
            <a:r>
              <a:rPr lang="cy-GB" dirty="0" err="1"/>
              <a:t>gor</a:t>
            </a:r>
            <a:r>
              <a:rPr lang="cy-GB" dirty="0"/>
              <a:t>) sensitifrwydd</a:t>
            </a:r>
          </a:p>
          <a:p>
            <a:r>
              <a:rPr lang="cy-GB" dirty="0" err="1"/>
              <a:t>Hypo</a:t>
            </a:r>
            <a:r>
              <a:rPr lang="cy-GB" dirty="0"/>
              <a:t> (tan) sensitifrwydd</a:t>
            </a:r>
          </a:p>
          <a:p>
            <a:r>
              <a:rPr lang="cy-GB" dirty="0"/>
              <a:t>Cysylltiadau â theori/</a:t>
            </a:r>
            <a:r>
              <a:rPr lang="cy-GB" dirty="0" err="1"/>
              <a:t>ïau</a:t>
            </a:r>
            <a:endParaRPr lang="cy-GB" dirty="0"/>
          </a:p>
        </p:txBody>
      </p:sp>
      <p:sp>
        <p:nvSpPr>
          <p:cNvPr id="5" name="Content Placeholder 4">
            <a:extLst>
              <a:ext uri="{FF2B5EF4-FFF2-40B4-BE49-F238E27FC236}">
                <a16:creationId xmlns:a16="http://schemas.microsoft.com/office/drawing/2014/main" id="{660F2C3C-7E1F-F2ED-FA7D-0AFFD24AA402}"/>
              </a:ext>
            </a:extLst>
          </p:cNvPr>
          <p:cNvSpPr>
            <a:spLocks noGrp="1"/>
          </p:cNvSpPr>
          <p:nvPr>
            <p:ph sz="half" idx="2"/>
          </p:nvPr>
        </p:nvSpPr>
        <p:spPr>
          <a:xfrm>
            <a:off x="6343650" y="1690688"/>
            <a:ext cx="5181600" cy="4351338"/>
          </a:xfrm>
        </p:spPr>
        <p:txBody>
          <a:bodyPr>
            <a:normAutofit/>
          </a:bodyPr>
          <a:lstStyle/>
          <a:p>
            <a:pPr marL="0" indent="0">
              <a:buNone/>
            </a:pPr>
            <a:r>
              <a:rPr lang="en-GB" sz="3000" dirty="0">
                <a:solidFill>
                  <a:schemeClr val="accent1"/>
                </a:solidFill>
              </a:rPr>
              <a:t>How does ASD affect mental health and wellbeing?</a:t>
            </a:r>
          </a:p>
          <a:p>
            <a:endParaRPr lang="en-GB" sz="3000" dirty="0">
              <a:solidFill>
                <a:schemeClr val="accent1"/>
              </a:solidFill>
            </a:endParaRPr>
          </a:p>
          <a:p>
            <a:r>
              <a:rPr lang="en-GB" sz="3000" dirty="0">
                <a:solidFill>
                  <a:schemeClr val="accent1"/>
                </a:solidFill>
              </a:rPr>
              <a:t>Hyper (over) sensitivity</a:t>
            </a:r>
          </a:p>
          <a:p>
            <a:r>
              <a:rPr lang="en-GB" sz="3000" dirty="0">
                <a:solidFill>
                  <a:schemeClr val="accent1"/>
                </a:solidFill>
              </a:rPr>
              <a:t>Hypo (under) sensitivity</a:t>
            </a:r>
          </a:p>
          <a:p>
            <a:r>
              <a:rPr lang="en-GB" sz="3000" dirty="0">
                <a:solidFill>
                  <a:schemeClr val="accent1"/>
                </a:solidFill>
              </a:rPr>
              <a:t>Links to theory(</a:t>
            </a:r>
            <a:r>
              <a:rPr lang="en-GB" sz="3000" dirty="0" err="1">
                <a:solidFill>
                  <a:schemeClr val="accent1"/>
                </a:solidFill>
              </a:rPr>
              <a:t>ies</a:t>
            </a:r>
            <a:r>
              <a:rPr lang="en-GB" sz="3000" dirty="0">
                <a:solidFill>
                  <a:schemeClr val="accent1"/>
                </a:solidFill>
              </a:rPr>
              <a:t>)</a:t>
            </a:r>
          </a:p>
          <a:p>
            <a:endParaRPr lang="en-GB" sz="3000" dirty="0">
              <a:solidFill>
                <a:schemeClr val="accent1"/>
              </a:solidFill>
            </a:endParaRPr>
          </a:p>
          <a:p>
            <a:pPr marL="0" indent="0">
              <a:buNone/>
            </a:pPr>
            <a:r>
              <a:rPr lang="en-GB" sz="2000" dirty="0">
                <a:solidFill>
                  <a:schemeClr val="accent1"/>
                </a:solidFill>
              </a:rPr>
              <a:t>(Mind, 2023)</a:t>
            </a:r>
          </a:p>
          <a:p>
            <a:endParaRPr lang="en-GB" dirty="0"/>
          </a:p>
        </p:txBody>
      </p:sp>
    </p:spTree>
    <p:extLst>
      <p:ext uri="{BB962C8B-B14F-4D97-AF65-F5344CB8AC3E}">
        <p14:creationId xmlns:p14="http://schemas.microsoft.com/office/powerpoint/2010/main" val="75996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D5A8B-7976-4278-9156-BEDBCDC9FE85}"/>
              </a:ext>
            </a:extLst>
          </p:cNvPr>
          <p:cNvSpPr>
            <a:spLocks noGrp="1"/>
          </p:cNvSpPr>
          <p:nvPr>
            <p:ph type="title"/>
          </p:nvPr>
        </p:nvSpPr>
        <p:spPr/>
        <p:txBody>
          <a:bodyPr>
            <a:normAutofit/>
          </a:bodyPr>
          <a:lstStyle/>
          <a:p>
            <a:r>
              <a:rPr lang="cy-GB" sz="2800" dirty="0"/>
              <a:t>Diffyg Sylw ac Anhwylder Gorfywiogrwydd</a:t>
            </a:r>
            <a:r>
              <a:rPr lang="en-GB" sz="2800" dirty="0"/>
              <a:t>(ADHD</a:t>
            </a:r>
            <a:r>
              <a:rPr lang="en-GB" sz="3200" dirty="0"/>
              <a:t>)                                                          </a:t>
            </a:r>
            <a:r>
              <a:rPr lang="en-GB" sz="2800" dirty="0">
                <a:solidFill>
                  <a:schemeClr val="accent1"/>
                </a:solidFill>
              </a:rPr>
              <a:t>Attention Deficit and Hyperactivity Disorder (ADHD)</a:t>
            </a:r>
          </a:p>
        </p:txBody>
      </p:sp>
      <p:sp>
        <p:nvSpPr>
          <p:cNvPr id="3" name="Content Placeholder 2">
            <a:extLst>
              <a:ext uri="{FF2B5EF4-FFF2-40B4-BE49-F238E27FC236}">
                <a16:creationId xmlns:a16="http://schemas.microsoft.com/office/drawing/2014/main" id="{36D72EE6-32D6-4195-93B0-62CDA712F1DF}"/>
              </a:ext>
            </a:extLst>
          </p:cNvPr>
          <p:cNvSpPr>
            <a:spLocks noGrp="1"/>
          </p:cNvSpPr>
          <p:nvPr>
            <p:ph sz="half" idx="1"/>
          </p:nvPr>
        </p:nvSpPr>
        <p:spPr/>
        <p:txBody>
          <a:bodyPr>
            <a:normAutofit/>
          </a:bodyPr>
          <a:lstStyle/>
          <a:p>
            <a:r>
              <a:rPr lang="cy-GB" sz="2400" dirty="0"/>
              <a:t>Patrwm parhaus o ansicrwydd, gorfywiogrwydd a byrbwylltra</a:t>
            </a:r>
          </a:p>
          <a:p>
            <a:r>
              <a:rPr lang="cy-GB" sz="2400" dirty="0"/>
              <a:t>Mae GLASLANCIAID sydd ag ADHD mewn mwy o berygl ar gyfer problemau academaidd; perthnasoedd rhyngbersonol anodd; hunan-barch isel; damweiniau car; mwy o achosion o anhwylderau seiciatrig; defnyddio sylweddau ac ymddygiad gwrthgymdeithasol</a:t>
            </a:r>
          </a:p>
          <a:p>
            <a:r>
              <a:rPr lang="cy-GB" sz="2400" dirty="0"/>
              <a:t>Cysylltiadau â damcaniaethau?</a:t>
            </a:r>
          </a:p>
          <a:p>
            <a:pPr marL="0" indent="0">
              <a:buNone/>
            </a:pPr>
            <a:endParaRPr lang="en-GB" sz="3000" dirty="0">
              <a:solidFill>
                <a:schemeClr val="tx1"/>
              </a:solidFill>
            </a:endParaRPr>
          </a:p>
          <a:p>
            <a:endParaRPr lang="en-GB" sz="3600" dirty="0"/>
          </a:p>
          <a:p>
            <a:endParaRPr lang="en-GB" dirty="0"/>
          </a:p>
        </p:txBody>
      </p:sp>
      <p:sp>
        <p:nvSpPr>
          <p:cNvPr id="5" name="Content Placeholder 4">
            <a:extLst>
              <a:ext uri="{FF2B5EF4-FFF2-40B4-BE49-F238E27FC236}">
                <a16:creationId xmlns:a16="http://schemas.microsoft.com/office/drawing/2014/main" id="{79DC5B2E-83F5-F030-CF8A-A85443A5451A}"/>
              </a:ext>
            </a:extLst>
          </p:cNvPr>
          <p:cNvSpPr>
            <a:spLocks noGrp="1"/>
          </p:cNvSpPr>
          <p:nvPr>
            <p:ph sz="half" idx="2"/>
          </p:nvPr>
        </p:nvSpPr>
        <p:spPr/>
        <p:txBody>
          <a:bodyPr>
            <a:normAutofit/>
          </a:bodyPr>
          <a:lstStyle/>
          <a:p>
            <a:r>
              <a:rPr lang="en-GB" sz="2400" dirty="0">
                <a:solidFill>
                  <a:schemeClr val="accent1"/>
                </a:solidFill>
              </a:rPr>
              <a:t>Persistent pattern of inattention, hyperactivity and impulsivity</a:t>
            </a:r>
          </a:p>
          <a:p>
            <a:r>
              <a:rPr lang="en-GB" sz="2400" dirty="0">
                <a:solidFill>
                  <a:schemeClr val="accent1"/>
                </a:solidFill>
              </a:rPr>
              <a:t>ADOLESCENTS with ADHD are at increased risk for academic problems; difficult interpersonal relationships; low self-esteem; car accidents; higher incidence of psychiatric disorders; substance use and antisocial behaviour </a:t>
            </a:r>
          </a:p>
          <a:p>
            <a:r>
              <a:rPr lang="en-GB" sz="2400" dirty="0">
                <a:solidFill>
                  <a:schemeClr val="accent1"/>
                </a:solidFill>
              </a:rPr>
              <a:t>Links to theories?</a:t>
            </a:r>
          </a:p>
          <a:p>
            <a:endParaRPr lang="en-GB" dirty="0"/>
          </a:p>
        </p:txBody>
      </p:sp>
    </p:spTree>
    <p:extLst>
      <p:ext uri="{BB962C8B-B14F-4D97-AF65-F5344CB8AC3E}">
        <p14:creationId xmlns:p14="http://schemas.microsoft.com/office/powerpoint/2010/main" val="3897858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7AA70-93CD-46A5-AB09-12E672C0F21D}"/>
              </a:ext>
            </a:extLst>
          </p:cNvPr>
          <p:cNvSpPr>
            <a:spLocks noGrp="1"/>
          </p:cNvSpPr>
          <p:nvPr>
            <p:ph type="title"/>
          </p:nvPr>
        </p:nvSpPr>
        <p:spPr/>
        <p:txBody>
          <a:bodyPr/>
          <a:lstStyle/>
          <a:p>
            <a:r>
              <a:rPr lang="cy-GB" dirty="0"/>
              <a:t>Anhwylderau a nodweddion cysylltiedig</a:t>
            </a:r>
          </a:p>
        </p:txBody>
      </p:sp>
      <p:sp>
        <p:nvSpPr>
          <p:cNvPr id="3" name="Content Placeholder 2">
            <a:extLst>
              <a:ext uri="{FF2B5EF4-FFF2-40B4-BE49-F238E27FC236}">
                <a16:creationId xmlns:a16="http://schemas.microsoft.com/office/drawing/2014/main" id="{939F075A-DE1D-4ED1-BEBB-737AF99F071F}"/>
              </a:ext>
            </a:extLst>
          </p:cNvPr>
          <p:cNvSpPr>
            <a:spLocks noGrp="1"/>
          </p:cNvSpPr>
          <p:nvPr>
            <p:ph idx="1"/>
          </p:nvPr>
        </p:nvSpPr>
        <p:spPr/>
        <p:txBody>
          <a:bodyPr>
            <a:normAutofit fontScale="92500" lnSpcReduction="20000"/>
          </a:bodyPr>
          <a:lstStyle/>
          <a:p>
            <a:r>
              <a:rPr lang="cy-GB" dirty="0"/>
              <a:t>44% o blant ag ADHD gydag o leiaf un </a:t>
            </a:r>
            <a:r>
              <a:rPr lang="cy-GB" dirty="0" err="1"/>
              <a:t>cydafiachedd</a:t>
            </a:r>
            <a:r>
              <a:rPr lang="cy-GB" dirty="0"/>
              <a:t> seiciatrig arall; 31% sydd ag o leiaf ddau anhwylder arall; 11% sydd ag o leiaf dri anhwylder</a:t>
            </a:r>
          </a:p>
          <a:p>
            <a:r>
              <a:rPr lang="cy-GB" dirty="0"/>
              <a:t>Anhwylderau/problemau eraill</a:t>
            </a:r>
          </a:p>
          <a:p>
            <a:r>
              <a:rPr lang="cy-GB" sz="1900" dirty="0"/>
              <a:t>Anhwylderau ymddygiad</a:t>
            </a:r>
          </a:p>
          <a:p>
            <a:r>
              <a:rPr lang="cy-GB" sz="1900" dirty="0"/>
              <a:t>Anhwylder Herio Gwrthryfelgar (ODD)</a:t>
            </a:r>
          </a:p>
          <a:p>
            <a:pPr lvl="1"/>
            <a:r>
              <a:rPr lang="cy-GB" sz="1900" dirty="0"/>
              <a:t>Perthnasau teuluol anodd</a:t>
            </a:r>
          </a:p>
          <a:p>
            <a:pPr lvl="1"/>
            <a:r>
              <a:rPr lang="cy-GB" sz="1900" dirty="0"/>
              <a:t>Defnyddio sylweddau yn ystod llencyndod</a:t>
            </a:r>
          </a:p>
          <a:p>
            <a:pPr lvl="2"/>
            <a:r>
              <a:rPr lang="cy-GB" sz="1900" dirty="0"/>
              <a:t>Anhwylder ymddygiad</a:t>
            </a:r>
          </a:p>
          <a:p>
            <a:pPr lvl="2"/>
            <a:r>
              <a:rPr lang="cy-GB" sz="1900" dirty="0"/>
              <a:t>Gwrthodiad gan gyd-ddisgyblion/cyfoedion</a:t>
            </a:r>
          </a:p>
          <a:p>
            <a:pPr lvl="2"/>
            <a:r>
              <a:rPr lang="cy-GB" sz="1900" dirty="0"/>
              <a:t>Pwysau cyfoedion</a:t>
            </a:r>
          </a:p>
          <a:p>
            <a:pPr lvl="2"/>
            <a:r>
              <a:rPr lang="cy-GB" sz="1900" dirty="0"/>
              <a:t>Ysmygu – nicotin i helpu i wella canolbwyntio a swildod ymddygiadol</a:t>
            </a:r>
          </a:p>
          <a:p>
            <a:pPr lvl="2"/>
            <a:r>
              <a:rPr lang="cy-GB" sz="1900" dirty="0" err="1"/>
              <a:t>Gorbryder</a:t>
            </a:r>
            <a:r>
              <a:rPr lang="cy-GB" sz="1900" dirty="0"/>
              <a:t> ac Anhwylderau Hwyliau</a:t>
            </a:r>
          </a:p>
          <a:p>
            <a:endParaRPr lang="en-GB" dirty="0"/>
          </a:p>
        </p:txBody>
      </p:sp>
    </p:spTree>
    <p:extLst>
      <p:ext uri="{BB962C8B-B14F-4D97-AF65-F5344CB8AC3E}">
        <p14:creationId xmlns:p14="http://schemas.microsoft.com/office/powerpoint/2010/main" val="2443535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117F-610A-3FD9-E7D8-E1D4E0DC7469}"/>
              </a:ext>
            </a:extLst>
          </p:cNvPr>
          <p:cNvSpPr>
            <a:spLocks noGrp="1"/>
          </p:cNvSpPr>
          <p:nvPr>
            <p:ph type="title"/>
          </p:nvPr>
        </p:nvSpPr>
        <p:spPr/>
        <p:txBody>
          <a:bodyPr/>
          <a:lstStyle/>
          <a:p>
            <a:r>
              <a:rPr lang="en-GB" dirty="0">
                <a:solidFill>
                  <a:schemeClr val="accent1"/>
                </a:solidFill>
              </a:rPr>
              <a:t>Associated disorders and features</a:t>
            </a:r>
            <a:endParaRPr lang="en-GB" dirty="0"/>
          </a:p>
        </p:txBody>
      </p:sp>
      <p:sp>
        <p:nvSpPr>
          <p:cNvPr id="3" name="Content Placeholder 2">
            <a:extLst>
              <a:ext uri="{FF2B5EF4-FFF2-40B4-BE49-F238E27FC236}">
                <a16:creationId xmlns:a16="http://schemas.microsoft.com/office/drawing/2014/main" id="{D92A154A-2BED-711B-8E72-42AB1F77DE24}"/>
              </a:ext>
            </a:extLst>
          </p:cNvPr>
          <p:cNvSpPr>
            <a:spLocks noGrp="1"/>
          </p:cNvSpPr>
          <p:nvPr>
            <p:ph idx="1"/>
          </p:nvPr>
        </p:nvSpPr>
        <p:spPr/>
        <p:txBody>
          <a:bodyPr>
            <a:normAutofit fontScale="92500" lnSpcReduction="20000"/>
          </a:bodyPr>
          <a:lstStyle/>
          <a:p>
            <a:r>
              <a:rPr lang="en-GB" dirty="0">
                <a:solidFill>
                  <a:schemeClr val="accent1"/>
                </a:solidFill>
              </a:rPr>
              <a:t>44% of children with ADHD with at least one other psychiatric comorbid; 31% with at least two other disorders; and 11% with at least three disorders</a:t>
            </a:r>
          </a:p>
          <a:p>
            <a:r>
              <a:rPr lang="en-GB" dirty="0">
                <a:solidFill>
                  <a:schemeClr val="accent1"/>
                </a:solidFill>
              </a:rPr>
              <a:t>Other disorders/problems</a:t>
            </a:r>
          </a:p>
          <a:p>
            <a:pPr lvl="1"/>
            <a:r>
              <a:rPr lang="en-GB" sz="2200" dirty="0">
                <a:solidFill>
                  <a:schemeClr val="accent1"/>
                </a:solidFill>
              </a:rPr>
              <a:t>Conduct disorders </a:t>
            </a:r>
          </a:p>
          <a:p>
            <a:pPr lvl="1"/>
            <a:r>
              <a:rPr lang="en-GB" sz="2200" dirty="0">
                <a:solidFill>
                  <a:schemeClr val="accent1"/>
                </a:solidFill>
              </a:rPr>
              <a:t>Oppositional Defiant Disorder (ODD)</a:t>
            </a:r>
          </a:p>
          <a:p>
            <a:pPr lvl="1"/>
            <a:r>
              <a:rPr lang="en-GB" sz="2200" dirty="0">
                <a:solidFill>
                  <a:schemeClr val="accent1"/>
                </a:solidFill>
              </a:rPr>
              <a:t>Difficult family relationships </a:t>
            </a:r>
          </a:p>
          <a:p>
            <a:pPr lvl="1"/>
            <a:r>
              <a:rPr lang="en-GB" sz="2200" dirty="0">
                <a:solidFill>
                  <a:schemeClr val="accent1"/>
                </a:solidFill>
              </a:rPr>
              <a:t>Substance Use during adolescence</a:t>
            </a:r>
          </a:p>
          <a:p>
            <a:pPr lvl="2"/>
            <a:r>
              <a:rPr lang="en-GB" sz="2200" dirty="0">
                <a:solidFill>
                  <a:schemeClr val="accent1"/>
                </a:solidFill>
              </a:rPr>
              <a:t>Conduct disorder</a:t>
            </a:r>
          </a:p>
          <a:p>
            <a:pPr lvl="2"/>
            <a:r>
              <a:rPr lang="en-GB" sz="2200" dirty="0">
                <a:solidFill>
                  <a:schemeClr val="accent1"/>
                </a:solidFill>
              </a:rPr>
              <a:t>Rejection by classmates/peers</a:t>
            </a:r>
          </a:p>
          <a:p>
            <a:pPr lvl="2"/>
            <a:r>
              <a:rPr lang="en-GB" sz="2200" dirty="0">
                <a:solidFill>
                  <a:schemeClr val="accent1"/>
                </a:solidFill>
              </a:rPr>
              <a:t>Peer pressure</a:t>
            </a:r>
          </a:p>
          <a:p>
            <a:pPr lvl="1"/>
            <a:r>
              <a:rPr lang="en-GB" sz="2200" dirty="0">
                <a:solidFill>
                  <a:schemeClr val="accent1"/>
                </a:solidFill>
              </a:rPr>
              <a:t>Smoking – nicotine to help improve concentration and behavioural inhibition</a:t>
            </a:r>
          </a:p>
          <a:p>
            <a:pPr lvl="1"/>
            <a:r>
              <a:rPr lang="en-GB" sz="2200" dirty="0">
                <a:solidFill>
                  <a:schemeClr val="accent1"/>
                </a:solidFill>
              </a:rPr>
              <a:t>Anxiety and Mood Disorders</a:t>
            </a:r>
          </a:p>
          <a:p>
            <a:pPr lvl="1"/>
            <a:endParaRPr lang="en-GB" sz="1800" dirty="0"/>
          </a:p>
          <a:p>
            <a:endParaRPr lang="en-GB" dirty="0"/>
          </a:p>
          <a:p>
            <a:endParaRPr lang="en-GB" dirty="0"/>
          </a:p>
        </p:txBody>
      </p:sp>
    </p:spTree>
    <p:extLst>
      <p:ext uri="{BB962C8B-B14F-4D97-AF65-F5344CB8AC3E}">
        <p14:creationId xmlns:p14="http://schemas.microsoft.com/office/powerpoint/2010/main" val="4044530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E78E2-F913-4586-9819-75CC80605E2E}"/>
              </a:ext>
            </a:extLst>
          </p:cNvPr>
          <p:cNvSpPr>
            <a:spLocks noGrp="1"/>
          </p:cNvSpPr>
          <p:nvPr>
            <p:ph type="title"/>
          </p:nvPr>
        </p:nvSpPr>
        <p:spPr/>
        <p:txBody>
          <a:bodyPr>
            <a:normAutofit/>
          </a:bodyPr>
          <a:lstStyle/>
          <a:p>
            <a:r>
              <a:rPr lang="en-GB" sz="3200" dirty="0"/>
              <a:t>ADHD – EFFAITH AR YR YSGOL             </a:t>
            </a:r>
            <a:r>
              <a:rPr lang="en-GB" sz="3200" dirty="0">
                <a:solidFill>
                  <a:schemeClr val="accent1"/>
                </a:solidFill>
              </a:rPr>
              <a:t>ADHD – IMPACT IN SCHOOL</a:t>
            </a:r>
          </a:p>
        </p:txBody>
      </p:sp>
      <p:sp>
        <p:nvSpPr>
          <p:cNvPr id="3" name="Content Placeholder 2">
            <a:extLst>
              <a:ext uri="{FF2B5EF4-FFF2-40B4-BE49-F238E27FC236}">
                <a16:creationId xmlns:a16="http://schemas.microsoft.com/office/drawing/2014/main" id="{213B8B27-13E8-4EEB-A771-20F48FD31AA1}"/>
              </a:ext>
            </a:extLst>
          </p:cNvPr>
          <p:cNvSpPr>
            <a:spLocks noGrp="1"/>
          </p:cNvSpPr>
          <p:nvPr>
            <p:ph sz="half" idx="1"/>
          </p:nvPr>
        </p:nvSpPr>
        <p:spPr/>
        <p:txBody>
          <a:bodyPr>
            <a:normAutofit/>
          </a:bodyPr>
          <a:lstStyle/>
          <a:p>
            <a:r>
              <a:rPr lang="cy-GB" sz="2000" dirty="0">
                <a:solidFill>
                  <a:schemeClr val="accent1"/>
                </a:solidFill>
              </a:rPr>
              <a:t>Problemau prosesu gwybyddol sy’n amharu ar y gallu i ddysgu mewn lleoliadau academaidd traddodiadol</a:t>
            </a:r>
          </a:p>
          <a:p>
            <a:r>
              <a:rPr lang="cy-GB" sz="2000" dirty="0">
                <a:solidFill>
                  <a:schemeClr val="accent1"/>
                </a:solidFill>
              </a:rPr>
              <a:t>Enghraifft: </a:t>
            </a:r>
          </a:p>
          <a:p>
            <a:r>
              <a:rPr lang="cy-GB" sz="2000" dirty="0">
                <a:solidFill>
                  <a:schemeClr val="accent1"/>
                </a:solidFill>
              </a:rPr>
              <a:t>Colli gwybodaeth a gyflwynir gan athrawon</a:t>
            </a:r>
          </a:p>
          <a:p>
            <a:r>
              <a:rPr lang="cy-GB" sz="2000" dirty="0">
                <a:solidFill>
                  <a:schemeClr val="accent1"/>
                </a:solidFill>
              </a:rPr>
              <a:t>Colli cyfleoedd i ymarfer sgiliau academaidd newydd sydd newydd eu dysgu</a:t>
            </a:r>
          </a:p>
          <a:p>
            <a:r>
              <a:rPr lang="cy-GB" sz="2000" dirty="0">
                <a:solidFill>
                  <a:schemeClr val="accent1"/>
                </a:solidFill>
              </a:rPr>
              <a:t>Cronfa wybodaeth gyffredinol is</a:t>
            </a:r>
          </a:p>
          <a:p>
            <a:r>
              <a:rPr lang="cy-GB" sz="2000" dirty="0">
                <a:solidFill>
                  <a:schemeClr val="accent1"/>
                </a:solidFill>
              </a:rPr>
              <a:t>Diffyg mewn cof gweithredol</a:t>
            </a:r>
          </a:p>
          <a:p>
            <a:r>
              <a:rPr lang="cy-GB" sz="2000" dirty="0">
                <a:solidFill>
                  <a:schemeClr val="accent1"/>
                </a:solidFill>
              </a:rPr>
              <a:t>Trefnu gwybodaeth a chysylltu gwybodaeth ag eraill</a:t>
            </a:r>
            <a:endParaRPr lang="cy-GB" sz="2000" dirty="0"/>
          </a:p>
        </p:txBody>
      </p:sp>
      <p:sp>
        <p:nvSpPr>
          <p:cNvPr id="4" name="Content Placeholder 3">
            <a:extLst>
              <a:ext uri="{FF2B5EF4-FFF2-40B4-BE49-F238E27FC236}">
                <a16:creationId xmlns:a16="http://schemas.microsoft.com/office/drawing/2014/main" id="{18229CD8-D0EF-0B68-AFBF-0ECE03CAE2E0}"/>
              </a:ext>
            </a:extLst>
          </p:cNvPr>
          <p:cNvSpPr>
            <a:spLocks noGrp="1"/>
          </p:cNvSpPr>
          <p:nvPr>
            <p:ph sz="half" idx="2"/>
          </p:nvPr>
        </p:nvSpPr>
        <p:spPr/>
        <p:txBody>
          <a:bodyPr>
            <a:normAutofit/>
          </a:bodyPr>
          <a:lstStyle/>
          <a:p>
            <a:r>
              <a:rPr lang="en-GB" sz="2000" dirty="0">
                <a:solidFill>
                  <a:schemeClr val="accent1"/>
                </a:solidFill>
              </a:rPr>
              <a:t>Cognitive processing problems that interfere with the ability to  learn in traditional academic settings</a:t>
            </a:r>
          </a:p>
          <a:p>
            <a:r>
              <a:rPr lang="en-GB" sz="2000" dirty="0">
                <a:solidFill>
                  <a:schemeClr val="accent1"/>
                </a:solidFill>
              </a:rPr>
              <a:t>Example: </a:t>
            </a:r>
          </a:p>
          <a:p>
            <a:r>
              <a:rPr lang="en-GB" sz="2000" dirty="0">
                <a:solidFill>
                  <a:schemeClr val="accent1"/>
                </a:solidFill>
              </a:rPr>
              <a:t>Missing information presented by teachers </a:t>
            </a:r>
          </a:p>
          <a:p>
            <a:r>
              <a:rPr lang="en-GB" sz="2000" dirty="0">
                <a:solidFill>
                  <a:schemeClr val="accent1"/>
                </a:solidFill>
              </a:rPr>
              <a:t>Missing opportunities to practice newly learned academic skills</a:t>
            </a:r>
          </a:p>
          <a:p>
            <a:r>
              <a:rPr lang="en-GB" sz="2000" dirty="0">
                <a:solidFill>
                  <a:schemeClr val="accent1"/>
                </a:solidFill>
              </a:rPr>
              <a:t>General lower fund of information</a:t>
            </a:r>
          </a:p>
          <a:p>
            <a:r>
              <a:rPr lang="en-GB" sz="2000" dirty="0">
                <a:solidFill>
                  <a:schemeClr val="accent1"/>
                </a:solidFill>
              </a:rPr>
              <a:t>Deficit in working memory</a:t>
            </a:r>
          </a:p>
          <a:p>
            <a:r>
              <a:rPr lang="en-GB" sz="2000" dirty="0">
                <a:solidFill>
                  <a:schemeClr val="accent1"/>
                </a:solidFill>
              </a:rPr>
              <a:t>Organizing information and relating information to others</a:t>
            </a:r>
          </a:p>
          <a:p>
            <a:endParaRPr lang="en-GB" dirty="0"/>
          </a:p>
        </p:txBody>
      </p:sp>
    </p:spTree>
    <p:extLst>
      <p:ext uri="{BB962C8B-B14F-4D97-AF65-F5344CB8AC3E}">
        <p14:creationId xmlns:p14="http://schemas.microsoft.com/office/powerpoint/2010/main" val="2878585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D70C-3C6A-4957-A1BF-4B6CE0C50BCD}"/>
              </a:ext>
            </a:extLst>
          </p:cNvPr>
          <p:cNvSpPr>
            <a:spLocks noGrp="1"/>
          </p:cNvSpPr>
          <p:nvPr>
            <p:ph type="title"/>
          </p:nvPr>
        </p:nvSpPr>
        <p:spPr/>
        <p:txBody>
          <a:bodyPr/>
          <a:lstStyle/>
          <a:p>
            <a:r>
              <a:rPr lang="en-GB" dirty="0"/>
              <a:t> </a:t>
            </a:r>
            <a:r>
              <a:rPr lang="cy-GB" dirty="0"/>
              <a:t>Beth yw bwlio</a:t>
            </a:r>
            <a:r>
              <a:rPr lang="cy-GB" dirty="0">
                <a:solidFill>
                  <a:schemeClr val="accent1"/>
                </a:solidFill>
              </a:rPr>
              <a:t>                       </a:t>
            </a:r>
            <a:r>
              <a:rPr lang="en-GB" dirty="0">
                <a:solidFill>
                  <a:schemeClr val="accent1"/>
                </a:solidFill>
              </a:rPr>
              <a:t>What is bullying</a:t>
            </a:r>
          </a:p>
        </p:txBody>
      </p:sp>
      <p:sp>
        <p:nvSpPr>
          <p:cNvPr id="3" name="Content Placeholder 2">
            <a:extLst>
              <a:ext uri="{FF2B5EF4-FFF2-40B4-BE49-F238E27FC236}">
                <a16:creationId xmlns:a16="http://schemas.microsoft.com/office/drawing/2014/main" id="{C31CFE7C-D4A0-4D5C-9A56-344EC0C6DD97}"/>
              </a:ext>
            </a:extLst>
          </p:cNvPr>
          <p:cNvSpPr>
            <a:spLocks noGrp="1"/>
          </p:cNvSpPr>
          <p:nvPr>
            <p:ph sz="half" idx="1"/>
          </p:nvPr>
        </p:nvSpPr>
        <p:spPr/>
        <p:txBody>
          <a:bodyPr/>
          <a:lstStyle/>
          <a:p>
            <a:r>
              <a:rPr lang="cy-GB" sz="2400" dirty="0"/>
              <a:t>Mae bwlio yn </a:t>
            </a:r>
            <a:r>
              <a:rPr lang="cy-GB" sz="2400" b="1" dirty="0"/>
              <a:t>ymddygiad ymosodol</a:t>
            </a:r>
            <a:r>
              <a:rPr lang="cy-GB" sz="2400" dirty="0"/>
              <a:t> sydd â'r bwriad o niweidio neu aflonyddu ar berson arall. Mae'n digwydd </a:t>
            </a:r>
            <a:r>
              <a:rPr lang="cy-GB" sz="2400" b="1" dirty="0"/>
              <a:t>dro ar ôl tro dros amser</a:t>
            </a:r>
            <a:r>
              <a:rPr lang="cy-GB" sz="2400" dirty="0"/>
              <a:t>, ac mae'n cynnwys anghydbwysedd pŵer, fel person neu grŵp mwy pwerus o </a:t>
            </a:r>
            <a:r>
              <a:rPr lang="cy-GB" sz="2400" dirty="0" err="1"/>
              <a:t>fwlis</a:t>
            </a:r>
            <a:r>
              <a:rPr lang="cy-GB" sz="2400" dirty="0"/>
              <a:t> ac unigolyn neu grŵp llai pwerus</a:t>
            </a:r>
            <a:r>
              <a:rPr lang="en-GB" sz="2400" dirty="0"/>
              <a:t>      </a:t>
            </a:r>
          </a:p>
          <a:p>
            <a:r>
              <a:rPr lang="en-GB" sz="2000" dirty="0"/>
              <a:t>(</a:t>
            </a:r>
            <a:r>
              <a:rPr lang="en-GB" sz="2000" dirty="0" err="1"/>
              <a:t>Youngminds</a:t>
            </a:r>
            <a:r>
              <a:rPr lang="en-GB" sz="2000" dirty="0"/>
              <a:t>, 2023). </a:t>
            </a:r>
          </a:p>
          <a:p>
            <a:pPr marL="0" indent="0">
              <a:buNone/>
            </a:pPr>
            <a:endParaRPr lang="en-GB" dirty="0"/>
          </a:p>
        </p:txBody>
      </p:sp>
      <p:sp>
        <p:nvSpPr>
          <p:cNvPr id="5" name="Content Placeholder 4">
            <a:extLst>
              <a:ext uri="{FF2B5EF4-FFF2-40B4-BE49-F238E27FC236}">
                <a16:creationId xmlns:a16="http://schemas.microsoft.com/office/drawing/2014/main" id="{EA42A11D-F164-019F-D49F-48CC50E4BD1C}"/>
              </a:ext>
            </a:extLst>
          </p:cNvPr>
          <p:cNvSpPr>
            <a:spLocks noGrp="1"/>
          </p:cNvSpPr>
          <p:nvPr>
            <p:ph sz="half" idx="2"/>
          </p:nvPr>
        </p:nvSpPr>
        <p:spPr/>
        <p:txBody>
          <a:bodyPr/>
          <a:lstStyle/>
          <a:p>
            <a:r>
              <a:rPr lang="en-GB" sz="2400" dirty="0">
                <a:solidFill>
                  <a:schemeClr val="accent1"/>
                </a:solidFill>
              </a:rPr>
              <a:t>Bullying is </a:t>
            </a:r>
            <a:r>
              <a:rPr lang="en-GB" sz="2400" b="1" dirty="0">
                <a:solidFill>
                  <a:schemeClr val="accent1"/>
                </a:solidFill>
              </a:rPr>
              <a:t>aggressive behaviour </a:t>
            </a:r>
            <a:r>
              <a:rPr lang="en-GB" sz="2400" dirty="0">
                <a:solidFill>
                  <a:schemeClr val="accent1"/>
                </a:solidFill>
              </a:rPr>
              <a:t>that is intended to harm or disturb another person. It occurs </a:t>
            </a:r>
            <a:r>
              <a:rPr lang="en-GB" sz="2400" b="1" dirty="0">
                <a:solidFill>
                  <a:schemeClr val="accent1"/>
                </a:solidFill>
              </a:rPr>
              <a:t>repeatedly over time</a:t>
            </a:r>
            <a:r>
              <a:rPr lang="en-GB" sz="2400" dirty="0">
                <a:solidFill>
                  <a:schemeClr val="accent1"/>
                </a:solidFill>
              </a:rPr>
              <a:t>, and it involves an imbalance of power, such as a more powerful person or group of bullies and a less powerful individual or group </a:t>
            </a:r>
          </a:p>
          <a:p>
            <a:r>
              <a:rPr lang="en-GB" sz="2000" dirty="0">
                <a:solidFill>
                  <a:schemeClr val="accent1"/>
                </a:solidFill>
              </a:rPr>
              <a:t>(</a:t>
            </a:r>
            <a:r>
              <a:rPr lang="en-GB" sz="2000" dirty="0" err="1">
                <a:solidFill>
                  <a:schemeClr val="accent1"/>
                </a:solidFill>
              </a:rPr>
              <a:t>Youngminds</a:t>
            </a:r>
            <a:r>
              <a:rPr lang="en-GB" sz="2000" dirty="0">
                <a:solidFill>
                  <a:schemeClr val="accent1"/>
                </a:solidFill>
              </a:rPr>
              <a:t>, 2023). </a:t>
            </a:r>
          </a:p>
          <a:p>
            <a:endParaRPr lang="en-GB" dirty="0"/>
          </a:p>
        </p:txBody>
      </p:sp>
    </p:spTree>
    <p:extLst>
      <p:ext uri="{BB962C8B-B14F-4D97-AF65-F5344CB8AC3E}">
        <p14:creationId xmlns:p14="http://schemas.microsoft.com/office/powerpoint/2010/main" val="2253826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C055-B093-4DE8-8E5B-34461813AB17}"/>
              </a:ext>
            </a:extLst>
          </p:cNvPr>
          <p:cNvSpPr>
            <a:spLocks noGrp="1"/>
          </p:cNvSpPr>
          <p:nvPr>
            <p:ph type="title"/>
          </p:nvPr>
        </p:nvSpPr>
        <p:spPr/>
        <p:txBody>
          <a:bodyPr/>
          <a:lstStyle/>
          <a:p>
            <a:r>
              <a:rPr lang="en-GB" dirty="0"/>
              <a:t> </a:t>
            </a:r>
            <a:r>
              <a:rPr lang="cy-GB" dirty="0"/>
              <a:t>Bwlio</a:t>
            </a:r>
            <a:r>
              <a:rPr lang="en-GB" dirty="0">
                <a:solidFill>
                  <a:schemeClr val="accent1"/>
                </a:solidFill>
              </a:rPr>
              <a:t>   </a:t>
            </a:r>
            <a:r>
              <a:rPr lang="en-GB" dirty="0"/>
              <a:t>                                      </a:t>
            </a:r>
            <a:r>
              <a:rPr lang="en-GB" dirty="0">
                <a:solidFill>
                  <a:schemeClr val="accent1"/>
                </a:solidFill>
              </a:rPr>
              <a:t>Bullying </a:t>
            </a:r>
          </a:p>
        </p:txBody>
      </p:sp>
      <p:sp>
        <p:nvSpPr>
          <p:cNvPr id="3" name="Content Placeholder 2">
            <a:extLst>
              <a:ext uri="{FF2B5EF4-FFF2-40B4-BE49-F238E27FC236}">
                <a16:creationId xmlns:a16="http://schemas.microsoft.com/office/drawing/2014/main" id="{BB84493E-0390-450C-B7DA-53D51BC20039}"/>
              </a:ext>
            </a:extLst>
          </p:cNvPr>
          <p:cNvSpPr>
            <a:spLocks noGrp="1"/>
          </p:cNvSpPr>
          <p:nvPr>
            <p:ph sz="half" idx="1"/>
          </p:nvPr>
        </p:nvSpPr>
        <p:spPr/>
        <p:txBody>
          <a:bodyPr/>
          <a:lstStyle/>
          <a:p>
            <a:r>
              <a:rPr lang="cy-GB" dirty="0"/>
              <a:t>Ffactor pwysig sy'n effeithio ar iechyd meddwl mewn plant a phlant ifanc</a:t>
            </a:r>
          </a:p>
          <a:p>
            <a:r>
              <a:rPr lang="cy-GB" dirty="0"/>
              <a:t>Symptomau mewnol megis iselder a phryder</a:t>
            </a:r>
          </a:p>
          <a:p>
            <a:r>
              <a:rPr lang="cy-GB" dirty="0"/>
              <a:t>Yn gallu cael effaith sylweddol ar ddioddefwyr a chyflawnwyr (stopbullying.gov.uk, 2020)</a:t>
            </a:r>
          </a:p>
        </p:txBody>
      </p:sp>
      <p:sp>
        <p:nvSpPr>
          <p:cNvPr id="7" name="Content Placeholder 6">
            <a:extLst>
              <a:ext uri="{FF2B5EF4-FFF2-40B4-BE49-F238E27FC236}">
                <a16:creationId xmlns:a16="http://schemas.microsoft.com/office/drawing/2014/main" id="{AF4028A3-70ED-C747-CDDD-4118978AF516}"/>
              </a:ext>
            </a:extLst>
          </p:cNvPr>
          <p:cNvSpPr>
            <a:spLocks noGrp="1"/>
          </p:cNvSpPr>
          <p:nvPr>
            <p:ph sz="half" idx="2"/>
          </p:nvPr>
        </p:nvSpPr>
        <p:spPr/>
        <p:txBody>
          <a:bodyPr/>
          <a:lstStyle/>
          <a:p>
            <a:r>
              <a:rPr lang="en-GB" dirty="0">
                <a:solidFill>
                  <a:schemeClr val="accent1"/>
                </a:solidFill>
              </a:rPr>
              <a:t>An important factor affecting mental health in  children and young children</a:t>
            </a:r>
          </a:p>
          <a:p>
            <a:r>
              <a:rPr lang="en-GB" dirty="0">
                <a:solidFill>
                  <a:schemeClr val="accent1"/>
                </a:solidFill>
              </a:rPr>
              <a:t>Internalised symptoms such as depression and anxiety</a:t>
            </a:r>
          </a:p>
          <a:p>
            <a:r>
              <a:rPr lang="en-GB" dirty="0">
                <a:solidFill>
                  <a:schemeClr val="accent1"/>
                </a:solidFill>
              </a:rPr>
              <a:t>Can have substantial effect to both victim and perpetrators (stopbullying.gov.uk, 2020)</a:t>
            </a:r>
          </a:p>
          <a:p>
            <a:endParaRPr lang="en-GB" dirty="0"/>
          </a:p>
        </p:txBody>
      </p:sp>
    </p:spTree>
    <p:extLst>
      <p:ext uri="{BB962C8B-B14F-4D97-AF65-F5344CB8AC3E}">
        <p14:creationId xmlns:p14="http://schemas.microsoft.com/office/powerpoint/2010/main" val="21806714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AE94-9C31-41AC-B90A-F8EFDA731747}"/>
              </a:ext>
            </a:extLst>
          </p:cNvPr>
          <p:cNvSpPr>
            <a:spLocks noGrp="1"/>
          </p:cNvSpPr>
          <p:nvPr>
            <p:ph type="title"/>
          </p:nvPr>
        </p:nvSpPr>
        <p:spPr/>
        <p:txBody>
          <a:bodyPr>
            <a:normAutofit/>
          </a:bodyPr>
          <a:lstStyle/>
          <a:p>
            <a:r>
              <a:rPr lang="en-GB" sz="4000" dirty="0"/>
              <a:t> </a:t>
            </a:r>
            <a:r>
              <a:rPr lang="cy-GB" sz="4000" dirty="0"/>
              <a:t>Cysylltiadau Seicolegol     </a:t>
            </a:r>
            <a:r>
              <a:rPr lang="en-GB" sz="4000" dirty="0">
                <a:solidFill>
                  <a:schemeClr val="accent1"/>
                </a:solidFill>
              </a:rPr>
              <a:t>Psychological Links</a:t>
            </a:r>
          </a:p>
        </p:txBody>
      </p:sp>
      <p:sp>
        <p:nvSpPr>
          <p:cNvPr id="3" name="Content Placeholder 2">
            <a:extLst>
              <a:ext uri="{FF2B5EF4-FFF2-40B4-BE49-F238E27FC236}">
                <a16:creationId xmlns:a16="http://schemas.microsoft.com/office/drawing/2014/main" id="{8B7A54C9-8FA2-4656-9BF0-129449119F6D}"/>
              </a:ext>
            </a:extLst>
          </p:cNvPr>
          <p:cNvSpPr>
            <a:spLocks noGrp="1"/>
          </p:cNvSpPr>
          <p:nvPr>
            <p:ph sz="half" idx="1"/>
          </p:nvPr>
        </p:nvSpPr>
        <p:spPr/>
        <p:txBody>
          <a:bodyPr>
            <a:normAutofit/>
          </a:bodyPr>
          <a:lstStyle/>
          <a:p>
            <a:r>
              <a:rPr lang="cy-GB" sz="2000" dirty="0"/>
              <a:t>Ddylem ni boeni yn unig am y dioddefwyr? </a:t>
            </a:r>
          </a:p>
          <a:p>
            <a:r>
              <a:rPr lang="cy-GB" sz="2000" dirty="0"/>
              <a:t>NA DDYLEM</a:t>
            </a:r>
          </a:p>
          <a:p>
            <a:r>
              <a:rPr lang="cy-GB" sz="2000" dirty="0"/>
              <a:t>Mae'n debygol y bydd cyflawnwyr yn agored i ffactorau risg sydd wedi arwain at eu hymddygiad niweidiol a gwrthgymdeithasol</a:t>
            </a:r>
          </a:p>
          <a:p>
            <a:r>
              <a:rPr lang="cy-GB" sz="2000" dirty="0"/>
              <a:t>Cysylltiad anniogel</a:t>
            </a:r>
          </a:p>
          <a:p>
            <a:r>
              <a:rPr lang="cy-GB" sz="2000" dirty="0"/>
              <a:t>Disgyblaeth gorfforol galed</a:t>
            </a:r>
          </a:p>
          <a:p>
            <a:r>
              <a:rPr lang="cy-GB" sz="2000" dirty="0"/>
              <a:t>Dioddef rhieni </a:t>
            </a:r>
            <a:r>
              <a:rPr lang="cy-GB" sz="2000" dirty="0" err="1"/>
              <a:t>goramddiffynnol</a:t>
            </a:r>
            <a:endParaRPr lang="cy-GB" sz="2000" dirty="0"/>
          </a:p>
          <a:p>
            <a:r>
              <a:rPr lang="cy-GB" sz="2000" dirty="0"/>
              <a:t>Cam-drin rhieni, esgeulustod, cam-drin</a:t>
            </a:r>
          </a:p>
          <a:p>
            <a:pPr marL="0" indent="0">
              <a:buNone/>
            </a:pPr>
            <a:r>
              <a:rPr lang="cy-GB" sz="1800" dirty="0"/>
              <a:t>(</a:t>
            </a:r>
            <a:r>
              <a:rPr lang="cy-GB" sz="1800" dirty="0" err="1"/>
              <a:t>Youngminds</a:t>
            </a:r>
            <a:r>
              <a:rPr lang="cy-GB" sz="1800" dirty="0"/>
              <a:t>, 2023).</a:t>
            </a:r>
          </a:p>
        </p:txBody>
      </p:sp>
      <p:sp>
        <p:nvSpPr>
          <p:cNvPr id="4" name="Content Placeholder 3">
            <a:extLst>
              <a:ext uri="{FF2B5EF4-FFF2-40B4-BE49-F238E27FC236}">
                <a16:creationId xmlns:a16="http://schemas.microsoft.com/office/drawing/2014/main" id="{6AABB263-7D6B-4611-A0B0-B752E78D0B2C}"/>
              </a:ext>
            </a:extLst>
          </p:cNvPr>
          <p:cNvSpPr>
            <a:spLocks noGrp="1"/>
          </p:cNvSpPr>
          <p:nvPr>
            <p:ph sz="half" idx="2"/>
          </p:nvPr>
        </p:nvSpPr>
        <p:spPr/>
        <p:txBody>
          <a:bodyPr>
            <a:normAutofit/>
          </a:bodyPr>
          <a:lstStyle/>
          <a:p>
            <a:r>
              <a:rPr lang="en-GB" sz="2000" dirty="0">
                <a:solidFill>
                  <a:schemeClr val="accent1"/>
                </a:solidFill>
              </a:rPr>
              <a:t>Should we worry only about the victims? </a:t>
            </a:r>
          </a:p>
          <a:p>
            <a:r>
              <a:rPr lang="en-GB" sz="2000" dirty="0">
                <a:solidFill>
                  <a:schemeClr val="accent1"/>
                </a:solidFill>
              </a:rPr>
              <a:t>NO. </a:t>
            </a:r>
          </a:p>
          <a:p>
            <a:r>
              <a:rPr lang="en-GB" sz="2000" dirty="0">
                <a:solidFill>
                  <a:schemeClr val="accent1"/>
                </a:solidFill>
              </a:rPr>
              <a:t>Perpetrators are likely exposed to risk factors that have led to their harmful and antisocial behaviour</a:t>
            </a:r>
          </a:p>
          <a:p>
            <a:r>
              <a:rPr lang="en-GB" sz="2000" dirty="0">
                <a:solidFill>
                  <a:schemeClr val="accent1"/>
                </a:solidFill>
              </a:rPr>
              <a:t>Insecure Attachment</a:t>
            </a:r>
          </a:p>
          <a:p>
            <a:r>
              <a:rPr lang="en-GB" sz="2000" dirty="0">
                <a:solidFill>
                  <a:schemeClr val="accent1"/>
                </a:solidFill>
              </a:rPr>
              <a:t>Harsh physical discipline </a:t>
            </a:r>
          </a:p>
          <a:p>
            <a:r>
              <a:rPr lang="en-GB" sz="2000" dirty="0">
                <a:solidFill>
                  <a:schemeClr val="accent1"/>
                </a:solidFill>
              </a:rPr>
              <a:t>Being victim of overprotective parents</a:t>
            </a:r>
          </a:p>
          <a:p>
            <a:r>
              <a:rPr lang="en-GB" sz="2000" dirty="0">
                <a:solidFill>
                  <a:schemeClr val="accent1"/>
                </a:solidFill>
              </a:rPr>
              <a:t>Parental maltreatment, neglect, abuse</a:t>
            </a:r>
          </a:p>
          <a:p>
            <a:pPr marL="0" indent="0">
              <a:buNone/>
            </a:pPr>
            <a:r>
              <a:rPr lang="en-GB" sz="1800" dirty="0">
                <a:solidFill>
                  <a:schemeClr val="accent1"/>
                </a:solidFill>
              </a:rPr>
              <a:t>(</a:t>
            </a:r>
            <a:r>
              <a:rPr lang="en-GB" sz="1800" dirty="0" err="1">
                <a:solidFill>
                  <a:schemeClr val="accent1"/>
                </a:solidFill>
              </a:rPr>
              <a:t>Youngminds</a:t>
            </a:r>
            <a:r>
              <a:rPr lang="en-GB" sz="1800" dirty="0">
                <a:solidFill>
                  <a:schemeClr val="accent1"/>
                </a:solidFill>
              </a:rPr>
              <a:t>, 2023)</a:t>
            </a:r>
            <a:r>
              <a:rPr lang="en-GB" dirty="0">
                <a:solidFill>
                  <a:schemeClr val="accent1"/>
                </a:solidFill>
              </a:rPr>
              <a:t>.</a:t>
            </a:r>
          </a:p>
        </p:txBody>
      </p:sp>
    </p:spTree>
    <p:extLst>
      <p:ext uri="{BB962C8B-B14F-4D97-AF65-F5344CB8AC3E}">
        <p14:creationId xmlns:p14="http://schemas.microsoft.com/office/powerpoint/2010/main" val="1621732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C48C5-7237-457B-8385-8F7DE0142D4F}"/>
              </a:ext>
            </a:extLst>
          </p:cNvPr>
          <p:cNvSpPr>
            <a:spLocks noGrp="1"/>
          </p:cNvSpPr>
          <p:nvPr>
            <p:ph type="title"/>
          </p:nvPr>
        </p:nvSpPr>
        <p:spPr/>
        <p:txBody>
          <a:bodyPr>
            <a:normAutofit fontScale="90000"/>
          </a:bodyPr>
          <a:lstStyle/>
          <a:p>
            <a:br>
              <a:rPr lang="cy-GB" sz="3200" dirty="0"/>
            </a:br>
            <a:r>
              <a:rPr lang="cy-GB" sz="3200" dirty="0"/>
              <a:t>Cysylltiadau â damcaniaethau                 </a:t>
            </a:r>
            <a:r>
              <a:rPr lang="cy-GB" sz="3200" dirty="0" err="1">
                <a:solidFill>
                  <a:schemeClr val="accent1"/>
                </a:solidFill>
              </a:rPr>
              <a:t>Links</a:t>
            </a:r>
            <a:r>
              <a:rPr lang="cy-GB" sz="3200" dirty="0">
                <a:solidFill>
                  <a:schemeClr val="accent1"/>
                </a:solidFill>
              </a:rPr>
              <a:t> to </a:t>
            </a:r>
            <a:r>
              <a:rPr lang="cy-GB" sz="3200" dirty="0" err="1">
                <a:solidFill>
                  <a:schemeClr val="accent1"/>
                </a:solidFill>
              </a:rPr>
              <a:t>theories</a:t>
            </a:r>
            <a:r>
              <a:rPr lang="cy-GB" sz="3200" dirty="0">
                <a:solidFill>
                  <a:schemeClr val="accent1"/>
                </a:solidFill>
              </a:rPr>
              <a:t> </a:t>
            </a:r>
            <a:r>
              <a:rPr lang="cy-GB" sz="3200" dirty="0" err="1">
                <a:solidFill>
                  <a:schemeClr val="accent1"/>
                </a:solidFill>
              </a:rPr>
              <a:t>and</a:t>
            </a:r>
            <a:r>
              <a:rPr lang="cy-GB" sz="3200" dirty="0">
                <a:solidFill>
                  <a:schemeClr val="accent1"/>
                </a:solidFill>
              </a:rPr>
              <a:t> </a:t>
            </a:r>
            <a:r>
              <a:rPr lang="cy-GB" sz="3200" dirty="0" err="1">
                <a:solidFill>
                  <a:schemeClr val="accent1"/>
                </a:solidFill>
              </a:rPr>
              <a:t>policies</a:t>
            </a:r>
            <a:br>
              <a:rPr lang="cy-GB" sz="3200" dirty="0"/>
            </a:br>
            <a:r>
              <a:rPr lang="cy-GB" sz="3200" dirty="0"/>
              <a:t>a pholisïau</a:t>
            </a:r>
            <a:r>
              <a:rPr lang="en-GB" sz="3200" dirty="0">
                <a:solidFill>
                  <a:schemeClr val="accent1"/>
                </a:solidFill>
              </a:rPr>
              <a:t> </a:t>
            </a:r>
            <a:br>
              <a:rPr lang="en-GB" sz="3200" dirty="0">
                <a:solidFill>
                  <a:schemeClr val="accent1"/>
                </a:solidFill>
              </a:rPr>
            </a:br>
            <a:endParaRPr lang="en-GB" sz="3200" dirty="0">
              <a:solidFill>
                <a:schemeClr val="accent1"/>
              </a:solidFill>
            </a:endParaRPr>
          </a:p>
        </p:txBody>
      </p:sp>
      <p:sp>
        <p:nvSpPr>
          <p:cNvPr id="3" name="Content Placeholder 2">
            <a:extLst>
              <a:ext uri="{FF2B5EF4-FFF2-40B4-BE49-F238E27FC236}">
                <a16:creationId xmlns:a16="http://schemas.microsoft.com/office/drawing/2014/main" id="{200B7F4A-8B46-4BB9-A474-5541788B4967}"/>
              </a:ext>
            </a:extLst>
          </p:cNvPr>
          <p:cNvSpPr>
            <a:spLocks noGrp="1"/>
          </p:cNvSpPr>
          <p:nvPr>
            <p:ph sz="half" idx="1"/>
          </p:nvPr>
        </p:nvSpPr>
        <p:spPr/>
        <p:txBody>
          <a:bodyPr/>
          <a:lstStyle/>
          <a:p>
            <a:r>
              <a:rPr lang="en-GB" dirty="0"/>
              <a:t>Maslow</a:t>
            </a:r>
          </a:p>
          <a:p>
            <a:r>
              <a:rPr lang="en-GB" dirty="0"/>
              <a:t>Bandura</a:t>
            </a:r>
          </a:p>
          <a:p>
            <a:r>
              <a:rPr lang="cy-GB" dirty="0"/>
              <a:t>Canllawiau gwrth-fwlio </a:t>
            </a:r>
            <a:r>
              <a:rPr lang="en-GB" dirty="0"/>
              <a:t>Cymru(2019)</a:t>
            </a:r>
            <a:r>
              <a:rPr lang="en-GB" dirty="0">
                <a:hlinkClick r:id="rId2">
                  <a:extLst>
                    <a:ext uri="{A12FA001-AC4F-418D-AE19-62706E023703}">
                      <ahyp:hlinkClr xmlns:ahyp="http://schemas.microsoft.com/office/drawing/2018/hyperlinkcolor" val="tx"/>
                    </a:ext>
                  </a:extLst>
                </a:hlinkClick>
              </a:rPr>
              <a:t>http://gov.wales/topics/educationandskills/publications/circulars/antibullying/?lang=en</a:t>
            </a:r>
            <a:endParaRPr lang="en-GB" dirty="0"/>
          </a:p>
          <a:p>
            <a:r>
              <a:rPr lang="cy-GB" dirty="0"/>
              <a:t>Polisi Gwrth-</a:t>
            </a:r>
            <a:r>
              <a:rPr lang="cy-GB" dirty="0" err="1"/>
              <a:t>fwlio’r</a:t>
            </a:r>
            <a:r>
              <a:rPr lang="cy-GB" dirty="0"/>
              <a:t> Ysgol</a:t>
            </a:r>
          </a:p>
        </p:txBody>
      </p:sp>
      <p:sp>
        <p:nvSpPr>
          <p:cNvPr id="4" name="Content Placeholder 3">
            <a:extLst>
              <a:ext uri="{FF2B5EF4-FFF2-40B4-BE49-F238E27FC236}">
                <a16:creationId xmlns:a16="http://schemas.microsoft.com/office/drawing/2014/main" id="{3F231FA0-0101-0B88-0C91-04CF1A5A11C6}"/>
              </a:ext>
            </a:extLst>
          </p:cNvPr>
          <p:cNvSpPr>
            <a:spLocks noGrp="1"/>
          </p:cNvSpPr>
          <p:nvPr>
            <p:ph sz="half" idx="2"/>
          </p:nvPr>
        </p:nvSpPr>
        <p:spPr/>
        <p:txBody>
          <a:bodyPr/>
          <a:lstStyle/>
          <a:p>
            <a:r>
              <a:rPr lang="en-GB" dirty="0">
                <a:solidFill>
                  <a:schemeClr val="accent1"/>
                </a:solidFill>
              </a:rPr>
              <a:t>Maslow</a:t>
            </a:r>
          </a:p>
          <a:p>
            <a:r>
              <a:rPr lang="en-GB" dirty="0">
                <a:solidFill>
                  <a:schemeClr val="accent1"/>
                </a:solidFill>
              </a:rPr>
              <a:t>Bandura</a:t>
            </a:r>
          </a:p>
          <a:p>
            <a:r>
              <a:rPr lang="en-GB" dirty="0">
                <a:solidFill>
                  <a:schemeClr val="accent1"/>
                </a:solidFill>
              </a:rPr>
              <a:t>Wales Anti-bullying Guidance (2019)</a:t>
            </a:r>
            <a:r>
              <a:rPr lang="en-GB" dirty="0">
                <a:solidFill>
                  <a:schemeClr val="accent1"/>
                </a:solidFill>
                <a:hlinkClick r:id="rId2">
                  <a:extLst>
                    <a:ext uri="{A12FA001-AC4F-418D-AE19-62706E023703}">
                      <ahyp:hlinkClr xmlns:ahyp="http://schemas.microsoft.com/office/drawing/2018/hyperlinkcolor" val="tx"/>
                    </a:ext>
                  </a:extLst>
                </a:hlinkClick>
              </a:rPr>
              <a:t>http://gov.wales/topics/educationandskills/publications/circulars/antibullying/?lang=en</a:t>
            </a:r>
            <a:endParaRPr lang="en-GB" dirty="0">
              <a:solidFill>
                <a:schemeClr val="accent1"/>
              </a:solidFill>
            </a:endParaRPr>
          </a:p>
          <a:p>
            <a:r>
              <a:rPr lang="en-GB" dirty="0">
                <a:solidFill>
                  <a:schemeClr val="accent1"/>
                </a:solidFill>
              </a:rPr>
              <a:t>School Anti-bullying policy</a:t>
            </a:r>
          </a:p>
          <a:p>
            <a:pPr marL="0" indent="0">
              <a:buNone/>
            </a:pPr>
            <a:endParaRPr lang="en-GB" dirty="0"/>
          </a:p>
        </p:txBody>
      </p:sp>
    </p:spTree>
    <p:extLst>
      <p:ext uri="{BB962C8B-B14F-4D97-AF65-F5344CB8AC3E}">
        <p14:creationId xmlns:p14="http://schemas.microsoft.com/office/powerpoint/2010/main" val="1705326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6B384BF-1D08-4B97-8466-E749C03E5066}"/>
              </a:ext>
            </a:extLst>
          </p:cNvPr>
          <p:cNvSpPr>
            <a:spLocks noGrp="1"/>
          </p:cNvSpPr>
          <p:nvPr>
            <p:ph type="title"/>
          </p:nvPr>
        </p:nvSpPr>
        <p:spPr/>
        <p:txBody>
          <a:bodyPr>
            <a:normAutofit fontScale="90000"/>
          </a:bodyPr>
          <a:lstStyle/>
          <a:p>
            <a:br>
              <a:rPr lang="en-GB" sz="4000" b="0" i="0" dirty="0">
                <a:solidFill>
                  <a:schemeClr val="tx2">
                    <a:lumMod val="60000"/>
                    <a:lumOff val="40000"/>
                  </a:schemeClr>
                </a:solidFill>
                <a:effectLst/>
                <a:latin typeface="Century Gothic" panose="020B0502020202020204" pitchFamily="34" charset="0"/>
              </a:rPr>
            </a:br>
            <a:r>
              <a:rPr lang="cy-GB" sz="2700" dirty="0"/>
              <a:t>Profiadau Niweidiol yn ystod Plentyndod </a:t>
            </a:r>
            <a:r>
              <a:rPr lang="en-GB" sz="2700" dirty="0"/>
              <a:t>(</a:t>
            </a:r>
            <a:r>
              <a:rPr lang="en-GB" sz="2700" b="0" i="0" dirty="0">
                <a:effectLst/>
              </a:rPr>
              <a:t>ACE)</a:t>
            </a:r>
            <a:r>
              <a:rPr lang="en-GB" sz="2700" dirty="0"/>
              <a:t>     </a:t>
            </a:r>
            <a:r>
              <a:rPr lang="en-GB" sz="2700" dirty="0">
                <a:solidFill>
                  <a:schemeClr val="accent1"/>
                </a:solidFill>
              </a:rPr>
              <a:t>Adverse Childhood Experiences (ACES’s)     </a:t>
            </a:r>
            <a:br>
              <a:rPr lang="en-GB" sz="2700" dirty="0">
                <a:solidFill>
                  <a:schemeClr val="accent1"/>
                </a:solidFill>
              </a:rPr>
            </a:br>
            <a:br>
              <a:rPr lang="en-GB" sz="2700" b="0" i="0" dirty="0">
                <a:solidFill>
                  <a:schemeClr val="accent1"/>
                </a:solidFill>
                <a:effectLst/>
              </a:rPr>
            </a:br>
            <a:endParaRPr lang="en-GB" sz="2700" dirty="0">
              <a:solidFill>
                <a:schemeClr val="accent1"/>
              </a:solidFill>
            </a:endParaRPr>
          </a:p>
        </p:txBody>
      </p:sp>
      <p:sp>
        <p:nvSpPr>
          <p:cNvPr id="5" name="Content Placeholder 4">
            <a:extLst>
              <a:ext uri="{FF2B5EF4-FFF2-40B4-BE49-F238E27FC236}">
                <a16:creationId xmlns:a16="http://schemas.microsoft.com/office/drawing/2014/main" id="{9F0F5998-F76B-41AC-B1D5-1AFF96622859}"/>
              </a:ext>
            </a:extLst>
          </p:cNvPr>
          <p:cNvSpPr>
            <a:spLocks noGrp="1"/>
          </p:cNvSpPr>
          <p:nvPr>
            <p:ph sz="half" idx="1"/>
          </p:nvPr>
        </p:nvSpPr>
        <p:spPr/>
        <p:txBody>
          <a:bodyPr>
            <a:normAutofit fontScale="85000" lnSpcReduction="10000"/>
          </a:bodyPr>
          <a:lstStyle/>
          <a:p>
            <a:r>
              <a:rPr lang="cy-GB" dirty="0"/>
              <a:t>Mae profiadau niweidiol yn ystod plentyndod yn ddigwyddiadau trawmatig, yn enwedig y rhai yn ystod plentyndod cynnar sy'n effeithio'n sylweddol ar iechyd a lles pobl.</a:t>
            </a:r>
            <a:endParaRPr lang="cy-GB" sz="2800" b="0" i="0" dirty="0">
              <a:effectLst/>
            </a:endParaRPr>
          </a:p>
          <a:p>
            <a:r>
              <a:rPr lang="cy-GB" dirty="0"/>
              <a:t>Mae'r profiadau hyn yn amrywio o ddioddef cam-drin geiriol, meddyliol, rhywiol a chorfforol, i gael eu magu mewn cartref lle mae trais domestig, cam-drin alcohol, gwahanu rhieni neu gam-drin cyffuriau yn bresennol.</a:t>
            </a:r>
            <a:endParaRPr lang="cy-GB" sz="2800" b="0" i="0" dirty="0">
              <a:effectLst/>
            </a:endParaRPr>
          </a:p>
          <a:p>
            <a:pPr marL="0" indent="0" algn="r">
              <a:buNone/>
            </a:pPr>
            <a:r>
              <a:rPr lang="cy-GB" dirty="0"/>
              <a:t> </a:t>
            </a:r>
            <a:r>
              <a:rPr lang="cy-GB" sz="1900" dirty="0"/>
              <a:t>GIG Cymru (dim dyddiad)</a:t>
            </a:r>
            <a:br>
              <a:rPr lang="cy-GB" sz="1900" dirty="0"/>
            </a:br>
            <a:endParaRPr lang="cy-GB" sz="1900" dirty="0"/>
          </a:p>
          <a:p>
            <a:endParaRPr lang="en-GB" dirty="0"/>
          </a:p>
        </p:txBody>
      </p:sp>
      <p:sp>
        <p:nvSpPr>
          <p:cNvPr id="2" name="Content Placeholder 1">
            <a:extLst>
              <a:ext uri="{FF2B5EF4-FFF2-40B4-BE49-F238E27FC236}">
                <a16:creationId xmlns:a16="http://schemas.microsoft.com/office/drawing/2014/main" id="{9E3310FC-C90E-169D-8A61-D08C0BF0FCEC}"/>
              </a:ext>
            </a:extLst>
          </p:cNvPr>
          <p:cNvSpPr>
            <a:spLocks noGrp="1"/>
          </p:cNvSpPr>
          <p:nvPr>
            <p:ph sz="half" idx="2"/>
          </p:nvPr>
        </p:nvSpPr>
        <p:spPr/>
        <p:txBody>
          <a:bodyPr>
            <a:normAutofit fontScale="85000" lnSpcReduction="10000"/>
          </a:bodyPr>
          <a:lstStyle/>
          <a:p>
            <a:r>
              <a:rPr lang="en-GB" sz="2600" b="0" i="0" dirty="0">
                <a:solidFill>
                  <a:schemeClr val="accent1"/>
                </a:solidFill>
                <a:effectLst/>
              </a:rPr>
              <a:t>Adverse childhood experiences are traumatic events, particularly those in early childhood that significantly affect the health and well-being of people.</a:t>
            </a:r>
          </a:p>
          <a:p>
            <a:pPr algn="l"/>
            <a:r>
              <a:rPr lang="en-GB" sz="2600" b="0" i="0" dirty="0">
                <a:solidFill>
                  <a:schemeClr val="accent1"/>
                </a:solidFill>
                <a:effectLst/>
              </a:rPr>
              <a:t>These experiences range from suffering verbal, mental, sexual and physical abuse, to being raised in a household where domestic violence, alcohol abuse, parental separation or drug abuse is present.</a:t>
            </a:r>
          </a:p>
          <a:p>
            <a:pPr marL="0" indent="0" algn="r">
              <a:buNone/>
            </a:pPr>
            <a:r>
              <a:rPr lang="en-GB" sz="2600" dirty="0">
                <a:solidFill>
                  <a:schemeClr val="accent1"/>
                </a:solidFill>
              </a:rPr>
              <a:t> </a:t>
            </a:r>
            <a:r>
              <a:rPr lang="en-GB" sz="1900" dirty="0">
                <a:solidFill>
                  <a:schemeClr val="accent1"/>
                </a:solidFill>
              </a:rPr>
              <a:t>NHS Wales (</a:t>
            </a:r>
            <a:r>
              <a:rPr lang="en-GB" sz="1900" dirty="0" err="1">
                <a:solidFill>
                  <a:schemeClr val="accent1"/>
                </a:solidFill>
              </a:rPr>
              <a:t>nd</a:t>
            </a:r>
            <a:r>
              <a:rPr lang="en-GB" sz="1900" dirty="0">
                <a:solidFill>
                  <a:schemeClr val="accent1"/>
                </a:solidFill>
              </a:rPr>
              <a:t>)</a:t>
            </a:r>
            <a:br>
              <a:rPr lang="en-GB" sz="1900" dirty="0">
                <a:solidFill>
                  <a:schemeClr val="accent1"/>
                </a:solidFill>
              </a:rPr>
            </a:br>
            <a:endParaRPr lang="en-GB" sz="1900" dirty="0">
              <a:solidFill>
                <a:schemeClr val="accent1"/>
              </a:solidFill>
            </a:endParaRPr>
          </a:p>
          <a:p>
            <a:endParaRPr lang="en-GB" dirty="0"/>
          </a:p>
        </p:txBody>
      </p:sp>
    </p:spTree>
    <p:extLst>
      <p:ext uri="{BB962C8B-B14F-4D97-AF65-F5344CB8AC3E}">
        <p14:creationId xmlns:p14="http://schemas.microsoft.com/office/powerpoint/2010/main" val="876328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70CB33-3427-486A-834C-8232073EAB53}"/>
              </a:ext>
            </a:extLst>
          </p:cNvPr>
          <p:cNvSpPr>
            <a:spLocks noGrp="1"/>
          </p:cNvSpPr>
          <p:nvPr>
            <p:ph type="title"/>
          </p:nvPr>
        </p:nvSpPr>
        <p:spPr>
          <a:xfrm>
            <a:off x="838200" y="1"/>
            <a:ext cx="10515600" cy="1690688"/>
          </a:xfrm>
        </p:spPr>
        <p:txBody>
          <a:bodyPr>
            <a:noAutofit/>
          </a:bodyPr>
          <a:lstStyle/>
          <a:p>
            <a:r>
              <a:rPr lang="cy-GB" sz="2800" dirty="0"/>
              <a:t>Beth rydyn ni'n ei wybod am Brofiadau Niweidiol yn ystod Plentyndod?                        </a:t>
            </a:r>
            <a:r>
              <a:rPr lang="en-GB" sz="2800" b="0" i="0" dirty="0">
                <a:solidFill>
                  <a:schemeClr val="accent1"/>
                </a:solidFill>
                <a:effectLst/>
              </a:rPr>
              <a:t>What do we know about Adverse</a:t>
            </a:r>
            <a:r>
              <a:rPr lang="en-GB" sz="2800" dirty="0">
                <a:solidFill>
                  <a:schemeClr val="accent1"/>
                </a:solidFill>
              </a:rPr>
              <a:t> </a:t>
            </a:r>
            <a:r>
              <a:rPr lang="en-GB" sz="2800" b="0" i="0" dirty="0">
                <a:solidFill>
                  <a:schemeClr val="accent1"/>
                </a:solidFill>
                <a:effectLst/>
              </a:rPr>
              <a:t>Childhood Experiences? </a:t>
            </a:r>
            <a:br>
              <a:rPr lang="en-GB" b="0" i="0" dirty="0">
                <a:solidFill>
                  <a:schemeClr val="tx2">
                    <a:lumMod val="60000"/>
                    <a:lumOff val="40000"/>
                  </a:schemeClr>
                </a:solidFill>
                <a:effectLst/>
                <a:latin typeface="Century Gothic" panose="020B0502020202020204" pitchFamily="34" charset="0"/>
              </a:rPr>
            </a:br>
            <a:r>
              <a:rPr lang="en-GB" b="0" i="0" dirty="0">
                <a:solidFill>
                  <a:schemeClr val="tx2">
                    <a:lumMod val="60000"/>
                    <a:lumOff val="40000"/>
                  </a:schemeClr>
                </a:solidFill>
                <a:effectLst/>
                <a:latin typeface="Century Gothic" panose="020B0502020202020204" pitchFamily="34" charset="0"/>
              </a:rPr>
              <a:t>                                  </a:t>
            </a:r>
            <a:endParaRPr lang="en-GB" dirty="0">
              <a:solidFill>
                <a:schemeClr val="tx2">
                  <a:lumMod val="60000"/>
                  <a:lumOff val="40000"/>
                </a:schemeClr>
              </a:solidFill>
              <a:latin typeface="Century Gothic" panose="020B0502020202020204" pitchFamily="34" charset="0"/>
            </a:endParaRPr>
          </a:p>
        </p:txBody>
      </p:sp>
      <p:sp>
        <p:nvSpPr>
          <p:cNvPr id="5" name="Content Placeholder 4">
            <a:extLst>
              <a:ext uri="{FF2B5EF4-FFF2-40B4-BE49-F238E27FC236}">
                <a16:creationId xmlns:a16="http://schemas.microsoft.com/office/drawing/2014/main" id="{D8EB72CE-DF09-4E4E-83BD-3248F00ECF94}"/>
              </a:ext>
            </a:extLst>
          </p:cNvPr>
          <p:cNvSpPr>
            <a:spLocks noGrp="1"/>
          </p:cNvSpPr>
          <p:nvPr>
            <p:ph sz="half" idx="1"/>
          </p:nvPr>
        </p:nvSpPr>
        <p:spPr/>
        <p:txBody>
          <a:bodyPr>
            <a:normAutofit fontScale="92500" lnSpcReduction="10000"/>
          </a:bodyPr>
          <a:lstStyle/>
          <a:p>
            <a:r>
              <a:rPr lang="cy-GB" sz="1900" dirty="0">
                <a:latin typeface="Calibri" panose="020F0502020204030204" pitchFamily="34" charset="0"/>
                <a:ea typeface="Calibri" panose="020F0502020204030204" pitchFamily="34" charset="0"/>
                <a:cs typeface="Calibri" panose="020F0502020204030204" pitchFamily="34" charset="0"/>
              </a:rPr>
              <a:t>Yn 2016, cyhoeddodd Iechyd Cyhoeddus Cymru yr astudiaeth profiadau niweidiol gyntaf yn ystod plentyndod yng Nghymru a ddatgelodd fod 47% o oedolion yng Nghymru wedi dioddef o leiaf un profiad niweidiol yn ystod plentyndod, a bod 14% wedi dioddef pedwar neu ragor.</a:t>
            </a:r>
            <a:endParaRPr lang="cy-GB" sz="1900" b="0" i="0" dirty="0">
              <a:effectLst/>
              <a:latin typeface="Calibri" panose="020F0502020204030204" pitchFamily="34" charset="0"/>
              <a:ea typeface="Calibri" panose="020F0502020204030204" pitchFamily="34" charset="0"/>
              <a:cs typeface="Calibri" panose="020F0502020204030204" pitchFamily="34" charset="0"/>
            </a:endParaRPr>
          </a:p>
          <a:p>
            <a:endParaRPr lang="cy-GB" sz="1900" b="0" i="0" dirty="0">
              <a:effectLst/>
              <a:latin typeface="Calibri" panose="020F0502020204030204" pitchFamily="34" charset="0"/>
              <a:ea typeface="Calibri" panose="020F0502020204030204" pitchFamily="34" charset="0"/>
              <a:cs typeface="Calibri" panose="020F0502020204030204" pitchFamily="34" charset="0"/>
            </a:endParaRPr>
          </a:p>
          <a:p>
            <a:r>
              <a:rPr lang="cy-GB" sz="1900" dirty="0">
                <a:latin typeface="Calibri" panose="020F0502020204030204" pitchFamily="34" charset="0"/>
                <a:ea typeface="Calibri" panose="020F0502020204030204" pitchFamily="34" charset="0"/>
                <a:cs typeface="Calibri" panose="020F0502020204030204" pitchFamily="34" charset="0"/>
              </a:rPr>
              <a:t>Mae plant sy’n cael plentyndod llawn straen ac o ansawdd gwael yn fwy tebygol o brofi iechyd meddwl gwael oherwydd hunanddelwedd wael a hunan-werth. Maen nhw’n fwy tebygol o fabwysiadu ymddygiadau sy'n niweidio iechyd yn ystod llencyndod a all arwain at glefydau megis canser, clefyd y galon a diabetes yn ddiweddarach mewn bywyd.</a:t>
            </a:r>
            <a:endParaRPr lang="cy-GB" sz="1900" b="0" i="0" dirty="0">
              <a:effectLst/>
              <a:latin typeface="Calibri" panose="020F0502020204030204" pitchFamily="34" charset="0"/>
              <a:ea typeface="Calibri" panose="020F0502020204030204" pitchFamily="34" charset="0"/>
              <a:cs typeface="Calibri" panose="020F0502020204030204" pitchFamily="34" charset="0"/>
            </a:endParaRPr>
          </a:p>
          <a:p>
            <a:pPr marL="0" indent="0" algn="r">
              <a:buNone/>
            </a:pPr>
            <a:r>
              <a:rPr lang="cy-GB" sz="1900" dirty="0">
                <a:latin typeface="Calibri" panose="020F0502020204030204" pitchFamily="34" charset="0"/>
                <a:ea typeface="Calibri" panose="020F0502020204030204" pitchFamily="34" charset="0"/>
                <a:cs typeface="Calibri" panose="020F0502020204030204" pitchFamily="34" charset="0"/>
              </a:rPr>
              <a:t>GIG Cymru (</a:t>
            </a:r>
            <a:r>
              <a:rPr lang="cy-GB" sz="1900" b="0" i="0" dirty="0">
                <a:effectLst/>
                <a:latin typeface="Calibri" panose="020F0502020204030204" pitchFamily="34" charset="0"/>
                <a:ea typeface="Calibri" panose="020F0502020204030204" pitchFamily="34" charset="0"/>
                <a:cs typeface="Calibri" panose="020F0502020204030204" pitchFamily="34" charset="0"/>
              </a:rPr>
              <a:t>dim dyddiad</a:t>
            </a:r>
            <a:r>
              <a:rPr lang="cy-GB" sz="1900" b="0" i="0" dirty="0">
                <a:effectLst/>
                <a:latin typeface="Century Gothic" panose="020B0502020202020204" pitchFamily="34" charset="0"/>
              </a:rPr>
              <a:t>)</a:t>
            </a:r>
          </a:p>
          <a:p>
            <a:endParaRPr lang="en-GB" dirty="0"/>
          </a:p>
        </p:txBody>
      </p:sp>
      <p:sp>
        <p:nvSpPr>
          <p:cNvPr id="2" name="Content Placeholder 1">
            <a:extLst>
              <a:ext uri="{FF2B5EF4-FFF2-40B4-BE49-F238E27FC236}">
                <a16:creationId xmlns:a16="http://schemas.microsoft.com/office/drawing/2014/main" id="{EA1C63C6-BD93-D2E2-8705-D2C3F2A7095A}"/>
              </a:ext>
            </a:extLst>
          </p:cNvPr>
          <p:cNvSpPr>
            <a:spLocks noGrp="1"/>
          </p:cNvSpPr>
          <p:nvPr>
            <p:ph sz="half" idx="2"/>
          </p:nvPr>
        </p:nvSpPr>
        <p:spPr/>
        <p:txBody>
          <a:bodyPr>
            <a:normAutofit fontScale="92500" lnSpcReduction="10000"/>
          </a:bodyPr>
          <a:lstStyle/>
          <a:p>
            <a:r>
              <a:rPr lang="en-GB" sz="21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In 2016, Public Health Wales published the first Welsh adverse childhood experiences study which revealed 47% of adults in Wales suffered at least one adverse childhood experience in their childhood, and 14% suffered four or more.</a:t>
            </a:r>
          </a:p>
          <a:p>
            <a:endParaRPr lang="en-GB" sz="21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endParaRPr>
          </a:p>
          <a:p>
            <a:r>
              <a:rPr lang="en-GB" sz="21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Children who experience stressful and poor quality childhoods are more likely to experience poor mental health due to poor self-image and self-worth. They are more likely to adopt health-harming behaviours during adolescence which can lead to diseases such as cancer, heart disease and diabetes later in life.</a:t>
            </a:r>
          </a:p>
          <a:p>
            <a:pPr marL="0" indent="0" algn="r">
              <a:buNone/>
            </a:pPr>
            <a:r>
              <a:rPr lang="en-GB" sz="21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NHS Wales (</a:t>
            </a:r>
            <a:r>
              <a:rPr lang="en-GB" sz="2100" b="0" i="0" dirty="0" err="1">
                <a:solidFill>
                  <a:schemeClr val="accent1"/>
                </a:solidFill>
                <a:effectLst/>
                <a:latin typeface="Calibri" panose="020F0502020204030204" pitchFamily="34" charset="0"/>
                <a:ea typeface="Calibri" panose="020F0502020204030204" pitchFamily="34" charset="0"/>
                <a:cs typeface="Calibri" panose="020F0502020204030204" pitchFamily="34" charset="0"/>
              </a:rPr>
              <a:t>nd</a:t>
            </a:r>
            <a:r>
              <a:rPr lang="en-GB" sz="2100" b="0" i="0" dirty="0">
                <a:solidFill>
                  <a:srgbClr val="212529"/>
                </a:solidFill>
                <a:effectLst/>
                <a:latin typeface="Century Gothic" panose="020B0502020202020204" pitchFamily="34" charset="0"/>
              </a:rPr>
              <a:t>)</a:t>
            </a:r>
          </a:p>
          <a:p>
            <a:endParaRPr lang="en-GB" dirty="0"/>
          </a:p>
        </p:txBody>
      </p:sp>
    </p:spTree>
    <p:extLst>
      <p:ext uri="{BB962C8B-B14F-4D97-AF65-F5344CB8AC3E}">
        <p14:creationId xmlns:p14="http://schemas.microsoft.com/office/powerpoint/2010/main" val="1692695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9208B-1F30-4A3A-81DE-C66F84FA323A}"/>
              </a:ext>
            </a:extLst>
          </p:cNvPr>
          <p:cNvSpPr>
            <a:spLocks noGrp="1"/>
          </p:cNvSpPr>
          <p:nvPr>
            <p:ph type="title"/>
          </p:nvPr>
        </p:nvSpPr>
        <p:spPr/>
        <p:txBody>
          <a:bodyPr/>
          <a:lstStyle/>
          <a:p>
            <a:r>
              <a:rPr lang="en-GB" dirty="0"/>
              <a:t> </a:t>
            </a:r>
            <a:r>
              <a:rPr lang="cy-GB" sz="4000" dirty="0"/>
              <a:t>Anhwylderau </a:t>
            </a:r>
            <a:r>
              <a:rPr lang="cy-GB" sz="4000" dirty="0" err="1"/>
              <a:t>Gorbryder</a:t>
            </a:r>
            <a:r>
              <a:rPr lang="cy-GB" sz="4000" dirty="0"/>
              <a:t>       </a:t>
            </a:r>
            <a:r>
              <a:rPr lang="en-GB" sz="4000" dirty="0">
                <a:solidFill>
                  <a:schemeClr val="accent1"/>
                </a:solidFill>
              </a:rPr>
              <a:t>Anxiety Disorders</a:t>
            </a:r>
          </a:p>
        </p:txBody>
      </p:sp>
      <p:sp>
        <p:nvSpPr>
          <p:cNvPr id="6" name="Content Placeholder 5">
            <a:extLst>
              <a:ext uri="{FF2B5EF4-FFF2-40B4-BE49-F238E27FC236}">
                <a16:creationId xmlns:a16="http://schemas.microsoft.com/office/drawing/2014/main" id="{DE221764-7F8A-50E2-CDE8-E3D03352B0DD}"/>
              </a:ext>
            </a:extLst>
          </p:cNvPr>
          <p:cNvSpPr>
            <a:spLocks noGrp="1"/>
          </p:cNvSpPr>
          <p:nvPr>
            <p:ph sz="half" idx="1"/>
          </p:nvPr>
        </p:nvSpPr>
        <p:spPr/>
        <p:txBody>
          <a:bodyPr>
            <a:normAutofit/>
          </a:bodyPr>
          <a:lstStyle/>
          <a:p>
            <a:pPr marL="0" indent="0">
              <a:buNone/>
            </a:pPr>
            <a:r>
              <a:rPr lang="cy-GB" sz="2400" dirty="0"/>
              <a:t>Er enghraifft</a:t>
            </a:r>
          </a:p>
          <a:p>
            <a:r>
              <a:rPr lang="cy-GB" sz="2400" dirty="0"/>
              <a:t>Anhwylderau </a:t>
            </a:r>
            <a:r>
              <a:rPr lang="cy-GB" sz="2400" dirty="0" err="1"/>
              <a:t>gorbryder</a:t>
            </a:r>
            <a:r>
              <a:rPr lang="cy-GB" sz="2400" dirty="0"/>
              <a:t> cymdeithasol</a:t>
            </a:r>
          </a:p>
          <a:p>
            <a:r>
              <a:rPr lang="cy-GB" sz="2400" dirty="0" err="1"/>
              <a:t>Gorbryder</a:t>
            </a:r>
            <a:r>
              <a:rPr lang="cy-GB" sz="2400" dirty="0"/>
              <a:t> Amenedigol</a:t>
            </a:r>
          </a:p>
          <a:p>
            <a:r>
              <a:rPr lang="cy-GB" sz="2400" dirty="0"/>
              <a:t>Anhwylder panig</a:t>
            </a:r>
          </a:p>
          <a:p>
            <a:r>
              <a:rPr lang="cy-GB" sz="2400" dirty="0"/>
              <a:t>Anhwylder </a:t>
            </a:r>
            <a:r>
              <a:rPr lang="cy-GB" sz="2400" dirty="0" err="1"/>
              <a:t>Dismorffig</a:t>
            </a:r>
            <a:r>
              <a:rPr lang="cy-GB" sz="2400" dirty="0"/>
              <a:t> y Corff</a:t>
            </a:r>
          </a:p>
          <a:p>
            <a:r>
              <a:rPr lang="cy-GB" sz="2400" dirty="0"/>
              <a:t>Ffobiâu</a:t>
            </a:r>
          </a:p>
          <a:p>
            <a:r>
              <a:rPr lang="cy-GB" sz="2400" dirty="0"/>
              <a:t>Anhwylder Straen Wedi Trawma</a:t>
            </a:r>
          </a:p>
          <a:p>
            <a:pPr marL="0" indent="0">
              <a:buNone/>
            </a:pPr>
            <a:r>
              <a:rPr lang="cy-GB" sz="2000" dirty="0"/>
              <a:t>(</a:t>
            </a:r>
            <a:r>
              <a:rPr lang="cy-GB" sz="2000" dirty="0" err="1"/>
              <a:t>Mind</a:t>
            </a:r>
            <a:r>
              <a:rPr lang="cy-GB" sz="2000" dirty="0"/>
              <a:t>, 2023).</a:t>
            </a:r>
          </a:p>
          <a:p>
            <a:endParaRPr lang="en-GB" dirty="0"/>
          </a:p>
        </p:txBody>
      </p:sp>
      <p:sp>
        <p:nvSpPr>
          <p:cNvPr id="4" name="Content Placeholder 3">
            <a:extLst>
              <a:ext uri="{FF2B5EF4-FFF2-40B4-BE49-F238E27FC236}">
                <a16:creationId xmlns:a16="http://schemas.microsoft.com/office/drawing/2014/main" id="{49A2C81C-7FDE-4939-AF62-32F08D40CDE6}"/>
              </a:ext>
            </a:extLst>
          </p:cNvPr>
          <p:cNvSpPr>
            <a:spLocks noGrp="1"/>
          </p:cNvSpPr>
          <p:nvPr>
            <p:ph sz="half" idx="2"/>
          </p:nvPr>
        </p:nvSpPr>
        <p:spPr/>
        <p:txBody>
          <a:bodyPr>
            <a:normAutofit/>
          </a:bodyPr>
          <a:lstStyle/>
          <a:p>
            <a:pPr marL="0" indent="0">
              <a:buNone/>
            </a:pPr>
            <a:r>
              <a:rPr lang="en-GB" sz="2400" dirty="0">
                <a:solidFill>
                  <a:schemeClr val="accent1"/>
                </a:solidFill>
              </a:rPr>
              <a:t>For example</a:t>
            </a:r>
          </a:p>
          <a:p>
            <a:r>
              <a:rPr lang="en-GB" sz="2400" dirty="0">
                <a:solidFill>
                  <a:schemeClr val="accent1"/>
                </a:solidFill>
              </a:rPr>
              <a:t>Social Anxiety disorders</a:t>
            </a:r>
          </a:p>
          <a:p>
            <a:r>
              <a:rPr lang="en-GB" sz="2400" dirty="0">
                <a:solidFill>
                  <a:schemeClr val="accent1"/>
                </a:solidFill>
              </a:rPr>
              <a:t>Perinatal Anxiety</a:t>
            </a:r>
          </a:p>
          <a:p>
            <a:r>
              <a:rPr lang="en-GB" sz="2400" dirty="0">
                <a:solidFill>
                  <a:schemeClr val="accent1"/>
                </a:solidFill>
              </a:rPr>
              <a:t>Panic disorder</a:t>
            </a:r>
          </a:p>
          <a:p>
            <a:r>
              <a:rPr lang="en-GB" sz="2400" dirty="0">
                <a:solidFill>
                  <a:schemeClr val="accent1"/>
                </a:solidFill>
              </a:rPr>
              <a:t>Body </a:t>
            </a:r>
            <a:r>
              <a:rPr lang="en-GB" sz="2400" dirty="0" err="1">
                <a:solidFill>
                  <a:schemeClr val="accent1"/>
                </a:solidFill>
              </a:rPr>
              <a:t>Dismorphic</a:t>
            </a:r>
            <a:r>
              <a:rPr lang="en-GB" sz="2400" dirty="0">
                <a:solidFill>
                  <a:schemeClr val="accent1"/>
                </a:solidFill>
              </a:rPr>
              <a:t> disorder</a:t>
            </a:r>
          </a:p>
          <a:p>
            <a:r>
              <a:rPr lang="en-GB" sz="2400" dirty="0">
                <a:solidFill>
                  <a:schemeClr val="accent1"/>
                </a:solidFill>
              </a:rPr>
              <a:t>Phobias</a:t>
            </a:r>
          </a:p>
          <a:p>
            <a:r>
              <a:rPr lang="en-GB" sz="2400" dirty="0">
                <a:solidFill>
                  <a:schemeClr val="accent1"/>
                </a:solidFill>
              </a:rPr>
              <a:t>Post Traumatic Stress disorder</a:t>
            </a:r>
          </a:p>
          <a:p>
            <a:pPr marL="0" indent="0" algn="r">
              <a:buNone/>
            </a:pPr>
            <a:r>
              <a:rPr lang="en-GB" sz="2000" dirty="0">
                <a:solidFill>
                  <a:schemeClr val="accent1"/>
                </a:solidFill>
              </a:rPr>
              <a:t>(Mind, 2023)</a:t>
            </a:r>
          </a:p>
        </p:txBody>
      </p:sp>
      <p:sp>
        <p:nvSpPr>
          <p:cNvPr id="8" name="Rectangle 7">
            <a:extLst>
              <a:ext uri="{FF2B5EF4-FFF2-40B4-BE49-F238E27FC236}">
                <a16:creationId xmlns:a16="http://schemas.microsoft.com/office/drawing/2014/main" id="{3B7E95BD-FD15-4C8A-9636-C285A3C57E16}"/>
              </a:ext>
            </a:extLst>
          </p:cNvPr>
          <p:cNvSpPr/>
          <p:nvPr/>
        </p:nvSpPr>
        <p:spPr>
          <a:xfrm>
            <a:off x="1541929" y="1670966"/>
            <a:ext cx="4554071" cy="2308324"/>
          </a:xfrm>
          <a:prstGeom prst="rect">
            <a:avLst/>
          </a:prstGeom>
        </p:spPr>
        <p:txBody>
          <a:bodyPr wrap="square">
            <a:spAutoFit/>
          </a:bodyPr>
          <a:lstStyle/>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p:txBody>
      </p:sp>
    </p:spTree>
    <p:extLst>
      <p:ext uri="{BB962C8B-B14F-4D97-AF65-F5344CB8AC3E}">
        <p14:creationId xmlns:p14="http://schemas.microsoft.com/office/powerpoint/2010/main" val="2917334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7BC55-84D8-09DB-CAE7-31E4D09CDCCC}"/>
              </a:ext>
            </a:extLst>
          </p:cNvPr>
          <p:cNvSpPr>
            <a:spLocks noGrp="1"/>
          </p:cNvSpPr>
          <p:nvPr>
            <p:ph type="title"/>
          </p:nvPr>
        </p:nvSpPr>
        <p:spPr/>
        <p:txBody>
          <a:bodyPr/>
          <a:lstStyle/>
          <a:p>
            <a:r>
              <a:rPr lang="cy-GB" dirty="0"/>
              <a:t>Wythnos nesaf                            </a:t>
            </a:r>
            <a:r>
              <a:rPr lang="en-GB" dirty="0">
                <a:solidFill>
                  <a:schemeClr val="accent1"/>
                </a:solidFill>
              </a:rPr>
              <a:t>Next week</a:t>
            </a:r>
          </a:p>
        </p:txBody>
      </p:sp>
      <p:sp>
        <p:nvSpPr>
          <p:cNvPr id="3" name="Content Placeholder 2">
            <a:extLst>
              <a:ext uri="{FF2B5EF4-FFF2-40B4-BE49-F238E27FC236}">
                <a16:creationId xmlns:a16="http://schemas.microsoft.com/office/drawing/2014/main" id="{84EA05CA-C81E-439F-452A-67DA8C1DC49A}"/>
              </a:ext>
            </a:extLst>
          </p:cNvPr>
          <p:cNvSpPr>
            <a:spLocks noGrp="1"/>
          </p:cNvSpPr>
          <p:nvPr>
            <p:ph sz="half" idx="1"/>
          </p:nvPr>
        </p:nvSpPr>
        <p:spPr/>
        <p:txBody>
          <a:bodyPr>
            <a:normAutofit/>
          </a:bodyPr>
          <a:lstStyle/>
          <a:p>
            <a:r>
              <a:rPr lang="cy-GB" dirty="0"/>
              <a:t>Cefnogi strategaethau ac ymyriadau i gefnogi iechyd meddwl a lles plant a phobl ifanc</a:t>
            </a:r>
          </a:p>
          <a:p>
            <a:r>
              <a:rPr lang="cy-GB" dirty="0"/>
              <a:t>Adolygiad o'r aseiniad</a:t>
            </a:r>
          </a:p>
          <a:p>
            <a:r>
              <a:rPr lang="cy-GB" dirty="0"/>
              <a:t>Cynllunio traethodau</a:t>
            </a:r>
          </a:p>
        </p:txBody>
      </p:sp>
      <p:sp>
        <p:nvSpPr>
          <p:cNvPr id="4" name="Content Placeholder 3">
            <a:extLst>
              <a:ext uri="{FF2B5EF4-FFF2-40B4-BE49-F238E27FC236}">
                <a16:creationId xmlns:a16="http://schemas.microsoft.com/office/drawing/2014/main" id="{D5CEAE05-3770-1ED0-CF34-EDC2EE0A033A}"/>
              </a:ext>
            </a:extLst>
          </p:cNvPr>
          <p:cNvSpPr>
            <a:spLocks noGrp="1"/>
          </p:cNvSpPr>
          <p:nvPr>
            <p:ph sz="half" idx="2"/>
          </p:nvPr>
        </p:nvSpPr>
        <p:spPr/>
        <p:txBody>
          <a:bodyPr/>
          <a:lstStyle/>
          <a:p>
            <a:r>
              <a:rPr lang="en-GB" dirty="0">
                <a:solidFill>
                  <a:schemeClr val="accent1"/>
                </a:solidFill>
              </a:rPr>
              <a:t>Support strategies and interventions to support mental health and well-being of children and young people</a:t>
            </a:r>
          </a:p>
          <a:p>
            <a:r>
              <a:rPr lang="en-GB" dirty="0">
                <a:solidFill>
                  <a:schemeClr val="accent1"/>
                </a:solidFill>
              </a:rPr>
              <a:t>Review of assignment</a:t>
            </a:r>
          </a:p>
          <a:p>
            <a:r>
              <a:rPr lang="en-GB" dirty="0">
                <a:solidFill>
                  <a:schemeClr val="accent1"/>
                </a:solidFill>
              </a:rPr>
              <a:t>Essay planning</a:t>
            </a:r>
          </a:p>
          <a:p>
            <a:endParaRPr lang="en-GB" dirty="0"/>
          </a:p>
        </p:txBody>
      </p:sp>
    </p:spTree>
    <p:extLst>
      <p:ext uri="{BB962C8B-B14F-4D97-AF65-F5344CB8AC3E}">
        <p14:creationId xmlns:p14="http://schemas.microsoft.com/office/powerpoint/2010/main" val="1510921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8425-9520-4A5D-BD9B-65BD8A64826B}"/>
              </a:ext>
            </a:extLst>
          </p:cNvPr>
          <p:cNvSpPr>
            <a:spLocks noGrp="1"/>
          </p:cNvSpPr>
          <p:nvPr>
            <p:ph type="title"/>
          </p:nvPr>
        </p:nvSpPr>
        <p:spPr/>
        <p:txBody>
          <a:bodyPr/>
          <a:lstStyle/>
          <a:p>
            <a:r>
              <a:rPr lang="cy-GB" dirty="0"/>
              <a:t>Cyfeiriadau</a:t>
            </a:r>
            <a:r>
              <a:rPr lang="en-GB" dirty="0">
                <a:solidFill>
                  <a:schemeClr val="accent1"/>
                </a:solidFill>
              </a:rPr>
              <a:t>/References</a:t>
            </a:r>
          </a:p>
        </p:txBody>
      </p:sp>
      <p:sp>
        <p:nvSpPr>
          <p:cNvPr id="3" name="Content Placeholder 2">
            <a:extLst>
              <a:ext uri="{FF2B5EF4-FFF2-40B4-BE49-F238E27FC236}">
                <a16:creationId xmlns:a16="http://schemas.microsoft.com/office/drawing/2014/main" id="{042D4C9F-DCB3-4739-8A9D-B63E4E630CB9}"/>
              </a:ext>
            </a:extLst>
          </p:cNvPr>
          <p:cNvSpPr>
            <a:spLocks noGrp="1"/>
          </p:cNvSpPr>
          <p:nvPr>
            <p:ph idx="1"/>
          </p:nvPr>
        </p:nvSpPr>
        <p:spPr/>
        <p:txBody>
          <a:bodyPr>
            <a:normAutofit fontScale="70000" lnSpcReduction="20000"/>
          </a:bodyPr>
          <a:lstStyle/>
          <a:p>
            <a:endParaRPr lang="en-GB" dirty="0"/>
          </a:p>
          <a:p>
            <a:r>
              <a:rPr lang="en-GB" dirty="0">
                <a:solidFill>
                  <a:schemeClr val="accent1"/>
                </a:solidFill>
              </a:rPr>
              <a:t>Estyn (2020) Available at </a:t>
            </a:r>
            <a:r>
              <a:rPr lang="en-GB" dirty="0">
                <a:hlinkClick r:id="rId2"/>
              </a:rPr>
              <a:t>https://gov.wales/sites/default/files/publications/2020-01/knowing-your-children-supporting-pupils-with-adverse-childhood%20experiences.pdf</a:t>
            </a:r>
            <a:r>
              <a:rPr lang="en-GB" dirty="0"/>
              <a:t> </a:t>
            </a:r>
            <a:r>
              <a:rPr lang="en-GB" dirty="0">
                <a:solidFill>
                  <a:schemeClr val="accent1"/>
                </a:solidFill>
              </a:rPr>
              <a:t>(Accessed 22.01/2023)</a:t>
            </a:r>
          </a:p>
          <a:p>
            <a:r>
              <a:rPr lang="en-GB" dirty="0">
                <a:solidFill>
                  <a:schemeClr val="accent1"/>
                </a:solidFill>
              </a:rPr>
              <a:t>Great Ormond Street Hospital (GOSH) ( 2023) Children &amp; Young People with Learning Disabilities Available at </a:t>
            </a:r>
            <a:r>
              <a:rPr lang="en-GB" dirty="0">
                <a:hlinkClick r:id="rId3"/>
              </a:rPr>
              <a:t>https://www.gosh.nhs.uk/your-hospital-visit/before-you-come-gosh/if-your-child-has-additional-needs/children-and-young-people-learning-disabilities/</a:t>
            </a:r>
            <a:r>
              <a:rPr lang="en-GB" dirty="0"/>
              <a:t>  </a:t>
            </a:r>
            <a:r>
              <a:rPr lang="en-GB" dirty="0">
                <a:solidFill>
                  <a:schemeClr val="accent1"/>
                </a:solidFill>
              </a:rPr>
              <a:t>(Accessed 20.01.2023)</a:t>
            </a:r>
          </a:p>
          <a:p>
            <a:r>
              <a:rPr lang="en-GB" u="sng" dirty="0">
                <a:hlinkClick r:id="rId4"/>
              </a:rPr>
              <a:t>'Massive risk': One in four teenagers use AI for mental health support | ITV News</a:t>
            </a:r>
            <a:r>
              <a:rPr lang="en-GB" u="sng" dirty="0"/>
              <a:t>. Available at </a:t>
            </a:r>
            <a:r>
              <a:rPr lang="en-GB" u="sng" dirty="0">
                <a:hlinkClick r:id="rId4"/>
              </a:rPr>
              <a:t>https://www.itv.com/news/2025-12-09/one-in-4-teens-use-ai-for-their-mental-health-new-research-shows</a:t>
            </a:r>
            <a:r>
              <a:rPr lang="en-GB" u="sng" dirty="0"/>
              <a:t>. (Accessed 12/12/25)</a:t>
            </a:r>
          </a:p>
          <a:p>
            <a:r>
              <a:rPr lang="en-GB" dirty="0">
                <a:solidFill>
                  <a:schemeClr val="accent1"/>
                </a:solidFill>
              </a:rPr>
              <a:t>Mind (2023) Types of Mental Health Problems. Available at </a:t>
            </a:r>
            <a:r>
              <a:rPr lang="en-GB" dirty="0">
                <a:hlinkClick r:id="rId5"/>
              </a:rPr>
              <a:t>https://www.mind.org.uk/information-support/types-of-mental-health-problems/anxiety-and-panic-attacks/anxiety-disorders/</a:t>
            </a:r>
            <a:r>
              <a:rPr lang="en-GB" dirty="0"/>
              <a:t> </a:t>
            </a:r>
            <a:r>
              <a:rPr lang="en-GB" dirty="0">
                <a:solidFill>
                  <a:schemeClr val="accent1"/>
                </a:solidFill>
              </a:rPr>
              <a:t>(Accessed 22.01.2023)</a:t>
            </a:r>
          </a:p>
          <a:p>
            <a:r>
              <a:rPr lang="en-GB" sz="2600" i="0" dirty="0">
                <a:solidFill>
                  <a:schemeClr val="accent1"/>
                </a:solidFill>
                <a:effectLst/>
                <a:ea typeface="Calibri Light" panose="020F0302020204030204" pitchFamily="34" charset="0"/>
                <a:cs typeface="Calibri Light" panose="020F0302020204030204" pitchFamily="34" charset="0"/>
              </a:rPr>
              <a:t>NHS Wales (</a:t>
            </a:r>
            <a:r>
              <a:rPr lang="en-GB" sz="2600" i="0" dirty="0" err="1">
                <a:solidFill>
                  <a:schemeClr val="accent1"/>
                </a:solidFill>
                <a:effectLst/>
                <a:ea typeface="Calibri Light" panose="020F0302020204030204" pitchFamily="34" charset="0"/>
                <a:cs typeface="Calibri Light" panose="020F0302020204030204" pitchFamily="34" charset="0"/>
              </a:rPr>
              <a:t>nd</a:t>
            </a:r>
            <a:r>
              <a:rPr lang="en-GB" sz="2600" i="0" dirty="0">
                <a:solidFill>
                  <a:schemeClr val="accent1"/>
                </a:solidFill>
                <a:effectLst/>
                <a:ea typeface="Calibri Light" panose="020F0302020204030204" pitchFamily="34" charset="0"/>
                <a:cs typeface="Calibri Light" panose="020F0302020204030204" pitchFamily="34" charset="0"/>
              </a:rPr>
              <a:t>) Available at</a:t>
            </a:r>
            <a:r>
              <a:rPr lang="en-GB" sz="2600" b="1" i="0" dirty="0">
                <a:solidFill>
                  <a:schemeClr val="accent1"/>
                </a:solidFill>
                <a:effectLst/>
                <a:ea typeface="Calibri Light" panose="020F0302020204030204" pitchFamily="34" charset="0"/>
                <a:cs typeface="Calibri Light" panose="020F0302020204030204" pitchFamily="34" charset="0"/>
              </a:rPr>
              <a:t> </a:t>
            </a:r>
            <a:r>
              <a:rPr lang="en-GB" sz="2600" b="1" i="0" dirty="0">
                <a:solidFill>
                  <a:schemeClr val="accent1"/>
                </a:solidFill>
                <a:effectLst/>
              </a:rPr>
              <a:t> </a:t>
            </a:r>
            <a:r>
              <a:rPr lang="en-GB" sz="2600" b="0" i="0" dirty="0">
                <a:solidFill>
                  <a:srgbClr val="212529"/>
                </a:solidFill>
                <a:effectLst/>
                <a:ea typeface="Calibri Light" panose="020F0302020204030204" pitchFamily="34" charset="0"/>
                <a:cs typeface="Calibri Light" panose="020F0302020204030204" pitchFamily="34" charset="0"/>
                <a:hlinkClick r:id="rId6"/>
              </a:rPr>
              <a:t>https://phw.nhs.wales/topics/adverse-childhood-experiences/</a:t>
            </a:r>
            <a:r>
              <a:rPr lang="en-GB" sz="2600" b="0" i="0" dirty="0">
                <a:solidFill>
                  <a:srgbClr val="212529"/>
                </a:solidFill>
                <a:effectLst/>
                <a:ea typeface="Calibri Light" panose="020F0302020204030204" pitchFamily="34" charset="0"/>
                <a:cs typeface="Calibri Light" panose="020F0302020204030204" pitchFamily="34" charset="0"/>
              </a:rPr>
              <a:t>  </a:t>
            </a:r>
            <a:r>
              <a:rPr lang="en-GB" sz="2600" i="0" dirty="0">
                <a:solidFill>
                  <a:schemeClr val="accent1"/>
                </a:solidFill>
                <a:effectLst/>
                <a:ea typeface="Calibri Light" panose="020F0302020204030204" pitchFamily="34" charset="0"/>
                <a:cs typeface="Calibri Light" panose="020F0302020204030204" pitchFamily="34" charset="0"/>
              </a:rPr>
              <a:t>(Accessed 22.01.2023</a:t>
            </a:r>
            <a:r>
              <a:rPr lang="en-GB" sz="2600" i="0" dirty="0">
                <a:solidFill>
                  <a:schemeClr val="accent1"/>
                </a:solidFill>
                <a:effectLst/>
                <a:latin typeface="Calibri Light" panose="020F0302020204030204" pitchFamily="34" charset="0"/>
                <a:ea typeface="Calibri Light" panose="020F0302020204030204" pitchFamily="34" charset="0"/>
                <a:cs typeface="Calibri Light" panose="020F0302020204030204" pitchFamily="34" charset="0"/>
              </a:rPr>
              <a:t>)</a:t>
            </a:r>
          </a:p>
          <a:p>
            <a:endParaRPr lang="en-GB" dirty="0"/>
          </a:p>
        </p:txBody>
      </p:sp>
    </p:spTree>
    <p:extLst>
      <p:ext uri="{BB962C8B-B14F-4D97-AF65-F5344CB8AC3E}">
        <p14:creationId xmlns:p14="http://schemas.microsoft.com/office/powerpoint/2010/main" val="226185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8425-9520-4A5D-BD9B-65BD8A64826B}"/>
              </a:ext>
            </a:extLst>
          </p:cNvPr>
          <p:cNvSpPr>
            <a:spLocks noGrp="1"/>
          </p:cNvSpPr>
          <p:nvPr>
            <p:ph type="title"/>
          </p:nvPr>
        </p:nvSpPr>
        <p:spPr/>
        <p:txBody>
          <a:bodyPr/>
          <a:lstStyle/>
          <a:p>
            <a:r>
              <a:rPr lang="cy-GB" dirty="0"/>
              <a:t>Cyfeiriadau</a:t>
            </a:r>
            <a:r>
              <a:rPr lang="en-GB" dirty="0">
                <a:solidFill>
                  <a:schemeClr val="accent1"/>
                </a:solidFill>
              </a:rPr>
              <a:t>/References</a:t>
            </a:r>
          </a:p>
        </p:txBody>
      </p:sp>
      <p:sp>
        <p:nvSpPr>
          <p:cNvPr id="3" name="Content Placeholder 2">
            <a:extLst>
              <a:ext uri="{FF2B5EF4-FFF2-40B4-BE49-F238E27FC236}">
                <a16:creationId xmlns:a16="http://schemas.microsoft.com/office/drawing/2014/main" id="{042D4C9F-DCB3-4739-8A9D-B63E4E630CB9}"/>
              </a:ext>
            </a:extLst>
          </p:cNvPr>
          <p:cNvSpPr>
            <a:spLocks noGrp="1"/>
          </p:cNvSpPr>
          <p:nvPr>
            <p:ph idx="1"/>
          </p:nvPr>
        </p:nvSpPr>
        <p:spPr/>
        <p:txBody>
          <a:bodyPr>
            <a:normAutofit fontScale="77500" lnSpcReduction="20000"/>
          </a:bodyPr>
          <a:lstStyle/>
          <a:p>
            <a:r>
              <a:rPr lang="en-GB">
                <a:solidFill>
                  <a:schemeClr val="accent1"/>
                </a:solidFill>
              </a:rPr>
              <a:t>Office </a:t>
            </a:r>
            <a:r>
              <a:rPr lang="en-GB" dirty="0">
                <a:solidFill>
                  <a:schemeClr val="accent1"/>
                </a:solidFill>
              </a:rPr>
              <a:t>for National Statistics (2020) Children’s Well-being Indicator Review. Available at </a:t>
            </a:r>
            <a:r>
              <a:rPr lang="en-GB" dirty="0">
                <a:hlinkClick r:id="rId2"/>
              </a:rPr>
              <a:t>https://www.ons.gov.uk/peoplepopulationandcommunity/wellbeing/articles/childrenswellbeingindicatorreviewuk2020/2020-09-02</a:t>
            </a:r>
            <a:r>
              <a:rPr lang="en-GB" dirty="0"/>
              <a:t> </a:t>
            </a:r>
            <a:r>
              <a:rPr lang="en-GB" dirty="0">
                <a:solidFill>
                  <a:schemeClr val="accent1"/>
                </a:solidFill>
              </a:rPr>
              <a:t>(Accessed 20.01.23)</a:t>
            </a:r>
          </a:p>
          <a:p>
            <a:r>
              <a:rPr lang="en-GB" dirty="0">
                <a:solidFill>
                  <a:schemeClr val="accent1"/>
                </a:solidFill>
              </a:rPr>
              <a:t>Stop Bullying (2020) The Effects of Bullying. Available at </a:t>
            </a:r>
            <a:r>
              <a:rPr lang="en-GB" dirty="0">
                <a:hlinkClick r:id="rId3"/>
              </a:rPr>
              <a:t>https://www.stopbullying.gov/bullying/effects</a:t>
            </a:r>
            <a:r>
              <a:rPr lang="en-GB" dirty="0"/>
              <a:t> </a:t>
            </a:r>
            <a:r>
              <a:rPr lang="en-GB" dirty="0">
                <a:solidFill>
                  <a:schemeClr val="accent1"/>
                </a:solidFill>
              </a:rPr>
              <a:t>(Accessed 22.01.2023)</a:t>
            </a:r>
          </a:p>
          <a:p>
            <a:r>
              <a:rPr lang="en-GB" dirty="0">
                <a:solidFill>
                  <a:schemeClr val="accent1"/>
                </a:solidFill>
              </a:rPr>
              <a:t>Welsh Government: Wellbeing of Future Generations (Wales) Act 2015. Available at </a:t>
            </a:r>
            <a:r>
              <a:rPr lang="en-GB" dirty="0">
                <a:hlinkClick r:id="rId4"/>
              </a:rPr>
              <a:t>http://www.legislation.gov.uk/anaw/2015/2/contents/enacted</a:t>
            </a:r>
            <a:r>
              <a:rPr lang="en-GB" dirty="0"/>
              <a:t> </a:t>
            </a:r>
            <a:r>
              <a:rPr lang="en-GB" dirty="0">
                <a:solidFill>
                  <a:schemeClr val="accent1"/>
                </a:solidFill>
              </a:rPr>
              <a:t>(Accessed 19.11.20)</a:t>
            </a:r>
          </a:p>
          <a:p>
            <a:r>
              <a:rPr lang="en-GB" dirty="0" err="1">
                <a:solidFill>
                  <a:schemeClr val="accent1"/>
                </a:solidFill>
              </a:rPr>
              <a:t>Youngminds</a:t>
            </a:r>
            <a:r>
              <a:rPr lang="en-GB" dirty="0">
                <a:solidFill>
                  <a:schemeClr val="accent1"/>
                </a:solidFill>
              </a:rPr>
              <a:t> (2025) Available at </a:t>
            </a:r>
            <a:r>
              <a:rPr lang="en-GB" dirty="0">
                <a:hlinkClick r:id="rId5"/>
              </a:rPr>
              <a:t>https://www.youngminds.org.uk/about-us/media-centre/mental-health-statistics/</a:t>
            </a:r>
            <a:r>
              <a:rPr lang="en-GB" dirty="0"/>
              <a:t> </a:t>
            </a:r>
            <a:r>
              <a:rPr lang="en-GB" dirty="0">
                <a:solidFill>
                  <a:schemeClr val="accent1"/>
                </a:solidFill>
              </a:rPr>
              <a:t>(Accessed 5.12.25)</a:t>
            </a:r>
          </a:p>
          <a:p>
            <a:r>
              <a:rPr lang="en-GB" dirty="0" err="1">
                <a:solidFill>
                  <a:schemeClr val="accent1"/>
                </a:solidFill>
              </a:rPr>
              <a:t>Youngminds</a:t>
            </a:r>
            <a:r>
              <a:rPr lang="en-GB" dirty="0">
                <a:solidFill>
                  <a:schemeClr val="accent1"/>
                </a:solidFill>
              </a:rPr>
              <a:t> 92023) How to deal with bullying. Available at </a:t>
            </a:r>
            <a:r>
              <a:rPr lang="en-GB" dirty="0">
                <a:hlinkClick r:id="rId6"/>
              </a:rPr>
              <a:t>https://www.youngminds.org.uk/young-person/coping-with-life/bullying/</a:t>
            </a:r>
            <a:r>
              <a:rPr lang="en-GB" dirty="0"/>
              <a:t> </a:t>
            </a:r>
            <a:r>
              <a:rPr lang="en-GB" dirty="0">
                <a:solidFill>
                  <a:schemeClr val="accent1"/>
                </a:solidFill>
              </a:rPr>
              <a:t>(Accessed 22.01.2023)</a:t>
            </a:r>
          </a:p>
          <a:p>
            <a:endParaRPr lang="en-GB" dirty="0"/>
          </a:p>
        </p:txBody>
      </p:sp>
    </p:spTree>
    <p:extLst>
      <p:ext uri="{BB962C8B-B14F-4D97-AF65-F5344CB8AC3E}">
        <p14:creationId xmlns:p14="http://schemas.microsoft.com/office/powerpoint/2010/main" val="3446606321"/>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10" ma:contentTypeDescription="Create a new document." ma:contentTypeScope="" ma:versionID="56e009322de72ea062fcc054287d7210">
  <xsd:schema xmlns:xsd="http://www.w3.org/2001/XMLSchema" xmlns:xs="http://www.w3.org/2001/XMLSchema" xmlns:p="http://schemas.microsoft.com/office/2006/metadata/properties" xmlns:ns3="26599eb2-cc7f-47dc-99f1-d58e85d089ed" xmlns:ns4="95d0673b-7393-4c63-90d0-f8e29adc0326" targetNamespace="http://schemas.microsoft.com/office/2006/metadata/properties" ma:root="true" ma:fieldsID="67a809d46337925bf4286d96fcd089f9" ns3:_="" ns4:_="">
    <xsd:import namespace="26599eb2-cc7f-47dc-99f1-d58e85d089ed"/>
    <xsd:import namespace="95d0673b-7393-4c63-90d0-f8e29adc032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6599eb2-cc7f-47dc-99f1-d58e85d089ed" xsi:nil="true"/>
  </documentManagement>
</p:properties>
</file>

<file path=customXml/itemProps1.xml><?xml version="1.0" encoding="utf-8"?>
<ds:datastoreItem xmlns:ds="http://schemas.openxmlformats.org/officeDocument/2006/customXml" ds:itemID="{B47CDD68-2B36-4520-BFD1-668CC9F63E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599eb2-cc7f-47dc-99f1-d58e85d089ed"/>
    <ds:schemaRef ds:uri="95d0673b-7393-4c63-90d0-f8e29adc0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A4296BC-F707-4276-82B9-18CF3AD9F67F}">
  <ds:schemaRefs>
    <ds:schemaRef ds:uri="http://schemas.microsoft.com/sharepoint/v3/contenttype/forms"/>
  </ds:schemaRefs>
</ds:datastoreItem>
</file>

<file path=customXml/itemProps3.xml><?xml version="1.0" encoding="utf-8"?>
<ds:datastoreItem xmlns:ds="http://schemas.openxmlformats.org/officeDocument/2006/customXml" ds:itemID="{ABE6A76D-8D95-484E-93F9-DA1F4A5FF965}">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elements/1.1/"/>
    <ds:schemaRef ds:uri="http://www.w3.org/XML/1998/namespace"/>
    <ds:schemaRef ds:uri="http://purl.org/dc/dcmitype/"/>
    <ds:schemaRef ds:uri="95d0673b-7393-4c63-90d0-f8e29adc0326"/>
    <ds:schemaRef ds:uri="26599eb2-cc7f-47dc-99f1-d58e85d089ed"/>
  </ds:schemaRefs>
</ds:datastoreItem>
</file>

<file path=docProps/app.xml><?xml version="1.0" encoding="utf-8"?>
<Properties xmlns="http://schemas.openxmlformats.org/officeDocument/2006/extended-properties" xmlns:vt="http://schemas.openxmlformats.org/officeDocument/2006/docPropsVTypes">
  <Template>Template for PP (3)</Template>
  <TotalTime>0</TotalTime>
  <Words>2709</Words>
  <Application>Microsoft Office PowerPoint</Application>
  <PresentationFormat>Widescreen</PresentationFormat>
  <Paragraphs>252</Paragraphs>
  <Slides>27</Slides>
  <Notes>1</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27</vt:i4>
      </vt:variant>
    </vt:vector>
  </HeadingPairs>
  <TitlesOfParts>
    <vt:vector size="38" baseType="lpstr">
      <vt:lpstr>Arial</vt:lpstr>
      <vt:lpstr>Calibri</vt:lpstr>
      <vt:lpstr>Calibri Light</vt:lpstr>
      <vt:lpstr>Century Gothic</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 </vt:lpstr>
      <vt:lpstr>Adolygu sesiynau blaenorol                Review previous sessions                               </vt:lpstr>
      <vt:lpstr> Heddiw                                                  Today</vt:lpstr>
      <vt:lpstr>Mental health: a big issue for all children and young people </vt:lpstr>
      <vt:lpstr>Mental health: a big issue for all children and young people </vt:lpstr>
      <vt:lpstr>  Accessing the support, they need is becoming increasingly difficult for young people.   </vt:lpstr>
      <vt:lpstr>One in Four teens now turn to AI for mental health support</vt:lpstr>
      <vt:lpstr>The report's key findings included: </vt:lpstr>
      <vt:lpstr>Dangosyddion lles plant ar gyfer             Child wellbeing indicators for education addysg</vt:lpstr>
      <vt:lpstr> Dysgu ac anableddau corfforol                     Learning and Physical disabilities and  ac iechyd meddwl.                                          Mental health                                                                                                                                                                     </vt:lpstr>
      <vt:lpstr>  Awtistiaeth ac Iechyd Meddwl     Autism and Mental Health  </vt:lpstr>
      <vt:lpstr>  Awtistiaeth ac Iechyd Meddwl     Autism and Mental Health  </vt:lpstr>
      <vt:lpstr>Diffyg Sylw ac Anhwylder Gorfywiogrwydd(ADHD)                                                          Attention Deficit and Hyperactivity Disorder (ADHD)</vt:lpstr>
      <vt:lpstr>Anhwylderau a nodweddion cysylltiedig</vt:lpstr>
      <vt:lpstr>Associated disorders and features</vt:lpstr>
      <vt:lpstr>ADHD – EFFAITH AR YR YSGOL             ADHD – IMPACT IN SCHOOL</vt:lpstr>
      <vt:lpstr> Beth yw bwlio                       What is bullying</vt:lpstr>
      <vt:lpstr> Bwlio                                         Bullying </vt:lpstr>
      <vt:lpstr> Cysylltiadau Seicolegol     Psychological Links</vt:lpstr>
      <vt:lpstr> Cysylltiadau â damcaniaethau                 Links to theories and policies a pholisïau  </vt:lpstr>
      <vt:lpstr> Profiadau Niweidiol yn ystod Plentyndod (ACE)     Adverse Childhood Experiences (ACES’s)       </vt:lpstr>
      <vt:lpstr>Beth rydyn ni'n ei wybod am Brofiadau Niweidiol yn ystod Plentyndod?                        What do we know about Adverse Childhood Experiences?                                    </vt:lpstr>
      <vt:lpstr> Anhwylderau Gorbryder       Anxiety Disorders</vt:lpstr>
      <vt:lpstr>Wythnos nesaf                            Next week</vt:lpstr>
      <vt:lpstr>Cyfeiriadau/References</vt:lpstr>
      <vt:lpstr>Cyfeiriadau/References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SJIE5005– Session 3 – Mental Health Conditions – Diagnosis, and Interventions</dc:title>
  <dc:creator>Cindy Hunt</dc:creator>
  <cp:lastModifiedBy>Cindy Hunt</cp:lastModifiedBy>
  <cp:revision>28</cp:revision>
  <dcterms:created xsi:type="dcterms:W3CDTF">2020-11-23T11:47:03Z</dcterms:created>
  <dcterms:modified xsi:type="dcterms:W3CDTF">2025-12-15T15:25:43Z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