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3" r:id="rId1"/>
  </p:sldMasterIdLst>
  <p:sldIdLst>
    <p:sldId id="263" r:id="rId2"/>
    <p:sldId id="266" r:id="rId3"/>
    <p:sldId id="262" r:id="rId4"/>
    <p:sldId id="264" r:id="rId5"/>
    <p:sldId id="269" r:id="rId6"/>
    <p:sldId id="268" r:id="rId7"/>
    <p:sldId id="270" r:id="rId8"/>
    <p:sldId id="267" r:id="rId9"/>
    <p:sldId id="271" r:id="rId10"/>
    <p:sldId id="260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F6F6"/>
    <a:srgbClr val="1FA4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70" d="100"/>
          <a:sy n="70" d="100"/>
        </p:scale>
        <p:origin x="1166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392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2173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2254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0887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122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8466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54513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776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76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07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017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30329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3621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07077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790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156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472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A1673F99-2CD5-4DEE-819B-90C3D3BFEBF5}" type="datetimeFigureOut">
              <a:rPr lang="en-GB" smtClean="0"/>
              <a:t>26/01/2025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E4D45-42A6-4FD9-97DF-8F357A2ABE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8346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4" r:id="rId1"/>
    <p:sldLayoutId id="2147483855" r:id="rId2"/>
    <p:sldLayoutId id="2147483856" r:id="rId3"/>
    <p:sldLayoutId id="2147483857" r:id="rId4"/>
    <p:sldLayoutId id="2147483858" r:id="rId5"/>
    <p:sldLayoutId id="2147483859" r:id="rId6"/>
    <p:sldLayoutId id="2147483860" r:id="rId7"/>
    <p:sldLayoutId id="2147483861" r:id="rId8"/>
    <p:sldLayoutId id="2147483862" r:id="rId9"/>
    <p:sldLayoutId id="2147483863" r:id="rId10"/>
    <p:sldLayoutId id="2147483864" r:id="rId11"/>
    <p:sldLayoutId id="2147483865" r:id="rId12"/>
    <p:sldLayoutId id="2147483866" r:id="rId13"/>
    <p:sldLayoutId id="2147483867" r:id="rId14"/>
    <p:sldLayoutId id="2147483868" r:id="rId15"/>
    <p:sldLayoutId id="2147483869" r:id="rId16"/>
    <p:sldLayoutId id="214748387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8EAFBE-5C4B-5101-4664-09E74BDE3040}"/>
              </a:ext>
            </a:extLst>
          </p:cNvPr>
          <p:cNvSpPr txBox="1"/>
          <p:nvPr/>
        </p:nvSpPr>
        <p:spPr>
          <a:xfrm>
            <a:off x="0" y="1049085"/>
            <a:ext cx="12192000" cy="4759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</a:pPr>
            <a:r>
              <a:rPr lang="en-GB" sz="96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Star Wars </a:t>
            </a:r>
          </a:p>
          <a:p>
            <a:pPr algn="ctr">
              <a:lnSpc>
                <a:spcPct val="107000"/>
              </a:lnSpc>
            </a:pPr>
            <a:r>
              <a:rPr lang="en-GB" sz="96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And The </a:t>
            </a:r>
          </a:p>
          <a:p>
            <a:pPr algn="ctr">
              <a:lnSpc>
                <a:spcPct val="107000"/>
              </a:lnSpc>
            </a:pPr>
            <a:r>
              <a:rPr lang="en-GB" sz="96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Roman Empire</a:t>
            </a:r>
            <a:endParaRPr lang="en-GB" sz="9600" kern="100" dirty="0">
              <a:solidFill>
                <a:schemeClr val="accent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6887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BD393-2A19-ED68-00F9-F7C643D01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Star Wars Inspired by the Roman Empire?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D6891-BD49-B55B-5640-E36E979993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r>
              <a:rPr lang="en-GB" sz="2800" dirty="0"/>
              <a:t>Star Wars has been greatly influenced by many historical elements, such as the Roman Empire.</a:t>
            </a:r>
          </a:p>
          <a:p>
            <a:r>
              <a:rPr lang="en-GB" sz="2800" dirty="0"/>
              <a:t>George Lucas has confirmed that Julius Caesar is one of the historical figures that Emperor Palpatine was based off.</a:t>
            </a:r>
          </a:p>
          <a:p>
            <a:r>
              <a:rPr lang="en-GB" sz="2800" dirty="0"/>
              <a:t>The political climate in Star Wars reflects the rise and fall of the Roman Empire.</a:t>
            </a:r>
          </a:p>
        </p:txBody>
      </p:sp>
    </p:spTree>
    <p:extLst>
      <p:ext uri="{BB962C8B-B14F-4D97-AF65-F5344CB8AC3E}">
        <p14:creationId xmlns:p14="http://schemas.microsoft.com/office/powerpoint/2010/main" val="42857769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331F54-8C3A-7BD9-477B-5BE319D021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486"/>
          <a:stretch/>
        </p:blipFill>
        <p:spPr>
          <a:xfrm>
            <a:off x="0" y="929520"/>
            <a:ext cx="7304314" cy="512293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416240-0C36-8DD9-126B-60CEEB4B3E86}"/>
              </a:ext>
            </a:extLst>
          </p:cNvPr>
          <p:cNvSpPr txBox="1"/>
          <p:nvPr/>
        </p:nvSpPr>
        <p:spPr>
          <a:xfrm>
            <a:off x="7304312" y="1729138"/>
            <a:ext cx="488768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"Now they will elect a new Chancellor, a strong Chancellor. One who will not let our tragedy continue."</a:t>
            </a:r>
          </a:p>
          <a:p>
            <a:endParaRPr lang="en-US" sz="2800" dirty="0"/>
          </a:p>
          <a:p>
            <a:r>
              <a:rPr lang="en-US" sz="2800" dirty="0"/>
              <a:t>	</a:t>
            </a:r>
            <a:r>
              <a:rPr lang="en-US" sz="2800" dirty="0">
                <a:solidFill>
                  <a:schemeClr val="accent1"/>
                </a:solidFill>
              </a:rPr>
              <a:t>- </a:t>
            </a:r>
            <a:r>
              <a:rPr lang="en-US" sz="2800" dirty="0" err="1">
                <a:solidFill>
                  <a:schemeClr val="accent1"/>
                </a:solidFill>
              </a:rPr>
              <a:t>Sheev</a:t>
            </a:r>
            <a:r>
              <a:rPr lang="en-US" sz="2800" dirty="0">
                <a:solidFill>
                  <a:schemeClr val="accent1"/>
                </a:solidFill>
              </a:rPr>
              <a:t> Palpatine to </a:t>
            </a:r>
            <a:r>
              <a:rPr lang="en-US" sz="2800" dirty="0" err="1">
                <a:solidFill>
                  <a:schemeClr val="accent1"/>
                </a:solidFill>
              </a:rPr>
              <a:t>Padmé</a:t>
            </a:r>
            <a:r>
              <a:rPr lang="en-US" sz="2800" dirty="0">
                <a:solidFill>
                  <a:schemeClr val="accent1"/>
                </a:solidFill>
              </a:rPr>
              <a:t> Amidala in Star Wars: Episode I - The Phantom Menace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C15A7A-9B7C-3904-AC18-AC2A6774CF90}"/>
              </a:ext>
            </a:extLst>
          </p:cNvPr>
          <p:cNvSpPr txBox="1"/>
          <p:nvPr/>
        </p:nvSpPr>
        <p:spPr>
          <a:xfrm>
            <a:off x="-1" y="6094935"/>
            <a:ext cx="7304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err="1"/>
              <a:t>Sheev</a:t>
            </a:r>
            <a:r>
              <a:rPr lang="en-GB" sz="1600" dirty="0"/>
              <a:t> Palpatine in </a:t>
            </a:r>
            <a:r>
              <a:rPr lang="en-US" sz="1600" dirty="0"/>
              <a:t>Star Wars: Episode III - Revenge of the Sith (2005), </a:t>
            </a:r>
            <a:r>
              <a:rPr lang="en-US" sz="1600" dirty="0" err="1"/>
              <a:t>MovieStillsDB</a:t>
            </a:r>
            <a:r>
              <a:rPr lang="en-US" sz="1600" dirty="0"/>
              <a:t> &lt;https://www.moviestillsdb.com/movies/star-wars-episode-iii-revenge-of-the-sith-i121766/f3fe4aa4&gt; </a:t>
            </a: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C0FC88-CC6D-3DA0-D0F1-A3CE9745B672}"/>
              </a:ext>
            </a:extLst>
          </p:cNvPr>
          <p:cNvSpPr txBox="1"/>
          <p:nvPr/>
        </p:nvSpPr>
        <p:spPr>
          <a:xfrm>
            <a:off x="293913" y="130904"/>
            <a:ext cx="10091057" cy="657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 err="1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Sheev</a:t>
            </a:r>
            <a:r>
              <a:rPr lang="en-GB" sz="36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Palpatine And Julius Caesar</a:t>
            </a:r>
            <a:endParaRPr lang="en-GB" sz="3600" kern="100" dirty="0">
              <a:solidFill>
                <a:schemeClr val="accent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2376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E587AB-5194-19A8-53EA-F3070CCE59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40A52-B3F5-4353-7669-0E0C21443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4220" y="239485"/>
            <a:ext cx="9404723" cy="1502229"/>
          </a:xfrm>
        </p:spPr>
        <p:txBody>
          <a:bodyPr anchor="ctr"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kern="100" dirty="0" err="1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Sheev</a:t>
            </a:r>
            <a:r>
              <a:rPr lang="en-GB" sz="44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Palpatine And Julius Caesar</a:t>
            </a:r>
            <a:endParaRPr lang="en-GB" sz="4400" kern="100" dirty="0">
              <a:solidFill>
                <a:schemeClr val="accent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260326F-8B40-28C7-29EC-5FD0452308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41714"/>
            <a:ext cx="8946541" cy="4506686"/>
          </a:xfrm>
        </p:spPr>
        <p:txBody>
          <a:bodyPr anchor="ctr"/>
          <a:lstStyle/>
          <a:p>
            <a:r>
              <a:rPr lang="en-GB" sz="2800" dirty="0"/>
              <a:t>Palpatine and Caesar both ‘tested the waters’ for their rule.</a:t>
            </a:r>
          </a:p>
          <a:p>
            <a:r>
              <a:rPr lang="en-GB" sz="2800" dirty="0"/>
              <a:t>Palpatine and Caesar were both granted additional powers they wouldn’t have normally had in their position.</a:t>
            </a:r>
          </a:p>
          <a:p>
            <a:r>
              <a:rPr lang="en-GB" sz="2800" dirty="0"/>
              <a:t>Palpatine and Caesar both ruled for longer than they were meant to.</a:t>
            </a:r>
          </a:p>
        </p:txBody>
      </p:sp>
    </p:spTree>
    <p:extLst>
      <p:ext uri="{BB962C8B-B14F-4D97-AF65-F5344CB8AC3E}">
        <p14:creationId xmlns:p14="http://schemas.microsoft.com/office/powerpoint/2010/main" val="64594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974A13D-C37D-4B32-035C-7FCE4D318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1A86A6-8929-0FE5-1F41-CAAF0530DF30}"/>
              </a:ext>
            </a:extLst>
          </p:cNvPr>
          <p:cNvSpPr txBox="1"/>
          <p:nvPr/>
        </p:nvSpPr>
        <p:spPr>
          <a:xfrm>
            <a:off x="7445829" y="1500537"/>
            <a:ext cx="474617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/>
              <a:t>"We are a Republic where every voice matters, whether in the Core or on the farthest planet at the edge of the Rim."</a:t>
            </a:r>
          </a:p>
          <a:p>
            <a:endParaRPr lang="en-US" sz="2800" dirty="0"/>
          </a:p>
          <a:p>
            <a:r>
              <a:rPr lang="en-US" sz="2800" dirty="0"/>
              <a:t>	</a:t>
            </a:r>
            <a:r>
              <a:rPr lang="en-US" sz="2800" dirty="0">
                <a:solidFill>
                  <a:schemeClr val="accent1"/>
                </a:solidFill>
              </a:rPr>
              <a:t>- Lina Soh in The High Republic: Light of the Jedi (2021)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F5430EC-8040-50D8-E051-357442DB2BEF}"/>
              </a:ext>
            </a:extLst>
          </p:cNvPr>
          <p:cNvSpPr txBox="1"/>
          <p:nvPr/>
        </p:nvSpPr>
        <p:spPr>
          <a:xfrm>
            <a:off x="-1" y="5909873"/>
            <a:ext cx="730431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Galactic Senate in </a:t>
            </a:r>
            <a:r>
              <a:rPr lang="en-US" sz="1600" dirty="0"/>
              <a:t>Star Wars: Episode II – Attack of the Clones (2002), Star Wars Databank &lt;https://www.starwars.com/databank/galactic-senate&gt; </a:t>
            </a:r>
            <a:endParaRPr lang="en-GB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4760BF-9A11-E39D-40AE-C43F318EB950}"/>
              </a:ext>
            </a:extLst>
          </p:cNvPr>
          <p:cNvSpPr txBox="1"/>
          <p:nvPr/>
        </p:nvSpPr>
        <p:spPr>
          <a:xfrm>
            <a:off x="293914" y="207102"/>
            <a:ext cx="9971316" cy="657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600" kern="100" dirty="0">
                <a:solidFill>
                  <a:schemeClr val="accent1"/>
                </a:solidFill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The Republic vs The Empire</a:t>
            </a:r>
            <a:endParaRPr lang="en-GB" sz="3600" kern="100" dirty="0">
              <a:solidFill>
                <a:schemeClr val="accent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9510BD-B26D-7C70-7998-7E84552EDBE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36" r="5459"/>
          <a:stretch/>
        </p:blipFill>
        <p:spPr>
          <a:xfrm>
            <a:off x="0" y="1067183"/>
            <a:ext cx="7344000" cy="4723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01200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5F6DC-9172-487F-ABDE-6009CD83A4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6987A-972A-7660-9DD7-F8D550C18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6" y="391884"/>
            <a:ext cx="9808028" cy="1502229"/>
          </a:xfrm>
        </p:spPr>
        <p:txBody>
          <a:bodyPr anchor="ctr"/>
          <a:lstStyle/>
          <a:p>
            <a:r>
              <a:rPr lang="en-GB" sz="4000" kern="100" dirty="0">
                <a:solidFill>
                  <a:schemeClr val="accent1"/>
                </a:solidFill>
                <a:latin typeface="SF Distant Galaxy" panose="00000400000000000000" pitchFamily="2" charset="0"/>
                <a:cs typeface="Times New Roman" panose="02020603050405020304" pitchFamily="18" charset="0"/>
              </a:rPr>
              <a:t>Galactic Republic and Roman Republic</a:t>
            </a:r>
            <a:endParaRPr lang="en-GB" sz="4000" dirty="0">
              <a:solidFill>
                <a:schemeClr val="accent1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D37F92F-D848-4EB8-CC55-35DC906DF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41714"/>
            <a:ext cx="8946541" cy="4506686"/>
          </a:xfrm>
        </p:spPr>
        <p:txBody>
          <a:bodyPr anchor="ctr">
            <a:normAutofit/>
          </a:bodyPr>
          <a:lstStyle/>
          <a:p>
            <a:r>
              <a:rPr lang="en-GB" sz="2800" dirty="0"/>
              <a:t>The Senate in the Roman Republic was not an elected body, but it was considered a democracy, as was the Galactic Republic.</a:t>
            </a:r>
          </a:p>
          <a:p>
            <a:r>
              <a:rPr lang="en-GB" sz="2800" dirty="0"/>
              <a:t>The Roman Senate could authorise the appointment of a dictator in an emergency, like the Emergency Powers Act passed by the Galactic Senate.</a:t>
            </a:r>
          </a:p>
        </p:txBody>
      </p:sp>
    </p:spTree>
    <p:extLst>
      <p:ext uri="{BB962C8B-B14F-4D97-AF65-F5344CB8AC3E}">
        <p14:creationId xmlns:p14="http://schemas.microsoft.com/office/powerpoint/2010/main" val="2673204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C145B-BFAC-1486-AEA9-C50A41D16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BAB63-A08A-57F5-FABF-F802081624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153" y="76200"/>
            <a:ext cx="8828318" cy="1502229"/>
          </a:xfrm>
        </p:spPr>
        <p:txBody>
          <a:bodyPr anchor="ctr"/>
          <a:lstStyle/>
          <a:p>
            <a:r>
              <a:rPr lang="en-GB" sz="4800" kern="100" dirty="0">
                <a:solidFill>
                  <a:schemeClr val="accent1"/>
                </a:solidFill>
                <a:latin typeface="SF Distant Galaxy" panose="00000400000000000000" pitchFamily="2" charset="0"/>
                <a:cs typeface="Times New Roman" panose="02020603050405020304" pitchFamily="18" charset="0"/>
              </a:rPr>
              <a:t>Reception</a:t>
            </a:r>
            <a:endParaRPr lang="en-GB" sz="48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BDF930F-15E6-BDBD-7FF1-23A8CD7B9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970" b="5446"/>
          <a:stretch/>
        </p:blipFill>
        <p:spPr>
          <a:xfrm>
            <a:off x="1000153" y="1709056"/>
            <a:ext cx="10191693" cy="43216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8B3170B-CDAC-F221-4388-40DD05C46270}"/>
              </a:ext>
            </a:extLst>
          </p:cNvPr>
          <p:cNvSpPr txBox="1"/>
          <p:nvPr/>
        </p:nvSpPr>
        <p:spPr>
          <a:xfrm>
            <a:off x="1000153" y="6096001"/>
            <a:ext cx="111918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The Clone Army in </a:t>
            </a:r>
            <a:r>
              <a:rPr lang="en-US" sz="1600" dirty="0"/>
              <a:t>Star Wars: Episode II – Attack of the Clones (2002), </a:t>
            </a:r>
            <a:r>
              <a:rPr lang="en-US" sz="1600" dirty="0" err="1"/>
              <a:t>MovieStillsDB</a:t>
            </a:r>
            <a:r>
              <a:rPr lang="en-US" sz="1600" dirty="0"/>
              <a:t> &lt;https://www.moviestillsdb.com/movies/star-wars-episode-ii-attack-of-the-clones-i121765#622b56a5&gt; 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5326935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839B54-3EB7-2945-0BCC-F948521F2C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F1FEB-4AAF-90AE-28D5-59C2019D6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7649" y="239485"/>
            <a:ext cx="9859094" cy="1502229"/>
          </a:xfrm>
        </p:spPr>
        <p:txBody>
          <a:bodyPr anchor="ctr"/>
          <a:lstStyle/>
          <a:p>
            <a:r>
              <a:rPr lang="en-GB" sz="4800" kern="100" dirty="0">
                <a:solidFill>
                  <a:schemeClr val="accent1"/>
                </a:solidFill>
                <a:latin typeface="SF Distant Galaxy" panose="00000400000000000000" pitchFamily="2" charset="0"/>
                <a:cs typeface="Times New Roman" panose="02020603050405020304" pitchFamily="18" charset="0"/>
              </a:rPr>
              <a:t>Reception</a:t>
            </a:r>
            <a:br>
              <a:rPr lang="en-GB" sz="4400" kern="100" dirty="0">
                <a:solidFill>
                  <a:schemeClr val="accent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E33BAE4-939D-9AB4-B76C-5D0BFB7AA3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741714"/>
            <a:ext cx="8946541" cy="4506686"/>
          </a:xfrm>
        </p:spPr>
        <p:txBody>
          <a:bodyPr anchor="ctr">
            <a:normAutofit/>
          </a:bodyPr>
          <a:lstStyle/>
          <a:p>
            <a:r>
              <a:rPr lang="en-GB" sz="2800" dirty="0"/>
              <a:t>Basing the main antagonist and their organisation on a historical dictator and dictatorship makes them easily identifiable as the villain.</a:t>
            </a:r>
          </a:p>
          <a:p>
            <a:r>
              <a:rPr lang="en-GB" sz="2800" dirty="0"/>
              <a:t>Fans of the sci-fi and fantasy genres will be familiar with this tactic.</a:t>
            </a:r>
          </a:p>
          <a:p>
            <a:r>
              <a:rPr lang="en-GB" sz="2800" dirty="0"/>
              <a:t>History fans will identify Palpatine’s manipulations and the Galactic Empire’s rule with the political methods of Caesar and the Roman Empire.</a:t>
            </a:r>
          </a:p>
        </p:txBody>
      </p:sp>
    </p:spTree>
    <p:extLst>
      <p:ext uri="{BB962C8B-B14F-4D97-AF65-F5344CB8AC3E}">
        <p14:creationId xmlns:p14="http://schemas.microsoft.com/office/powerpoint/2010/main" val="26568914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35FAE2-B4D3-BF6D-F0FD-67BC5257DE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C6AD9-9C2C-458A-458F-9C11A4E09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3396" y="370117"/>
            <a:ext cx="9808028" cy="1502229"/>
          </a:xfrm>
        </p:spPr>
        <p:txBody>
          <a:bodyPr anchor="ctr"/>
          <a:lstStyle/>
          <a:p>
            <a:r>
              <a:rPr lang="en-GB" sz="4000" kern="100" dirty="0">
                <a:solidFill>
                  <a:schemeClr val="accent1"/>
                </a:solidFill>
                <a:latin typeface="SF Distant Galaxy" panose="00000400000000000000" pitchFamily="2" charset="0"/>
                <a:cs typeface="Times New Roman" panose="02020603050405020304" pitchFamily="18" charset="0"/>
              </a:rPr>
              <a:t>Galactic Empire and Roman Empire</a:t>
            </a:r>
            <a:endParaRPr lang="en-GB" sz="4000" dirty="0">
              <a:solidFill>
                <a:schemeClr val="accent1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E1FC95A-C188-3DD1-BC1D-6415DAE0DC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0574"/>
            <a:ext cx="8946541" cy="4506686"/>
          </a:xfrm>
        </p:spPr>
        <p:txBody>
          <a:bodyPr anchor="ctr">
            <a:normAutofit/>
          </a:bodyPr>
          <a:lstStyle/>
          <a:p>
            <a:r>
              <a:rPr lang="en-GB" sz="2800" dirty="0"/>
              <a:t>The Roman Empire had a huge military presence, and the Galactic Empire relied heavily on their military powers to rule.</a:t>
            </a:r>
          </a:p>
          <a:p>
            <a:r>
              <a:rPr lang="en-GB" sz="2800" dirty="0"/>
              <a:t>The Roman Empire was a slave society, and the Galactic Empire was in huge support of slave labour.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4847083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E4B67-A415-57FD-61A4-E22AC0DD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2"/>
            <a:ext cx="10515600" cy="614589"/>
          </a:xfrm>
        </p:spPr>
        <p:txBody>
          <a:bodyPr>
            <a:normAutofit fontScale="90000"/>
          </a:bodyPr>
          <a:lstStyle/>
          <a:p>
            <a:r>
              <a:rPr lang="en-GB" sz="4400" kern="100" dirty="0">
                <a:solidFill>
                  <a:schemeClr val="accent1"/>
                </a:solidFill>
                <a:effectLst/>
                <a:latin typeface="SF Distant Galaxy" panose="000004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Bibliography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E05A5-CABD-2A6C-3E51-1C770A673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7877"/>
            <a:ext cx="10515600" cy="5562374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Britanniae, Brittany, </a:t>
            </a:r>
            <a:r>
              <a:rPr lang="en-GB" i="1" dirty="0"/>
              <a:t>Star Wars &amp; Ancient Rome</a:t>
            </a:r>
            <a:r>
              <a:rPr lang="en-GB" dirty="0"/>
              <a:t>, 2014 &lt;https://blogs.transparent.com/latin/star-wars-ancient-rome/&gt; [Accessed 30 January 2025]</a:t>
            </a:r>
          </a:p>
          <a:p>
            <a:r>
              <a:rPr lang="en-GB" dirty="0"/>
              <a:t>Arbor, Ann, ‘</a:t>
            </a:r>
            <a:r>
              <a:rPr lang="en-US" dirty="0"/>
              <a:t>Dictator. The Evolution Of The Roman Dictatorship’, </a:t>
            </a:r>
            <a:r>
              <a:rPr lang="en-US" i="1" dirty="0"/>
              <a:t>The Journal of Roman Studies</a:t>
            </a:r>
            <a:r>
              <a:rPr lang="en-US" dirty="0"/>
              <a:t>, Vol. 113 (2021) Pp. 470</a:t>
            </a:r>
          </a:p>
          <a:p>
            <a:r>
              <a:rPr lang="en-US" dirty="0"/>
              <a:t>Klein, Christopher, </a:t>
            </a:r>
            <a:r>
              <a:rPr lang="en-US" i="1" dirty="0"/>
              <a:t>The Real History That Inspired ‘Star Wars’, </a:t>
            </a:r>
            <a:r>
              <a:rPr lang="en-US" dirty="0"/>
              <a:t>2023 &lt;https://www.history.com/news/the-real-history-that-inspired-star-wars&gt; [Accessed 30 January 2025]</a:t>
            </a:r>
          </a:p>
          <a:p>
            <a:r>
              <a:rPr lang="en-US" dirty="0"/>
              <a:t>Hunter, Ellen, </a:t>
            </a:r>
            <a:r>
              <a:rPr lang="en-US" i="1" dirty="0"/>
              <a:t>Is star wars based on ancient Rome?</a:t>
            </a:r>
            <a:r>
              <a:rPr lang="en-US" dirty="0"/>
              <a:t>, 2023 &lt;https://www.learnancientrome.com/is-star-wars-based-on-ancient-rome/&gt; [Accessed 30 January 2025]</a:t>
            </a:r>
          </a:p>
          <a:p>
            <a:r>
              <a:rPr lang="en-US" dirty="0" err="1"/>
              <a:t>İznik</a:t>
            </a:r>
            <a:r>
              <a:rPr lang="en-US" dirty="0"/>
              <a:t>, Erkan, ‘The Connection of the Star Wars Film Series to the Ancient Roman Civilization of the Mediterranean’, in The Light and Dark Sides of Star Wars, ed. by </a:t>
            </a:r>
            <a:r>
              <a:rPr lang="en-US" dirty="0" err="1"/>
              <a:t>Serhat</a:t>
            </a:r>
            <a:r>
              <a:rPr lang="en-US" dirty="0"/>
              <a:t> S. </a:t>
            </a:r>
            <a:r>
              <a:rPr lang="en-US" dirty="0" err="1"/>
              <a:t>Serter</a:t>
            </a:r>
            <a:r>
              <a:rPr lang="en-US" dirty="0"/>
              <a:t> (Newcastle upon Tyne: Cambridge Scholars Publishing, 2021) pp. 44-58</a:t>
            </a:r>
          </a:p>
          <a:p>
            <a:r>
              <a:rPr lang="en-US" dirty="0"/>
              <a:t>Burns, Michael, </a:t>
            </a:r>
            <a:r>
              <a:rPr lang="en-US" i="1" dirty="0"/>
              <a:t>A Tale Of Two Empires: Imperial Formations Of The Star Wars Universe </a:t>
            </a:r>
            <a:r>
              <a:rPr lang="en-US" dirty="0"/>
              <a:t>(2015)</a:t>
            </a:r>
          </a:p>
          <a:p>
            <a:r>
              <a:rPr lang="en-GB" dirty="0"/>
              <a:t>Charles, Michael B., ‘</a:t>
            </a:r>
            <a:r>
              <a:rPr lang="en-US" dirty="0"/>
              <a:t>Remembering and Restoring the Republic: Star Wars and Rome’, </a:t>
            </a:r>
            <a:r>
              <a:rPr lang="en-US" i="1" dirty="0"/>
              <a:t>Classical World</a:t>
            </a:r>
            <a:r>
              <a:rPr lang="en-US" dirty="0"/>
              <a:t>, Vol. 108 (2015) pp. 281-298</a:t>
            </a:r>
          </a:p>
          <a:p>
            <a:r>
              <a:rPr lang="en-US" dirty="0"/>
              <a:t>Winkler, Martin M., ‘Star Wars and the Roman Empire’ in </a:t>
            </a:r>
            <a:r>
              <a:rPr lang="en-US" i="1" dirty="0"/>
              <a:t>Classical Myth and Culture in the Cinema </a:t>
            </a:r>
            <a:r>
              <a:rPr lang="en-US" dirty="0"/>
              <a:t>ed. By Martin M. Winkler (New York: Oxford University Press: 1991)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5224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Orange Red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10902</TotalTime>
  <Words>727</Words>
  <Application>Microsoft Office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Century Gothic</vt:lpstr>
      <vt:lpstr>SF Distant Galaxy</vt:lpstr>
      <vt:lpstr>Wingdings 3</vt:lpstr>
      <vt:lpstr>Ion</vt:lpstr>
      <vt:lpstr>PowerPoint Presentation</vt:lpstr>
      <vt:lpstr>Star Wars Inspired by the Roman Empire?</vt:lpstr>
      <vt:lpstr>PowerPoint Presentation</vt:lpstr>
      <vt:lpstr>Sheev Palpatine And Julius Caesar</vt:lpstr>
      <vt:lpstr>PowerPoint Presentation</vt:lpstr>
      <vt:lpstr>Galactic Republic and Roman Republic</vt:lpstr>
      <vt:lpstr>Reception</vt:lpstr>
      <vt:lpstr>Reception </vt:lpstr>
      <vt:lpstr>Galactic Empire and Roman Empire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Emmett Leitch (2305899)</dc:creator>
  <cp:lastModifiedBy>Emmett Leitch (2305899)</cp:lastModifiedBy>
  <cp:revision>1</cp:revision>
  <dcterms:created xsi:type="dcterms:W3CDTF">2025-01-26T14:51:03Z</dcterms:created>
  <dcterms:modified xsi:type="dcterms:W3CDTF">2025-02-03T04:33:18Z</dcterms:modified>
</cp:coreProperties>
</file>