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3" r:id="rId8"/>
    <p:sldId id="264" r:id="rId9"/>
    <p:sldId id="265" r:id="rId10"/>
    <p:sldId id="272" r:id="rId11"/>
    <p:sldId id="267" r:id="rId12"/>
    <p:sldId id="268" r:id="rId13"/>
    <p:sldId id="269" r:id="rId14"/>
    <p:sldId id="270" r:id="rId15"/>
    <p:sldId id="271" r:id="rId16"/>
    <p:sldId id="261" r:id="rId17"/>
    <p:sldId id="266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1E8B1-1018-11E4-F122-0F7EA1CD21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352246-300B-5B69-2CC3-3E6E0092E0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4E460-6E6D-14EA-1CF5-8AC22FF3D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50C373-799E-C564-49B6-761B05955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9E1AA-D133-351B-DC3C-15AD9555C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909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B0CFA-E9EF-5375-A8E6-FD1ADF236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C4FC1-3407-3676-3580-859A722F5A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67D49-A45E-B604-C3C3-7D39BD484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7A6E1-CD24-4F4D-6225-2E68DAB5E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9FCB92-41FD-483B-B412-2C99947A5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3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5B38F-D821-902F-5874-4CB799538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83F30-7656-59F4-D25F-5B453ECA1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B5391-9396-E7BA-DD37-4FCB946D6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18DC5C-A278-0531-5A83-C2EE2541F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94FF2-89D6-2676-BD03-05C4AF597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15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1BE83-0447-DD26-F9AC-BCA693F92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F0D24-CC51-D5F3-F29C-1B2F0CCB5C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17737-5AF0-CA8E-C95A-656C7C77D2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403482-0CD9-E37A-4286-A146756C0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9F3046-97AF-9B7C-95D9-B65318C1B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0F9570-41BE-FECD-831F-AEC75F3B9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62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47B01-8EFD-C2ED-95E1-C6FBC1948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97879-AE83-621A-012C-8315CC20F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BA756C-2C9F-F45F-FA2F-AF7EAB9EBA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F339B4-97E3-7346-9C82-434BF33432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2FF942-4AE3-423E-F256-71C79267C7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677D84-AD7A-57E6-AE2A-12B6198FF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0A9C89-F8A0-2561-0A6F-E3D248E10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039329-51F3-B59D-6552-B4A23CB40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88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96BB8-779A-279B-C50B-DEA62D53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83A6A1-FA1A-7EB1-3C08-8A495F390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4AFC84-46B6-E8D3-40B9-A71BAE7F7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2695B4-E286-DBCE-C5AB-DDA375595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45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9127F2-86A7-5522-249A-5427B8E20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5F4D64-1B43-194F-2DBE-02ABFBBCC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B2309-8719-6F56-7347-DC0FDEF61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093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25EDA-B804-185E-93C2-15FDAD4E2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19B24-A4F2-FBC4-296C-0326FA6C3E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47D87D-0EE6-4028-5728-9203E4AF51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E0042-9676-BCC4-CF01-DAED40266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66A09F-8B42-1DF6-1193-40590E2B8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D9A5DA-D8CE-15C2-6320-645F81B2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062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973A4-BB3D-7C52-975F-30DA12242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2845C9-5285-770B-A0BA-D5178A7219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30776-7EC6-FF37-1DCC-CC05B0464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E36050-8DB3-1831-205B-89EE8EBB0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168B-1E74-10B0-81F7-00B416359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EF3EE-986F-CCF0-14F7-3DA036ACA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837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293E-52F3-90C7-8D2E-0399356E1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60946E-FD8C-B624-1832-0981D76E5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7645B-2BAD-6933-CB1B-4E75E3E6D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D098C-CC3E-6B5A-0C7F-49094F705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5A47C-EDCF-A643-853B-E5ECAA8CA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769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45BD8E-7378-A396-B5A3-6250F67F53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4B7367-9020-BD6E-2886-28C8F19663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C865F-5FBF-1998-D4CB-C02AA1CE6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351339-3240-07BF-3CB2-9E0F0CDBF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DD2AC-309A-58FC-26EA-8072024D6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099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D695F6-6C19-30DE-D99A-B28160F32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7B00A-F359-43EC-3FB8-3409716BB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EB4F1-F2E2-49D2-E11B-770BF8175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4825C4-9B69-4546-9F29-C63EBE6A72CA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A864E-592B-4C88-1A07-ED287A4EBF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FDBDF2-487C-84C9-98E9-F0837897B0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FD1AA2-7F6A-4281-AC62-82267EADF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6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1B36F9-E5B5-379C-5F15-4F81925C35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2903" y="949325"/>
            <a:ext cx="8071706" cy="2387600"/>
          </a:xfrm>
        </p:spPr>
        <p:txBody>
          <a:bodyPr>
            <a:normAutofit/>
          </a:bodyPr>
          <a:lstStyle/>
          <a:p>
            <a:pPr algn="l"/>
            <a:r>
              <a:rPr lang="en-GB" sz="6600">
                <a:solidFill>
                  <a:schemeClr val="bg1"/>
                </a:solidFill>
              </a:rPr>
              <a:t>The Modern World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D446CD-546B-FC80-A6AE-3408CFDB77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2902" y="3429000"/>
            <a:ext cx="8071697" cy="1655762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solidFill>
                  <a:schemeClr val="bg1"/>
                </a:solidFill>
              </a:rPr>
              <a:t>Session 5: Assignment Focus – The Article Review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3361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2C6F47-1D0F-E946-2EB7-48D69DB3F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2903" y="949325"/>
            <a:ext cx="8071706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Review: Transatlantic Slavery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8541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033F96-B16D-4DD2-E3D2-46E6E2105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25"/>
            <a:ext cx="4508946" cy="1325563"/>
          </a:xfrm>
        </p:spPr>
        <p:txBody>
          <a:bodyPr anchor="b">
            <a:normAutofit/>
          </a:bodyPr>
          <a:lstStyle/>
          <a:p>
            <a:pPr algn="r"/>
            <a:r>
              <a:rPr lang="en-GB">
                <a:solidFill>
                  <a:schemeClr val="bg1"/>
                </a:solidFill>
              </a:rPr>
              <a:t>In today’s session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37DF0-33EA-F577-A793-DCE78F0D73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2667" y="2398957"/>
            <a:ext cx="9406666" cy="3526144"/>
          </a:xfrm>
        </p:spPr>
        <p:txBody>
          <a:bodyPr>
            <a:normAutofit fontScale="92500"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Looking in detail at the article review assignment</a:t>
            </a:r>
          </a:p>
          <a:p>
            <a:r>
              <a:rPr lang="en-GB" sz="3600" dirty="0">
                <a:solidFill>
                  <a:schemeClr val="bg1"/>
                </a:solidFill>
              </a:rPr>
              <a:t>What’s expected?</a:t>
            </a:r>
          </a:p>
          <a:p>
            <a:r>
              <a:rPr lang="en-GB" sz="3600" dirty="0">
                <a:solidFill>
                  <a:schemeClr val="bg1"/>
                </a:solidFill>
              </a:rPr>
              <a:t>How might you approach it?</a:t>
            </a:r>
          </a:p>
          <a:p>
            <a:r>
              <a:rPr lang="en-GB" sz="3600" dirty="0">
                <a:solidFill>
                  <a:schemeClr val="bg1"/>
                </a:solidFill>
              </a:rPr>
              <a:t>Critical analysis skills</a:t>
            </a:r>
          </a:p>
          <a:p>
            <a:r>
              <a:rPr lang="en-GB" sz="3600" dirty="0">
                <a:solidFill>
                  <a:schemeClr val="bg1"/>
                </a:solidFill>
              </a:rPr>
              <a:t>Beginning to develop your arguments for the review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47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61649F-91DD-91CA-0FC9-A2A0C1C1C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2903" y="949325"/>
            <a:ext cx="8071706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Why is review writing a useful academic skill?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6462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4106E9-06C2-15A2-41AC-009F1C28F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6200">
                <a:solidFill>
                  <a:schemeClr val="bg1"/>
                </a:solidFill>
              </a:rPr>
              <a:t>What makes a good article review?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4E9CB-2E1A-D502-D5D2-A6EEFCF0C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8061"/>
            <a:ext cx="5008901" cy="457197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In pairs: 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Think of one idea each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Discuss it with your partner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We’ll get feedback for the class</a:t>
            </a:r>
          </a:p>
        </p:txBody>
      </p:sp>
    </p:spTree>
    <p:extLst>
      <p:ext uri="{BB962C8B-B14F-4D97-AF65-F5344CB8AC3E}">
        <p14:creationId xmlns:p14="http://schemas.microsoft.com/office/powerpoint/2010/main" val="4027535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8A574C-301C-D602-DF32-4ED940E42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2903" y="949325"/>
            <a:ext cx="8071706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the difference between summary and critique?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8103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D215DE-1E9F-42F2-44DB-9F99B1701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Summary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362A9E-1A2D-73E9-9F6B-FB6114391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Brief overview of content – what the article says</a:t>
            </a:r>
          </a:p>
          <a:p>
            <a:r>
              <a:rPr lang="en-GB" sz="3600" dirty="0">
                <a:solidFill>
                  <a:schemeClr val="bg1"/>
                </a:solidFill>
              </a:rPr>
              <a:t>Main argument/thesis</a:t>
            </a:r>
          </a:p>
          <a:p>
            <a:r>
              <a:rPr lang="en-GB" sz="3600" dirty="0">
                <a:solidFill>
                  <a:schemeClr val="bg1"/>
                </a:solidFill>
              </a:rPr>
              <a:t>Key themes/sections</a:t>
            </a:r>
          </a:p>
          <a:p>
            <a:r>
              <a:rPr lang="en-GB" sz="3600" dirty="0">
                <a:solidFill>
                  <a:schemeClr val="bg1"/>
                </a:solidFill>
              </a:rPr>
              <a:t>Short – a paragraph or less!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217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22F5D5-B093-4C2A-1A92-D990F6F95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Critique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A6795-AB2F-B3DC-407F-C02569FC8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 fontScale="92500"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Evaluating quality, strengths and weaknesses</a:t>
            </a:r>
          </a:p>
          <a:p>
            <a:r>
              <a:rPr lang="en-GB" sz="2400" dirty="0">
                <a:solidFill>
                  <a:schemeClr val="bg1"/>
                </a:solidFill>
              </a:rPr>
              <a:t>How well does it achieve its goals?</a:t>
            </a:r>
          </a:p>
          <a:p>
            <a:r>
              <a:rPr lang="en-GB" sz="2400" dirty="0">
                <a:solidFill>
                  <a:schemeClr val="bg1"/>
                </a:solidFill>
              </a:rPr>
              <a:t>Analyses evidence, logic and clarity</a:t>
            </a:r>
          </a:p>
          <a:p>
            <a:r>
              <a:rPr lang="en-GB" sz="2400" dirty="0">
                <a:solidFill>
                  <a:schemeClr val="bg1"/>
                </a:solidFill>
              </a:rPr>
              <a:t>Considers author’s perspective and biases</a:t>
            </a:r>
          </a:p>
          <a:p>
            <a:r>
              <a:rPr lang="en-GB" sz="2400" dirty="0">
                <a:solidFill>
                  <a:schemeClr val="bg1"/>
                </a:solidFill>
              </a:rPr>
              <a:t>Compares with other works or scholarship</a:t>
            </a:r>
          </a:p>
          <a:p>
            <a:r>
              <a:rPr lang="en-GB" sz="2400" dirty="0">
                <a:solidFill>
                  <a:schemeClr val="bg1"/>
                </a:solidFill>
              </a:rPr>
              <a:t>Expresses a reasoned judgment (supported by examples)</a:t>
            </a:r>
          </a:p>
          <a:p>
            <a:r>
              <a:rPr lang="en-GB" sz="2400" dirty="0">
                <a:solidFill>
                  <a:schemeClr val="bg1"/>
                </a:solidFill>
              </a:rPr>
              <a:t>Analytical and evidenced – not just opinion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288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38762B-BB0D-33AD-34D0-822B81F4E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8000">
                <a:solidFill>
                  <a:schemeClr val="bg1"/>
                </a:solidFill>
              </a:rPr>
              <a:t>In short: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D9182-FE40-E297-7794-6CC1249AA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8061"/>
            <a:ext cx="5008901" cy="4571972"/>
          </a:xfrm>
        </p:spPr>
        <p:txBody>
          <a:bodyPr anchor="ctr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Summary: What the article says</a:t>
            </a:r>
          </a:p>
          <a:p>
            <a:r>
              <a:rPr lang="en-GB" sz="4000" dirty="0">
                <a:solidFill>
                  <a:schemeClr val="bg1"/>
                </a:solidFill>
              </a:rPr>
              <a:t>Critique: What you think about how it says it and whether it succeeds</a:t>
            </a:r>
          </a:p>
        </p:txBody>
      </p:sp>
    </p:spTree>
    <p:extLst>
      <p:ext uri="{BB962C8B-B14F-4D97-AF65-F5344CB8AC3E}">
        <p14:creationId xmlns:p14="http://schemas.microsoft.com/office/powerpoint/2010/main" val="3037945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2EC810-9671-7FC6-A09B-5E34ED534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1896" y="1271675"/>
            <a:ext cx="5505441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How would you turn a descriptive (summary) sentence into a critique?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EA8332D-EA74-40A2-8709-00EDB23792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7240" y="3429000"/>
            <a:ext cx="0" cy="3164872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9358801C-1E89-48FF-B14F-D76A2EA14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34797" y="816429"/>
            <a:ext cx="8239647" cy="5225143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B88284F-ED00-40CA-B57D-89C49E8EC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00357" y="272979"/>
            <a:ext cx="0" cy="2906211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1903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C6DD83-5930-F225-F928-F7AD13EEA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Structuring your review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CE0E8-E1D0-FA42-2C54-FD56A7B4F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Introduction</a:t>
            </a:r>
          </a:p>
          <a:p>
            <a:r>
              <a:rPr lang="en-GB" sz="6000" dirty="0">
                <a:solidFill>
                  <a:schemeClr val="bg1"/>
                </a:solidFill>
              </a:rPr>
              <a:t>Summary</a:t>
            </a:r>
          </a:p>
          <a:p>
            <a:r>
              <a:rPr lang="en-GB" sz="6000" dirty="0">
                <a:solidFill>
                  <a:schemeClr val="bg1"/>
                </a:solidFill>
              </a:rPr>
              <a:t>Analysis</a:t>
            </a:r>
          </a:p>
          <a:p>
            <a:r>
              <a:rPr lang="en-GB" sz="6000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92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0BDFE7-9113-8A40-3530-49BA36252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6700">
                <a:solidFill>
                  <a:schemeClr val="bg1"/>
                </a:solidFill>
              </a:rPr>
              <a:t>Introduction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A3C32-06E5-3610-307E-07B479554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What is the article’s main argument or purpose?</a:t>
            </a:r>
          </a:p>
          <a:p>
            <a:r>
              <a:rPr lang="en-GB" sz="4400" dirty="0">
                <a:solidFill>
                  <a:schemeClr val="bg1"/>
                </a:solidFill>
              </a:rPr>
              <a:t>What is your thesis statement for the review?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47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7A9856-2690-A04D-9032-984C59A9D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Summary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F17DE-E5BF-B307-1632-7AFFCDC26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 lnSpcReduction="10000"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What are the key themes?</a:t>
            </a:r>
          </a:p>
          <a:p>
            <a:r>
              <a:rPr lang="en-GB" sz="4000" dirty="0">
                <a:solidFill>
                  <a:schemeClr val="bg1"/>
                </a:solidFill>
              </a:rPr>
              <a:t>How does the author structure the article?</a:t>
            </a:r>
          </a:p>
          <a:p>
            <a:r>
              <a:rPr lang="en-GB" sz="4000" dirty="0">
                <a:solidFill>
                  <a:schemeClr val="bg1"/>
                </a:solidFill>
              </a:rPr>
              <a:t>What is the historical/cultural/disciplinary context?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319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F2377A-4944-032E-5090-3101B4544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Analysis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ECAE9-C939-F657-AA3A-7F4AAEBF4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 fontScale="92500"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Strengths and weaknesses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How convincing is the evidence and argument?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Are there assumptions? Omissions?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How does it compare to other work on the topic?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551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A0D6F0-58BE-2B94-B111-FB33C086A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Conclusion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A7A66-4477-9FBA-5C44-3CB2C31D3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What is your overall evaluation of the article?</a:t>
            </a:r>
          </a:p>
          <a:p>
            <a:r>
              <a:rPr lang="en-GB" sz="3600" dirty="0">
                <a:solidFill>
                  <a:schemeClr val="bg1"/>
                </a:solidFill>
              </a:rPr>
              <a:t>Who might benefit from reading it? </a:t>
            </a:r>
          </a:p>
          <a:p>
            <a:r>
              <a:rPr lang="en-GB" sz="3600" dirty="0">
                <a:solidFill>
                  <a:schemeClr val="bg1"/>
                </a:solidFill>
              </a:rPr>
              <a:t>What contribution does it make to the field?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91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5C8570-6D85-7D5F-BE61-771D18579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Looking at the articles you’ve chosen…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5CEDF-2647-F30B-1DC2-415E4AAF6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</a:rPr>
              <a:t>Can you identify the central theme?</a:t>
            </a:r>
          </a:p>
          <a:p>
            <a:r>
              <a:rPr lang="en-GB" dirty="0">
                <a:solidFill>
                  <a:schemeClr val="bg1"/>
                </a:solidFill>
              </a:rPr>
              <a:t>What is the main argument?</a:t>
            </a:r>
          </a:p>
          <a:p>
            <a:r>
              <a:rPr lang="en-GB" dirty="0">
                <a:solidFill>
                  <a:schemeClr val="bg1"/>
                </a:solidFill>
              </a:rPr>
              <a:t>How is it structured? How does the author organise their ideas?</a:t>
            </a:r>
          </a:p>
          <a:p>
            <a:r>
              <a:rPr lang="en-GB" dirty="0">
                <a:solidFill>
                  <a:schemeClr val="bg1"/>
                </a:solidFill>
              </a:rPr>
              <a:t>What kind of history is it (political, social, cultural, economic history, women’s history, postmodern history, microhistory etc)?</a:t>
            </a:r>
          </a:p>
          <a:p>
            <a:r>
              <a:rPr lang="en-GB" dirty="0">
                <a:solidFill>
                  <a:schemeClr val="bg1"/>
                </a:solidFill>
              </a:rPr>
              <a:t>When was it written? How do you think that context might have shaped the article?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96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7305C6-8452-87DE-9AE9-EFE0FEDBE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Digging in further…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86677-BE7F-3716-2295-1A5E47C1F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 fontScale="92500" lnSpcReduction="20000"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Which sources has the author used to support their arguments?</a:t>
            </a:r>
          </a:p>
          <a:p>
            <a:r>
              <a:rPr lang="en-GB" sz="3600" dirty="0">
                <a:solidFill>
                  <a:schemeClr val="bg1"/>
                </a:solidFill>
              </a:rPr>
              <a:t>What are the strengths and weaknesses of this kind of source?</a:t>
            </a:r>
          </a:p>
          <a:p>
            <a:r>
              <a:rPr lang="en-GB" sz="3600" dirty="0">
                <a:solidFill>
                  <a:schemeClr val="bg1"/>
                </a:solidFill>
              </a:rPr>
              <a:t>Which perspectives are included and excluded in these sources?</a:t>
            </a:r>
          </a:p>
          <a:p>
            <a:r>
              <a:rPr lang="en-GB" sz="3600" dirty="0">
                <a:solidFill>
                  <a:schemeClr val="bg1"/>
                </a:solidFill>
              </a:rPr>
              <a:t>How convincing is the evidence?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5392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0358C5-569A-F675-FD48-9FDC09407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46" y="669925"/>
            <a:ext cx="4650862" cy="4812755"/>
          </a:xfrm>
        </p:spPr>
        <p:txBody>
          <a:bodyPr anchor="b">
            <a:normAutofit/>
          </a:bodyPr>
          <a:lstStyle/>
          <a:p>
            <a:pPr algn="r"/>
            <a:r>
              <a:rPr lang="en-GB" sz="7200">
                <a:solidFill>
                  <a:schemeClr val="bg1"/>
                </a:solidFill>
              </a:rPr>
              <a:t>5 January: Haitian Revolution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06" y="5597879"/>
            <a:ext cx="510200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365CC-0385-B21C-5645-66636E4AA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0314" y="753042"/>
            <a:ext cx="4562272" cy="5172060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Read at least one of the set readings (Blackburn, Girard)</a:t>
            </a:r>
          </a:p>
          <a:p>
            <a:r>
              <a:rPr lang="en-GB" sz="4400" dirty="0">
                <a:solidFill>
                  <a:schemeClr val="bg1"/>
                </a:solidFill>
              </a:rPr>
              <a:t>Read the primary source (1805 Haiti Constitution</a:t>
            </a:r>
          </a:p>
          <a:p>
            <a:r>
              <a:rPr lang="en-GB" sz="4400" dirty="0">
                <a:solidFill>
                  <a:schemeClr val="bg1"/>
                </a:solidFill>
              </a:rPr>
              <a:t>Have a lovely break!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82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456</Words>
  <Application>Microsoft Office PowerPoint</Application>
  <PresentationFormat>Widescreen</PresentationFormat>
  <Paragraphs>69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Aptos Display</vt:lpstr>
      <vt:lpstr>Arial</vt:lpstr>
      <vt:lpstr>Office Theme</vt:lpstr>
      <vt:lpstr>The Modern World</vt:lpstr>
      <vt:lpstr>Review: Transatlantic Slavery</vt:lpstr>
      <vt:lpstr>In today’s session</vt:lpstr>
      <vt:lpstr>Why is review writing a useful academic skill?</vt:lpstr>
      <vt:lpstr>What makes a good article review?</vt:lpstr>
      <vt:lpstr>What is the difference between summary and critique?</vt:lpstr>
      <vt:lpstr>Summary</vt:lpstr>
      <vt:lpstr>Critique</vt:lpstr>
      <vt:lpstr>In short:</vt:lpstr>
      <vt:lpstr>How would you turn a descriptive (summary) sentence into a critique?</vt:lpstr>
      <vt:lpstr>Structuring your review</vt:lpstr>
      <vt:lpstr>Introduction</vt:lpstr>
      <vt:lpstr>Summary</vt:lpstr>
      <vt:lpstr>Analysis</vt:lpstr>
      <vt:lpstr>Conclusion</vt:lpstr>
      <vt:lpstr>Looking at the articles you’ve chosen…</vt:lpstr>
      <vt:lpstr>Digging in further…</vt:lpstr>
      <vt:lpstr>5 January: Haitian Revolution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1</cp:revision>
  <dcterms:created xsi:type="dcterms:W3CDTF">2025-12-11T17:55:16Z</dcterms:created>
  <dcterms:modified xsi:type="dcterms:W3CDTF">2025-12-11T18:39:22Z</dcterms:modified>
</cp:coreProperties>
</file>