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65" r:id="rId5"/>
    <p:sldId id="271" r:id="rId6"/>
    <p:sldId id="272" r:id="rId7"/>
    <p:sldId id="273" r:id="rId8"/>
    <p:sldId id="284" r:id="rId9"/>
    <p:sldId id="283" r:id="rId10"/>
    <p:sldId id="274" r:id="rId11"/>
    <p:sldId id="275" r:id="rId12"/>
    <p:sldId id="277" r:id="rId13"/>
    <p:sldId id="278" r:id="rId14"/>
    <p:sldId id="286" r:id="rId15"/>
    <p:sldId id="269" r:id="rId16"/>
    <p:sldId id="268" r:id="rId17"/>
  </p:sldIdLst>
  <p:sldSz cx="9144000" cy="6858000" type="screen4x3"/>
  <p:notesSz cx="6794500" cy="9929813"/>
  <p:embeddedFontLst>
    <p:embeddedFont>
      <p:font typeface="Calibri" panose="020F0502020204030204" pitchFamily="34" charset="0"/>
      <p:regular r:id="rId20"/>
      <p:bold r:id="rId21"/>
      <p:italic r:id="rId22"/>
      <p:boldItalic r:id="rId23"/>
    </p:embeddedFont>
  </p:embeddedFontLst>
  <p:defaultTextStyle>
    <a:defPPr>
      <a:defRPr lang="en-GB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pitchFamily="1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pitchFamily="1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pitchFamily="1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pitchFamily="1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pitchFamily="1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pitchFamily="1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pitchFamily="1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pitchFamily="1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pitchFamily="1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5306"/>
    <a:srgbClr val="DF3C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5793B8-1192-4320-A011-7B5F6734F300}" v="1" dt="2020-10-08T11:11:46.1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652" autoAdjust="0"/>
  </p:normalViewPr>
  <p:slideViewPr>
    <p:cSldViewPr snapToGrid="0" snapToObjects="1">
      <p:cViewPr varScale="1">
        <p:scale>
          <a:sx n="116" d="100"/>
          <a:sy n="116" d="100"/>
        </p:scale>
        <p:origin x="146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font" Target="fonts/font2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font" Target="fonts/font1.fntdata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4.fntdata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3.fntdata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loyd, Llinos" userId="d286339c-ec53-46c6-b227-6ff02b667f33" providerId="ADAL" clId="{150271CC-FF54-4084-ABA7-7350F73B0270}"/>
    <pc:docChg chg="custSel modSld">
      <pc:chgData name="Lloyd, Llinos" userId="d286339c-ec53-46c6-b227-6ff02b667f33" providerId="ADAL" clId="{150271CC-FF54-4084-ABA7-7350F73B0270}" dt="2019-10-23T09:30:45.790" v="93" actId="207"/>
      <pc:docMkLst>
        <pc:docMk/>
      </pc:docMkLst>
      <pc:sldChg chg="modSp">
        <pc:chgData name="Lloyd, Llinos" userId="d286339c-ec53-46c6-b227-6ff02b667f33" providerId="ADAL" clId="{150271CC-FF54-4084-ABA7-7350F73B0270}" dt="2019-10-23T09:30:45.790" v="93" actId="207"/>
        <pc:sldMkLst>
          <pc:docMk/>
          <pc:sldMk cId="1503141086" sldId="274"/>
        </pc:sldMkLst>
        <pc:spChg chg="mod">
          <ac:chgData name="Lloyd, Llinos" userId="d286339c-ec53-46c6-b227-6ff02b667f33" providerId="ADAL" clId="{150271CC-FF54-4084-ABA7-7350F73B0270}" dt="2019-10-23T09:30:31.300" v="92" actId="207"/>
          <ac:spMkLst>
            <pc:docMk/>
            <pc:sldMk cId="1503141086" sldId="274"/>
            <ac:spMk id="2" creationId="{00000000-0000-0000-0000-000000000000}"/>
          </ac:spMkLst>
        </pc:spChg>
        <pc:spChg chg="mod">
          <ac:chgData name="Lloyd, Llinos" userId="d286339c-ec53-46c6-b227-6ff02b667f33" providerId="ADAL" clId="{150271CC-FF54-4084-ABA7-7350F73B0270}" dt="2019-10-23T09:30:14.346" v="91" actId="27636"/>
          <ac:spMkLst>
            <pc:docMk/>
            <pc:sldMk cId="1503141086" sldId="274"/>
            <ac:spMk id="3" creationId="{00000000-0000-0000-0000-000000000000}"/>
          </ac:spMkLst>
        </pc:spChg>
        <pc:spChg chg="mod">
          <ac:chgData name="Lloyd, Llinos" userId="d286339c-ec53-46c6-b227-6ff02b667f33" providerId="ADAL" clId="{150271CC-FF54-4084-ABA7-7350F73B0270}" dt="2019-10-23T09:30:45.790" v="93" actId="207"/>
          <ac:spMkLst>
            <pc:docMk/>
            <pc:sldMk cId="1503141086" sldId="274"/>
            <ac:spMk id="6" creationId="{00000000-0000-0000-0000-000000000000}"/>
          </ac:spMkLst>
        </pc:spChg>
      </pc:sldChg>
    </pc:docChg>
  </pc:docChgLst>
  <pc:docChgLst>
    <pc:chgData name="Lloyd, Llinos" userId="d286339c-ec53-46c6-b227-6ff02b667f33" providerId="ADAL" clId="{BB5793B8-1192-4320-A011-7B5F6734F300}"/>
    <pc:docChg chg="custSel modSld">
      <pc:chgData name="Lloyd, Llinos" userId="d286339c-ec53-46c6-b227-6ff02b667f33" providerId="ADAL" clId="{BB5793B8-1192-4320-A011-7B5F6734F300}" dt="2020-10-08T11:12:12.041" v="118" actId="20577"/>
      <pc:docMkLst>
        <pc:docMk/>
      </pc:docMkLst>
      <pc:sldChg chg="modSp">
        <pc:chgData name="Lloyd, Llinos" userId="d286339c-ec53-46c6-b227-6ff02b667f33" providerId="ADAL" clId="{BB5793B8-1192-4320-A011-7B5F6734F300}" dt="2020-10-08T11:10:46.217" v="23" actId="207"/>
        <pc:sldMkLst>
          <pc:docMk/>
          <pc:sldMk cId="3933367937" sldId="271"/>
        </pc:sldMkLst>
        <pc:graphicFrameChg chg="modGraphic">
          <ac:chgData name="Lloyd, Llinos" userId="d286339c-ec53-46c6-b227-6ff02b667f33" providerId="ADAL" clId="{BB5793B8-1192-4320-A011-7B5F6734F300}" dt="2020-10-08T11:10:46.217" v="23" actId="207"/>
          <ac:graphicFrameMkLst>
            <pc:docMk/>
            <pc:sldMk cId="3933367937" sldId="271"/>
            <ac:graphicFrameMk id="3" creationId="{00000000-0000-0000-0000-000000000000}"/>
          </ac:graphicFrameMkLst>
        </pc:graphicFrameChg>
      </pc:sldChg>
      <pc:sldChg chg="modSp">
        <pc:chgData name="Lloyd, Llinos" userId="d286339c-ec53-46c6-b227-6ff02b667f33" providerId="ADAL" clId="{BB5793B8-1192-4320-A011-7B5F6734F300}" dt="2020-10-08T11:12:12.041" v="118" actId="20577"/>
        <pc:sldMkLst>
          <pc:docMk/>
          <pc:sldMk cId="1514137385" sldId="277"/>
        </pc:sldMkLst>
        <pc:spChg chg="mod">
          <ac:chgData name="Lloyd, Llinos" userId="d286339c-ec53-46c6-b227-6ff02b667f33" providerId="ADAL" clId="{BB5793B8-1192-4320-A011-7B5F6734F300}" dt="2020-10-08T11:12:12.041" v="118" actId="20577"/>
          <ac:spMkLst>
            <pc:docMk/>
            <pc:sldMk cId="1514137385" sldId="277"/>
            <ac:spMk id="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944283" cy="4964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8645" y="1"/>
            <a:ext cx="2944283" cy="4964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658A1A-67A1-453F-9198-7D099EB87C61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31600"/>
            <a:ext cx="2944283" cy="496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8645" y="9431600"/>
            <a:ext cx="2944283" cy="496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26AFB1-060D-46E5-A175-CC0659E78A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9335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944283" cy="4964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8645" y="1"/>
            <a:ext cx="2944283" cy="4964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64709F-7B92-4904-980E-C27FFADFC1BF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46125"/>
            <a:ext cx="4962525" cy="37226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6662"/>
            <a:ext cx="5435600" cy="446841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31600"/>
            <a:ext cx="2944283" cy="496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8645" y="9431600"/>
            <a:ext cx="2944283" cy="496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E7319E-213C-4920-A16F-A5F1452085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7785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F64F25-C7F6-4E11-8B8C-CCA7BD6D9214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4851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E7319E-213C-4920-A16F-A5F14520856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4253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E7319E-213C-4920-A16F-A5F14520856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1749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F64F25-C7F6-4E11-8B8C-CCA7BD6D9214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4851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file://localhost/Volumes/Other%20Clients/Eduqas/P17661%20Eduqas%20Brand%20Identity%20Guidelines/Links/Corbis-42-53088181.jpg" TargetMode="External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rbis-42-53088181_bandw.jpg"/>
          <p:cNvPicPr preferRelativeResize="0">
            <a:picLocks/>
          </p:cNvPicPr>
          <p:nvPr userDrawn="1"/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" t="9973" r="-331" b="4013"/>
          <a:stretch>
            <a:fillRect/>
          </a:stretch>
        </p:blipFill>
        <p:spPr>
          <a:xfrm>
            <a:off x="5425200" y="3048000"/>
            <a:ext cx="3261600" cy="2805414"/>
          </a:xfrm>
          <a:prstGeom prst="rect">
            <a:avLst/>
          </a:prstGeom>
        </p:spPr>
      </p:pic>
      <p:sp>
        <p:nvSpPr>
          <p:cNvPr id="7" name="Text Placeholder 17"/>
          <p:cNvSpPr>
            <a:spLocks noGrp="1"/>
          </p:cNvSpPr>
          <p:nvPr>
            <p:ph type="body" sz="quarter" idx="15" hasCustomPrompt="1"/>
          </p:nvPr>
        </p:nvSpPr>
        <p:spPr>
          <a:xfrm>
            <a:off x="487363" y="3094339"/>
            <a:ext cx="4868862" cy="2805113"/>
          </a:xfrm>
        </p:spPr>
        <p:txBody>
          <a:bodyPr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Invellab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id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quiberumqui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non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rerovit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era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consequunt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accabor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epelicabo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. Nam, id ex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enis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alis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es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doluptas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sunt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pa non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plaudam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rateseque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oditibusae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is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ut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eturem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ea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dent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est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esed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modis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quam, quam, id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modit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mi,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omnit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accusci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magnatur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,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solum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int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ullandi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oreium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eos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aut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que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veligenim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si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ut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reperatio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doluptatem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voluptam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est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,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comnim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fugitat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iorecup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 </a:t>
            </a:r>
            <a:r>
              <a:rPr lang="en-GB" baseline="30000" dirty="0" err="1">
                <a:solidFill>
                  <a:srgbClr val="5A5A59"/>
                </a:solidFill>
                <a:latin typeface="Bliss-Light"/>
                <a:cs typeface="Bliss-Light"/>
              </a:rPr>
              <a:t>tincti</a:t>
            </a:r>
            <a:r>
              <a:rPr lang="en-GB" baseline="30000" dirty="0">
                <a:solidFill>
                  <a:srgbClr val="5A5A59"/>
                </a:solidFill>
                <a:latin typeface="Bliss-Light"/>
                <a:cs typeface="Bliss-Light"/>
              </a:rPr>
              <a:t>. </a:t>
            </a:r>
          </a:p>
          <a:p>
            <a:pPr lvl="0"/>
            <a:endParaRPr lang="en-GB" dirty="0"/>
          </a:p>
        </p:txBody>
      </p:sp>
      <p:sp>
        <p:nvSpPr>
          <p:cNvPr id="10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487363" y="1567656"/>
            <a:ext cx="8418513" cy="1188244"/>
          </a:xfrm>
        </p:spPr>
        <p:txBody>
          <a:bodyPr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3200" baseline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dirty="0" err="1"/>
              <a:t>Teitl</a:t>
            </a:r>
            <a:r>
              <a:rPr lang="en-US" dirty="0"/>
              <a:t> 1 | Title 1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3200" kern="1100" spc="-50" dirty="0" err="1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Teitl</a:t>
            </a:r>
            <a:r>
              <a:rPr lang="en-US" sz="3200" kern="1100" spc="-50" dirty="0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 2 | Title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58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2894120"/>
            <a:ext cx="8229600" cy="3232043"/>
          </a:xfrm>
          <a:prstGeom prst="rect">
            <a:avLst/>
          </a:prstGeom>
        </p:spPr>
        <p:txBody>
          <a:bodyPr/>
          <a:lstStyle>
            <a:lvl1pPr marL="0" marR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>
                <a:solidFill>
                  <a:srgbClr val="DF3C0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Subheading | Is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deitl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ＭＳ Ｐゴシック" pitchFamily="1" charset="-128"/>
              <a:cs typeface="Arial" panose="020B0604020202020204" pitchFamily="34" charset="0"/>
            </a:endParaRPr>
          </a:p>
          <a:p>
            <a:pPr marL="285750" marR="0" lvl="0" indent="-28575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Lorem ipsum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dolor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sit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amet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,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consectetuer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adipiscing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elit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.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Aenean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commodo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ligula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eget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dolor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.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Aenean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massa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.</a:t>
            </a:r>
          </a:p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srgbClr val="5A5A59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endParaRPr kumimoji="0" lang="en-GB" sz="1400" b="0" i="0" u="none" strike="noStrike" kern="1200" cap="none" spc="0" normalizeH="0" baseline="30000" noProof="0" dirty="0">
              <a:ln>
                <a:noFill/>
              </a:ln>
              <a:solidFill>
                <a:srgbClr val="5A5A59"/>
              </a:solidFill>
              <a:effectLst/>
              <a:uLnTx/>
              <a:uFillTx/>
              <a:latin typeface="Arial" panose="020B0604020202020204" pitchFamily="34" charset="0"/>
              <a:ea typeface="ＭＳ Ｐゴシック" pitchFamily="1" charset="-128"/>
              <a:cs typeface="Arial" panose="020B0604020202020204" pitchFamily="34" charset="0"/>
            </a:endParaRPr>
          </a:p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Subheading | Is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deitl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ＭＳ Ｐゴシック" pitchFamily="1" charset="-128"/>
              <a:cs typeface="Arial" panose="020B0604020202020204" pitchFamily="34" charset="0"/>
            </a:endParaRPr>
          </a:p>
          <a:p>
            <a:pPr marL="285750" marR="0" lvl="0" indent="-28575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Lorem ipsum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dolor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sit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amet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,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consectetuer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adipiscing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elit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.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Aenean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commodo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ligula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eget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dolor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.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Aenean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massa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30000" noProof="0" dirty="0">
              <a:ln>
                <a:noFill/>
              </a:ln>
              <a:solidFill>
                <a:srgbClr val="5A5A59"/>
              </a:solidFill>
              <a:effectLst/>
              <a:uLnTx/>
              <a:uFillTx/>
              <a:latin typeface="Arial" panose="020B0604020202020204" pitchFamily="34" charset="0"/>
              <a:ea typeface="ＭＳ Ｐゴシック" pitchFamily="1" charset="-128"/>
              <a:cs typeface="Arial" panose="020B0604020202020204" pitchFamily="34" charset="0"/>
            </a:endParaRPr>
          </a:p>
          <a:p>
            <a:pPr marL="0" marR="0" lvl="0" indent="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DF3C06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Subheading | Is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deitl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ＭＳ Ｐゴシック" pitchFamily="1" charset="-128"/>
              <a:cs typeface="Arial" panose="020B0604020202020204" pitchFamily="34" charset="0"/>
            </a:endParaRPr>
          </a:p>
          <a:p>
            <a:pPr marL="285750" marR="0" lvl="0" indent="-28575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Lorem ipsum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dolor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sit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amet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,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consectetuer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adipiscing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elit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.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Aenean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commodo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ligula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eget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dolor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.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Aenean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3000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massa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liss-Light"/>
                <a:ea typeface="ＭＳ Ｐゴシック" pitchFamily="1" charset="-128"/>
                <a:cs typeface="Bliss-Light"/>
              </a:rPr>
              <a:t>. </a:t>
            </a:r>
          </a:p>
          <a:p>
            <a:pPr marL="285750" marR="0" lvl="0" indent="-285750" algn="l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dirty="0"/>
          </a:p>
        </p:txBody>
      </p:sp>
      <p:sp>
        <p:nvSpPr>
          <p:cNvPr id="5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487363" y="1567656"/>
            <a:ext cx="8418513" cy="1188244"/>
          </a:xfrm>
        </p:spPr>
        <p:txBody>
          <a:bodyPr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3200" baseline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dirty="0" err="1"/>
              <a:t>Teitl</a:t>
            </a:r>
            <a:r>
              <a:rPr lang="en-US" dirty="0"/>
              <a:t> 1 | Title 1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3200" kern="1100" spc="-50" dirty="0" err="1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Teitl</a:t>
            </a:r>
            <a:r>
              <a:rPr lang="en-US" sz="3200" kern="1100" spc="-50" dirty="0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 2 | Title 2</a:t>
            </a:r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487363" y="1567656"/>
            <a:ext cx="8418513" cy="1188244"/>
          </a:xfrm>
        </p:spPr>
        <p:txBody>
          <a:bodyPr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3200" baseline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dirty="0" err="1"/>
              <a:t>Teitl</a:t>
            </a:r>
            <a:r>
              <a:rPr lang="en-US" dirty="0"/>
              <a:t> 1 | Title 1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3200" kern="1100" spc="-50" dirty="0" err="1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Teitl</a:t>
            </a:r>
            <a:r>
              <a:rPr lang="en-US" sz="3200" kern="1100" spc="-50" dirty="0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 2 | Title 2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7"/>
          </p:nvPr>
        </p:nvSpPr>
        <p:spPr>
          <a:xfrm>
            <a:off x="487363" y="3098800"/>
            <a:ext cx="3868737" cy="3306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0" name="Text Placeholder 6"/>
          <p:cNvSpPr>
            <a:spLocks noGrp="1"/>
          </p:cNvSpPr>
          <p:nvPr>
            <p:ph type="body" sz="quarter" idx="18"/>
          </p:nvPr>
        </p:nvSpPr>
        <p:spPr>
          <a:xfrm>
            <a:off x="4640263" y="3098800"/>
            <a:ext cx="3868737" cy="3306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487363" y="1567656"/>
            <a:ext cx="8418513" cy="1188244"/>
          </a:xfrm>
        </p:spPr>
        <p:txBody>
          <a:bodyPr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3200" baseline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dirty="0" err="1"/>
              <a:t>Teitl</a:t>
            </a:r>
            <a:r>
              <a:rPr lang="en-US" dirty="0"/>
              <a:t> 1 | Title 1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3200" kern="1100" spc="-50" dirty="0" err="1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Teitl</a:t>
            </a:r>
            <a:r>
              <a:rPr lang="en-US" sz="3200" kern="1100" spc="-50" dirty="0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 2 | Title 2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457200" y="2984501"/>
            <a:ext cx="8229600" cy="2781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 userDrawn="1">
            <p:extLst>
              <p:ext uri="{D42A27DB-BD31-4B8C-83A1-F6EECF244321}">
                <p14:modId xmlns:p14="http://schemas.microsoft.com/office/powerpoint/2010/main" val="2155625936"/>
              </p:ext>
            </p:extLst>
          </p:nvPr>
        </p:nvGraphicFramePr>
        <p:xfrm>
          <a:off x="554736" y="3238500"/>
          <a:ext cx="6569964" cy="2935326"/>
        </p:xfrm>
        <a:graphic>
          <a:graphicData uri="http://schemas.openxmlformats.org/drawingml/2006/table">
            <a:tbl>
              <a:tblPr firstRow="1" bandRow="1"/>
              <a:tblGrid>
                <a:gridCol w="32849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8498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6448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kern="1200" dirty="0" err="1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Pennawd</a:t>
                      </a:r>
                      <a:r>
                        <a:rPr lang="en-GB" sz="1600" b="1" kern="1200" baseline="0" dirty="0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en-GB" sz="1600" b="1" kern="1200" baseline="0" dirty="0" err="1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ar</a:t>
                      </a:r>
                      <a:r>
                        <a:rPr lang="en-GB" sz="1600" b="1" kern="1200" baseline="0" dirty="0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en-GB" sz="1600" b="1" kern="1200" baseline="0" dirty="0" err="1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gyfer</a:t>
                      </a:r>
                      <a:r>
                        <a:rPr lang="en-GB" sz="1600" b="1" kern="1200" baseline="0" dirty="0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en-GB" sz="1600" b="1" kern="1200" baseline="0" dirty="0" err="1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tabl</a:t>
                      </a:r>
                      <a:r>
                        <a:rPr lang="en-GB" sz="1600" b="1" kern="1200" baseline="0" dirty="0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 | </a:t>
                      </a:r>
                      <a:r>
                        <a:rPr lang="en-GB" sz="1600" b="1" kern="1200" dirty="0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Table heading 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6E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57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kern="1200" dirty="0" err="1">
                          <a:solidFill>
                            <a:schemeClr val="tx1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Testun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solidFill>
                            <a:schemeClr val="tx1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This</a:t>
                      </a:r>
                      <a:r>
                        <a:rPr lang="en-US" sz="1400" kern="1200" baseline="0" dirty="0">
                          <a:solidFill>
                            <a:schemeClr val="tx1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 is an example of how a primary table should look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83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kern="1200" dirty="0" err="1">
                          <a:solidFill>
                            <a:schemeClr val="tx1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Testun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solidFill>
                            <a:schemeClr val="tx1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Text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83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Testun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solidFill>
                            <a:schemeClr val="tx1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Text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83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Testun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solidFill>
                            <a:schemeClr val="tx1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Text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487363" y="1567656"/>
            <a:ext cx="8418513" cy="1188244"/>
          </a:xfrm>
        </p:spPr>
        <p:txBody>
          <a:bodyPr/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3200" baseline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dirty="0" err="1"/>
              <a:t>Teitl</a:t>
            </a:r>
            <a:r>
              <a:rPr lang="en-US" dirty="0"/>
              <a:t> 1 | Title 1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3200" kern="1100" spc="-50" dirty="0" err="1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Teitl</a:t>
            </a:r>
            <a:r>
              <a:rPr lang="en-US" sz="3200" kern="1100" spc="-50" dirty="0">
                <a:solidFill>
                  <a:srgbClr val="0096ED"/>
                </a:solidFill>
                <a:latin typeface="Gotham Rounded Book"/>
                <a:ea typeface="Times New Roman"/>
                <a:cs typeface="Gotham Rounded Book"/>
              </a:rPr>
              <a:t> 2 | Title 2</a:t>
            </a:r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20939B21-3098-4B97-BDC4-7DCDB44F921F}" type="datetimeFigureOut">
              <a:rPr lang="en-GB"/>
              <a:pPr/>
              <a:t>08/10/2020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784012CD-55BA-40C8-93AF-4E9A6F52F330}" type="slidenum">
              <a:rPr lang="en-GB"/>
              <a:pPr/>
              <a:t>‹#›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5788" y="585788"/>
            <a:ext cx="8291882" cy="1420812"/>
          </a:xfrm>
          <a:prstGeom prst="rect">
            <a:avLst/>
          </a:prstGeom>
        </p:spPr>
        <p:txBody>
          <a:bodyPr/>
          <a:lstStyle>
            <a:lvl1pPr marL="0" marR="0" indent="0" algn="l" defTabSz="457200" rtl="0" eaLnBrk="1" fontAlgn="base" latinLnBrk="0" hangingPunct="1">
              <a:lnSpc>
                <a:spcPct val="8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 sz="3200"/>
            </a:lvl1pPr>
          </a:lstStyle>
          <a:p>
            <a:pPr marL="0" marR="0" lvl="0" indent="0" algn="l" defTabSz="457200" rtl="0" eaLnBrk="1" fontAlgn="base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100" cap="none" spc="-3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otham Rounded Book"/>
                <a:ea typeface="ＭＳ Ｐゴシック" pitchFamily="1" charset="-128"/>
                <a:cs typeface="Gotham Rounded Book"/>
              </a:rPr>
              <a:t>TEITL | TITLE</a:t>
            </a:r>
          </a:p>
          <a:p>
            <a:pPr marL="0" marR="0" lvl="0" indent="0" algn="l" defTabSz="457200" rtl="0" eaLnBrk="1" fontAlgn="base" latinLnBrk="0" hangingPunct="1">
              <a:lnSpc>
                <a:spcPct val="80000"/>
              </a:lnSpc>
              <a:spcBef>
                <a:spcPct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100" cap="none" spc="-3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otham Rounded Book"/>
                <a:ea typeface="ＭＳ Ｐゴシック" pitchFamily="1" charset="-128"/>
                <a:cs typeface="Gotham Rounded Book"/>
              </a:rPr>
              <a:t>[GORFFENNAF | JULY 2014]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31" y="1911"/>
            <a:ext cx="9152231" cy="1265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Placeholder 1"/>
          <p:cNvSpPr>
            <a:spLocks noGrp="1"/>
          </p:cNvSpPr>
          <p:nvPr>
            <p:ph type="title"/>
          </p:nvPr>
        </p:nvSpPr>
        <p:spPr>
          <a:xfrm>
            <a:off x="453084" y="142557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9" name="Text Placeholder 2"/>
          <p:cNvSpPr>
            <a:spLocks noGrp="1"/>
          </p:cNvSpPr>
          <p:nvPr>
            <p:ph type="body" idx="1"/>
          </p:nvPr>
        </p:nvSpPr>
        <p:spPr>
          <a:xfrm>
            <a:off x="457200" y="2984501"/>
            <a:ext cx="8229600" cy="2781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5" name="Picture 5" descr="Y:\Tools and Systems\Educational Support\Marketing and Communications\Jay\Banners\Power Point\cbac-POWERPOINTheader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400" y="25400"/>
            <a:ext cx="9169400" cy="133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0" r:id="rId2"/>
    <p:sldLayoutId id="2147483652" r:id="rId3"/>
    <p:sldLayoutId id="2147483653" r:id="rId4"/>
    <p:sldLayoutId id="2147483654" r:id="rId5"/>
    <p:sldLayoutId id="2147483655" r:id="rId6"/>
  </p:sldLayoutIdLst>
  <p:txStyles>
    <p:titleStyle>
      <a:lvl1pPr algn="l" defTabSz="457200" rtl="0" eaLnBrk="1" fontAlgn="base" hangingPunct="1">
        <a:spcBef>
          <a:spcPct val="0"/>
        </a:spcBef>
        <a:spcAft>
          <a:spcPct val="0"/>
        </a:spcAft>
        <a:defRPr sz="3200" kern="1200">
          <a:solidFill>
            <a:srgbClr val="0070C0"/>
          </a:solidFill>
          <a:latin typeface="Arial" panose="020B0604020202020204" pitchFamily="34" charset="0"/>
          <a:ea typeface="ＭＳ Ｐゴシック" pitchFamily="1" charset="-128"/>
          <a:cs typeface="Arial" panose="020B0604020202020204" pitchFamily="34" charset="0"/>
        </a:defRPr>
      </a:lvl1pPr>
      <a:lvl2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1" charset="-128"/>
        </a:defRPr>
      </a:lvl2pPr>
      <a:lvl3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1" charset="-128"/>
        </a:defRPr>
      </a:lvl3pPr>
      <a:lvl4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1" charset="-128"/>
        </a:defRPr>
      </a:lvl4pPr>
      <a:lvl5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1" charset="-128"/>
        </a:defRPr>
      </a:lvl5pPr>
      <a:lvl6pPr marL="4572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1" charset="-128"/>
        </a:defRPr>
      </a:lvl6pPr>
      <a:lvl7pPr marL="9144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1" charset="-128"/>
        </a:defRPr>
      </a:lvl7pPr>
      <a:lvl8pPr marL="13716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1" charset="-128"/>
        </a:defRPr>
      </a:lvl8pPr>
      <a:lvl9pPr marL="18288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1" charset="-128"/>
        </a:defRPr>
      </a:lvl9pPr>
    </p:titleStyle>
    <p:bodyStyle>
      <a:lvl1pPr marL="0" indent="0" algn="l" defTabSz="457200" rtl="0" eaLnBrk="1" fontAlgn="base" hangingPunct="1">
        <a:spcBef>
          <a:spcPct val="20000"/>
        </a:spcBef>
        <a:spcAft>
          <a:spcPct val="0"/>
        </a:spcAft>
        <a:buFont typeface="Arial" pitchFamily="34" charset="0"/>
        <a:buNone/>
        <a:defRPr sz="2400" kern="1200">
          <a:solidFill>
            <a:schemeClr val="tx1"/>
          </a:solidFill>
          <a:latin typeface="Arial" panose="020B0604020202020204" pitchFamily="34" charset="0"/>
          <a:ea typeface="ＭＳ Ｐゴシック" pitchFamily="1" charset="-128"/>
          <a:cs typeface="Arial" panose="020B0604020202020204" pitchFamily="34" charset="0"/>
        </a:defRPr>
      </a:lvl1pPr>
      <a:lvl2pPr marL="742950" indent="-285750" algn="l" defTabSz="457200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ＭＳ Ｐゴシック" pitchFamily="1" charset="-128"/>
          <a:cs typeface="+mn-cs"/>
        </a:defRPr>
      </a:lvl2pPr>
      <a:lvl3pPr marL="1143000" indent="-228600" algn="l" defTabSz="457200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ＭＳ Ｐゴシック" pitchFamily="1" charset="-128"/>
          <a:cs typeface="+mn-cs"/>
        </a:defRPr>
      </a:lvl3pPr>
      <a:lvl4pPr marL="1600200" indent="-228600" algn="l" defTabSz="457200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ＭＳ Ｐゴシック" pitchFamily="1" charset="-128"/>
          <a:cs typeface="+mn-cs"/>
        </a:defRPr>
      </a:lvl4pPr>
      <a:lvl5pPr marL="2057400" indent="-228600" algn="l" defTabSz="457200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ＭＳ Ｐゴシック" pitchFamily="1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jec.co.uk/qualifications/welsh-literature/CBAC%20TGAU%20Llenyddaieth%20Gymraeg%20Manyleb%202015%2024-10-14%20-%20Branded.pdf?language_id=1" TargetMode="External"/><Relationship Id="rId7" Type="http://schemas.openxmlformats.org/officeDocument/2006/relationships/hyperlink" Target="http://adnoddau.cbac.co.uk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bac.co.uk/" TargetMode="External"/><Relationship Id="rId5" Type="http://schemas.openxmlformats.org/officeDocument/2006/relationships/hyperlink" Target="http://www.wjecservices.co.uk/" TargetMode="External"/><Relationship Id="rId4" Type="http://schemas.openxmlformats.org/officeDocument/2006/relationships/hyperlink" Target="http://www.wjec.co.uk/qualifications/welsh-literature/CBAC%20TGAU%20Llenyddiaeth%20Gymraeg%20-%20SAMs%20(29-10-14)%20-%20Branded.pdf?language_id=1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bac.co.uk/qualifications/welsh-literature/?language_id=2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aaa.cbac.co.uk/" TargetMode="External"/><Relationship Id="rId4" Type="http://schemas.openxmlformats.org/officeDocument/2006/relationships/hyperlink" Target="http://adnoddau.cbac.co.uk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278738" y="1098550"/>
            <a:ext cx="81076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US" sz="3600" kern="1100" spc="-30" dirty="0">
                <a:solidFill>
                  <a:schemeClr val="bg1"/>
                </a:solidFill>
                <a:latin typeface="Gotham Rounded Book"/>
                <a:cs typeface="Gotham Rounded Book"/>
              </a:rPr>
              <a:t>TGAU LLENYDDIAETH GYMRAEG</a:t>
            </a:r>
          </a:p>
          <a:p>
            <a:pPr>
              <a:lnSpc>
                <a:spcPct val="80000"/>
              </a:lnSpc>
            </a:pPr>
            <a:endParaRPr lang="en-US" sz="4400" kern="1100" spc="-30" dirty="0">
              <a:solidFill>
                <a:schemeClr val="bg1"/>
              </a:solidFill>
              <a:latin typeface="Gotham Rounded Book"/>
              <a:cs typeface="Gotham Rounded Book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16" y="5874317"/>
            <a:ext cx="798967" cy="798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293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5857738"/>
              </p:ext>
            </p:extLst>
          </p:nvPr>
        </p:nvGraphicFramePr>
        <p:xfrm>
          <a:off x="694436" y="1445947"/>
          <a:ext cx="7268464" cy="4495326"/>
        </p:xfrm>
        <a:graphic>
          <a:graphicData uri="http://schemas.openxmlformats.org/drawingml/2006/table">
            <a:tbl>
              <a:tblPr firstRow="1" bandRow="1"/>
              <a:tblGrid>
                <a:gridCol w="24678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00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168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kern="1200" dirty="0" err="1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Strwythur</a:t>
                      </a:r>
                      <a:r>
                        <a:rPr lang="en-GB" sz="2000" b="1" kern="1200" dirty="0">
                          <a:solidFill>
                            <a:srgbClr val="FFFFFF"/>
                          </a:solidFill>
                          <a:effectLst/>
                          <a:latin typeface="Bliss-Light"/>
                          <a:ea typeface="Times New Roman"/>
                          <a:cs typeface="Arial"/>
                        </a:rPr>
                        <a:t> Cyffredinol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6E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6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Cynllun</a:t>
                      </a:r>
                      <a:r>
                        <a:rPr lang="en-US" sz="1600" b="1" kern="1200" baseline="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 </a:t>
                      </a:r>
                      <a:r>
                        <a:rPr lang="en-US" sz="1600" b="1" kern="1200" baseline="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unedol</a:t>
                      </a:r>
                      <a:r>
                        <a:rPr lang="en-US" sz="1600" b="1" kern="1200" baseline="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 </a:t>
                      </a:r>
                      <a:endParaRPr lang="en-GB" sz="1600" b="1" dirty="0">
                        <a:solidFill>
                          <a:schemeClr val="tx2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600" b="1" dirty="0">
                        <a:solidFill>
                          <a:schemeClr val="tx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Pedair</a:t>
                      </a:r>
                      <a:r>
                        <a:rPr lang="en-GB" sz="1600" b="1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uned</a:t>
                      </a:r>
                      <a:r>
                        <a:rPr lang="en-GB" sz="1600" b="1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en-GB" sz="1600" b="1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pwysoli</a:t>
                      </a:r>
                      <a:r>
                        <a:rPr lang="en-GB" sz="1600" b="1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pob</a:t>
                      </a:r>
                      <a:r>
                        <a:rPr lang="en-GB" sz="1600" b="1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uned</a:t>
                      </a:r>
                      <a:r>
                        <a:rPr lang="en-GB" sz="1600" b="1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 - 25%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18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Cynllun</a:t>
                      </a:r>
                      <a:r>
                        <a:rPr lang="en-GB" sz="1600" b="1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haenol</a:t>
                      </a:r>
                      <a:endParaRPr lang="en-GB" sz="1600" b="1" dirty="0">
                        <a:solidFill>
                          <a:schemeClr val="tx2"/>
                        </a:solidFill>
                        <a:effectLst/>
                        <a:latin typeface="Bliss-Light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Haen</a:t>
                      </a:r>
                      <a:r>
                        <a:rPr lang="en-GB" sz="1600" b="1" baseline="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600" b="1" baseline="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Uwch</a:t>
                      </a:r>
                      <a:r>
                        <a:rPr lang="en-GB" sz="1600" b="1" baseline="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: A* - D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baseline="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Haen</a:t>
                      </a:r>
                      <a:r>
                        <a:rPr lang="en-GB" sz="1600" b="1" baseline="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600" b="1" baseline="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Sylfaenol</a:t>
                      </a:r>
                      <a:r>
                        <a:rPr lang="en-GB" sz="1600" b="1" baseline="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: C - G</a:t>
                      </a:r>
                      <a:endParaRPr lang="en-GB" sz="1600" b="1" dirty="0">
                        <a:solidFill>
                          <a:schemeClr val="tx2"/>
                        </a:solidFill>
                        <a:effectLst/>
                        <a:latin typeface="Bliss-Light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953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Cyfleoedd</a:t>
                      </a:r>
                      <a:r>
                        <a:rPr lang="en-US" sz="1600" b="1" kern="1200" baseline="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 </a:t>
                      </a:r>
                      <a:r>
                        <a:rPr lang="en-US" sz="1600" b="1" kern="1200" baseline="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asesu</a:t>
                      </a:r>
                      <a:endParaRPr lang="en-GB" sz="1600" b="1" dirty="0">
                        <a:solidFill>
                          <a:schemeClr val="tx2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600" b="1" dirty="0">
                        <a:solidFill>
                          <a:schemeClr val="tx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baseline="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Ionawr</a:t>
                      </a:r>
                      <a:r>
                        <a:rPr lang="en-US" sz="1600" b="1" kern="1200" baseline="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 - </a:t>
                      </a:r>
                      <a:r>
                        <a:rPr lang="en-US" sz="1600" b="1" kern="1200" baseline="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Uned</a:t>
                      </a:r>
                      <a:r>
                        <a:rPr lang="en-US" sz="1600" b="1" kern="1200" baseline="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 1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Haf</a:t>
                      </a:r>
                      <a:r>
                        <a:rPr lang="en-US" sz="1600" b="1" kern="1200" baseline="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: </a:t>
                      </a:r>
                      <a:r>
                        <a:rPr lang="en-US" sz="1600" b="1" kern="1200" baseline="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Unedau</a:t>
                      </a:r>
                      <a:r>
                        <a:rPr lang="en-US" sz="1600" b="1" kern="1200" baseline="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 1, 2, 3, 4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58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Papurau</a:t>
                      </a:r>
                      <a:r>
                        <a:rPr lang="en-GB" sz="1600" b="1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ysgrifenedig</a:t>
                      </a:r>
                      <a:endParaRPr lang="en-GB" sz="1600" b="1" dirty="0">
                        <a:solidFill>
                          <a:schemeClr val="tx2"/>
                        </a:solidFill>
                        <a:effectLst/>
                        <a:latin typeface="Bliss-Light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Uned</a:t>
                      </a:r>
                      <a:r>
                        <a:rPr lang="en-GB" sz="1600" b="1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 1 ac </a:t>
                      </a:r>
                      <a:r>
                        <a:rPr lang="en-GB" sz="1600" b="1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Uned</a:t>
                      </a:r>
                      <a:r>
                        <a:rPr lang="en-GB" sz="1600" b="1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 2  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(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dewisol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yn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  <a:effectLst/>
                          <a:latin typeface="Bliss-Light"/>
                          <a:ea typeface="Calibri"/>
                          <a:cs typeface="Times New Roman"/>
                        </a:rPr>
                        <a:t> 2021)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150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kern="120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Asesiad</a:t>
                      </a:r>
                      <a:r>
                        <a:rPr lang="en-GB" sz="1600" b="1" kern="1200" baseline="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600" b="1" kern="1200" baseline="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llafar</a:t>
                      </a:r>
                      <a:endParaRPr lang="en-GB" sz="1600" b="1" dirty="0">
                        <a:solidFill>
                          <a:schemeClr val="tx2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Arholiad</a:t>
                      </a:r>
                      <a:r>
                        <a:rPr lang="en-US" sz="1600" b="1" kern="1200" baseline="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 </a:t>
                      </a:r>
                      <a:r>
                        <a:rPr lang="en-US" sz="1600" b="1" kern="1200" baseline="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llafar</a:t>
                      </a:r>
                      <a:r>
                        <a:rPr lang="en-US" sz="1600" b="1" kern="1200" baseline="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  (</a:t>
                      </a:r>
                      <a:r>
                        <a:rPr lang="en-US" sz="1600" b="1" kern="1200" baseline="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Uned</a:t>
                      </a:r>
                      <a:r>
                        <a:rPr lang="en-US" sz="1600" b="1" kern="1200" baseline="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 3)</a:t>
                      </a:r>
                      <a:endParaRPr lang="en-GB" sz="1600" b="1" dirty="0">
                        <a:solidFill>
                          <a:schemeClr val="tx2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088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kern="120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Asesiad</a:t>
                      </a:r>
                      <a:r>
                        <a:rPr lang="en-GB" sz="1600" b="1" kern="1200" baseline="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600" b="1" kern="1200" baseline="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diarholiad</a:t>
                      </a:r>
                      <a:r>
                        <a:rPr lang="en-GB" sz="1600" b="1" kern="1200" baseline="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 –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kern="1200" baseline="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tasgau</a:t>
                      </a:r>
                      <a:r>
                        <a:rPr lang="en-GB" sz="1600" b="1" kern="1200" baseline="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600" b="1" kern="1200" baseline="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ysgrifenedig</a:t>
                      </a:r>
                      <a:endParaRPr lang="en-GB" sz="1600" b="1" dirty="0">
                        <a:solidFill>
                          <a:schemeClr val="tx2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600" b="1" dirty="0">
                        <a:solidFill>
                          <a:schemeClr val="tx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 err="1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Uned</a:t>
                      </a:r>
                      <a:r>
                        <a:rPr lang="en-US" sz="1600" b="1" kern="1200" baseline="0" dirty="0">
                          <a:solidFill>
                            <a:schemeClr val="tx2"/>
                          </a:solidFill>
                          <a:effectLst/>
                          <a:latin typeface="Bliss-Light"/>
                          <a:ea typeface="Calibri"/>
                          <a:cs typeface="Arial"/>
                        </a:rPr>
                        <a:t> 4</a:t>
                      </a:r>
                      <a:endParaRPr lang="en-GB" sz="1600" b="1" dirty="0">
                        <a:solidFill>
                          <a:schemeClr val="tx2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600" b="1" dirty="0">
                        <a:solidFill>
                          <a:schemeClr val="tx2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3367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476500"/>
            <a:ext cx="8229600" cy="3649663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 err="1">
                <a:solidFill>
                  <a:schemeClr val="tx2"/>
                </a:solidFill>
              </a:rPr>
              <a:t>Cerddi</a:t>
            </a:r>
            <a:r>
              <a:rPr lang="en-GB" b="1" dirty="0">
                <a:solidFill>
                  <a:schemeClr val="tx2"/>
                </a:solidFill>
              </a:rPr>
              <a:t> </a:t>
            </a:r>
            <a:r>
              <a:rPr lang="en-GB" b="1" dirty="0" err="1">
                <a:solidFill>
                  <a:schemeClr val="tx2"/>
                </a:solidFill>
              </a:rPr>
              <a:t>gosod</a:t>
            </a:r>
            <a:r>
              <a:rPr lang="en-GB" b="1" dirty="0">
                <a:solidFill>
                  <a:schemeClr val="tx2"/>
                </a:solidFill>
              </a:rPr>
              <a:t> / </a:t>
            </a:r>
            <a:r>
              <a:rPr lang="en-GB" b="1" dirty="0" err="1">
                <a:solidFill>
                  <a:schemeClr val="tx2"/>
                </a:solidFill>
              </a:rPr>
              <a:t>Cerddi</a:t>
            </a:r>
            <a:r>
              <a:rPr lang="en-GB" b="1" dirty="0">
                <a:solidFill>
                  <a:schemeClr val="tx2"/>
                </a:solidFill>
              </a:rPr>
              <a:t> </a:t>
            </a:r>
            <a:r>
              <a:rPr lang="en-GB" b="1" dirty="0" err="1">
                <a:solidFill>
                  <a:schemeClr val="tx2"/>
                </a:solidFill>
              </a:rPr>
              <a:t>nas</a:t>
            </a:r>
            <a:r>
              <a:rPr lang="en-GB" b="1" dirty="0">
                <a:solidFill>
                  <a:schemeClr val="tx2"/>
                </a:solidFill>
              </a:rPr>
              <a:t> </a:t>
            </a:r>
            <a:r>
              <a:rPr lang="en-GB" b="1" dirty="0" err="1">
                <a:solidFill>
                  <a:schemeClr val="tx2"/>
                </a:solidFill>
              </a:rPr>
              <a:t>astudiwyd</a:t>
            </a:r>
            <a:r>
              <a:rPr lang="en-GB" b="1" dirty="0">
                <a:solidFill>
                  <a:schemeClr val="tx2"/>
                </a:solidFill>
              </a:rPr>
              <a:t> </a:t>
            </a:r>
            <a:r>
              <a:rPr lang="en-GB" b="1" dirty="0" err="1">
                <a:solidFill>
                  <a:schemeClr val="tx2"/>
                </a:solidFill>
              </a:rPr>
              <a:t>o’r</a:t>
            </a:r>
            <a:r>
              <a:rPr lang="en-GB" b="1" dirty="0">
                <a:solidFill>
                  <a:schemeClr val="tx2"/>
                </a:solidFill>
              </a:rPr>
              <a:t> </a:t>
            </a:r>
            <a:r>
              <a:rPr lang="en-GB" b="1" dirty="0" err="1">
                <a:solidFill>
                  <a:schemeClr val="tx2"/>
                </a:solidFill>
              </a:rPr>
              <a:t>blaen</a:t>
            </a:r>
            <a:endParaRPr lang="en-GB" b="1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2"/>
                </a:solidFill>
              </a:rPr>
              <a:t>Cymharu</a:t>
            </a:r>
            <a:r>
              <a:rPr lang="en-GB" sz="2000" dirty="0">
                <a:solidFill>
                  <a:schemeClr val="tx2"/>
                </a:solidFill>
              </a:rPr>
              <a:t> un </a:t>
            </a:r>
            <a:r>
              <a:rPr lang="en-GB" sz="2000" dirty="0" err="1">
                <a:solidFill>
                  <a:schemeClr val="tx2"/>
                </a:solidFill>
              </a:rPr>
              <a:t>o’r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cerddi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gosod</a:t>
            </a:r>
            <a:r>
              <a:rPr lang="en-GB" sz="2000" dirty="0">
                <a:solidFill>
                  <a:schemeClr val="tx2"/>
                </a:solidFill>
              </a:rPr>
              <a:t> â </a:t>
            </a:r>
            <a:r>
              <a:rPr lang="en-GB" sz="2000" dirty="0" err="1">
                <a:solidFill>
                  <a:schemeClr val="tx2"/>
                </a:solidFill>
              </a:rPr>
              <a:t>cherdd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nas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astudiwyd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o’r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blaen</a:t>
            </a:r>
            <a:endParaRPr lang="en-GB" sz="2000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2"/>
                </a:solidFill>
              </a:rPr>
              <a:t>10 </a:t>
            </a:r>
            <a:r>
              <a:rPr lang="en-GB" sz="2000" dirty="0" err="1">
                <a:solidFill>
                  <a:schemeClr val="tx2"/>
                </a:solidFill>
              </a:rPr>
              <a:t>cerdd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osod</a:t>
            </a:r>
            <a:r>
              <a:rPr lang="en-GB" sz="2000" dirty="0">
                <a:solidFill>
                  <a:schemeClr val="tx2"/>
                </a:solidFill>
              </a:rPr>
              <a:t> – </a:t>
            </a:r>
            <a:r>
              <a:rPr lang="en-GB" sz="2000" dirty="0" err="1">
                <a:solidFill>
                  <a:schemeClr val="tx2"/>
                </a:solidFill>
              </a:rPr>
              <a:t>haen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uwch</a:t>
            </a:r>
            <a:r>
              <a:rPr lang="en-GB" sz="2000" dirty="0">
                <a:solidFill>
                  <a:schemeClr val="tx2"/>
                </a:solidFill>
              </a:rPr>
              <a:t>  / 6 </a:t>
            </a:r>
            <a:r>
              <a:rPr lang="en-GB" sz="2000" dirty="0" err="1">
                <a:solidFill>
                  <a:schemeClr val="tx2"/>
                </a:solidFill>
              </a:rPr>
              <a:t>cherdd</a:t>
            </a:r>
            <a:r>
              <a:rPr lang="en-GB" sz="2000" dirty="0">
                <a:solidFill>
                  <a:schemeClr val="tx2"/>
                </a:solidFill>
              </a:rPr>
              <a:t> – </a:t>
            </a:r>
            <a:r>
              <a:rPr lang="en-GB" sz="2000" dirty="0" err="1">
                <a:solidFill>
                  <a:schemeClr val="tx2"/>
                </a:solidFill>
              </a:rPr>
              <a:t>haen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sylfaenol</a:t>
            </a:r>
            <a:r>
              <a:rPr lang="en-GB" sz="2000" dirty="0">
                <a:solidFill>
                  <a:schemeClr val="tx2"/>
                </a:solidFill>
              </a:rPr>
              <a:t> (t. 7 </a:t>
            </a:r>
            <a:r>
              <a:rPr lang="en-GB" sz="2000" dirty="0" err="1">
                <a:solidFill>
                  <a:schemeClr val="tx2"/>
                </a:solidFill>
              </a:rPr>
              <a:t>manyleb</a:t>
            </a:r>
            <a:r>
              <a:rPr lang="en-GB" sz="2000" dirty="0">
                <a:solidFill>
                  <a:schemeClr val="tx2"/>
                </a:solidFill>
              </a:rPr>
              <a:t>)</a:t>
            </a:r>
          </a:p>
          <a:p>
            <a:r>
              <a:rPr lang="en-GB" sz="2000" dirty="0">
                <a:solidFill>
                  <a:schemeClr val="tx2"/>
                </a:solidFill>
              </a:rPr>
              <a:t>	(</a:t>
            </a:r>
            <a:r>
              <a:rPr lang="en-GB" sz="2000" i="1" dirty="0" err="1">
                <a:solidFill>
                  <a:schemeClr val="tx2"/>
                </a:solidFill>
              </a:rPr>
              <a:t>Fesul</a:t>
            </a:r>
            <a:r>
              <a:rPr lang="en-GB" sz="2000" i="1" dirty="0">
                <a:solidFill>
                  <a:schemeClr val="tx2"/>
                </a:solidFill>
              </a:rPr>
              <a:t> </a:t>
            </a:r>
            <a:r>
              <a:rPr lang="en-GB" sz="2000" i="1" dirty="0" err="1">
                <a:solidFill>
                  <a:schemeClr val="tx2"/>
                </a:solidFill>
              </a:rPr>
              <a:t>Gair</a:t>
            </a:r>
            <a:r>
              <a:rPr lang="en-GB" sz="2000" i="1" dirty="0">
                <a:solidFill>
                  <a:schemeClr val="tx2"/>
                </a:solidFill>
              </a:rPr>
              <a:t> </a:t>
            </a:r>
            <a:r>
              <a:rPr lang="en-GB" sz="2000" i="1" dirty="0" err="1">
                <a:solidFill>
                  <a:schemeClr val="tx2"/>
                </a:solidFill>
              </a:rPr>
              <a:t>gol</a:t>
            </a:r>
            <a:r>
              <a:rPr lang="en-GB" sz="2000" i="1" dirty="0">
                <a:solidFill>
                  <a:schemeClr val="tx2"/>
                </a:solidFill>
              </a:rPr>
              <a:t>. </a:t>
            </a:r>
            <a:r>
              <a:rPr lang="en-GB" sz="2000" i="1" dirty="0" err="1">
                <a:solidFill>
                  <a:schemeClr val="tx2"/>
                </a:solidFill>
              </a:rPr>
              <a:t>Tudur</a:t>
            </a:r>
            <a:r>
              <a:rPr lang="en-GB" sz="2000" i="1" dirty="0">
                <a:solidFill>
                  <a:schemeClr val="tx2"/>
                </a:solidFill>
              </a:rPr>
              <a:t> Dylan Jones)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2"/>
                </a:solidFill>
              </a:rPr>
              <a:t>Gall y </a:t>
            </a:r>
            <a:r>
              <a:rPr lang="en-GB" sz="2000" dirty="0" err="1">
                <a:solidFill>
                  <a:schemeClr val="tx2"/>
                </a:solidFill>
              </a:rPr>
              <a:t>gerdd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nas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astudiwyd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o’r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blaen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ddod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o’r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gyfrol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i="1" dirty="0" err="1">
                <a:solidFill>
                  <a:schemeClr val="tx2"/>
                </a:solidFill>
              </a:rPr>
              <a:t>Fesul</a:t>
            </a:r>
            <a:r>
              <a:rPr lang="en-GB" sz="2000" i="1" dirty="0">
                <a:solidFill>
                  <a:schemeClr val="tx2"/>
                </a:solidFill>
              </a:rPr>
              <a:t> </a:t>
            </a:r>
            <a:r>
              <a:rPr lang="en-GB" sz="2000" i="1" dirty="0" err="1">
                <a:solidFill>
                  <a:schemeClr val="tx2"/>
                </a:solidFill>
              </a:rPr>
              <a:t>Gair</a:t>
            </a:r>
            <a:r>
              <a:rPr lang="en-GB" sz="2000" dirty="0">
                <a:solidFill>
                  <a:schemeClr val="tx2"/>
                </a:solidFill>
              </a:rPr>
              <a:t>  </a:t>
            </a:r>
            <a:r>
              <a:rPr lang="en-GB" sz="2000" dirty="0" err="1">
                <a:solidFill>
                  <a:schemeClr val="tx2"/>
                </a:solidFill>
              </a:rPr>
              <a:t>neu</a:t>
            </a:r>
            <a:r>
              <a:rPr lang="en-GB" sz="2000" dirty="0">
                <a:solidFill>
                  <a:schemeClr val="tx2"/>
                </a:solidFill>
              </a:rPr>
              <a:t> o </a:t>
            </a:r>
            <a:r>
              <a:rPr lang="en-GB" sz="2000" dirty="0" err="1">
                <a:solidFill>
                  <a:schemeClr val="tx2"/>
                </a:solidFill>
              </a:rPr>
              <a:t>ffynonellau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eraill</a:t>
            </a:r>
            <a:endParaRPr lang="en-GB" sz="2000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2"/>
                </a:solidFill>
              </a:rPr>
              <a:t>Y </a:t>
            </a:r>
            <a:r>
              <a:rPr lang="en-GB" sz="2000" dirty="0" err="1">
                <a:solidFill>
                  <a:schemeClr val="tx2"/>
                </a:solidFill>
              </a:rPr>
              <a:t>ddwy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gerdd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yn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ymddangos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ar</a:t>
            </a:r>
            <a:r>
              <a:rPr lang="en-GB" sz="2000" dirty="0">
                <a:solidFill>
                  <a:schemeClr val="tx2"/>
                </a:solidFill>
              </a:rPr>
              <a:t> y </a:t>
            </a:r>
            <a:r>
              <a:rPr lang="en-GB" sz="2000" dirty="0" err="1">
                <a:solidFill>
                  <a:schemeClr val="tx2"/>
                </a:solidFill>
              </a:rPr>
              <a:t>papur</a:t>
            </a:r>
            <a:endParaRPr lang="en-GB" sz="2000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2"/>
                </a:solidFill>
              </a:rPr>
              <a:t>Un </a:t>
            </a:r>
            <a:r>
              <a:rPr lang="en-GB" sz="2000" dirty="0" err="1">
                <a:solidFill>
                  <a:schemeClr val="tx2"/>
                </a:solidFill>
              </a:rPr>
              <a:t>cwestiwn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gorfodol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2"/>
                </a:solidFill>
              </a:rPr>
              <a:t>Ni </a:t>
            </a:r>
            <a:r>
              <a:rPr lang="en-GB" sz="2000" dirty="0" err="1">
                <a:solidFill>
                  <a:schemeClr val="tx2"/>
                </a:solidFill>
              </a:rPr>
              <a:t>fydd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isgwestiynau</a:t>
            </a:r>
            <a:endParaRPr lang="en-GB" sz="2000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2"/>
                </a:solidFill>
              </a:rPr>
              <a:t>Cerddi</a:t>
            </a:r>
            <a:r>
              <a:rPr lang="en-GB" sz="2000" dirty="0">
                <a:solidFill>
                  <a:schemeClr val="tx2"/>
                </a:solidFill>
              </a:rPr>
              <a:t> - </a:t>
            </a:r>
            <a:r>
              <a:rPr lang="en-GB" sz="2000" dirty="0" err="1">
                <a:solidFill>
                  <a:schemeClr val="tx2"/>
                </a:solidFill>
              </a:rPr>
              <a:t>ystod</a:t>
            </a:r>
            <a:r>
              <a:rPr lang="en-GB" sz="2000" dirty="0">
                <a:solidFill>
                  <a:schemeClr val="tx2"/>
                </a:solidFill>
              </a:rPr>
              <a:t> o </a:t>
            </a:r>
            <a:r>
              <a:rPr lang="en-GB" sz="2000" dirty="0" err="1">
                <a:solidFill>
                  <a:schemeClr val="tx2"/>
                </a:solidFill>
              </a:rPr>
              <a:t>ffurfiau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barddonol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6"/>
          </p:nvPr>
        </p:nvSpPr>
        <p:spPr>
          <a:xfrm>
            <a:off x="487363" y="1567656"/>
            <a:ext cx="8418513" cy="908844"/>
          </a:xfrm>
        </p:spPr>
        <p:txBody>
          <a:bodyPr>
            <a:normAutofit/>
          </a:bodyPr>
          <a:lstStyle/>
          <a:p>
            <a:r>
              <a:rPr lang="en-GB" sz="2400" dirty="0" err="1"/>
              <a:t>Uned</a:t>
            </a:r>
            <a:r>
              <a:rPr lang="en-GB" sz="2400" dirty="0"/>
              <a:t> 1: </a:t>
            </a:r>
            <a:r>
              <a:rPr lang="en-GB" sz="2400" dirty="0" err="1"/>
              <a:t>Barddoniaeth</a:t>
            </a:r>
            <a:r>
              <a:rPr lang="en-GB" sz="2400" dirty="0"/>
              <a:t> (25%) </a:t>
            </a:r>
          </a:p>
          <a:p>
            <a:r>
              <a:rPr lang="en-GB" sz="2400" dirty="0"/>
              <a:t>1 </a:t>
            </a:r>
            <a:r>
              <a:rPr lang="en-GB" sz="2400" dirty="0" err="1"/>
              <a:t>awr</a:t>
            </a:r>
            <a:r>
              <a:rPr lang="en-GB" sz="2400" dirty="0"/>
              <a:t> 15 </a:t>
            </a:r>
            <a:r>
              <a:rPr lang="en-GB" sz="2400" dirty="0" err="1"/>
              <a:t>munud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757245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</a:rPr>
              <a:t>Ymateb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yn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sensitif</a:t>
            </a:r>
            <a:r>
              <a:rPr lang="en-GB" dirty="0">
                <a:solidFill>
                  <a:schemeClr val="tx2"/>
                </a:solidFill>
              </a:rPr>
              <a:t> a </a:t>
            </a:r>
            <a:r>
              <a:rPr lang="en-GB" dirty="0" err="1">
                <a:solidFill>
                  <a:schemeClr val="tx2"/>
                </a:solidFill>
              </a:rPr>
              <a:t>manwl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i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gerddi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er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mwyn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gwerthfawrogi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eu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cynnwys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a’u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neges</a:t>
            </a:r>
            <a:r>
              <a:rPr lang="en-GB" dirty="0">
                <a:solidFill>
                  <a:schemeClr val="tx2"/>
                </a:solidFill>
              </a:rPr>
              <a:t>/</a:t>
            </a:r>
            <a:r>
              <a:rPr lang="en-GB" dirty="0" err="1">
                <a:solidFill>
                  <a:schemeClr val="tx2"/>
                </a:solidFill>
              </a:rPr>
              <a:t>thema</a:t>
            </a:r>
            <a:endParaRPr lang="en-GB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</a:rPr>
              <a:t>Adnabod</a:t>
            </a:r>
            <a:r>
              <a:rPr lang="en-GB" dirty="0">
                <a:solidFill>
                  <a:schemeClr val="tx2"/>
                </a:solidFill>
              </a:rPr>
              <a:t> a </a:t>
            </a:r>
            <a:r>
              <a:rPr lang="en-GB" dirty="0" err="1">
                <a:solidFill>
                  <a:schemeClr val="tx2"/>
                </a:solidFill>
              </a:rPr>
              <a:t>gwerthfawrogi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mesurau</a:t>
            </a:r>
            <a:r>
              <a:rPr lang="en-GB" dirty="0">
                <a:solidFill>
                  <a:schemeClr val="tx2"/>
                </a:solidFill>
              </a:rPr>
              <a:t> ac </a:t>
            </a:r>
            <a:r>
              <a:rPr lang="en-GB" dirty="0" err="1">
                <a:solidFill>
                  <a:schemeClr val="tx2"/>
                </a:solidFill>
              </a:rPr>
              <a:t>arddull</a:t>
            </a:r>
            <a:r>
              <a:rPr lang="en-GB" dirty="0">
                <a:solidFill>
                  <a:schemeClr val="tx2"/>
                </a:solidFill>
              </a:rPr>
              <a:t> y </a:t>
            </a:r>
            <a:r>
              <a:rPr lang="en-GB" dirty="0" err="1">
                <a:solidFill>
                  <a:schemeClr val="tx2"/>
                </a:solidFill>
              </a:rPr>
              <a:t>cerddi</a:t>
            </a:r>
            <a:endParaRPr lang="en-GB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</a:rPr>
              <a:t>Cyflwyno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ymateb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personol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i’r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cerddi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dwy</a:t>
            </a:r>
            <a:r>
              <a:rPr lang="en-GB" dirty="0"/>
              <a:t> </a:t>
            </a:r>
            <a:r>
              <a:rPr lang="en-GB" dirty="0" err="1"/>
              <a:t>gerdd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6880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260600"/>
            <a:ext cx="8229600" cy="4305300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y-GB" dirty="0">
                <a:solidFill>
                  <a:schemeClr val="tx2"/>
                </a:solidFill>
              </a:rPr>
              <a:t>Darllenwch y </a:t>
            </a:r>
            <a:r>
              <a:rPr lang="cy-GB" b="1" dirty="0">
                <a:solidFill>
                  <a:schemeClr val="tx2"/>
                </a:solidFill>
              </a:rPr>
              <a:t>ddwy </a:t>
            </a:r>
            <a:r>
              <a:rPr lang="cy-GB" dirty="0">
                <a:solidFill>
                  <a:schemeClr val="tx2"/>
                </a:solidFill>
              </a:rPr>
              <a:t>gerdd ganlynol yn ofalus.</a:t>
            </a:r>
            <a:endParaRPr lang="en-GB" dirty="0">
              <a:solidFill>
                <a:schemeClr val="tx2"/>
              </a:solidFill>
            </a:endParaRPr>
          </a:p>
          <a:p>
            <a:r>
              <a:rPr lang="cy-GB" b="1" dirty="0">
                <a:solidFill>
                  <a:schemeClr val="tx2"/>
                </a:solidFill>
              </a:rPr>
              <a:t>Yn y cerddi, mae’r bardd yn rhoi darlun o le hyfryd.</a:t>
            </a:r>
            <a:endParaRPr lang="en-GB" dirty="0">
              <a:solidFill>
                <a:schemeClr val="tx2"/>
              </a:solidFill>
            </a:endParaRPr>
          </a:p>
          <a:p>
            <a:r>
              <a:rPr lang="cy-GB" b="1" dirty="0">
                <a:solidFill>
                  <a:schemeClr val="tx2"/>
                </a:solidFill>
              </a:rPr>
              <a:t>Cymharwch</a:t>
            </a:r>
            <a:r>
              <a:rPr lang="cy-GB" dirty="0">
                <a:solidFill>
                  <a:schemeClr val="tx2"/>
                </a:solidFill>
              </a:rPr>
              <a:t> y ddwy gerdd gan ddangos sut maen </a:t>
            </a:r>
            <a:r>
              <a:rPr lang="cy-GB" dirty="0" err="1">
                <a:solidFill>
                  <a:schemeClr val="tx2"/>
                </a:solidFill>
              </a:rPr>
              <a:t>nhw’n</a:t>
            </a:r>
            <a:r>
              <a:rPr lang="cy-GB" dirty="0">
                <a:solidFill>
                  <a:schemeClr val="tx2"/>
                </a:solidFill>
              </a:rPr>
              <a:t> debyg neu’n wahanol. Wrth drafod y cerddi dylech gyfeirio at y canlynol:</a:t>
            </a:r>
            <a:endParaRPr lang="en-GB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dirty="0">
                <a:solidFill>
                  <a:schemeClr val="tx2"/>
                </a:solidFill>
              </a:rPr>
              <a:t>cynnwys a neges y cerddi</a:t>
            </a:r>
            <a:endParaRPr lang="en-GB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dirty="0">
                <a:solidFill>
                  <a:schemeClr val="tx2"/>
                </a:solidFill>
              </a:rPr>
              <a:t>sut mae’r beirdd yn cyfleu eu syniadau neu’n creu awyrgylch yn y cerddi  (nodweddion arddull, mesurau ac ati)</a:t>
            </a:r>
            <a:endParaRPr lang="en-GB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dirty="0">
                <a:solidFill>
                  <a:schemeClr val="tx2"/>
                </a:solidFill>
              </a:rPr>
              <a:t>eich ymateb personol i’r cerddi</a:t>
            </a:r>
            <a:endParaRPr lang="en-GB" dirty="0">
              <a:solidFill>
                <a:schemeClr val="tx2"/>
              </a:solidFill>
            </a:endParaRPr>
          </a:p>
          <a:p>
            <a:r>
              <a:rPr lang="cy-GB" dirty="0">
                <a:solidFill>
                  <a:schemeClr val="tx2"/>
                </a:solidFill>
              </a:rPr>
              <a:t>Wrth ateb, </a:t>
            </a:r>
            <a:r>
              <a:rPr lang="cy-GB" b="1" dirty="0">
                <a:solidFill>
                  <a:schemeClr val="tx2"/>
                </a:solidFill>
              </a:rPr>
              <a:t>cofiwch ddyfynnu’n briodol a chyfeirio at enghreifftiau penodol</a:t>
            </a:r>
            <a:r>
              <a:rPr lang="cy-GB" dirty="0">
                <a:solidFill>
                  <a:schemeClr val="tx2"/>
                </a:solidFill>
              </a:rPr>
              <a:t> i gefnogi’ch sylwadau.	     								 </a:t>
            </a:r>
            <a:r>
              <a:rPr lang="cy-GB" b="1" dirty="0">
                <a:solidFill>
                  <a:schemeClr val="tx2"/>
                </a:solidFill>
              </a:rPr>
              <a:t>[40]</a:t>
            </a:r>
            <a:endParaRPr lang="en-GB" dirty="0">
              <a:solidFill>
                <a:schemeClr val="tx2"/>
              </a:solidFill>
            </a:endParaRPr>
          </a:p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6"/>
          </p:nvPr>
        </p:nvSpPr>
        <p:spPr>
          <a:xfrm>
            <a:off x="487363" y="1567656"/>
            <a:ext cx="8418513" cy="692944"/>
          </a:xfrm>
        </p:spPr>
        <p:txBody>
          <a:bodyPr/>
          <a:lstStyle/>
          <a:p>
            <a:r>
              <a:rPr lang="en-GB" dirty="0" err="1"/>
              <a:t>Cwestiwn</a:t>
            </a:r>
            <a:r>
              <a:rPr lang="en-GB" dirty="0"/>
              <a:t> </a:t>
            </a:r>
            <a:r>
              <a:rPr lang="en-GB" dirty="0" err="1"/>
              <a:t>Haen</a:t>
            </a:r>
            <a:r>
              <a:rPr lang="en-GB" dirty="0"/>
              <a:t> </a:t>
            </a:r>
            <a:r>
              <a:rPr lang="en-GB" dirty="0" err="1"/>
              <a:t>Uwch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2130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930400"/>
            <a:ext cx="8229600" cy="4686300"/>
          </a:xfrm>
        </p:spPr>
        <p:txBody>
          <a:bodyPr>
            <a:noAutofit/>
          </a:bodyPr>
          <a:lstStyle/>
          <a:p>
            <a:pPr lvl="0"/>
            <a:r>
              <a:rPr lang="cy-GB" sz="1500" dirty="0">
                <a:solidFill>
                  <a:schemeClr val="tx2"/>
                </a:solidFill>
              </a:rPr>
              <a:t>Darllenwch y </a:t>
            </a:r>
            <a:r>
              <a:rPr lang="cy-GB" sz="1500" b="1" dirty="0">
                <a:solidFill>
                  <a:schemeClr val="tx2"/>
                </a:solidFill>
              </a:rPr>
              <a:t>ddwy </a:t>
            </a:r>
            <a:r>
              <a:rPr lang="cy-GB" sz="1500" dirty="0">
                <a:solidFill>
                  <a:schemeClr val="tx2"/>
                </a:solidFill>
              </a:rPr>
              <a:t>gerdd ganlynol yn ofalus.</a:t>
            </a:r>
            <a:endParaRPr lang="en-GB" sz="1500" dirty="0">
              <a:solidFill>
                <a:schemeClr val="tx2"/>
              </a:solidFill>
            </a:endParaRPr>
          </a:p>
          <a:p>
            <a:r>
              <a:rPr lang="cy-GB" sz="1500" b="1" dirty="0">
                <a:solidFill>
                  <a:schemeClr val="tx2"/>
                </a:solidFill>
              </a:rPr>
              <a:t>Yn y cerddi, mae’r beirdd yn rhoi darlun o ddinas i ni.</a:t>
            </a:r>
            <a:endParaRPr lang="en-GB" sz="1500" dirty="0">
              <a:solidFill>
                <a:schemeClr val="tx2"/>
              </a:solidFill>
            </a:endParaRPr>
          </a:p>
          <a:p>
            <a:r>
              <a:rPr lang="cy-GB" sz="1500" dirty="0">
                <a:solidFill>
                  <a:schemeClr val="tx2"/>
                </a:solidFill>
              </a:rPr>
              <a:t>Ysgrifennwch am y </a:t>
            </a:r>
            <a:r>
              <a:rPr lang="cy-GB" sz="1500" b="1" dirty="0">
                <a:solidFill>
                  <a:schemeClr val="tx2"/>
                </a:solidFill>
              </a:rPr>
              <a:t>ddwy</a:t>
            </a:r>
            <a:r>
              <a:rPr lang="cy-GB" sz="1500" dirty="0">
                <a:solidFill>
                  <a:schemeClr val="tx2"/>
                </a:solidFill>
              </a:rPr>
              <a:t> gerdd gan ddangos sut maen </a:t>
            </a:r>
            <a:r>
              <a:rPr lang="cy-GB" sz="1500" dirty="0" err="1">
                <a:solidFill>
                  <a:schemeClr val="tx2"/>
                </a:solidFill>
              </a:rPr>
              <a:t>nhw’n</a:t>
            </a:r>
            <a:r>
              <a:rPr lang="cy-GB" sz="1500" dirty="0">
                <a:solidFill>
                  <a:schemeClr val="tx2"/>
                </a:solidFill>
              </a:rPr>
              <a:t> </a:t>
            </a:r>
            <a:r>
              <a:rPr lang="cy-GB" sz="1500" b="1" dirty="0">
                <a:solidFill>
                  <a:schemeClr val="tx2"/>
                </a:solidFill>
              </a:rPr>
              <a:t>debyg</a:t>
            </a:r>
            <a:r>
              <a:rPr lang="cy-GB" sz="1500" dirty="0">
                <a:solidFill>
                  <a:schemeClr val="tx2"/>
                </a:solidFill>
              </a:rPr>
              <a:t> neu’n </a:t>
            </a:r>
            <a:r>
              <a:rPr lang="cy-GB" sz="1500" b="1" dirty="0">
                <a:solidFill>
                  <a:schemeClr val="tx2"/>
                </a:solidFill>
              </a:rPr>
              <a:t>wahanol</a:t>
            </a:r>
            <a:r>
              <a:rPr lang="cy-GB" sz="1500" dirty="0">
                <a:solidFill>
                  <a:schemeClr val="tx2"/>
                </a:solidFill>
              </a:rPr>
              <a:t>.</a:t>
            </a:r>
            <a:endParaRPr lang="en-GB" sz="1500" dirty="0">
              <a:solidFill>
                <a:schemeClr val="tx2"/>
              </a:solidFill>
            </a:endParaRPr>
          </a:p>
          <a:p>
            <a:r>
              <a:rPr lang="cy-GB" sz="1500" dirty="0">
                <a:solidFill>
                  <a:schemeClr val="tx2"/>
                </a:solidFill>
              </a:rPr>
              <a:t> Dylech wneud hyn drwy:</a:t>
            </a:r>
            <a:endParaRPr lang="en-GB" sz="1500" dirty="0">
              <a:solidFill>
                <a:schemeClr val="tx2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y-GB" sz="1500" dirty="0">
                <a:solidFill>
                  <a:schemeClr val="tx2"/>
                </a:solidFill>
              </a:rPr>
              <a:t>ysgrifennu am gynnwys y ddwy gerdd yn eich geiriau eich hun er enghraifft</a:t>
            </a:r>
            <a:endParaRPr lang="en-GB" sz="1500" dirty="0">
              <a:solidFill>
                <a:schemeClr val="tx2"/>
              </a:solidFill>
            </a:endParaRPr>
          </a:p>
          <a:p>
            <a:pPr lvl="0"/>
            <a:r>
              <a:rPr lang="cy-GB" sz="1500" i="1" dirty="0">
                <a:solidFill>
                  <a:schemeClr val="tx2"/>
                </a:solidFill>
              </a:rPr>
              <a:t>	Pa fath o ddarlun </a:t>
            </a:r>
            <a:r>
              <a:rPr lang="cy-GB" sz="1500" b="1" i="1" dirty="0">
                <a:solidFill>
                  <a:schemeClr val="tx2"/>
                </a:solidFill>
              </a:rPr>
              <a:t>o ddinas</a:t>
            </a:r>
            <a:r>
              <a:rPr lang="cy-GB" sz="1500" i="1" dirty="0">
                <a:solidFill>
                  <a:schemeClr val="tx2"/>
                </a:solidFill>
              </a:rPr>
              <a:t> mae’r ddau fardd yn ei roi ni?</a:t>
            </a:r>
            <a:endParaRPr lang="en-GB" sz="1500" dirty="0">
              <a:solidFill>
                <a:schemeClr val="tx2"/>
              </a:solidFill>
            </a:endParaRPr>
          </a:p>
          <a:p>
            <a:pPr lvl="0"/>
            <a:r>
              <a:rPr lang="cy-GB" sz="1500" i="1" dirty="0">
                <a:solidFill>
                  <a:schemeClr val="tx2"/>
                </a:solidFill>
              </a:rPr>
              <a:t>	Beth mae’r cerddi’n ei ddweud  amdanom ni fel pobl?</a:t>
            </a:r>
            <a:endParaRPr lang="en-GB" sz="1500" dirty="0">
              <a:solidFill>
                <a:schemeClr val="tx2"/>
              </a:solidFill>
            </a:endParaRPr>
          </a:p>
          <a:p>
            <a:pPr lvl="0"/>
            <a:r>
              <a:rPr lang="cy-GB" sz="1500" i="1" dirty="0">
                <a:solidFill>
                  <a:schemeClr val="tx2"/>
                </a:solidFill>
              </a:rPr>
              <a:t>	Ydy bywyd y ddinas wedi newid o gwbl dros y blynyddoedd?</a:t>
            </a:r>
            <a:endParaRPr lang="en-GB" sz="1500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1500" i="1" dirty="0">
                <a:solidFill>
                  <a:schemeClr val="tx2"/>
                </a:solidFill>
              </a:rPr>
              <a:t> </a:t>
            </a:r>
            <a:r>
              <a:rPr lang="cy-GB" sz="1500" dirty="0">
                <a:solidFill>
                  <a:schemeClr val="tx2"/>
                </a:solidFill>
              </a:rPr>
              <a:t>edrych ar y ffordd mae’r beirdd wedi ysgrifennu’r cerddi gan chwilio am </a:t>
            </a:r>
            <a:r>
              <a:rPr lang="cy-GB" sz="1500" b="1" dirty="0">
                <a:solidFill>
                  <a:schemeClr val="tx2"/>
                </a:solidFill>
              </a:rPr>
              <a:t>o leiaf bedair</a:t>
            </a:r>
            <a:r>
              <a:rPr lang="cy-GB" sz="1500" dirty="0">
                <a:solidFill>
                  <a:schemeClr val="tx2"/>
                </a:solidFill>
              </a:rPr>
              <a:t> nodwedd arddull/mesur a dweud pam maen </a:t>
            </a:r>
            <a:r>
              <a:rPr lang="cy-GB" sz="1500" dirty="0" err="1">
                <a:solidFill>
                  <a:schemeClr val="tx2"/>
                </a:solidFill>
              </a:rPr>
              <a:t>nhw’n</a:t>
            </a:r>
            <a:r>
              <a:rPr lang="cy-GB" sz="1500" dirty="0">
                <a:solidFill>
                  <a:schemeClr val="tx2"/>
                </a:solidFill>
              </a:rPr>
              <a:t> effeithiol</a:t>
            </a:r>
            <a:endParaRPr lang="en-GB" sz="1500" dirty="0">
              <a:solidFill>
                <a:schemeClr val="tx2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y-GB" sz="1500" dirty="0">
                <a:solidFill>
                  <a:schemeClr val="tx2"/>
                </a:solidFill>
              </a:rPr>
              <a:t>nodi pa un o’r ddwy gerdd apeliodd fwyaf atoch chi gan roi rhesymau dros eich barn.</a:t>
            </a:r>
            <a:endParaRPr lang="en-GB" sz="1500" dirty="0">
              <a:solidFill>
                <a:schemeClr val="tx2"/>
              </a:solidFill>
            </a:endParaRPr>
          </a:p>
          <a:p>
            <a:r>
              <a:rPr lang="cy-GB" sz="1500" dirty="0">
                <a:solidFill>
                  <a:schemeClr val="tx2"/>
                </a:solidFill>
              </a:rPr>
              <a:t> Wrth ateb, cofiwch </a:t>
            </a:r>
            <a:r>
              <a:rPr lang="cy-GB" sz="1500" b="1" dirty="0">
                <a:solidFill>
                  <a:schemeClr val="tx2"/>
                </a:solidFill>
              </a:rPr>
              <a:t>ddyfynnu’n briodol</a:t>
            </a:r>
            <a:r>
              <a:rPr lang="cy-GB" sz="1500" dirty="0">
                <a:solidFill>
                  <a:schemeClr val="tx2"/>
                </a:solidFill>
              </a:rPr>
              <a:t> </a:t>
            </a:r>
            <a:r>
              <a:rPr lang="cy-GB" sz="1500" b="1" dirty="0">
                <a:solidFill>
                  <a:schemeClr val="tx2"/>
                </a:solidFill>
              </a:rPr>
              <a:t>a chyfeirio at enghreifftiau penodol</a:t>
            </a:r>
            <a:r>
              <a:rPr lang="cy-GB" sz="1500" dirty="0">
                <a:solidFill>
                  <a:schemeClr val="tx2"/>
                </a:solidFill>
              </a:rPr>
              <a:t> i gefnogi’ch sylwad</a:t>
            </a:r>
            <a:r>
              <a:rPr lang="cy-GB" sz="1400" dirty="0">
                <a:solidFill>
                  <a:schemeClr val="tx2"/>
                </a:solidFill>
              </a:rPr>
              <a:t>au.    														</a:t>
            </a:r>
            <a:r>
              <a:rPr lang="cy-GB" sz="1400" b="1" dirty="0">
                <a:solidFill>
                  <a:schemeClr val="tx2"/>
                </a:solidFill>
              </a:rPr>
              <a:t>[40]</a:t>
            </a:r>
            <a:endParaRPr lang="en-GB" sz="1400" dirty="0">
              <a:solidFill>
                <a:schemeClr val="tx2"/>
              </a:solidFill>
            </a:endParaRPr>
          </a:p>
          <a:p>
            <a:endParaRPr lang="en-GB" sz="14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6"/>
          </p:nvPr>
        </p:nvSpPr>
        <p:spPr>
          <a:xfrm>
            <a:off x="487363" y="1567656"/>
            <a:ext cx="8418513" cy="451644"/>
          </a:xfrm>
        </p:spPr>
        <p:txBody>
          <a:bodyPr>
            <a:normAutofit lnSpcReduction="10000"/>
          </a:bodyPr>
          <a:lstStyle/>
          <a:p>
            <a:r>
              <a:rPr lang="en-GB" sz="2400" dirty="0" err="1"/>
              <a:t>Cwestiwn</a:t>
            </a:r>
            <a:r>
              <a:rPr lang="en-GB" sz="2400" dirty="0"/>
              <a:t> </a:t>
            </a:r>
            <a:r>
              <a:rPr lang="en-GB" sz="2400" dirty="0" err="1"/>
              <a:t>Haen</a:t>
            </a:r>
            <a:r>
              <a:rPr lang="en-GB" sz="2400" dirty="0"/>
              <a:t> </a:t>
            </a:r>
            <a:r>
              <a:rPr lang="en-GB" sz="2400" dirty="0" err="1"/>
              <a:t>Sylfaenol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596823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6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/>
              <a:t>Uned</a:t>
            </a:r>
            <a:r>
              <a:rPr lang="en-GB" dirty="0"/>
              <a:t> 2: </a:t>
            </a:r>
            <a:r>
              <a:rPr lang="en-GB" dirty="0" err="1"/>
              <a:t>Nofel</a:t>
            </a:r>
            <a:r>
              <a:rPr lang="en-GB" dirty="0"/>
              <a:t> (25%)</a:t>
            </a:r>
          </a:p>
          <a:p>
            <a:r>
              <a:rPr lang="en-GB" dirty="0"/>
              <a:t>1 </a:t>
            </a:r>
            <a:r>
              <a:rPr lang="en-GB" dirty="0" err="1"/>
              <a:t>awr</a:t>
            </a:r>
            <a:r>
              <a:rPr lang="en-GB" dirty="0"/>
              <a:t> 15 </a:t>
            </a:r>
            <a:r>
              <a:rPr lang="en-GB" dirty="0" err="1"/>
              <a:t>munud</a:t>
            </a:r>
            <a:r>
              <a:rPr lang="en-GB" dirty="0"/>
              <a:t>  </a:t>
            </a:r>
          </a:p>
          <a:p>
            <a:r>
              <a:rPr lang="en-GB" dirty="0" err="1"/>
              <a:t>Arholiadau</a:t>
            </a:r>
            <a:r>
              <a:rPr lang="en-GB" dirty="0"/>
              <a:t> 2021 </a:t>
            </a:r>
            <a:r>
              <a:rPr lang="en-GB" dirty="0" err="1"/>
              <a:t>ymlaen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type="body" sz="quarter" idx="17"/>
          </p:nvPr>
        </p:nvSpPr>
        <p:spPr/>
        <p:txBody>
          <a:bodyPr>
            <a:normAutofit fontScale="92500"/>
          </a:bodyPr>
          <a:lstStyle/>
          <a:p>
            <a:r>
              <a:rPr lang="en-GB" b="1" dirty="0" err="1">
                <a:solidFill>
                  <a:schemeClr val="tx2"/>
                </a:solidFill>
              </a:rPr>
              <a:t>Haen</a:t>
            </a:r>
            <a:r>
              <a:rPr lang="en-GB" b="1" dirty="0">
                <a:solidFill>
                  <a:schemeClr val="tx2"/>
                </a:solidFill>
              </a:rPr>
              <a:t> </a:t>
            </a:r>
            <a:r>
              <a:rPr lang="en-GB" b="1" dirty="0" err="1">
                <a:solidFill>
                  <a:schemeClr val="tx2"/>
                </a:solidFill>
              </a:rPr>
              <a:t>Uwch</a:t>
            </a:r>
            <a:r>
              <a:rPr lang="en-GB" b="1" dirty="0">
                <a:solidFill>
                  <a:schemeClr val="tx2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O Ran – Mererid Hopwood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Dim – Dafydd Chilton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</a:rPr>
              <a:t>Yn</a:t>
            </a:r>
            <a:r>
              <a:rPr lang="en-GB" dirty="0">
                <a:solidFill>
                  <a:schemeClr val="tx2"/>
                </a:solidFill>
              </a:rPr>
              <a:t> y </a:t>
            </a:r>
            <a:r>
              <a:rPr lang="en-GB" dirty="0" err="1">
                <a:solidFill>
                  <a:schemeClr val="tx2"/>
                </a:solidFill>
              </a:rPr>
              <a:t>Gwaed</a:t>
            </a:r>
            <a:endParaRPr lang="en-GB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I </a:t>
            </a:r>
            <a:r>
              <a:rPr lang="en-GB" dirty="0" err="1">
                <a:solidFill>
                  <a:schemeClr val="tx2"/>
                </a:solidFill>
              </a:rPr>
              <a:t>Ble’r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Aeth</a:t>
            </a:r>
            <a:r>
              <a:rPr lang="en-GB" dirty="0">
                <a:solidFill>
                  <a:schemeClr val="tx2"/>
                </a:solidFill>
              </a:rPr>
              <a:t> Haul y Bore?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Ac </a:t>
            </a:r>
            <a:r>
              <a:rPr lang="en-GB" dirty="0" err="1">
                <a:solidFill>
                  <a:schemeClr val="tx2"/>
                </a:solidFill>
              </a:rPr>
              <a:t>Yna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Clywodd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Sŵn</a:t>
            </a:r>
            <a:r>
              <a:rPr lang="en-GB" dirty="0">
                <a:solidFill>
                  <a:schemeClr val="tx2"/>
                </a:solidFill>
              </a:rPr>
              <a:t> y </a:t>
            </a:r>
            <a:r>
              <a:rPr lang="en-GB" dirty="0" err="1">
                <a:solidFill>
                  <a:schemeClr val="tx2"/>
                </a:solidFill>
              </a:rPr>
              <a:t>Môr</a:t>
            </a:r>
            <a:endParaRPr lang="en-GB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rgbClr val="00B050"/>
                </a:solidFill>
              </a:rPr>
              <a:t>Llyfr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Glas</a:t>
            </a:r>
            <a:r>
              <a:rPr lang="en-GB" dirty="0">
                <a:solidFill>
                  <a:srgbClr val="00B050"/>
                </a:solidFill>
              </a:rPr>
              <a:t> Nebo</a:t>
            </a:r>
          </a:p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8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err="1">
                <a:solidFill>
                  <a:schemeClr val="tx2"/>
                </a:solidFill>
              </a:rPr>
              <a:t>Haen</a:t>
            </a:r>
            <a:r>
              <a:rPr lang="en-GB" b="1" dirty="0">
                <a:solidFill>
                  <a:schemeClr val="tx2"/>
                </a:solidFill>
              </a:rPr>
              <a:t> </a:t>
            </a:r>
            <a:r>
              <a:rPr lang="en-GB" b="1" dirty="0" err="1">
                <a:solidFill>
                  <a:schemeClr val="tx2"/>
                </a:solidFill>
              </a:rPr>
              <a:t>Sylfaenol</a:t>
            </a:r>
            <a:endParaRPr lang="en-GB" b="1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>
                    <a:lumMod val="75000"/>
                  </a:schemeClr>
                </a:solidFill>
              </a:rPr>
              <a:t>Diffodd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y </a:t>
            </a:r>
            <a:r>
              <a:rPr lang="en-GB" dirty="0" err="1">
                <a:solidFill>
                  <a:schemeClr val="tx2">
                    <a:lumMod val="75000"/>
                  </a:schemeClr>
                </a:solidFill>
              </a:rPr>
              <a:t>Sêr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– Haf Llewelyn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I </a:t>
            </a:r>
            <a:r>
              <a:rPr lang="en-GB" dirty="0" err="1">
                <a:solidFill>
                  <a:schemeClr val="tx2"/>
                </a:solidFill>
              </a:rPr>
              <a:t>Ble’r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Aeth</a:t>
            </a:r>
            <a:r>
              <a:rPr lang="en-GB" dirty="0">
                <a:solidFill>
                  <a:schemeClr val="tx2"/>
                </a:solidFill>
              </a:rPr>
              <a:t> Haul y Bore?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Ac </a:t>
            </a:r>
            <a:r>
              <a:rPr lang="en-GB" dirty="0" err="1">
                <a:solidFill>
                  <a:schemeClr val="tx2"/>
                </a:solidFill>
              </a:rPr>
              <a:t>Yna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Clywodd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Sŵn</a:t>
            </a:r>
            <a:r>
              <a:rPr lang="en-GB" dirty="0">
                <a:solidFill>
                  <a:schemeClr val="tx2"/>
                </a:solidFill>
              </a:rPr>
              <a:t> y </a:t>
            </a:r>
            <a:r>
              <a:rPr lang="en-GB" dirty="0" err="1">
                <a:solidFill>
                  <a:schemeClr val="tx2"/>
                </a:solidFill>
              </a:rPr>
              <a:t>Môr</a:t>
            </a:r>
            <a:endParaRPr lang="en-GB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</a:rPr>
              <a:t>Llinyn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Trôns</a:t>
            </a:r>
            <a:endParaRPr lang="en-GB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</a:rPr>
              <a:t>Bachgen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yn</a:t>
            </a:r>
            <a:r>
              <a:rPr lang="en-GB" dirty="0">
                <a:solidFill>
                  <a:schemeClr val="tx2"/>
                </a:solidFill>
              </a:rPr>
              <a:t> y </a:t>
            </a:r>
            <a:r>
              <a:rPr lang="en-GB" dirty="0" err="1">
                <a:solidFill>
                  <a:schemeClr val="tx2"/>
                </a:solidFill>
              </a:rPr>
              <a:t>Môr</a:t>
            </a:r>
            <a:endParaRPr lang="en-GB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rgbClr val="00B050"/>
                </a:solidFill>
              </a:rPr>
              <a:t>Llyfr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Glas</a:t>
            </a:r>
            <a:r>
              <a:rPr lang="en-GB" dirty="0">
                <a:solidFill>
                  <a:srgbClr val="00B050"/>
                </a:solidFill>
              </a:rPr>
              <a:t> Nebo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1410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>
                <a:solidFill>
                  <a:schemeClr val="tx2"/>
                </a:solidFill>
              </a:rPr>
              <a:t>Cwestiynau</a:t>
            </a:r>
            <a:r>
              <a:rPr lang="en-GB" dirty="0">
                <a:solidFill>
                  <a:schemeClr val="tx2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</a:rPr>
              <a:t>Themâu</a:t>
            </a:r>
            <a:r>
              <a:rPr lang="en-GB" dirty="0">
                <a:solidFill>
                  <a:schemeClr val="tx2"/>
                </a:solidFill>
              </a:rPr>
              <a:t>/ plot/ </a:t>
            </a:r>
            <a:r>
              <a:rPr lang="en-GB" dirty="0" err="1">
                <a:solidFill>
                  <a:schemeClr val="tx2"/>
                </a:solidFill>
              </a:rPr>
              <a:t>cymeriadaeth</a:t>
            </a:r>
            <a:endParaRPr lang="en-GB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</a:rPr>
              <a:t>Arddull</a:t>
            </a:r>
            <a:r>
              <a:rPr lang="en-GB" dirty="0">
                <a:solidFill>
                  <a:schemeClr val="tx2"/>
                </a:solidFill>
              </a:rPr>
              <a:t> a </a:t>
            </a:r>
            <a:r>
              <a:rPr lang="en-GB" dirty="0" err="1">
                <a:solidFill>
                  <a:schemeClr val="tx2"/>
                </a:solidFill>
              </a:rPr>
              <a:t>thechnegau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ysgrifennu</a:t>
            </a:r>
            <a:endParaRPr lang="en-GB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</a:rPr>
              <a:t>Ymateb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personol</a:t>
            </a:r>
            <a:r>
              <a:rPr lang="en-GB" dirty="0">
                <a:solidFill>
                  <a:schemeClr val="tx2"/>
                </a:solidFill>
              </a:rPr>
              <a:t> a </a:t>
            </a:r>
            <a:r>
              <a:rPr lang="en-GB" dirty="0" err="1">
                <a:solidFill>
                  <a:schemeClr val="tx2"/>
                </a:solidFill>
              </a:rPr>
              <a:t>chreadigol</a:t>
            </a:r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3 </a:t>
            </a:r>
            <a:r>
              <a:rPr lang="en-GB" dirty="0" err="1">
                <a:solidFill>
                  <a:schemeClr val="tx2"/>
                </a:solidFill>
              </a:rPr>
              <a:t>chwestiwn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ar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yr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haen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uwch</a:t>
            </a:r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6 </a:t>
            </a:r>
            <a:r>
              <a:rPr lang="en-GB" dirty="0" err="1">
                <a:solidFill>
                  <a:schemeClr val="tx2"/>
                </a:solidFill>
              </a:rPr>
              <a:t>chwestiwn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ar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yr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haen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sylfaenol</a:t>
            </a:r>
            <a:endParaRPr lang="en-GB" dirty="0">
              <a:solidFill>
                <a:schemeClr val="tx2"/>
              </a:solidFill>
            </a:endParaRPr>
          </a:p>
          <a:p>
            <a:r>
              <a:rPr lang="en-GB" dirty="0" err="1">
                <a:solidFill>
                  <a:schemeClr val="tx2"/>
                </a:solidFill>
              </a:rPr>
              <a:t>Disgwylir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ysgrifennu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mwy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estynedig</a:t>
            </a:r>
            <a:r>
              <a:rPr lang="en-GB" dirty="0">
                <a:solidFill>
                  <a:schemeClr val="tx2"/>
                </a:solidFill>
              </a:rPr>
              <a:t> a </a:t>
            </a:r>
            <a:r>
              <a:rPr lang="en-GB" dirty="0" err="1">
                <a:solidFill>
                  <a:schemeClr val="tx2"/>
                </a:solidFill>
              </a:rPr>
              <a:t>dadansoddol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ar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yr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haen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uwch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 err="1"/>
              <a:t>Cwestiynau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66865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894121"/>
            <a:ext cx="8229600" cy="2748798"/>
          </a:xfrm>
        </p:spPr>
        <p:txBody>
          <a:bodyPr>
            <a:normAutofit fontScale="85000" lnSpcReduction="10000"/>
          </a:bodyPr>
          <a:lstStyle/>
          <a:p>
            <a:r>
              <a:rPr lang="en-GB" dirty="0" err="1">
                <a:solidFill>
                  <a:schemeClr val="tx2"/>
                </a:solidFill>
              </a:rPr>
              <a:t>Testunau</a:t>
            </a:r>
            <a:r>
              <a:rPr lang="en-GB" dirty="0">
                <a:solidFill>
                  <a:schemeClr val="tx2"/>
                </a:solidFill>
              </a:rPr>
              <a:t> </a:t>
            </a:r>
          </a:p>
          <a:p>
            <a:r>
              <a:rPr lang="en-GB" dirty="0" err="1">
                <a:solidFill>
                  <a:schemeClr val="tx2"/>
                </a:solidFill>
              </a:rPr>
              <a:t>Tylluan</a:t>
            </a:r>
            <a:r>
              <a:rPr lang="en-GB" dirty="0">
                <a:solidFill>
                  <a:schemeClr val="tx2"/>
                </a:solidFill>
              </a:rPr>
              <a:t> Wen</a:t>
            </a:r>
          </a:p>
          <a:p>
            <a:r>
              <a:rPr lang="en-GB" dirty="0">
                <a:solidFill>
                  <a:schemeClr val="tx2"/>
                </a:solidFill>
              </a:rPr>
              <a:t>Y </a:t>
            </a:r>
            <a:r>
              <a:rPr lang="en-GB" dirty="0" err="1">
                <a:solidFill>
                  <a:schemeClr val="tx2"/>
                </a:solidFill>
              </a:rPr>
              <a:t>Mynydd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Grug</a:t>
            </a:r>
            <a:endParaRPr lang="en-GB" dirty="0">
              <a:solidFill>
                <a:schemeClr val="tx2"/>
              </a:solidFill>
            </a:endParaRPr>
          </a:p>
          <a:p>
            <a:r>
              <a:rPr lang="en-GB" dirty="0" err="1">
                <a:solidFill>
                  <a:schemeClr val="tx2"/>
                </a:solidFill>
              </a:rPr>
              <a:t>Dihirod</a:t>
            </a:r>
            <a:r>
              <a:rPr lang="en-GB" dirty="0">
                <a:solidFill>
                  <a:schemeClr val="tx2"/>
                </a:solidFill>
              </a:rPr>
              <a:t> Dyfed – </a:t>
            </a:r>
            <a:r>
              <a:rPr lang="en-GB" dirty="0" err="1">
                <a:solidFill>
                  <a:schemeClr val="tx2"/>
                </a:solidFill>
              </a:rPr>
              <a:t>Pechod</a:t>
            </a:r>
            <a:r>
              <a:rPr lang="en-GB" dirty="0">
                <a:solidFill>
                  <a:schemeClr val="tx2"/>
                </a:solidFill>
              </a:rPr>
              <a:t> Mary </a:t>
            </a:r>
            <a:r>
              <a:rPr lang="en-GB" dirty="0" err="1">
                <a:solidFill>
                  <a:schemeClr val="tx2"/>
                </a:solidFill>
              </a:rPr>
              <a:t>Prout</a:t>
            </a:r>
            <a:r>
              <a:rPr lang="en-GB" dirty="0">
                <a:solidFill>
                  <a:schemeClr val="tx2"/>
                </a:solidFill>
              </a:rPr>
              <a:t> / Wil </a:t>
            </a:r>
            <a:r>
              <a:rPr lang="en-GB" dirty="0" err="1">
                <a:solidFill>
                  <a:schemeClr val="tx2"/>
                </a:solidFill>
              </a:rPr>
              <a:t>Cefn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Coch</a:t>
            </a:r>
            <a:r>
              <a:rPr lang="en-GB" dirty="0">
                <a:solidFill>
                  <a:schemeClr val="tx2"/>
                </a:solidFill>
              </a:rPr>
              <a:t> / </a:t>
            </a:r>
            <a:r>
              <a:rPr lang="en-GB" dirty="0" err="1">
                <a:solidFill>
                  <a:schemeClr val="tx2"/>
                </a:solidFill>
              </a:rPr>
              <a:t>Cythraul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Cwrw</a:t>
            </a:r>
            <a:endParaRPr lang="en-GB" dirty="0">
              <a:solidFill>
                <a:schemeClr val="tx2"/>
              </a:solidFill>
            </a:endParaRPr>
          </a:p>
          <a:p>
            <a:r>
              <a:rPr lang="en-GB" dirty="0" err="1">
                <a:solidFill>
                  <a:schemeClr val="tx2"/>
                </a:solidFill>
              </a:rPr>
              <a:t>Trafod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cwestiwn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penodol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ar</a:t>
            </a:r>
            <a:r>
              <a:rPr lang="en-GB" dirty="0">
                <a:solidFill>
                  <a:schemeClr val="tx2"/>
                </a:solidFill>
              </a:rPr>
              <a:t> y </a:t>
            </a:r>
            <a:r>
              <a:rPr lang="en-GB" dirty="0" err="1">
                <a:solidFill>
                  <a:schemeClr val="tx2"/>
                </a:solidFill>
              </a:rPr>
              <a:t>ffilm</a:t>
            </a:r>
            <a:r>
              <a:rPr lang="en-GB" dirty="0">
                <a:solidFill>
                  <a:schemeClr val="tx2"/>
                </a:solidFill>
              </a:rPr>
              <a:t> a </a:t>
            </a:r>
            <a:r>
              <a:rPr lang="en-GB" dirty="0" err="1">
                <a:solidFill>
                  <a:schemeClr val="tx2"/>
                </a:solidFill>
              </a:rPr>
              <a:t>chroesgyfeirio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gyda’r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testun</a:t>
            </a:r>
            <a:r>
              <a:rPr lang="en-GB" dirty="0">
                <a:solidFill>
                  <a:schemeClr val="tx2"/>
                </a:solidFill>
              </a:rPr>
              <a:t> print</a:t>
            </a:r>
          </a:p>
          <a:p>
            <a:r>
              <a:rPr lang="en-GB" dirty="0" err="1">
                <a:solidFill>
                  <a:srgbClr val="FF0000"/>
                </a:solidFill>
              </a:rPr>
              <a:t>Ymgynghori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destunau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newydd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hyn</a:t>
            </a:r>
            <a:r>
              <a:rPr lang="en-GB" dirty="0">
                <a:solidFill>
                  <a:srgbClr val="FF0000"/>
                </a:solidFill>
              </a:rPr>
              <a:t> o </a:t>
            </a:r>
            <a:r>
              <a:rPr lang="en-GB" dirty="0" err="1">
                <a:solidFill>
                  <a:srgbClr val="FF0000"/>
                </a:solidFill>
              </a:rPr>
              <a:t>bryd</a:t>
            </a:r>
            <a:r>
              <a:rPr lang="en-GB">
                <a:solidFill>
                  <a:srgbClr val="FF0000"/>
                </a:solidFill>
              </a:rPr>
              <a:t>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 err="1"/>
              <a:t>Uned</a:t>
            </a:r>
            <a:r>
              <a:rPr lang="en-GB" dirty="0"/>
              <a:t> 3: </a:t>
            </a:r>
            <a:r>
              <a:rPr lang="en-GB" dirty="0" err="1"/>
              <a:t>Arholiad</a:t>
            </a:r>
            <a:r>
              <a:rPr lang="en-GB" dirty="0"/>
              <a:t> </a:t>
            </a:r>
            <a:r>
              <a:rPr lang="en-GB" dirty="0" err="1"/>
              <a:t>Llafar</a:t>
            </a:r>
            <a:r>
              <a:rPr lang="en-GB" dirty="0"/>
              <a:t> - </a:t>
            </a:r>
            <a:r>
              <a:rPr lang="en-GB" dirty="0" err="1"/>
              <a:t>Llunyddiaeth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41373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146300"/>
            <a:ext cx="8229600" cy="4610100"/>
          </a:xfrm>
        </p:spPr>
        <p:txBody>
          <a:bodyPr>
            <a:noAutofit/>
          </a:bodyPr>
          <a:lstStyle/>
          <a:p>
            <a:r>
              <a:rPr lang="en-GB" sz="1800" dirty="0" err="1">
                <a:solidFill>
                  <a:schemeClr val="tx2"/>
                </a:solidFill>
              </a:rPr>
              <a:t>Ffurfiau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llenyddol</a:t>
            </a:r>
            <a:r>
              <a:rPr lang="en-GB" sz="1800" dirty="0">
                <a:solidFill>
                  <a:schemeClr val="tx2"/>
                </a:solidFill>
              </a:rPr>
              <a:t> – </a:t>
            </a:r>
            <a:r>
              <a:rPr lang="en-GB" sz="1800" dirty="0" err="1">
                <a:solidFill>
                  <a:schemeClr val="tx2"/>
                </a:solidFill>
              </a:rPr>
              <a:t>Straeon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Byrion</a:t>
            </a:r>
            <a:r>
              <a:rPr lang="en-GB" sz="1800" dirty="0">
                <a:solidFill>
                  <a:schemeClr val="tx2"/>
                </a:solidFill>
              </a:rPr>
              <a:t> a Drama</a:t>
            </a:r>
          </a:p>
          <a:p>
            <a:r>
              <a:rPr lang="en-GB" sz="1800" dirty="0" err="1">
                <a:solidFill>
                  <a:schemeClr val="tx2"/>
                </a:solidFill>
              </a:rPr>
              <a:t>Asesiad</a:t>
            </a:r>
            <a:r>
              <a:rPr lang="en-GB" sz="1800" dirty="0">
                <a:solidFill>
                  <a:schemeClr val="tx2"/>
                </a:solidFill>
              </a:rPr>
              <a:t> di-</a:t>
            </a:r>
            <a:r>
              <a:rPr lang="en-GB" sz="1800" dirty="0" err="1">
                <a:solidFill>
                  <a:schemeClr val="tx2"/>
                </a:solidFill>
              </a:rPr>
              <a:t>haen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 err="1">
                <a:solidFill>
                  <a:schemeClr val="tx2"/>
                </a:solidFill>
              </a:rPr>
              <a:t>Tasg</a:t>
            </a:r>
            <a:r>
              <a:rPr lang="en-GB" sz="1800" dirty="0">
                <a:solidFill>
                  <a:schemeClr val="tx2"/>
                </a:solidFill>
              </a:rPr>
              <a:t> 1 </a:t>
            </a:r>
            <a:r>
              <a:rPr lang="en-GB" sz="1800" dirty="0" err="1">
                <a:solidFill>
                  <a:schemeClr val="tx2"/>
                </a:solidFill>
              </a:rPr>
              <a:t>Straeon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Byrion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2"/>
                </a:solidFill>
              </a:rPr>
              <a:t>Y </a:t>
            </a:r>
            <a:r>
              <a:rPr lang="en-GB" sz="1800" dirty="0" err="1">
                <a:solidFill>
                  <a:schemeClr val="tx2"/>
                </a:solidFill>
              </a:rPr>
              <a:t>llyfrau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gosod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ar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gyfer</a:t>
            </a:r>
            <a:r>
              <a:rPr lang="en-GB" sz="1800" dirty="0">
                <a:solidFill>
                  <a:schemeClr val="tx2"/>
                </a:solidFill>
              </a:rPr>
              <a:t> y </a:t>
            </a:r>
            <a:r>
              <a:rPr lang="en-GB" sz="1800" dirty="0" err="1">
                <a:solidFill>
                  <a:schemeClr val="tx2"/>
                </a:solidFill>
              </a:rPr>
              <a:t>straeon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byrion</a:t>
            </a:r>
            <a:r>
              <a:rPr lang="en-GB" sz="1800" dirty="0">
                <a:solidFill>
                  <a:schemeClr val="tx2"/>
                </a:solidFill>
              </a:rPr>
              <a:t>: </a:t>
            </a:r>
            <a:r>
              <a:rPr lang="en-GB" sz="1800" i="1" dirty="0">
                <a:solidFill>
                  <a:schemeClr val="tx2"/>
                </a:solidFill>
              </a:rPr>
              <a:t>20 </a:t>
            </a:r>
            <a:r>
              <a:rPr lang="en-GB" sz="1800" i="1" dirty="0" err="1">
                <a:solidFill>
                  <a:schemeClr val="tx2"/>
                </a:solidFill>
              </a:rPr>
              <a:t>Stori</a:t>
            </a:r>
            <a:r>
              <a:rPr lang="en-GB" sz="1800" i="1" dirty="0">
                <a:solidFill>
                  <a:schemeClr val="tx2"/>
                </a:solidFill>
              </a:rPr>
              <a:t> </a:t>
            </a:r>
            <a:r>
              <a:rPr lang="en-GB" sz="1800" i="1" dirty="0" err="1">
                <a:solidFill>
                  <a:schemeClr val="tx2"/>
                </a:solidFill>
              </a:rPr>
              <a:t>Fer</a:t>
            </a:r>
            <a:r>
              <a:rPr lang="en-GB" sz="1800" i="1" dirty="0">
                <a:solidFill>
                  <a:schemeClr val="tx2"/>
                </a:solidFill>
              </a:rPr>
              <a:t> </a:t>
            </a:r>
            <a:r>
              <a:rPr lang="en-GB" sz="1800" i="1" dirty="0" err="1">
                <a:solidFill>
                  <a:schemeClr val="tx2"/>
                </a:solidFill>
              </a:rPr>
              <a:t>Cyfrol</a:t>
            </a:r>
            <a:r>
              <a:rPr lang="en-GB" sz="1800" i="1" dirty="0">
                <a:solidFill>
                  <a:schemeClr val="tx2"/>
                </a:solidFill>
              </a:rPr>
              <a:t> 1, 20 </a:t>
            </a:r>
            <a:r>
              <a:rPr lang="en-GB" sz="1800" i="1" dirty="0" err="1">
                <a:solidFill>
                  <a:schemeClr val="tx2"/>
                </a:solidFill>
              </a:rPr>
              <a:t>Stori</a:t>
            </a:r>
            <a:r>
              <a:rPr lang="en-GB" sz="1800" i="1" dirty="0">
                <a:solidFill>
                  <a:schemeClr val="tx2"/>
                </a:solidFill>
              </a:rPr>
              <a:t> </a:t>
            </a:r>
            <a:r>
              <a:rPr lang="en-GB" sz="1800" i="1" dirty="0" err="1">
                <a:solidFill>
                  <a:schemeClr val="tx2"/>
                </a:solidFill>
              </a:rPr>
              <a:t>Fer</a:t>
            </a:r>
            <a:r>
              <a:rPr lang="en-GB" sz="1800" i="1" dirty="0">
                <a:solidFill>
                  <a:schemeClr val="tx2"/>
                </a:solidFill>
              </a:rPr>
              <a:t> </a:t>
            </a:r>
            <a:r>
              <a:rPr lang="en-GB" sz="1800" i="1" dirty="0" err="1">
                <a:solidFill>
                  <a:schemeClr val="tx2"/>
                </a:solidFill>
              </a:rPr>
              <a:t>Cyfrol</a:t>
            </a:r>
            <a:r>
              <a:rPr lang="en-GB" sz="1800" i="1" dirty="0">
                <a:solidFill>
                  <a:schemeClr val="tx2"/>
                </a:solidFill>
              </a:rPr>
              <a:t> 2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err="1">
                <a:solidFill>
                  <a:schemeClr val="tx2"/>
                </a:solidFill>
              </a:rPr>
              <a:t>Tasg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yn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gofyn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i’r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ymgeiswyr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werthfawrogi’r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straeon</a:t>
            </a:r>
            <a:endParaRPr lang="en-GB" sz="1800" dirty="0">
              <a:solidFill>
                <a:schemeClr val="tx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2"/>
                </a:solidFill>
              </a:rPr>
              <a:t>2 ½ </a:t>
            </a:r>
            <a:r>
              <a:rPr lang="en-GB" sz="1800" dirty="0" err="1">
                <a:solidFill>
                  <a:schemeClr val="tx2"/>
                </a:solidFill>
              </a:rPr>
              <a:t>awr</a:t>
            </a:r>
            <a:r>
              <a:rPr lang="en-GB" sz="1800" dirty="0">
                <a:solidFill>
                  <a:schemeClr val="tx2"/>
                </a:solidFill>
              </a:rPr>
              <a:t> i </a:t>
            </a:r>
            <a:r>
              <a:rPr lang="en-GB" sz="1800" dirty="0" err="1">
                <a:solidFill>
                  <a:schemeClr val="tx2"/>
                </a:solidFill>
              </a:rPr>
              <a:t>wneud</a:t>
            </a:r>
            <a:r>
              <a:rPr lang="en-GB" sz="1800" dirty="0">
                <a:solidFill>
                  <a:schemeClr val="tx2"/>
                </a:solidFill>
              </a:rPr>
              <a:t> y </a:t>
            </a:r>
            <a:r>
              <a:rPr lang="en-GB" sz="1800" dirty="0" err="1">
                <a:solidFill>
                  <a:schemeClr val="tx2"/>
                </a:solidFill>
              </a:rPr>
              <a:t>dasg</a:t>
            </a:r>
            <a:r>
              <a:rPr lang="en-GB" sz="1800" dirty="0">
                <a:solidFill>
                  <a:schemeClr val="tx2"/>
                </a:solidFill>
              </a:rPr>
              <a:t> o </a:t>
            </a:r>
            <a:r>
              <a:rPr lang="en-GB" sz="1800" dirty="0" err="1">
                <a:solidFill>
                  <a:schemeClr val="tx2"/>
                </a:solidFill>
              </a:rPr>
              <a:t>dan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oruchwyliaeth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uchel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 err="1">
                <a:solidFill>
                  <a:schemeClr val="tx2"/>
                </a:solidFill>
              </a:rPr>
              <a:t>Tasg</a:t>
            </a:r>
            <a:r>
              <a:rPr lang="en-GB" sz="1800" dirty="0">
                <a:solidFill>
                  <a:schemeClr val="tx2"/>
                </a:solidFill>
              </a:rPr>
              <a:t> 2 – Drama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err="1">
                <a:solidFill>
                  <a:schemeClr val="tx2"/>
                </a:solidFill>
              </a:rPr>
              <a:t>Dehongli’r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cwestiwn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yn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greadigol</a:t>
            </a:r>
            <a:r>
              <a:rPr lang="en-GB" sz="1800" dirty="0">
                <a:solidFill>
                  <a:schemeClr val="tx2"/>
                </a:solidFill>
              </a:rPr>
              <a:t> (</a:t>
            </a:r>
            <a:r>
              <a:rPr lang="en-GB" sz="1800" dirty="0" err="1">
                <a:solidFill>
                  <a:schemeClr val="tx2"/>
                </a:solidFill>
              </a:rPr>
              <a:t>e.e</a:t>
            </a:r>
            <a:r>
              <a:rPr lang="en-GB" sz="1800" dirty="0">
                <a:solidFill>
                  <a:schemeClr val="tx2"/>
                </a:solidFill>
              </a:rPr>
              <a:t>. </a:t>
            </a:r>
            <a:r>
              <a:rPr lang="en-GB" sz="1800" dirty="0" err="1">
                <a:solidFill>
                  <a:schemeClr val="tx2"/>
                </a:solidFill>
              </a:rPr>
              <a:t>ymsonau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cymeriadau</a:t>
            </a:r>
            <a:r>
              <a:rPr lang="en-GB" sz="1800" dirty="0">
                <a:solidFill>
                  <a:schemeClr val="tx2"/>
                </a:solidFill>
              </a:rPr>
              <a:t> / </a:t>
            </a:r>
            <a:r>
              <a:rPr lang="en-GB" sz="1800" dirty="0" err="1">
                <a:solidFill>
                  <a:schemeClr val="tx2"/>
                </a:solidFill>
              </a:rPr>
              <a:t>dyddiaduron</a:t>
            </a:r>
            <a:r>
              <a:rPr lang="en-GB" sz="1800" dirty="0">
                <a:solidFill>
                  <a:schemeClr val="tx2"/>
                </a:solidFill>
              </a:rPr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2"/>
                </a:solidFill>
              </a:rPr>
              <a:t>Gall </a:t>
            </a:r>
            <a:r>
              <a:rPr lang="en-GB" sz="1800" dirty="0" err="1">
                <a:solidFill>
                  <a:schemeClr val="tx2"/>
                </a:solidFill>
              </a:rPr>
              <a:t>fod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yn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ddrama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brintiedig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neu’n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ffilm</a:t>
            </a:r>
            <a:endParaRPr lang="en-GB" sz="1800" dirty="0">
              <a:solidFill>
                <a:schemeClr val="tx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2"/>
                </a:solidFill>
              </a:rPr>
              <a:t>3 </a:t>
            </a:r>
            <a:r>
              <a:rPr lang="en-GB" sz="1800" dirty="0" err="1">
                <a:solidFill>
                  <a:schemeClr val="tx2"/>
                </a:solidFill>
              </a:rPr>
              <a:t>awr</a:t>
            </a:r>
            <a:r>
              <a:rPr lang="en-GB" sz="1800" dirty="0">
                <a:solidFill>
                  <a:schemeClr val="tx2"/>
                </a:solidFill>
              </a:rPr>
              <a:t> o </a:t>
            </a:r>
            <a:r>
              <a:rPr lang="en-GB" sz="1800" dirty="0" err="1">
                <a:solidFill>
                  <a:schemeClr val="tx2"/>
                </a:solidFill>
              </a:rPr>
              <a:t>dan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oruchwyliaeth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dirty="0" err="1">
                <a:solidFill>
                  <a:schemeClr val="tx2"/>
                </a:solidFill>
              </a:rPr>
              <a:t>anffurfiol</a:t>
            </a:r>
            <a:endParaRPr lang="en-GB" sz="1800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2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6"/>
          </p:nvPr>
        </p:nvSpPr>
        <p:spPr>
          <a:xfrm>
            <a:off x="487363" y="1567656"/>
            <a:ext cx="8418513" cy="578644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Uned</a:t>
            </a:r>
            <a:r>
              <a:rPr lang="en-GB" dirty="0"/>
              <a:t> 4: </a:t>
            </a:r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Diarholiad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5159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 err="1"/>
              <a:t>Cefnogaeth</a:t>
            </a:r>
            <a:r>
              <a:rPr lang="en-GB" dirty="0"/>
              <a:t> CBAC:</a:t>
            </a:r>
          </a:p>
          <a:p>
            <a:endParaRPr lang="en-GB" dirty="0"/>
          </a:p>
        </p:txBody>
      </p:sp>
      <p:sp>
        <p:nvSpPr>
          <p:cNvPr id="5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hlinkClick r:id="rId3"/>
              </a:rPr>
              <a:t>Manyleb</a:t>
            </a:r>
            <a:r>
              <a:rPr lang="en-GB" dirty="0">
                <a:solidFill>
                  <a:schemeClr val="tx2"/>
                </a:solidFill>
              </a:rPr>
              <a:t> a </a:t>
            </a:r>
            <a:r>
              <a:rPr lang="en-GB" dirty="0" err="1">
                <a:solidFill>
                  <a:schemeClr val="tx2"/>
                </a:solidFill>
                <a:hlinkClick r:id="rId4"/>
              </a:rPr>
              <a:t>Deunyddiau</a:t>
            </a:r>
            <a:r>
              <a:rPr lang="en-GB" dirty="0">
                <a:solidFill>
                  <a:schemeClr val="tx2"/>
                </a:solidFill>
                <a:hlinkClick r:id="rId4"/>
              </a:rPr>
              <a:t> </a:t>
            </a:r>
            <a:r>
              <a:rPr lang="en-GB" dirty="0" err="1">
                <a:solidFill>
                  <a:schemeClr val="tx2"/>
                </a:solidFill>
                <a:hlinkClick r:id="rId4"/>
              </a:rPr>
              <a:t>Asesu</a:t>
            </a:r>
            <a:r>
              <a:rPr lang="en-GB" dirty="0">
                <a:solidFill>
                  <a:schemeClr val="tx2"/>
                </a:solidFill>
                <a:hlinkClick r:id="rId4"/>
              </a:rPr>
              <a:t> </a:t>
            </a:r>
            <a:r>
              <a:rPr lang="en-GB" dirty="0" err="1">
                <a:solidFill>
                  <a:schemeClr val="tx2"/>
                </a:solidFill>
                <a:hlinkClick r:id="rId4"/>
              </a:rPr>
              <a:t>Enghreifftiol</a:t>
            </a:r>
            <a:r>
              <a:rPr lang="en-GB" dirty="0">
                <a:solidFill>
                  <a:schemeClr val="tx2"/>
                </a:solidFill>
              </a:rPr>
              <a:t> www.cbac.co.uk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DPP (</a:t>
            </a:r>
            <a:r>
              <a:rPr lang="en-GB" dirty="0" err="1">
                <a:solidFill>
                  <a:schemeClr val="tx2"/>
                </a:solidFill>
              </a:rPr>
              <a:t>gwefan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ddiogel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>
                <a:solidFill>
                  <a:schemeClr val="tx2"/>
                </a:solidFill>
                <a:hlinkClick r:id="rId5"/>
              </a:rPr>
              <a:t>www.wjecservices.co.uk</a:t>
            </a:r>
            <a:r>
              <a:rPr lang="en-GB" dirty="0">
                <a:solidFill>
                  <a:schemeClr val="tx2"/>
                </a:solidFill>
              </a:rPr>
              <a:t> a </a:t>
            </a:r>
            <a:r>
              <a:rPr lang="en-GB" dirty="0" err="1">
                <a:solidFill>
                  <a:schemeClr val="tx2"/>
                </a:solidFill>
              </a:rPr>
              <a:t>hefyd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ar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>
                <a:solidFill>
                  <a:schemeClr val="tx2"/>
                </a:solidFill>
                <a:hlinkClick r:id="rId6"/>
              </a:rPr>
              <a:t>www.cbac.co.uk</a:t>
            </a:r>
            <a:r>
              <a:rPr lang="en-GB" dirty="0">
                <a:solidFill>
                  <a:schemeClr val="tx2"/>
                </a:solidFill>
              </a:rPr>
              <a:t>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</a:rPr>
              <a:t>Canllawiau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Athrawon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>
                <a:solidFill>
                  <a:schemeClr val="tx2"/>
                </a:solidFill>
                <a:hlinkClick r:id="rId6"/>
              </a:rPr>
              <a:t>www.cbac.co.uk</a:t>
            </a:r>
            <a:r>
              <a:rPr lang="en-GB" dirty="0">
                <a:solidFill>
                  <a:schemeClr val="tx2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E-</a:t>
            </a:r>
            <a:r>
              <a:rPr lang="en-GB" dirty="0" err="1">
                <a:solidFill>
                  <a:schemeClr val="tx2"/>
                </a:solidFill>
              </a:rPr>
              <a:t>fwletin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>
                <a:solidFill>
                  <a:schemeClr val="tx2"/>
                </a:solidFill>
                <a:hlinkClick r:id="rId6"/>
              </a:rPr>
              <a:t>www.cbac.co.uk</a:t>
            </a:r>
            <a:r>
              <a:rPr lang="en-GB" dirty="0">
                <a:solidFill>
                  <a:schemeClr val="tx2"/>
                </a:solidFill>
              </a:rPr>
              <a:t> (</a:t>
            </a:r>
            <a:r>
              <a:rPr lang="en-GB" dirty="0" err="1">
                <a:solidFill>
                  <a:schemeClr val="tx2"/>
                </a:solidFill>
              </a:rPr>
              <a:t>tanysgrifio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o’r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wefan</a:t>
            </a:r>
            <a:r>
              <a:rPr lang="en-GB" dirty="0">
                <a:solidFill>
                  <a:schemeClr val="tx2"/>
                </a:solidFill>
              </a:rPr>
              <a:t>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</a:rPr>
              <a:t>Adnoddau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ar</a:t>
            </a:r>
            <a:r>
              <a:rPr lang="en-GB" dirty="0">
                <a:solidFill>
                  <a:schemeClr val="tx2"/>
                </a:solidFill>
              </a:rPr>
              <a:t> y </a:t>
            </a:r>
            <a:r>
              <a:rPr lang="en-GB" dirty="0" err="1">
                <a:solidFill>
                  <a:schemeClr val="tx2"/>
                </a:solidFill>
              </a:rPr>
              <a:t>nofelau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newydd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>
                <a:solidFill>
                  <a:schemeClr val="tx2"/>
                </a:solidFill>
                <a:hlinkClick r:id="rId7"/>
              </a:rPr>
              <a:t>http://adnoddau.cbac.co.uk</a:t>
            </a:r>
            <a:r>
              <a:rPr lang="en-GB" dirty="0">
                <a:solidFill>
                  <a:schemeClr val="tx2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</a:rPr>
              <a:t>Adnoddau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newydd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ar</a:t>
            </a:r>
            <a:r>
              <a:rPr lang="en-GB" dirty="0">
                <a:solidFill>
                  <a:schemeClr val="tx2"/>
                </a:solidFill>
              </a:rPr>
              <a:t> y </a:t>
            </a:r>
            <a:r>
              <a:rPr lang="en-GB" dirty="0" err="1">
                <a:solidFill>
                  <a:schemeClr val="tx2"/>
                </a:solidFill>
              </a:rPr>
              <a:t>farddoniaeth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>
                <a:solidFill>
                  <a:schemeClr val="tx2"/>
                </a:solidFill>
                <a:hlinkClick r:id="rId7"/>
              </a:rPr>
              <a:t>http://adnoddau.cbac.co.uk</a:t>
            </a:r>
            <a:r>
              <a:rPr lang="en-GB" dirty="0">
                <a:solidFill>
                  <a:schemeClr val="tx2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</a:rPr>
              <a:t>Ailwwampio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ar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adnoddau</a:t>
            </a:r>
            <a:r>
              <a:rPr lang="en-GB" dirty="0">
                <a:solidFill>
                  <a:schemeClr val="tx2"/>
                </a:solidFill>
              </a:rPr>
              <a:t> a </a:t>
            </a:r>
            <a:r>
              <a:rPr lang="en-GB" dirty="0" err="1">
                <a:solidFill>
                  <a:schemeClr val="tx2"/>
                </a:solidFill>
              </a:rPr>
              <a:t>grewyd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flynyddoedd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yn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ôl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ar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lunyddiaeth</a:t>
            </a:r>
            <a:r>
              <a:rPr lang="en-GB" dirty="0">
                <a:solidFill>
                  <a:schemeClr val="tx2"/>
                </a:solidFill>
              </a:rPr>
              <a:t> ac </a:t>
            </a:r>
            <a:r>
              <a:rPr lang="en-GB" dirty="0" err="1">
                <a:solidFill>
                  <a:schemeClr val="tx2"/>
                </a:solidFill>
              </a:rPr>
              <a:t>ar</a:t>
            </a:r>
            <a:r>
              <a:rPr lang="en-GB" dirty="0">
                <a:solidFill>
                  <a:schemeClr val="tx2"/>
                </a:solidFill>
              </a:rPr>
              <a:t> y </a:t>
            </a:r>
            <a:r>
              <a:rPr lang="en-GB" dirty="0" err="1">
                <a:solidFill>
                  <a:schemeClr val="tx2"/>
                </a:solidFill>
              </a:rPr>
              <a:t>nofelau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Llinyn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Trôns</a:t>
            </a:r>
            <a:r>
              <a:rPr lang="en-GB" dirty="0">
                <a:solidFill>
                  <a:schemeClr val="tx2"/>
                </a:solidFill>
              </a:rPr>
              <a:t> a </a:t>
            </a:r>
            <a:r>
              <a:rPr lang="en-GB" dirty="0" err="1">
                <a:solidFill>
                  <a:schemeClr val="tx2"/>
                </a:solidFill>
              </a:rPr>
              <a:t>Bachgen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yn</a:t>
            </a:r>
            <a:r>
              <a:rPr lang="en-GB" dirty="0">
                <a:solidFill>
                  <a:schemeClr val="tx2"/>
                </a:solidFill>
              </a:rPr>
              <a:t> y </a:t>
            </a:r>
            <a:r>
              <a:rPr lang="en-GB" dirty="0" err="1">
                <a:solidFill>
                  <a:schemeClr val="tx2"/>
                </a:solidFill>
              </a:rPr>
              <a:t>Môr</a:t>
            </a:r>
            <a:r>
              <a:rPr lang="en-GB" dirty="0">
                <a:solidFill>
                  <a:schemeClr val="tx2"/>
                </a:solidFill>
              </a:rPr>
              <a:t> – </a:t>
            </a:r>
            <a:r>
              <a:rPr lang="en-GB" dirty="0" err="1">
                <a:solidFill>
                  <a:schemeClr val="tx2"/>
                </a:solidFill>
              </a:rPr>
              <a:t>ar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wefan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Hwb</a:t>
            </a:r>
            <a:endParaRPr lang="en-GB" dirty="0">
              <a:solidFill>
                <a:schemeClr val="tx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69439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266040" y="1583434"/>
            <a:ext cx="79374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GB" sz="3200" cap="all" dirty="0" err="1">
                <a:solidFill>
                  <a:srgbClr val="0070C0"/>
                </a:solidFill>
                <a:latin typeface="Gotham Rounded Book"/>
                <a:ea typeface="Times New Roman"/>
                <a:cs typeface="Times New Roman"/>
              </a:rPr>
              <a:t>Adnoddau</a:t>
            </a:r>
            <a:r>
              <a:rPr lang="en-GB" sz="3200" cap="all" dirty="0">
                <a:solidFill>
                  <a:srgbClr val="0070C0"/>
                </a:solidFill>
                <a:latin typeface="Gotham Rounded Book"/>
                <a:ea typeface="Times New Roman"/>
                <a:cs typeface="Times New Roman"/>
              </a:rPr>
              <a:t> I ATHRAWON</a:t>
            </a:r>
            <a:endParaRPr lang="en-GB" sz="3200" cap="all" dirty="0">
              <a:solidFill>
                <a:srgbClr val="82BC00"/>
              </a:solidFill>
              <a:latin typeface="Gotham Rounded Book"/>
              <a:ea typeface="Times New Roman"/>
              <a:cs typeface="Times New Roman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29184" y="2262632"/>
            <a:ext cx="4178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rgbClr val="0070C0"/>
                </a:solidFill>
                <a:latin typeface="Gotham Rounded Book"/>
                <a:cs typeface="Gotham Rounded Book"/>
              </a:rPr>
              <a:t>Cefnogi</a:t>
            </a:r>
            <a:r>
              <a:rPr lang="en-US" dirty="0">
                <a:solidFill>
                  <a:srgbClr val="0070C0"/>
                </a:solidFill>
                <a:latin typeface="Gotham Rounded Book"/>
                <a:cs typeface="Gotham Rounded Book"/>
              </a:rPr>
              <a:t> </a:t>
            </a:r>
            <a:r>
              <a:rPr lang="en-US" dirty="0" err="1">
                <a:solidFill>
                  <a:srgbClr val="0070C0"/>
                </a:solidFill>
                <a:latin typeface="Gotham Rounded Book"/>
                <a:cs typeface="Gotham Rounded Book"/>
              </a:rPr>
              <a:t>addysgu</a:t>
            </a:r>
            <a:r>
              <a:rPr lang="en-US" dirty="0">
                <a:solidFill>
                  <a:srgbClr val="0070C0"/>
                </a:solidFill>
                <a:latin typeface="Gotham Rounded Book"/>
                <a:cs typeface="Gotham Rounded Book"/>
              </a:rPr>
              <a:t> a </a:t>
            </a:r>
            <a:r>
              <a:rPr lang="en-US" dirty="0" err="1">
                <a:solidFill>
                  <a:srgbClr val="0070C0"/>
                </a:solidFill>
                <a:latin typeface="Gotham Rounded Book"/>
                <a:cs typeface="Gotham Rounded Book"/>
              </a:rPr>
              <a:t>dysgu</a:t>
            </a:r>
            <a:endParaRPr lang="en-US" dirty="0">
              <a:solidFill>
                <a:srgbClr val="0070C0"/>
              </a:solidFill>
              <a:latin typeface="Gotham Rounded Book"/>
              <a:cs typeface="Gotham Rounded Book"/>
            </a:endParaRPr>
          </a:p>
        </p:txBody>
      </p:sp>
      <p:pic>
        <p:nvPicPr>
          <p:cNvPr id="1026" name="Picture 2" descr="C:\Users\hopkil\AppData\Local\Microsoft\Windows\Temporary Internet Files\Content.Outlook\6CFMHS5N\placeit (1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1756729"/>
            <a:ext cx="1592361" cy="1189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329184" y="3128061"/>
            <a:ext cx="81738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Bliss-Light"/>
                <a:cs typeface="Arial" panose="020B0604020202020204" pitchFamily="34" charset="0"/>
                <a:hlinkClick r:id="rId3"/>
              </a:rPr>
              <a:t>cbac.co.uk/qualifications/</a:t>
            </a:r>
            <a:r>
              <a:rPr lang="en-GB" sz="1600" dirty="0" err="1">
                <a:latin typeface="Bliss-Light"/>
                <a:cs typeface="Arial" panose="020B0604020202020204" pitchFamily="34" charset="0"/>
                <a:hlinkClick r:id="rId3"/>
              </a:rPr>
              <a:t>cymraeg</a:t>
            </a:r>
            <a:endParaRPr lang="en-GB" sz="1600" dirty="0">
              <a:solidFill>
                <a:srgbClr val="FF0000"/>
              </a:solidFill>
              <a:latin typeface="Bliss-Light"/>
              <a:cs typeface="Arial" panose="020B0604020202020204" pitchFamily="34" charset="0"/>
            </a:endParaRPr>
          </a:p>
          <a:p>
            <a:r>
              <a:rPr lang="en-GB" sz="1600" dirty="0" err="1">
                <a:latin typeface="Bliss-Light"/>
                <a:cs typeface="Arial" panose="020B0604020202020204" pitchFamily="34" charset="0"/>
              </a:rPr>
              <a:t>Adnoddau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pwnc-benodol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rhad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ac am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ddim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ar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gael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i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bawb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eu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llwytho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i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lawr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o’n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gwefan</a:t>
            </a:r>
            <a:endParaRPr lang="en-GB" sz="1600" dirty="0">
              <a:latin typeface="Bliss-Light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>
                  <a:lumMod val="50000"/>
                </a:schemeClr>
              </a:solidFill>
              <a:latin typeface="Bliss-Light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Bliss-Light"/>
                <a:cs typeface="Arial" panose="020B0604020202020204" pitchFamily="34" charset="0"/>
                <a:hlinkClick r:id="rId4"/>
              </a:rPr>
              <a:t>adnoddau.cbac.co.uk</a:t>
            </a:r>
            <a:endParaRPr lang="en-GB" sz="1600" dirty="0">
              <a:solidFill>
                <a:schemeClr val="bg1">
                  <a:lumMod val="50000"/>
                </a:schemeClr>
              </a:solidFill>
              <a:latin typeface="Bliss-Light"/>
              <a:cs typeface="Arial" panose="020B0604020202020204" pitchFamily="34" charset="0"/>
            </a:endParaRPr>
          </a:p>
          <a:p>
            <a:r>
              <a:rPr lang="en-GB" sz="1600" dirty="0" err="1">
                <a:latin typeface="Bliss-Light"/>
                <a:cs typeface="Arial" panose="020B0604020202020204" pitchFamily="34" charset="0"/>
              </a:rPr>
              <a:t>Adnoddau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digidol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rhad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ac am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ddim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i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gefnogi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addysgu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a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dysgu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amrediad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eang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o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bynciau</a:t>
            </a:r>
            <a:endParaRPr lang="en-GB" sz="1600" dirty="0">
              <a:latin typeface="Bliss-Light"/>
              <a:cs typeface="Arial" panose="020B0604020202020204" pitchFamily="34" charset="0"/>
            </a:endParaRPr>
          </a:p>
          <a:p>
            <a:endParaRPr lang="en-GB" sz="1600" dirty="0">
              <a:solidFill>
                <a:schemeClr val="tx2"/>
              </a:solidFill>
              <a:latin typeface="Bliss-Light"/>
              <a:cs typeface="Arial" panose="020B0604020202020204" pitchFamily="34" charset="0"/>
              <a:hlinkClick r:id="rId5"/>
            </a:endParaRPr>
          </a:p>
          <a:p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Bliss-Light"/>
                <a:cs typeface="Arial" panose="020B0604020202020204" pitchFamily="34" charset="0"/>
                <a:hlinkClick r:id="rId5"/>
              </a:rPr>
              <a:t>aaa.cbac.co.uk</a:t>
            </a:r>
            <a:endParaRPr lang="en-GB" sz="1600" dirty="0">
              <a:solidFill>
                <a:schemeClr val="bg1">
                  <a:lumMod val="50000"/>
                </a:schemeClr>
              </a:solidFill>
              <a:latin typeface="Bliss-Light"/>
              <a:cs typeface="Arial" panose="020B0604020202020204" pitchFamily="34" charset="0"/>
            </a:endParaRPr>
          </a:p>
          <a:p>
            <a:r>
              <a:rPr lang="en-GB" sz="1600" dirty="0">
                <a:latin typeface="Bliss-Light"/>
                <a:cs typeface="Arial" panose="020B0604020202020204" pitchFamily="34" charset="0"/>
              </a:rPr>
              <a:t>Gall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athrawon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ddefnyddio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ein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gwefan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Adolygiad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Arholiadau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Ar-lein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rhad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ac am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ddim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er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mwyn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dadansoddi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data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ar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lefel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eitem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,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asesu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papurau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cwestiynau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enghreifftiol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yn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feirniadol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a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derbyn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adborth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gan</a:t>
            </a:r>
            <a:r>
              <a:rPr lang="en-GB" sz="1600" dirty="0">
                <a:latin typeface="Bliss-Light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Bliss-Light"/>
                <a:cs typeface="Arial" panose="020B0604020202020204" pitchFamily="34" charset="0"/>
              </a:rPr>
              <a:t>arholwyr</a:t>
            </a:r>
            <a:br>
              <a:rPr lang="en-GB" sz="1600" dirty="0">
                <a:solidFill>
                  <a:schemeClr val="bg1">
                    <a:lumMod val="50000"/>
                  </a:schemeClr>
                </a:solidFill>
                <a:latin typeface="Bliss-Light"/>
                <a:cs typeface="Arial" panose="020B0604020202020204" pitchFamily="34" charset="0"/>
              </a:rPr>
            </a:br>
            <a:endParaRPr lang="en-GB" sz="1600" dirty="0">
              <a:solidFill>
                <a:schemeClr val="bg1">
                  <a:lumMod val="50000"/>
                </a:schemeClr>
              </a:solidFill>
              <a:latin typeface="Bliss-Light"/>
              <a:cs typeface="Arial" panose="020B0604020202020204" pitchFamily="34" charset="0"/>
            </a:endParaRPr>
          </a:p>
          <a:p>
            <a:endParaRPr lang="en-GB" sz="1600" dirty="0">
              <a:latin typeface="Bliss-Ligh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53162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278736" y="352806"/>
            <a:ext cx="8767293" cy="634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US" sz="4400" kern="1100" spc="-30" dirty="0" err="1">
                <a:solidFill>
                  <a:schemeClr val="bg1"/>
                </a:solidFill>
                <a:latin typeface="Gotham Rounded Book"/>
                <a:cs typeface="Gotham Rounded Book"/>
              </a:rPr>
              <a:t>Cwestiynau</a:t>
            </a:r>
            <a:r>
              <a:rPr lang="en-US" sz="4400" kern="1100" spc="-30" dirty="0">
                <a:solidFill>
                  <a:schemeClr val="bg1"/>
                </a:solidFill>
                <a:latin typeface="Gotham Rounded Book"/>
                <a:cs typeface="Gotham Rounded Book"/>
              </a:rPr>
              <a:t> 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3916" y="1303202"/>
            <a:ext cx="3637984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  <a:latin typeface="Gotham Rounded Book" pitchFamily="50" charset="0"/>
              </a:rPr>
              <a:t>Cysylltwch</a:t>
            </a:r>
            <a:r>
              <a:rPr lang="en-GB" dirty="0">
                <a:solidFill>
                  <a:schemeClr val="bg1"/>
                </a:solidFill>
                <a:latin typeface="Gotham Rounded Book" pitchFamily="50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tham Rounded Book" pitchFamily="50" charset="0"/>
              </a:rPr>
              <a:t>â’n</a:t>
            </a:r>
            <a:r>
              <a:rPr lang="en-GB" dirty="0">
                <a:solidFill>
                  <a:schemeClr val="bg1"/>
                </a:solidFill>
                <a:latin typeface="Gotham Rounded Book" pitchFamily="50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tham Rounded Book" pitchFamily="50" charset="0"/>
              </a:rPr>
              <a:t>Swyddogion</a:t>
            </a:r>
            <a:r>
              <a:rPr lang="en-GB" dirty="0">
                <a:solidFill>
                  <a:schemeClr val="bg1"/>
                </a:solidFill>
                <a:latin typeface="Gotham Rounded Book" pitchFamily="50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tham Rounded Book" pitchFamily="50" charset="0"/>
              </a:rPr>
              <a:t>Pwnc</a:t>
            </a:r>
            <a:r>
              <a:rPr lang="en-GB" dirty="0">
                <a:solidFill>
                  <a:schemeClr val="bg1"/>
                </a:solidFill>
                <a:latin typeface="Gotham Rounded Book" pitchFamily="50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tham Rounded Book" pitchFamily="50" charset="0"/>
              </a:rPr>
              <a:t>arbenigol</a:t>
            </a:r>
            <a:r>
              <a:rPr lang="en-GB" dirty="0">
                <a:solidFill>
                  <a:schemeClr val="bg1"/>
                </a:solidFill>
                <a:latin typeface="Gotham Rounded Book" pitchFamily="50" charset="0"/>
              </a:rPr>
              <a:t> a </a:t>
            </a:r>
            <a:r>
              <a:rPr lang="en-GB" dirty="0" err="1">
                <a:solidFill>
                  <a:schemeClr val="bg1"/>
                </a:solidFill>
                <a:latin typeface="Gotham Rounded Book" pitchFamily="50" charset="0"/>
              </a:rPr>
              <a:t>thîm</a:t>
            </a:r>
            <a:r>
              <a:rPr lang="en-GB" dirty="0">
                <a:solidFill>
                  <a:schemeClr val="bg1"/>
                </a:solidFill>
                <a:latin typeface="Gotham Rounded Book" pitchFamily="50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tham Rounded Book" pitchFamily="50" charset="0"/>
              </a:rPr>
              <a:t>cefnogaeth</a:t>
            </a:r>
            <a:r>
              <a:rPr lang="en-GB" dirty="0">
                <a:solidFill>
                  <a:schemeClr val="bg1"/>
                </a:solidFill>
                <a:latin typeface="Gotham Rounded Book" pitchFamily="50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tham Rounded Book" pitchFamily="50" charset="0"/>
              </a:rPr>
              <a:t>weinyddol</a:t>
            </a:r>
            <a:r>
              <a:rPr lang="en-GB" dirty="0">
                <a:solidFill>
                  <a:schemeClr val="bg1"/>
                </a:solidFill>
                <a:latin typeface="Gotham Rounded Book" pitchFamily="50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tham Rounded Book" pitchFamily="50" charset="0"/>
              </a:rPr>
              <a:t>eich</a:t>
            </a:r>
            <a:r>
              <a:rPr lang="en-GB" dirty="0">
                <a:solidFill>
                  <a:schemeClr val="bg1"/>
                </a:solidFill>
                <a:latin typeface="Gotham Rounded Book" pitchFamily="50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tham Rounded Book" pitchFamily="50" charset="0"/>
              </a:rPr>
              <a:t>pwnc</a:t>
            </a:r>
            <a:r>
              <a:rPr lang="en-GB" dirty="0">
                <a:solidFill>
                  <a:schemeClr val="bg1"/>
                </a:solidFill>
                <a:latin typeface="Gotham Rounded Book" pitchFamily="50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tham Rounded Book" pitchFamily="50" charset="0"/>
              </a:rPr>
              <a:t>os</a:t>
            </a:r>
            <a:r>
              <a:rPr lang="en-GB" dirty="0">
                <a:solidFill>
                  <a:schemeClr val="bg1"/>
                </a:solidFill>
                <a:latin typeface="Gotham Rounded Book" pitchFamily="50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tham Rounded Book" pitchFamily="50" charset="0"/>
              </a:rPr>
              <a:t>oes</a:t>
            </a:r>
            <a:r>
              <a:rPr lang="en-GB" dirty="0">
                <a:solidFill>
                  <a:schemeClr val="bg1"/>
                </a:solidFill>
                <a:latin typeface="Gotham Rounded Book" pitchFamily="50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tham Rounded Book" pitchFamily="50" charset="0"/>
              </a:rPr>
              <a:t>gennych</a:t>
            </a:r>
            <a:r>
              <a:rPr lang="en-GB" dirty="0">
                <a:solidFill>
                  <a:schemeClr val="bg1"/>
                </a:solidFill>
                <a:latin typeface="Gotham Rounded Book" pitchFamily="50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tham Rounded Book" pitchFamily="50" charset="0"/>
              </a:rPr>
              <a:t>unrhyw</a:t>
            </a:r>
            <a:r>
              <a:rPr lang="en-GB" dirty="0">
                <a:solidFill>
                  <a:schemeClr val="bg1"/>
                </a:solidFill>
                <a:latin typeface="Gotham Rounded Book" pitchFamily="50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tham Rounded Book" pitchFamily="50" charset="0"/>
              </a:rPr>
              <a:t>gwestiynau</a:t>
            </a:r>
            <a:r>
              <a:rPr lang="en-GB" dirty="0">
                <a:solidFill>
                  <a:schemeClr val="bg1"/>
                </a:solidFill>
                <a:latin typeface="Gotham Rounded Book" pitchFamily="50" charset="0"/>
              </a:rPr>
              <a:t>.</a:t>
            </a:r>
          </a:p>
          <a:p>
            <a:endParaRPr lang="en-GB" dirty="0">
              <a:solidFill>
                <a:schemeClr val="bg1"/>
              </a:solidFill>
              <a:latin typeface="Gotham Rounded Book" pitchFamily="50" charset="0"/>
            </a:endParaRPr>
          </a:p>
          <a:p>
            <a:r>
              <a:rPr lang="en-US" sz="2000" kern="1100" spc="-50" dirty="0">
                <a:solidFill>
                  <a:schemeClr val="bg1"/>
                </a:solidFill>
                <a:latin typeface="Gotham Rounded Book"/>
                <a:cs typeface="Gotham Rounded Book"/>
              </a:rPr>
              <a:t>llinos.lloyd@cbac.co.uk</a:t>
            </a:r>
          </a:p>
          <a:p>
            <a:r>
              <a:rPr lang="en-US" sz="2000" kern="1100" spc="-50" dirty="0">
                <a:solidFill>
                  <a:schemeClr val="bg1"/>
                </a:solidFill>
                <a:latin typeface="Gotham Rounded Book"/>
                <a:cs typeface="Gotham Rounded Book"/>
              </a:rPr>
              <a:t>nia.morgan@cbac.co.uk</a:t>
            </a:r>
          </a:p>
          <a:p>
            <a:endParaRPr lang="en-US" sz="2000" kern="1100" spc="-50" dirty="0">
              <a:solidFill>
                <a:schemeClr val="bg1"/>
              </a:solidFill>
              <a:latin typeface="Gotham Rounded Book"/>
              <a:cs typeface="Gotham Rounded Book"/>
            </a:endParaRPr>
          </a:p>
          <a:p>
            <a:r>
              <a:rPr lang="en-US" sz="2000" kern="1100" spc="-50" dirty="0">
                <a:solidFill>
                  <a:schemeClr val="bg1"/>
                </a:solidFill>
                <a:latin typeface="Gotham Rounded Book"/>
                <a:cs typeface="Gotham Rounded Book"/>
              </a:rPr>
              <a:t>cbac.co.uk</a:t>
            </a:r>
          </a:p>
          <a:p>
            <a:endParaRPr lang="en-US" sz="2000" kern="1100" spc="-50" dirty="0">
              <a:latin typeface="Gotham Rounded Book"/>
              <a:cs typeface="Gotham Rounded Book"/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US" sz="2000" kern="1100" spc="-50" dirty="0">
              <a:latin typeface="Gotham Rounded Book"/>
              <a:cs typeface="Gotham Rounded Book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16" y="5874317"/>
            <a:ext cx="798967" cy="798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327029"/>
      </p:ext>
    </p:extLst>
  </p:cSld>
  <p:clrMapOvr>
    <a:masterClrMapping/>
  </p:clrMapOvr>
</p:sld>
</file>

<file path=ppt/theme/theme1.xml><?xml version="1.0" encoding="utf-8"?>
<a:theme xmlns:a="http://schemas.openxmlformats.org/drawingml/2006/main" name="Sesiwn Briffio TGAU Llenyddiaeth Gymraeg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outingRuleDescription xmlns="http://schemas.microsoft.com/sharepoint/v3" xsi:nil="true"/>
    <WJEC_x0020_Language xmlns="efb2660e-a98d-4652-a8f1-929ff3b4941e">
      <Value>English</Value>
    </WJEC_x0020_Language>
    <TaxCatchAll xmlns="36f98b4f-ba65-4a7d-9a34-48b23de556cb"/>
    <aa87a6a0bdfe4bfb97a25745bc8270e2 xmlns="36f98b4f-ba65-4a7d-9a34-48b23de556cb">
      <Terms xmlns="http://schemas.microsoft.com/office/infopath/2007/PartnerControls"/>
    </aa87a6a0bdfe4bfb97a25745bc8270e2>
    <WJEC_x0020_Available_x0020_Online xmlns="efb2660e-a98d-4652-a8f1-929ff3b4941e">false</WJEC_x0020_Available_x0020_Online>
    <bd6821cb7d3c4b4ab1e70668a679dc90 xmlns="36f98b4f-ba65-4a7d-9a34-48b23de556cb">
      <Terms xmlns="http://schemas.microsoft.com/office/infopath/2007/PartnerControls"/>
    </bd6821cb7d3c4b4ab1e70668a679dc90>
    <PublishingStartDate xmlns="http://schemas.microsoft.com/sharepoint/v3" xsi:nil="true"/>
    <PublishingExpirationDate xmlns="http://schemas.microsoft.com/sharepoint/v3" xsi:nil="true"/>
    <i2be6ccaef284b9d8cadff396f0db8d6 xmlns="36f98b4f-ba65-4a7d-9a34-48b23de556cb">
      <Terms xmlns="http://schemas.microsoft.com/office/infopath/2007/PartnerControls"/>
    </i2be6ccaef284b9d8cadff396f0db8d6>
    <k48d8005054a4dd09ad49b7c837f0781 xmlns="36f98b4f-ba65-4a7d-9a34-48b23de556cb">
      <Terms xmlns="http://schemas.microsoft.com/office/infopath/2007/PartnerControls"/>
    </k48d8005054a4dd09ad49b7c837f0781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Presentation" ma:contentTypeID="0x010100BAA3CFB5EBAFE440A2FBC9674DF11E8B002A33FC0E05B0464DAF8E221F013B36E8" ma:contentTypeVersion="98" ma:contentTypeDescription="" ma:contentTypeScope="" ma:versionID="494d22356f28906687c238335591e402">
  <xsd:schema xmlns:xsd="http://www.w3.org/2001/XMLSchema" xmlns:xs="http://www.w3.org/2001/XMLSchema" xmlns:p="http://schemas.microsoft.com/office/2006/metadata/properties" xmlns:ns1="http://schemas.microsoft.com/sharepoint/v3" xmlns:ns3="36f98b4f-ba65-4a7d-9a34-48b23de556cb" xmlns:ns4="efb2660e-a98d-4652-a8f1-929ff3b4941e" targetNamespace="http://schemas.microsoft.com/office/2006/metadata/properties" ma:root="true" ma:fieldsID="05062b1ff3ed0d2f49ace3eab13ca4a9" ns1:_="" ns3:_="" ns4:_="">
    <xsd:import namespace="http://schemas.microsoft.com/sharepoint/v3"/>
    <xsd:import namespace="36f98b4f-ba65-4a7d-9a34-48b23de556cb"/>
    <xsd:import namespace="efb2660e-a98d-4652-a8f1-929ff3b4941e"/>
    <xsd:element name="properties">
      <xsd:complexType>
        <xsd:sequence>
          <xsd:element name="documentManagement">
            <xsd:complexType>
              <xsd:all>
                <xsd:element ref="ns1:RoutingRuleDescription" minOccurs="0"/>
                <xsd:element ref="ns4:WJEC_x0020_Language" minOccurs="0"/>
                <xsd:element ref="ns4:WJEC_x0020_Available_x0020_Online" minOccurs="0"/>
                <xsd:element ref="ns1:PublishingStartDate" minOccurs="0"/>
                <xsd:element ref="ns1:PublishingExpirationDate" minOccurs="0"/>
                <xsd:element ref="ns3:TaxCatchAll" minOccurs="0"/>
                <xsd:element ref="ns3:TaxCatchAllLabel" minOccurs="0"/>
                <xsd:element ref="ns3:aa87a6a0bdfe4bfb97a25745bc8270e2" minOccurs="0"/>
                <xsd:element ref="ns3:bd6821cb7d3c4b4ab1e70668a679dc90" minOccurs="0"/>
                <xsd:element ref="ns3:k48d8005054a4dd09ad49b7c837f0781" minOccurs="0"/>
                <xsd:element ref="ns3:i2be6ccaef284b9d8cadff396f0db8d6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RoutingRuleDescription" ma:index="3" nillable="true" ma:displayName="Description3" ma:description="can't delete this column" ma:internalName="RoutingRuleDescription" ma:readOnly="false">
      <xsd:simpleType>
        <xsd:restriction base="dms:Text">
          <xsd:maxLength value="255"/>
        </xsd:restriction>
      </xsd:simpleType>
    </xsd:element>
    <xsd:element name="PublishingStartDate" ma:index="9" nillable="true" ma:displayName="Scheduling Start Date" ma:description="" ma:internalName="PublishingStartDate" ma:readOnly="false">
      <xsd:simpleType>
        <xsd:restriction base="dms:Unknown"/>
      </xsd:simpleType>
    </xsd:element>
    <xsd:element name="PublishingExpirationDate" ma:index="10" nillable="true" ma:displayName="Scheduling End Date" ma:description="Scheduling End Date is a site column created by the Publishing feature. It is used to specify the date and time on which this page will no longer appear to site visitors." ma:internalName="PublishingExpirationDate" ma:readOnly="fals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f98b4f-ba65-4a7d-9a34-48b23de556cb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description="" ma:hidden="true" ma:list="{3317158d-5997-432d-8f64-ed5253ed3d4a}" ma:internalName="TaxCatchAll" ma:readOnly="false" ma:showField="CatchAllData" ma:web="36f98b4f-ba65-4a7d-9a34-48b23de556c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5" nillable="true" ma:displayName="Taxonomy Catch All Column1" ma:description="" ma:hidden="true" ma:list="{3317158d-5997-432d-8f64-ed5253ed3d4a}" ma:internalName="TaxCatchAllLabel" ma:readOnly="true" ma:showField="CatchAllDataLabel" ma:web="36f98b4f-ba65-4a7d-9a34-48b23de556c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aa87a6a0bdfe4bfb97a25745bc8270e2" ma:index="16" nillable="true" ma:taxonomy="true" ma:internalName="aa87a6a0bdfe4bfb97a25745bc8270e2" ma:taxonomyFieldName="WJEC_x0020_Department" ma:displayName="WJEC Department" ma:readOnly="false" ma:fieldId="{aa87a6a0-bdfe-4bfb-97a2-5745bc8270e2}" ma:taxonomyMulti="true" ma:sspId="fd004107-dac0-45af-83fb-11757b2c8399" ma:termSetId="0c9e301d-bcca-45db-a9e6-62eca92a187e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bd6821cb7d3c4b4ab1e70668a679dc90" ma:index="17" nillable="true" ma:taxonomy="true" ma:internalName="bd6821cb7d3c4b4ab1e70668a679dc90" ma:taxonomyFieldName="Level" ma:displayName="WJEC Level" ma:readOnly="false" ma:fieldId="{bd6821cb-7d3c-4b4a-b1e7-0668a679dc90}" ma:sspId="fd004107-dac0-45af-83fb-11757b2c8399" ma:termSetId="59a26772-2824-4ae5-a980-b245c5fe6677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k48d8005054a4dd09ad49b7c837f0781" ma:index="18" nillable="true" ma:taxonomy="true" ma:internalName="k48d8005054a4dd09ad49b7c837f0781" ma:taxonomyFieldName="WJEC_x0020_Audiences" ma:displayName="WJEC Audiences" ma:readOnly="false" ma:fieldId="{448d8005-054a-4dd0-9ad4-9b7c837f0781}" ma:taxonomyMulti="true" ma:sspId="fd004107-dac0-45af-83fb-11757b2c8399" ma:termSetId="166b6179-d2c6-4c70-a6b7-272e06564e8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2be6ccaef284b9d8cadff396f0db8d6" ma:index="19" nillable="true" ma:taxonomy="true" ma:internalName="i2be6ccaef284b9d8cadff396f0db8d6" ma:taxonomyFieldName="WJEC_x0020_Subject" ma:displayName="WJEC Subject" ma:readOnly="false" ma:fieldId="{22be6cca-ef28-4b9d-8cad-ff396f0db8d6}" ma:sspId="fd004107-dac0-45af-83fb-11757b2c8399" ma:termSetId="b742e4c9-7553-4491-a9cc-b4fc866c42a5" ma:anchorId="00000000-0000-0000-0000-000000000000" ma:open="fals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fb2660e-a98d-4652-a8f1-929ff3b4941e" elementFormDefault="qualified">
    <xsd:import namespace="http://schemas.microsoft.com/office/2006/documentManagement/types"/>
    <xsd:import namespace="http://schemas.microsoft.com/office/infopath/2007/PartnerControls"/>
    <xsd:element name="WJEC_x0020_Language" ma:index="7" nillable="true" ma:displayName="WJEC Language" ma:default="English" ma:internalName="WJEC_x0020_Language" ma:readOnly="fals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English"/>
                    <xsd:enumeration value="Welsh"/>
                  </xsd:restriction>
                </xsd:simpleType>
              </xsd:element>
            </xsd:sequence>
          </xsd:extension>
        </xsd:complexContent>
      </xsd:complexType>
    </xsd:element>
    <xsd:element name="WJEC_x0020_Available_x0020_Online" ma:index="8" nillable="true" ma:displayName="WJEC Available Online" ma:default="0" ma:internalName="WJEC_x0020_Available_x0020_Online" ma:readOnly="fals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 ma:index="2" ma:displayName="Keywords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0DE5532-076C-4333-94CD-BB9A7BAC216D}">
  <ds:schemaRefs>
    <ds:schemaRef ds:uri="http://schemas.openxmlformats.org/package/2006/metadata/core-properties"/>
    <ds:schemaRef ds:uri="http://schemas.microsoft.com/sharepoint/v3"/>
    <ds:schemaRef ds:uri="http://purl.org/dc/terms/"/>
    <ds:schemaRef ds:uri="36f98b4f-ba65-4a7d-9a34-48b23de556cb"/>
    <ds:schemaRef ds:uri="http://purl.org/dc/dcmitype/"/>
    <ds:schemaRef ds:uri="efb2660e-a98d-4652-a8f1-929ff3b4941e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AA95DAA-A4DF-4284-90C0-C6A5DC23D38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36f98b4f-ba65-4a7d-9a34-48b23de556cb"/>
    <ds:schemaRef ds:uri="efb2660e-a98d-4652-a8f1-929ff3b4941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755E1BF-89EC-40F0-9404-E5B90B765E7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Sesiwn Briffio TGAU Llenyddiaeth Gymraeg</Template>
  <TotalTime>81</TotalTime>
  <Words>975</Words>
  <Application>Microsoft Office PowerPoint</Application>
  <PresentationFormat>On-screen Show (4:3)</PresentationFormat>
  <Paragraphs>125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Gotham Rounded Book</vt:lpstr>
      <vt:lpstr>Calibri</vt:lpstr>
      <vt:lpstr>Bliss-Light</vt:lpstr>
      <vt:lpstr>Sesiwn Briffio TGAU Llenyddiaeth Gymraeg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WJEC</dc:creator>
  <cp:keywords/>
  <cp:lastModifiedBy>Lloyd, Llinos</cp:lastModifiedBy>
  <cp:revision>12</cp:revision>
  <cp:lastPrinted>2017-11-29T13:59:04Z</cp:lastPrinted>
  <dcterms:created xsi:type="dcterms:W3CDTF">2014-11-24T17:23:58Z</dcterms:created>
  <dcterms:modified xsi:type="dcterms:W3CDTF">2020-10-08T11:12:13Z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0x010100BAA3CFB5EBAFE440A2FBC9674DF11E8B002A33FC0E05B0464DAF8E221F013B36E8</vt:lpwstr>
  </property>
  <property fmtid="{D5CDD505-2E9C-101B-9397-08002B2CF9AE}" pid="3" name="WJEC_x0020_Audiences">
    <vt:lpwstr/>
  </property>
  <property fmtid="{D5CDD505-2E9C-101B-9397-08002B2CF9AE}" pid="4" name="WJEC_x0020_Department">
    <vt:lpwstr/>
  </property>
  <property fmtid="{D5CDD505-2E9C-101B-9397-08002B2CF9AE}" pid="5" name="WJEC Department">
    <vt:lpwstr/>
  </property>
  <property fmtid="{D5CDD505-2E9C-101B-9397-08002B2CF9AE}" pid="6" name="WJEC Audiences">
    <vt:lpwstr/>
  </property>
  <property fmtid="{D5CDD505-2E9C-101B-9397-08002B2CF9AE}" pid="7" name="Order">
    <vt:r8>8185000</vt:r8>
  </property>
  <property fmtid="{D5CDD505-2E9C-101B-9397-08002B2CF9AE}" pid="8" name="Level">
    <vt:lpwstr/>
  </property>
  <property fmtid="{D5CDD505-2E9C-101B-9397-08002B2CF9AE}" pid="9" name="WJEC Subject">
    <vt:lpwstr/>
  </property>
  <property fmtid="{D5CDD505-2E9C-101B-9397-08002B2CF9AE}" pid="10" name="WJEC Exam Season">
    <vt:lpwstr/>
  </property>
  <property fmtid="{D5CDD505-2E9C-101B-9397-08002B2CF9AE}" pid="11" name="DocumentType">
    <vt:lpwstr/>
  </property>
  <property fmtid="{D5CDD505-2E9C-101B-9397-08002B2CF9AE}" pid="12" name="_Source">
    <vt:lpwstr/>
  </property>
  <property fmtid="{D5CDD505-2E9C-101B-9397-08002B2CF9AE}" pid="13" name="WJEC Subject Code">
    <vt:lpwstr/>
  </property>
  <property fmtid="{D5CDD505-2E9C-101B-9397-08002B2CF9AE}" pid="14" name="WJEC Paper Code">
    <vt:lpwstr/>
  </property>
</Properties>
</file>