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74"/>
    <p:restoredTop sz="94685"/>
  </p:normalViewPr>
  <p:slideViewPr>
    <p:cSldViewPr snapToGrid="0">
      <p:cViewPr varScale="1">
        <p:scale>
          <a:sx n="87" d="100"/>
          <a:sy n="87" d="100"/>
        </p:scale>
        <p:origin x="208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AB7A1-CA48-3549-BCA0-161EDE513C41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3A135-A36B-6E45-AE71-5C7C2451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048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EAD5EB9-B321-4627-A96C-408748FB761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37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709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014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262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94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27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76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48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536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992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913008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187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93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7902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2504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895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116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sicertified.com/wp-content/uploads/2024/02/The-5W2H-Problem-Solving-Method.pdf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2800">
                <a:latin typeface="A"/>
              </a:rPr>
              <a:t>MODULE NAME:</a:t>
            </a:r>
            <a:r>
              <a:rPr lang="en-GB" sz="3200">
                <a:latin typeface="A"/>
              </a:rPr>
              <a:t> </a:t>
            </a:r>
            <a:r>
              <a:rPr lang="en-GB" sz="2400">
                <a:latin typeface="A"/>
              </a:rPr>
              <a:t>Problem Solving and Decision Making </a:t>
            </a:r>
            <a:br>
              <a:rPr lang="en-GB" sz="3200">
                <a:latin typeface="A"/>
              </a:rPr>
            </a:br>
            <a:r>
              <a:rPr lang="en-GB" sz="2800">
                <a:latin typeface="A"/>
              </a:rPr>
              <a:t>MODULE CODE:</a:t>
            </a:r>
            <a:r>
              <a:rPr lang="en-GB" sz="3200">
                <a:latin typeface="A"/>
              </a:rPr>
              <a:t> </a:t>
            </a:r>
            <a:r>
              <a:rPr lang="en-GB" sz="2400">
                <a:latin typeface="A"/>
              </a:rPr>
              <a:t>LCLM4004</a:t>
            </a:r>
            <a:br>
              <a:rPr lang="en-GB" sz="3200">
                <a:latin typeface="A"/>
              </a:rPr>
            </a:br>
            <a:r>
              <a:rPr lang="en-GB" sz="2800">
                <a:latin typeface="A"/>
              </a:rPr>
              <a:t>STUDENT NAME</a:t>
            </a:r>
            <a:r>
              <a:rPr lang="en-GB" sz="3200">
                <a:latin typeface="A"/>
              </a:rPr>
              <a:t>: </a:t>
            </a:r>
            <a:r>
              <a:rPr lang="en-GB" sz="2400">
                <a:latin typeface="A"/>
              </a:rPr>
              <a:t>Dalia </a:t>
            </a:r>
            <a:r>
              <a:rPr lang="en-GB" sz="2400" err="1">
                <a:latin typeface="A"/>
              </a:rPr>
              <a:t>Samoskiene</a:t>
            </a:r>
            <a:br>
              <a:rPr lang="en-GB" sz="3200">
                <a:latin typeface="A"/>
              </a:rPr>
            </a:br>
            <a:r>
              <a:rPr lang="en-GB" sz="2800">
                <a:latin typeface="A"/>
              </a:rPr>
              <a:t>STUDENT ID:</a:t>
            </a:r>
            <a:r>
              <a:rPr lang="en-GB" sz="3200">
                <a:latin typeface="A"/>
              </a:rPr>
              <a:t> </a:t>
            </a:r>
            <a:r>
              <a:rPr lang="en-GB" sz="2400">
                <a:latin typeface="A"/>
              </a:rPr>
              <a:t>2518266</a:t>
            </a:r>
            <a:br>
              <a:rPr lang="en-GB" sz="3200">
                <a:latin typeface="A"/>
              </a:rPr>
            </a:br>
            <a:r>
              <a:rPr lang="en-GB" sz="2800">
                <a:latin typeface="A"/>
              </a:rPr>
              <a:t>LECTURER: </a:t>
            </a:r>
            <a:r>
              <a:rPr lang="en-GB" sz="2400">
                <a:latin typeface="A"/>
              </a:rPr>
              <a:t>Toyin Adisa</a:t>
            </a:r>
            <a:br>
              <a:rPr lang="en-GB" sz="3200">
                <a:latin typeface="A"/>
              </a:rPr>
            </a:br>
            <a:r>
              <a:rPr lang="en-GB" sz="2800">
                <a:latin typeface="A"/>
              </a:rPr>
              <a:t>Assignment 1: </a:t>
            </a:r>
            <a:r>
              <a:rPr lang="en-GB" sz="2400">
                <a:latin typeface="A"/>
              </a:rPr>
              <a:t>Presentation </a:t>
            </a:r>
          </a:p>
        </p:txBody>
      </p:sp>
    </p:spTree>
    <p:extLst>
      <p:ext uri="{BB962C8B-B14F-4D97-AF65-F5344CB8AC3E}">
        <p14:creationId xmlns:p14="http://schemas.microsoft.com/office/powerpoint/2010/main" val="3632690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95649" y="1874979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</a:t>
            </a:r>
            <a:r>
              <a:rPr lang="en-GB" b="1" dirty="0"/>
              <a:t>ntroduction </a:t>
            </a:r>
          </a:p>
          <a:p>
            <a:r>
              <a:rPr lang="en-GB" b="1" dirty="0"/>
              <a:t>Company background</a:t>
            </a:r>
          </a:p>
          <a:p>
            <a:r>
              <a:rPr lang="en-GB" b="1" dirty="0"/>
              <a:t>Problem: nature and scope 5W2H Method</a:t>
            </a:r>
          </a:p>
          <a:p>
            <a:r>
              <a:rPr lang="en-GB" b="1" dirty="0"/>
              <a:t>PESTLE ANALYSIS: Green Haven Florists</a:t>
            </a:r>
          </a:p>
          <a:p>
            <a:r>
              <a:rPr lang="en-GB" b="1" dirty="0"/>
              <a:t>Cause and effect analysis: Fishbone diagram</a:t>
            </a:r>
          </a:p>
          <a:p>
            <a:r>
              <a:rPr lang="en-GB" b="1" dirty="0"/>
              <a:t>Conclusion</a:t>
            </a:r>
          </a:p>
          <a:p>
            <a:r>
              <a:rPr lang="en-GB" b="1" dirty="0"/>
              <a:t>References </a:t>
            </a:r>
          </a:p>
          <a:p>
            <a:endParaRPr lang="en-GB" b="1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61643" y="1589314"/>
            <a:ext cx="8816465" cy="3931747"/>
          </a:xfrm>
        </p:spPr>
        <p:txBody>
          <a:bodyPr/>
          <a:lstStyle/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Roboto"/>
                <a:ea typeface="Roboto"/>
                <a:cs typeface="Roboto"/>
              </a:rPr>
              <a:t>Overview of Green Haven Florists case study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Roboto"/>
                <a:ea typeface="Roboto"/>
                <a:cs typeface="Roboto"/>
              </a:rPr>
              <a:t>Key issues affecting in-store sales 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latin typeface="Roboto"/>
                <a:ea typeface="Roboto"/>
                <a:cs typeface="Roboto"/>
              </a:rPr>
              <a:t>Business analysis tools used:</a:t>
            </a:r>
          </a:p>
          <a:p>
            <a:r>
              <a:rPr lang="en-GB" sz="2400" b="1" dirty="0">
                <a:solidFill>
                  <a:srgbClr val="595959"/>
                </a:solidFill>
                <a:latin typeface="Roboto"/>
                <a:ea typeface="Roboto"/>
                <a:cs typeface="Roboto"/>
              </a:rPr>
              <a:t>      5W2H</a:t>
            </a:r>
          </a:p>
          <a:p>
            <a:r>
              <a:rPr lang="en-GB" sz="2400" b="1" dirty="0">
                <a:solidFill>
                  <a:srgbClr val="595959"/>
                </a:solidFill>
                <a:latin typeface="Roboto"/>
                <a:ea typeface="Roboto"/>
                <a:cs typeface="Roboto"/>
              </a:rPr>
              <a:t>      PESTLE</a:t>
            </a:r>
          </a:p>
          <a:p>
            <a:r>
              <a:rPr lang="en-GB" sz="2400" b="1" dirty="0">
                <a:solidFill>
                  <a:srgbClr val="595959"/>
                </a:solidFill>
                <a:latin typeface="Roboto"/>
                <a:ea typeface="Roboto"/>
                <a:cs typeface="Roboto"/>
              </a:rPr>
              <a:t>      Fishbone Diagram</a:t>
            </a:r>
            <a:endParaRPr lang="en-GB" dirty="0"/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solidFill>
                  <a:srgbClr val="595959"/>
                </a:solidFill>
                <a:latin typeface="Roboto"/>
                <a:ea typeface="Roboto"/>
                <a:cs typeface="Roboto"/>
              </a:rPr>
              <a:t>Conclusion &amp; Recommendations  </a:t>
            </a: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596029"/>
            <a:ext cx="9090595" cy="4555302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Located in Norwich, UK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Established by partners Liam and Priya Patel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Known for bespoke floral arrangements and personalised service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Independent, small local flower shop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focus on eco-friendly packaging and sustainability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Serves walk-in customers, corporate clients, and weddings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Built strong community reputation and loyal local customer base</a:t>
            </a:r>
          </a:p>
          <a:p>
            <a:r>
              <a:rPr lang="en-GB" b="1" dirty="0"/>
              <a:t>                                </a:t>
            </a:r>
            <a:endParaRPr lang="en-GB" sz="1600" b="1" dirty="0"/>
          </a:p>
          <a:p>
            <a:r>
              <a:rPr lang="en-GB" sz="1600" b="1" dirty="0"/>
              <a:t>                           (</a:t>
            </a:r>
            <a:r>
              <a:rPr lang="en-GB" sz="1400" b="1" dirty="0"/>
              <a:t>Green Haven Florists Case Study, 2026</a:t>
            </a:r>
            <a:r>
              <a:rPr lang="en-GB" sz="1600" b="1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875294" cy="721253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17377" cy="4557373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 Model</a:t>
            </a:r>
          </a:p>
          <a:p>
            <a:r>
              <a:rPr lang="en-GB" b="1" dirty="0">
                <a:solidFill>
                  <a:schemeClr val="tx1"/>
                </a:solidFill>
              </a:rPr>
              <a:t>Who: 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 Liam and Priya Patel, and local customers</a:t>
            </a:r>
            <a:endParaRPr lang="en-GB" sz="2800" b="1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b="1" dirty="0">
                <a:solidFill>
                  <a:schemeClr val="tx1"/>
                </a:solidFill>
              </a:rPr>
              <a:t>What:</a:t>
            </a:r>
            <a:r>
              <a:rPr lang="en-GB" dirty="0">
                <a:solidFill>
                  <a:schemeClr val="tx1"/>
                </a:solidFill>
              </a:rPr>
              <a:t> The business is experiencing a 30% decline in in-store sales and reduced foot traffic</a:t>
            </a:r>
          </a:p>
          <a:p>
            <a:r>
              <a:rPr lang="en-GB" b="1" dirty="0">
                <a:solidFill>
                  <a:schemeClr val="tx1"/>
                </a:solidFill>
              </a:rPr>
              <a:t>Where:</a:t>
            </a:r>
            <a:r>
              <a:rPr lang="en-GB" dirty="0">
                <a:solidFill>
                  <a:schemeClr val="tx1"/>
                </a:solidFill>
              </a:rPr>
              <a:t> In their physical shop in Norwich city centre </a:t>
            </a:r>
          </a:p>
          <a:p>
            <a:r>
              <a:rPr lang="en-GB" b="1" dirty="0">
                <a:solidFill>
                  <a:schemeClr val="tx1"/>
                </a:solidFill>
              </a:rPr>
              <a:t>When:</a:t>
            </a:r>
            <a:r>
              <a:rPr lang="en-GB" dirty="0">
                <a:solidFill>
                  <a:schemeClr val="tx1"/>
                </a:solidFill>
              </a:rPr>
              <a:t> Over the past 12 months </a:t>
            </a:r>
          </a:p>
          <a:p>
            <a:r>
              <a:rPr lang="en-GB" b="1" dirty="0">
                <a:solidFill>
                  <a:schemeClr val="tx1"/>
                </a:solidFill>
              </a:rPr>
              <a:t>Why: </a:t>
            </a:r>
            <a:r>
              <a:rPr lang="en-GB" dirty="0">
                <a:solidFill>
                  <a:schemeClr val="tx1"/>
                </a:solidFill>
              </a:rPr>
              <a:t>Due to increased online competition, two strong new competitors in the local market, rising operating costs, reduced hight street footfall, and weak digital presence</a:t>
            </a:r>
          </a:p>
          <a:p>
            <a:r>
              <a:rPr lang="en-GB" b="1" dirty="0">
                <a:solidFill>
                  <a:schemeClr val="tx1"/>
                </a:solidFill>
              </a:rPr>
              <a:t>How:</a:t>
            </a:r>
            <a:r>
              <a:rPr lang="en-GB" dirty="0">
                <a:solidFill>
                  <a:schemeClr val="tx1"/>
                </a:solidFill>
              </a:rPr>
              <a:t> Fever customers are coming into the shop, and costs are increasing</a:t>
            </a:r>
          </a:p>
          <a:p>
            <a:r>
              <a:rPr lang="en-GB" b="1" dirty="0">
                <a:solidFill>
                  <a:schemeClr val="tx1"/>
                </a:solidFill>
              </a:rPr>
              <a:t>How much:</a:t>
            </a:r>
            <a:r>
              <a:rPr lang="en-GB" dirty="0">
                <a:solidFill>
                  <a:schemeClr val="tx1"/>
                </a:solidFill>
              </a:rPr>
              <a:t> Around 30% decrease in in-store sales, alongside higher operating costs</a:t>
            </a:r>
          </a:p>
          <a:p>
            <a:r>
              <a:rPr lang="en-GB" dirty="0">
                <a:solidFill>
                  <a:schemeClr val="tx1"/>
                </a:solidFill>
              </a:rPr>
              <a:t>           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                       </a:t>
            </a:r>
          </a:p>
          <a:p>
            <a:r>
              <a:rPr lang="en-GB" sz="1600" b="1" dirty="0">
                <a:solidFill>
                  <a:schemeClr val="tx1"/>
                </a:solidFill>
                <a:ea typeface="+mn-lt"/>
                <a:cs typeface="+mn-lt"/>
              </a:rPr>
              <a:t>                                    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  (</a:t>
            </a:r>
            <a:r>
              <a:rPr lang="en-GB" sz="1400" b="1" dirty="0">
                <a:solidFill>
                  <a:schemeClr val="tx1"/>
                </a:solidFill>
                <a:ea typeface="+mn-lt"/>
                <a:cs typeface="+mn-lt"/>
              </a:rPr>
              <a:t>Management and Strategy Institute, 2024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</a:rPr>
              <a:t>) 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163053"/>
            <a:ext cx="9441413" cy="5161226"/>
          </a:xfrm>
        </p:spPr>
        <p:txBody>
          <a:bodyPr>
            <a:normAutofit/>
          </a:bodyPr>
          <a:lstStyle/>
          <a:p>
            <a:r>
              <a:rPr lang="en-GB" sz="1800" b="1" dirty="0"/>
              <a:t>POLITICAL</a:t>
            </a:r>
            <a:endParaRPr lang="en-US" sz="1800" dirty="0"/>
          </a:p>
          <a:p>
            <a:pPr marL="285750" indent="-285750">
              <a:buFont typeface="Arial" charset="2"/>
              <a:buChar char="•"/>
            </a:pPr>
            <a:r>
              <a:rPr lang="en-GB" sz="1800" dirty="0">
                <a:solidFill>
                  <a:srgbClr val="595959"/>
                </a:solidFill>
              </a:rPr>
              <a:t>Government policies and taxes can increase business costs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 dirty="0">
                <a:solidFill>
                  <a:srgbClr val="595959"/>
                </a:solidFill>
              </a:rPr>
              <a:t>Import rules may affect flower supply and prices</a:t>
            </a:r>
          </a:p>
          <a:p>
            <a:pPr marL="285750" indent="-285750">
              <a:buFont typeface="Arial" charset="2"/>
              <a:buChar char="•"/>
            </a:pPr>
            <a:endParaRPr lang="en-GB" sz="1500" b="1" dirty="0">
              <a:solidFill>
                <a:srgbClr val="FF0000"/>
              </a:solidFill>
            </a:endParaRPr>
          </a:p>
          <a:p>
            <a:r>
              <a:rPr lang="en-GB" sz="1800" b="1" dirty="0"/>
              <a:t>ECONOMIC</a:t>
            </a:r>
            <a:endParaRPr lang="en-GB" sz="1800" dirty="0"/>
          </a:p>
          <a:p>
            <a:pPr marL="285750" indent="-285750">
              <a:buFont typeface="Arial" charset="2"/>
              <a:buChar char="•"/>
            </a:pPr>
            <a:r>
              <a:rPr lang="en-GB" sz="1800" dirty="0"/>
              <a:t>Inflation is increasing supplier and energy costs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 dirty="0"/>
              <a:t>Customers are spending less due to the cost-of-living crisis </a:t>
            </a:r>
          </a:p>
          <a:p>
            <a:endParaRPr lang="en-GB" sz="1800" b="1" dirty="0"/>
          </a:p>
          <a:p>
            <a:r>
              <a:rPr lang="en-GB" sz="1800" b="1" dirty="0"/>
              <a:t>SOCIAL</a:t>
            </a:r>
            <a:endParaRPr lang="en-GB" sz="1800" dirty="0"/>
          </a:p>
          <a:p>
            <a:pPr marL="285750" indent="-285750">
              <a:buFont typeface="Arial" charset="2"/>
              <a:buChar char="•"/>
            </a:pPr>
            <a:r>
              <a:rPr lang="en-GB" sz="1800" dirty="0"/>
              <a:t>More customers prefer shopping online instead of in-store 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 dirty="0">
                <a:ea typeface="+mn-lt"/>
                <a:cs typeface="+mn-lt"/>
              </a:rPr>
              <a:t>Customers expect fast and convenient delivery</a:t>
            </a:r>
          </a:p>
          <a:p>
            <a:r>
              <a:rPr lang="en-GB" sz="1800" dirty="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                                                           </a:t>
            </a:r>
            <a:r>
              <a:rPr lang="en-GB" sz="1700" dirty="0">
                <a:ea typeface="+mn-lt"/>
                <a:cs typeface="+mn-lt"/>
              </a:rPr>
              <a:t>                  </a:t>
            </a:r>
            <a:r>
              <a:rPr lang="en-GB" sz="1700" b="1" dirty="0">
                <a:ea typeface="+mn-lt"/>
                <a:cs typeface="+mn-lt"/>
              </a:rPr>
              <a:t>(</a:t>
            </a:r>
            <a:r>
              <a:rPr lang="en-GB" sz="1300" b="1" dirty="0">
                <a:ea typeface="+mn-lt"/>
                <a:cs typeface="+mn-lt"/>
              </a:rPr>
              <a:t>Johnson et al., 2017</a:t>
            </a:r>
            <a:r>
              <a:rPr lang="en-GB" sz="1700" b="1" dirty="0">
                <a:ea typeface="+mn-lt"/>
                <a:cs typeface="+mn-lt"/>
              </a:rPr>
              <a:t>)  </a:t>
            </a:r>
            <a:r>
              <a:rPr lang="en-GB" sz="1800" dirty="0">
                <a:ea typeface="+mn-lt"/>
                <a:cs typeface="+mn-lt"/>
              </a:rPr>
              <a:t>                </a:t>
            </a:r>
            <a:endParaRPr lang="en-GB" sz="1800" b="1" dirty="0">
              <a:ea typeface="+mn-lt"/>
              <a:cs typeface="+mn-lt"/>
            </a:endParaRPr>
          </a:p>
          <a:p>
            <a:endParaRPr lang="en-GB" sz="1800" b="1" dirty="0">
              <a:ea typeface="+mn-lt"/>
              <a:cs typeface="+mn-lt"/>
            </a:endParaRPr>
          </a:p>
          <a:p>
            <a:endParaRPr lang="en-GB" sz="1800" b="1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13159"/>
            <a:ext cx="9674116" cy="468400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TECHNOLOGICAL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Font typeface="Arial" charset="2"/>
              <a:buChar char="•"/>
            </a:pPr>
            <a:r>
              <a:rPr lang="en-GB" dirty="0"/>
              <a:t>Competitors using strong e-platforms and social media marketing</a:t>
            </a:r>
            <a:endParaRPr lang="en-US" dirty="0"/>
          </a:p>
          <a:p>
            <a:pPr>
              <a:buFont typeface="Arial" charset="2"/>
              <a:buChar char="•"/>
            </a:pPr>
            <a:r>
              <a:rPr lang="en-GB" dirty="0"/>
              <a:t>Limited digital presence reducing Green Haven's visibility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LEGAL</a:t>
            </a:r>
            <a:endParaRPr lang="en-GB" dirty="0"/>
          </a:p>
          <a:p>
            <a:pPr>
              <a:buFont typeface="Arial" charset="2"/>
              <a:buChar char="•"/>
            </a:pPr>
            <a:r>
              <a:rPr lang="en-GB" dirty="0"/>
              <a:t>The shop must follow employment laws when hiring staff</a:t>
            </a:r>
          </a:p>
          <a:p>
            <a:pPr>
              <a:buFont typeface="Arial" charset="2"/>
              <a:buChar char="•"/>
            </a:pPr>
            <a:r>
              <a:rPr lang="en-GB" dirty="0"/>
              <a:t>Health and safety rules must be followed in store, which adds responsibility and costs   </a:t>
            </a:r>
          </a:p>
          <a:p>
            <a:pPr marL="0" indent="0">
              <a:buNone/>
            </a:pPr>
            <a:r>
              <a:rPr lang="en-GB" dirty="0"/>
              <a:t>                                                                                                                                     </a:t>
            </a:r>
          </a:p>
          <a:p>
            <a:pPr marL="0" indent="0">
              <a:buNone/>
            </a:pPr>
            <a:r>
              <a:rPr lang="en-GB" b="1" dirty="0"/>
              <a:t>ENVIRONMENTAL </a:t>
            </a:r>
          </a:p>
          <a:p>
            <a:pPr>
              <a:buFont typeface="Arial" charset="2"/>
              <a:buChar char="•"/>
            </a:pPr>
            <a:r>
              <a:rPr lang="en-GB" dirty="0"/>
              <a:t>Climate change affecting flower availability and prices </a:t>
            </a:r>
          </a:p>
          <a:p>
            <a:pPr>
              <a:buFont typeface="Arial" charset="2"/>
              <a:buChar char="•"/>
            </a:pPr>
            <a:r>
              <a:rPr lang="en-GB" dirty="0"/>
              <a:t>Pressure to use sustainable sourcing and reduce waste </a:t>
            </a:r>
          </a:p>
          <a:p>
            <a:pPr marL="0" indent="0">
              <a:buNone/>
            </a:pPr>
            <a:endParaRPr lang="en-GB" dirty="0">
              <a:solidFill>
                <a:srgbClr val="40404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595959"/>
                </a:solidFill>
              </a:rPr>
              <a:t>                                            </a:t>
            </a:r>
            <a:r>
              <a:rPr lang="en-GB" b="1" dirty="0">
                <a:solidFill>
                  <a:srgbClr val="595959"/>
                </a:solidFill>
              </a:rPr>
              <a:t>(</a:t>
            </a:r>
            <a:r>
              <a:rPr lang="en-GB" sz="1400" b="1" dirty="0">
                <a:solidFill>
                  <a:srgbClr val="595959"/>
                </a:solidFill>
              </a:rPr>
              <a:t>Johnson et al., 2017</a:t>
            </a:r>
            <a:r>
              <a:rPr lang="en-GB" b="1" dirty="0">
                <a:solidFill>
                  <a:srgbClr val="595959"/>
                </a:solidFill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3" y="1388646"/>
            <a:ext cx="11372169" cy="4502436"/>
          </a:xfrm>
        </p:spPr>
        <p:txBody>
          <a:bodyPr/>
          <a:lstStyle/>
          <a:p>
            <a:r>
              <a:rPr lang="en-US"/>
              <a:t>                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FAD0FC3B-6CDA-ECAA-83D3-4831FB1829F4}"/>
              </a:ext>
            </a:extLst>
          </p:cNvPr>
          <p:cNvSpPr/>
          <p:nvPr/>
        </p:nvSpPr>
        <p:spPr>
          <a:xfrm>
            <a:off x="1711669" y="3223988"/>
            <a:ext cx="7313290" cy="38596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00B28F6-9863-EA07-6D21-47EC65E2C02D}"/>
              </a:ext>
            </a:extLst>
          </p:cNvPr>
          <p:cNvCxnSpPr>
            <a:cxnSpLocks/>
          </p:cNvCxnSpPr>
          <p:nvPr/>
        </p:nvCxnSpPr>
        <p:spPr>
          <a:xfrm flipH="1" flipV="1">
            <a:off x="6745834" y="1655824"/>
            <a:ext cx="840175" cy="17386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7C45741-B030-4FEE-F5EA-9376A0A92690}"/>
              </a:ext>
            </a:extLst>
          </p:cNvPr>
          <p:cNvCxnSpPr>
            <a:cxnSpLocks/>
          </p:cNvCxnSpPr>
          <p:nvPr/>
        </p:nvCxnSpPr>
        <p:spPr>
          <a:xfrm flipH="1">
            <a:off x="6665624" y="3454170"/>
            <a:ext cx="906125" cy="18495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72C1E861-E9C2-1F72-5B56-00DC0CDF8ECD}"/>
              </a:ext>
            </a:extLst>
          </p:cNvPr>
          <p:cNvSpPr txBox="1"/>
          <p:nvPr/>
        </p:nvSpPr>
        <p:spPr>
          <a:xfrm>
            <a:off x="6473542" y="1869215"/>
            <a:ext cx="444393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/>
              <a:t>          Shift to online buying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9335822-DED6-1FB2-C856-3F302F3D09DA}"/>
              </a:ext>
            </a:extLst>
          </p:cNvPr>
          <p:cNvSpPr txBox="1"/>
          <p:nvPr/>
        </p:nvSpPr>
        <p:spPr>
          <a:xfrm>
            <a:off x="6889677" y="2245610"/>
            <a:ext cx="2010487" cy="27699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200"/>
              <a:t>     Want delivery options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EBF6226-4E46-0C3E-A211-7E34C1664849}"/>
              </a:ext>
            </a:extLst>
          </p:cNvPr>
          <p:cNvSpPr txBox="1"/>
          <p:nvPr/>
        </p:nvSpPr>
        <p:spPr>
          <a:xfrm>
            <a:off x="7363798" y="2610324"/>
            <a:ext cx="19762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Less  high street visits 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18BADDF-8789-E4FF-7B24-B350AF964327}"/>
              </a:ext>
            </a:extLst>
          </p:cNvPr>
          <p:cNvCxnSpPr>
            <a:cxnSpLocks/>
            <a:stCxn id="25" idx="1"/>
            <a:endCxn id="25" idx="1"/>
          </p:cNvCxnSpPr>
          <p:nvPr/>
        </p:nvCxnSpPr>
        <p:spPr>
          <a:xfrm>
            <a:off x="6473542" y="2007715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FA4C0743-6C59-7D44-4081-08168C96E9F0}"/>
              </a:ext>
            </a:extLst>
          </p:cNvPr>
          <p:cNvSpPr txBox="1"/>
          <p:nvPr/>
        </p:nvSpPr>
        <p:spPr>
          <a:xfrm>
            <a:off x="6473542" y="4765574"/>
            <a:ext cx="3160859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/>
              <a:t>         No easy online ordering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D931141-79F8-E3A9-CE7E-6AB45BAE9223}"/>
              </a:ext>
            </a:extLst>
          </p:cNvPr>
          <p:cNvSpPr txBox="1"/>
          <p:nvPr/>
        </p:nvSpPr>
        <p:spPr>
          <a:xfrm>
            <a:off x="6938830" y="4291326"/>
            <a:ext cx="1829347" cy="27699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1200"/>
              <a:t>    Weak social media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A75576B-E328-60A4-FD8B-144B2637EE49}"/>
              </a:ext>
            </a:extLst>
          </p:cNvPr>
          <p:cNvSpPr txBox="1"/>
          <p:nvPr/>
        </p:nvSpPr>
        <p:spPr>
          <a:xfrm>
            <a:off x="7177012" y="3893126"/>
            <a:ext cx="3952567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/>
              <a:t>   Outdated website 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24B0BD-7264-9187-1F9D-E9FBD4524E80}"/>
              </a:ext>
            </a:extLst>
          </p:cNvPr>
          <p:cNvCxnSpPr>
            <a:cxnSpLocks/>
          </p:cNvCxnSpPr>
          <p:nvPr/>
        </p:nvCxnSpPr>
        <p:spPr>
          <a:xfrm flipH="1" flipV="1">
            <a:off x="4207293" y="1590843"/>
            <a:ext cx="871653" cy="17074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1EB3738E-DB6B-0B2C-55A9-378945C8ADF9}"/>
              </a:ext>
            </a:extLst>
          </p:cNvPr>
          <p:cNvSpPr txBox="1"/>
          <p:nvPr/>
        </p:nvSpPr>
        <p:spPr>
          <a:xfrm>
            <a:off x="4463033" y="1848954"/>
            <a:ext cx="22790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Flower price inflation</a:t>
            </a: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D5DC3917-75C8-D677-1292-C2184C84A93C}"/>
              </a:ext>
            </a:extLst>
          </p:cNvPr>
          <p:cNvCxnSpPr>
            <a:cxnSpLocks/>
          </p:cNvCxnSpPr>
          <p:nvPr/>
        </p:nvCxnSpPr>
        <p:spPr>
          <a:xfrm flipH="1">
            <a:off x="4094998" y="3470212"/>
            <a:ext cx="1053749" cy="18816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66D950A9-39DE-FEFD-57AD-D88E796AFA21}"/>
              </a:ext>
            </a:extLst>
          </p:cNvPr>
          <p:cNvSpPr txBox="1"/>
          <p:nvPr/>
        </p:nvSpPr>
        <p:spPr>
          <a:xfrm>
            <a:off x="4615624" y="2213548"/>
            <a:ext cx="2129643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/>
              <a:t>   Expensive sustainable        materials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80E443C1-7F12-2D2C-CD90-9263409BBD51}"/>
              </a:ext>
            </a:extLst>
          </p:cNvPr>
          <p:cNvSpPr txBox="1"/>
          <p:nvPr/>
        </p:nvSpPr>
        <p:spPr>
          <a:xfrm>
            <a:off x="3476690" y="4783471"/>
            <a:ext cx="3160859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/>
              <a:t>                     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349C34B0-354D-5A12-6938-8E96BA7C0A34}"/>
              </a:ext>
            </a:extLst>
          </p:cNvPr>
          <p:cNvCxnSpPr>
            <a:cxnSpLocks/>
          </p:cNvCxnSpPr>
          <p:nvPr/>
        </p:nvCxnSpPr>
        <p:spPr>
          <a:xfrm flipV="1">
            <a:off x="4512288" y="2111138"/>
            <a:ext cx="1670682" cy="109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80B0A79-6965-0C37-E23E-88CF7FF9E0A3}"/>
              </a:ext>
            </a:extLst>
          </p:cNvPr>
          <p:cNvCxnSpPr>
            <a:cxnSpLocks/>
          </p:cNvCxnSpPr>
          <p:nvPr/>
        </p:nvCxnSpPr>
        <p:spPr>
          <a:xfrm>
            <a:off x="4768486" y="2700992"/>
            <a:ext cx="1704073" cy="116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0BCE00D3-4BFC-B185-5592-BBC6A64C8B0F}"/>
              </a:ext>
            </a:extLst>
          </p:cNvPr>
          <p:cNvCxnSpPr>
            <a:cxnSpLocks/>
          </p:cNvCxnSpPr>
          <p:nvPr/>
        </p:nvCxnSpPr>
        <p:spPr>
          <a:xfrm>
            <a:off x="6976064" y="2098577"/>
            <a:ext cx="1734096" cy="23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E549FF9F-393D-BFAE-B394-5C4FE9B2B47E}"/>
              </a:ext>
            </a:extLst>
          </p:cNvPr>
          <p:cNvCxnSpPr>
            <a:cxnSpLocks/>
          </p:cNvCxnSpPr>
          <p:nvPr/>
        </p:nvCxnSpPr>
        <p:spPr>
          <a:xfrm flipV="1">
            <a:off x="7162801" y="2530630"/>
            <a:ext cx="1746893" cy="7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F1630A2E-9450-0685-510E-04394615274B}"/>
              </a:ext>
            </a:extLst>
          </p:cNvPr>
          <p:cNvCxnSpPr>
            <a:cxnSpLocks/>
          </p:cNvCxnSpPr>
          <p:nvPr/>
        </p:nvCxnSpPr>
        <p:spPr>
          <a:xfrm>
            <a:off x="7353050" y="2872392"/>
            <a:ext cx="1792225" cy="80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61D720B0-A6F6-3C22-B523-ED82EAFE6641}"/>
              </a:ext>
            </a:extLst>
          </p:cNvPr>
          <p:cNvSpPr/>
          <p:nvPr/>
        </p:nvSpPr>
        <p:spPr>
          <a:xfrm>
            <a:off x="4060862" y="1238350"/>
            <a:ext cx="1247439" cy="31405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solidFill>
                  <a:schemeClr val="tx1"/>
                </a:solidFill>
              </a:rPr>
              <a:t>Costs</a:t>
            </a:r>
            <a:endParaRPr lang="en-US" sz="1600" b="1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3F7143-02B7-A81E-92A8-B1F4E0B55FD0}"/>
              </a:ext>
            </a:extLst>
          </p:cNvPr>
          <p:cNvSpPr/>
          <p:nvPr/>
        </p:nvSpPr>
        <p:spPr>
          <a:xfrm>
            <a:off x="9156931" y="3089742"/>
            <a:ext cx="2863514" cy="545433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baseline="0">
                <a:solidFill>
                  <a:schemeClr val="tx1"/>
                </a:solidFill>
                <a:latin typeface="Century Gothic"/>
              </a:rPr>
              <a:t>30% decline in-store sales</a:t>
            </a:r>
            <a:endParaRPr lang="en-GB" b="1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A89179F-A343-D3B2-7C2F-4AFC52534571}"/>
              </a:ext>
            </a:extLst>
          </p:cNvPr>
          <p:cNvSpPr/>
          <p:nvPr/>
        </p:nvSpPr>
        <p:spPr>
          <a:xfrm>
            <a:off x="6522997" y="1224356"/>
            <a:ext cx="1419725" cy="3288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solidFill>
                  <a:schemeClr val="tx1"/>
                </a:solidFill>
              </a:rPr>
              <a:t>Customers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BCEAFF5-B506-61D7-21ED-B64B8AE4A891}"/>
              </a:ext>
            </a:extLst>
          </p:cNvPr>
          <p:cNvSpPr/>
          <p:nvPr/>
        </p:nvSpPr>
        <p:spPr>
          <a:xfrm>
            <a:off x="6408738" y="5366738"/>
            <a:ext cx="1784602" cy="313559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baseline="0">
                <a:solidFill>
                  <a:schemeClr val="tx1"/>
                </a:solidFill>
                <a:latin typeface="Century Gothic"/>
              </a:rPr>
              <a:t>Technology</a:t>
            </a:r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093A849-E998-FB41-B756-51DE43B28E7B}"/>
              </a:ext>
            </a:extLst>
          </p:cNvPr>
          <p:cNvCxnSpPr/>
          <p:nvPr/>
        </p:nvCxnSpPr>
        <p:spPr>
          <a:xfrm flipV="1">
            <a:off x="7236790" y="4160635"/>
            <a:ext cx="1652336" cy="1604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5CC4FC1-E5AB-F6D8-0A16-07372DE14957}"/>
              </a:ext>
            </a:extLst>
          </p:cNvPr>
          <p:cNvCxnSpPr/>
          <p:nvPr/>
        </p:nvCxnSpPr>
        <p:spPr>
          <a:xfrm flipV="1">
            <a:off x="6769032" y="5029036"/>
            <a:ext cx="2133600" cy="1751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C4B4457-287D-6E21-A46F-56BE6E937B93}"/>
              </a:ext>
            </a:extLst>
          </p:cNvPr>
          <p:cNvCxnSpPr/>
          <p:nvPr/>
        </p:nvCxnSpPr>
        <p:spPr>
          <a:xfrm flipV="1">
            <a:off x="6983064" y="4564470"/>
            <a:ext cx="1925051" cy="2406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7300A08D-01B2-7E96-EDA8-188736C55291}"/>
              </a:ext>
            </a:extLst>
          </p:cNvPr>
          <p:cNvSpPr/>
          <p:nvPr/>
        </p:nvSpPr>
        <p:spPr>
          <a:xfrm>
            <a:off x="3802223" y="5365102"/>
            <a:ext cx="1730828" cy="315687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baseline="0">
                <a:solidFill>
                  <a:schemeClr val="tx1"/>
                </a:solidFill>
                <a:latin typeface="Century Gothic"/>
              </a:rPr>
              <a:t>Competition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FACB28-BA7D-61F4-BC1A-5CAFAF313226}"/>
              </a:ext>
            </a:extLst>
          </p:cNvPr>
          <p:cNvSpPr txBox="1"/>
          <p:nvPr/>
        </p:nvSpPr>
        <p:spPr>
          <a:xfrm>
            <a:off x="4875243" y="3701143"/>
            <a:ext cx="248660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  New boutique florist</a:t>
            </a:r>
          </a:p>
          <a:p>
            <a:r>
              <a:rPr lang="en-GB" sz="1200"/>
              <a:t> (Instagram presence)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F265664-DFD6-6B47-4026-C0A5A027B8A9}"/>
              </a:ext>
            </a:extLst>
          </p:cNvPr>
          <p:cNvSpPr txBox="1"/>
          <p:nvPr/>
        </p:nvSpPr>
        <p:spPr>
          <a:xfrm>
            <a:off x="4641979" y="4299856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Lower-price national chains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9F9F65-F200-12F4-C81F-2436066B4B8E}"/>
              </a:ext>
            </a:extLst>
          </p:cNvPr>
          <p:cNvSpPr txBox="1"/>
          <p:nvPr/>
        </p:nvSpPr>
        <p:spPr>
          <a:xfrm>
            <a:off x="4416490" y="4735286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Same-day online delivery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A8EC1DB-8995-ED27-94E6-BEF513A6206E}"/>
              </a:ext>
            </a:extLst>
          </p:cNvPr>
          <p:cNvCxnSpPr/>
          <p:nvPr/>
        </p:nvCxnSpPr>
        <p:spPr>
          <a:xfrm flipV="1">
            <a:off x="4766386" y="4164564"/>
            <a:ext cx="1831912" cy="310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0C300E4-6127-175D-22D4-002314E66718}"/>
              </a:ext>
            </a:extLst>
          </p:cNvPr>
          <p:cNvCxnSpPr/>
          <p:nvPr/>
        </p:nvCxnSpPr>
        <p:spPr>
          <a:xfrm flipV="1">
            <a:off x="4517571" y="4568892"/>
            <a:ext cx="2383971" cy="34208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FCEBA40-410E-E87D-8E66-53368F821953}"/>
              </a:ext>
            </a:extLst>
          </p:cNvPr>
          <p:cNvCxnSpPr/>
          <p:nvPr/>
        </p:nvCxnSpPr>
        <p:spPr>
          <a:xfrm flipV="1">
            <a:off x="4276529" y="5043197"/>
            <a:ext cx="2119603" cy="311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6128FE63-7E1A-E8E2-3F30-92E9A9298F06}"/>
              </a:ext>
            </a:extLst>
          </p:cNvPr>
          <p:cNvSpPr/>
          <p:nvPr/>
        </p:nvSpPr>
        <p:spPr>
          <a:xfrm>
            <a:off x="1586204" y="1236306"/>
            <a:ext cx="1334277" cy="34678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solidFill>
                  <a:schemeClr val="tx1"/>
                </a:solidFill>
              </a:rPr>
              <a:t>Services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3ECCB7D-2247-396B-47C6-7636E21F6DC5}"/>
              </a:ext>
            </a:extLst>
          </p:cNvPr>
          <p:cNvSpPr/>
          <p:nvPr/>
        </p:nvSpPr>
        <p:spPr>
          <a:xfrm>
            <a:off x="1586203" y="5349551"/>
            <a:ext cx="1551991" cy="354563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>
                <a:solidFill>
                  <a:schemeClr val="tx1"/>
                </a:solidFill>
              </a:rPr>
              <a:t>Location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68C3246-BBE6-D131-63A2-1B7821AA98C4}"/>
              </a:ext>
            </a:extLst>
          </p:cNvPr>
          <p:cNvCxnSpPr/>
          <p:nvPr/>
        </p:nvCxnSpPr>
        <p:spPr>
          <a:xfrm flipH="1" flipV="1">
            <a:off x="1606421" y="1567543"/>
            <a:ext cx="967273" cy="177592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941029E-8BC5-CDBA-EA2A-2E7E3ADCA2A9}"/>
              </a:ext>
            </a:extLst>
          </p:cNvPr>
          <p:cNvCxnSpPr/>
          <p:nvPr/>
        </p:nvCxnSpPr>
        <p:spPr>
          <a:xfrm flipH="1">
            <a:off x="1629747" y="3421224"/>
            <a:ext cx="959498" cy="186301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8A33C7F3-0EB8-6EF0-D148-1A55AE4618EE}"/>
              </a:ext>
            </a:extLst>
          </p:cNvPr>
          <p:cNvSpPr txBox="1"/>
          <p:nvPr/>
        </p:nvSpPr>
        <p:spPr>
          <a:xfrm>
            <a:off x="1897224" y="1866122"/>
            <a:ext cx="216003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Limited delivery options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5E616097-5D08-9964-3EEE-3C3CC1C49EB1}"/>
              </a:ext>
            </a:extLst>
          </p:cNvPr>
          <p:cNvCxnSpPr/>
          <p:nvPr/>
        </p:nvCxnSpPr>
        <p:spPr>
          <a:xfrm>
            <a:off x="1920551" y="2161591"/>
            <a:ext cx="2127378" cy="1244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AED432A-1202-91F0-0869-84CA479BFD56}"/>
              </a:ext>
            </a:extLst>
          </p:cNvPr>
          <p:cNvSpPr txBox="1"/>
          <p:nvPr/>
        </p:nvSpPr>
        <p:spPr>
          <a:xfrm>
            <a:off x="2130490" y="2247122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No subscription </a:t>
            </a:r>
            <a:r>
              <a:rPr lang="en-GB" sz="1200"/>
              <a:t>service (e.g., </a:t>
            </a:r>
            <a:r>
              <a:rPr lang="en-GB" sz="1200" dirty="0"/>
              <a:t>regular flower delivery)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6B606D8A-55C3-5B21-4765-A4722D1142D2}"/>
              </a:ext>
            </a:extLst>
          </p:cNvPr>
          <p:cNvCxnSpPr/>
          <p:nvPr/>
        </p:nvCxnSpPr>
        <p:spPr>
          <a:xfrm>
            <a:off x="2239348" y="2705878"/>
            <a:ext cx="2166255" cy="466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32E96D2C-03DB-A9B8-6906-729027F6291C}"/>
              </a:ext>
            </a:extLst>
          </p:cNvPr>
          <p:cNvSpPr txBox="1"/>
          <p:nvPr/>
        </p:nvSpPr>
        <p:spPr>
          <a:xfrm>
            <a:off x="2425959" y="2721428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Lack of online </a:t>
            </a:r>
            <a:r>
              <a:rPr lang="en-GB" sz="1200"/>
              <a:t>ordering convenience</a:t>
            </a:r>
            <a:endParaRPr lang="en-GB" sz="1200" dirty="0"/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589724D8-34E7-4B05-9CDC-0C1D721D26A9}"/>
              </a:ext>
            </a:extLst>
          </p:cNvPr>
          <p:cNvCxnSpPr/>
          <p:nvPr/>
        </p:nvCxnSpPr>
        <p:spPr>
          <a:xfrm>
            <a:off x="2433735" y="3141306"/>
            <a:ext cx="2065175" cy="466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4813FCCF-F9C3-83E8-B61A-DF3F7FC23EBB}"/>
              </a:ext>
            </a:extLst>
          </p:cNvPr>
          <p:cNvSpPr txBox="1"/>
          <p:nvPr/>
        </p:nvSpPr>
        <p:spPr>
          <a:xfrm>
            <a:off x="2371530" y="3794449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Reduce high street </a:t>
            </a:r>
            <a:r>
              <a:rPr lang="en-GB" sz="1200"/>
              <a:t>activity</a:t>
            </a:r>
            <a:endParaRPr lang="en-GB" sz="1200" dirty="0"/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57FA2D6B-D81A-905F-E8E5-B6C30EB0BAFC}"/>
              </a:ext>
            </a:extLst>
          </p:cNvPr>
          <p:cNvCxnSpPr/>
          <p:nvPr/>
        </p:nvCxnSpPr>
        <p:spPr>
          <a:xfrm>
            <a:off x="2222570" y="4143611"/>
            <a:ext cx="2393217" cy="13422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FA7650FB-EDC7-8D54-77CB-84E4BAAFF7B4}"/>
              </a:ext>
            </a:extLst>
          </p:cNvPr>
          <p:cNvSpPr txBox="1"/>
          <p:nvPr/>
        </p:nvSpPr>
        <p:spPr>
          <a:xfrm>
            <a:off x="2021632" y="434651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 Closure of nearby businesses 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B6774276-4B65-C53E-84FA-CF7A8D001C47}"/>
              </a:ext>
            </a:extLst>
          </p:cNvPr>
          <p:cNvCxnSpPr/>
          <p:nvPr/>
        </p:nvCxnSpPr>
        <p:spPr>
          <a:xfrm flipV="1">
            <a:off x="1959430" y="4607767"/>
            <a:ext cx="2352867" cy="1866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D57299AA-1656-1796-FD49-4F794787B55F}"/>
              </a:ext>
            </a:extLst>
          </p:cNvPr>
          <p:cNvSpPr txBox="1"/>
          <p:nvPr/>
        </p:nvSpPr>
        <p:spPr>
          <a:xfrm>
            <a:off x="1897224" y="4766387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Less walk-in foot </a:t>
            </a:r>
            <a:r>
              <a:rPr lang="en-GB" sz="1200"/>
              <a:t>traffic</a:t>
            </a:r>
            <a:r>
              <a:rPr lang="en-GB" sz="1200" dirty="0"/>
              <a:t> </a:t>
            </a: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2292CE2F-B265-BCB7-AC54-26D72FD8793F}"/>
              </a:ext>
            </a:extLst>
          </p:cNvPr>
          <p:cNvCxnSpPr/>
          <p:nvPr/>
        </p:nvCxnSpPr>
        <p:spPr>
          <a:xfrm>
            <a:off x="1726163" y="5046305"/>
            <a:ext cx="2205134" cy="466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95819303-2E28-6AE7-B98E-C380FDE32849}"/>
              </a:ext>
            </a:extLst>
          </p:cNvPr>
          <p:cNvSpPr txBox="1"/>
          <p:nvPr/>
        </p:nvSpPr>
        <p:spPr>
          <a:xfrm>
            <a:off x="4641979" y="6033796"/>
            <a:ext cx="27431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solidFill>
                  <a:srgbClr val="595959"/>
                </a:solidFill>
                <a:latin typeface="Segoe UI"/>
                <a:cs typeface="Segoe UI"/>
              </a:rPr>
              <a:t>(Ishikawa, K.,1986)</a:t>
            </a:r>
            <a:endParaRPr lang="en-US" sz="1400" b="1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687417C-4F67-E3FA-4DDB-4ABB66F6138E}"/>
              </a:ext>
            </a:extLst>
          </p:cNvPr>
          <p:cNvSpPr txBox="1"/>
          <p:nvPr/>
        </p:nvSpPr>
        <p:spPr>
          <a:xfrm>
            <a:off x="5046305" y="2830284"/>
            <a:ext cx="206673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Higher operating costs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211507FC-F132-78F3-765A-145F590A61AA}"/>
              </a:ext>
            </a:extLst>
          </p:cNvPr>
          <p:cNvCxnSpPr/>
          <p:nvPr/>
        </p:nvCxnSpPr>
        <p:spPr>
          <a:xfrm>
            <a:off x="5022979" y="3149081"/>
            <a:ext cx="1863011" cy="46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0893" y="311355"/>
            <a:ext cx="8915399" cy="932688"/>
          </a:xfrm>
        </p:spPr>
        <p:txBody>
          <a:bodyPr/>
          <a:lstStyle/>
          <a:p>
            <a:r>
              <a:rPr lang="en-GB" b="1"/>
              <a:t>Conclusion and Recommendations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50893" y="1836001"/>
            <a:ext cx="8915399" cy="4039140"/>
          </a:xfrm>
        </p:spPr>
        <p:txBody>
          <a:bodyPr>
            <a:normAutofit/>
          </a:bodyPr>
          <a:lstStyle/>
          <a:p>
            <a:pPr marL="342900" indent="-342900">
              <a:buFont typeface="Arial" charset="2"/>
              <a:buChar char="•"/>
            </a:pPr>
            <a:r>
              <a:rPr lang="en-GB" sz="1600" dirty="0"/>
              <a:t>Green Haven Florists is facing a significant decline in in-store sales mainly due to reduced foot traffic and the shift towards online shopping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600" dirty="0"/>
              <a:t>Rising costs and increased competition are putting pressure on profit margins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600" dirty="0"/>
              <a:t>While the business has strong value, loyal customers, and a good reputation, it fallen behind digitally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600" dirty="0"/>
              <a:t>The outdated website, limited online marketing, and lack of flexible delivery options are key weaknesses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600" dirty="0"/>
              <a:t>Overall, the business needs to modernise and adapt its strategy to stay competitive in a changing retail environment </a:t>
            </a:r>
            <a:endParaRPr lang="en-GB" dirty="0"/>
          </a:p>
          <a:p>
            <a:pPr marL="285750" indent="-285750">
              <a:buFont typeface="Arial" charset="2"/>
              <a:buChar char="•"/>
            </a:pPr>
            <a:r>
              <a:rPr lang="en-GB" sz="1600" dirty="0"/>
              <a:t> If Green Haven embraces modernisation while maintaining its sustainable values, it can turn these challenges into opportunities for future growth </a:t>
            </a:r>
          </a:p>
          <a:p>
            <a:r>
              <a:rPr lang="en-GB" sz="1600" dirty="0"/>
              <a:t>      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endParaRPr lang="en-GB" sz="1800" dirty="0">
              <a:latin typeface="Segoe UI"/>
              <a:ea typeface="Roboto"/>
              <a:cs typeface="Segoe UI"/>
            </a:endParaRPr>
          </a:p>
          <a:p>
            <a:r>
              <a:rPr lang="en-GB" sz="1800" dirty="0">
                <a:latin typeface="Segoe UI"/>
                <a:ea typeface="Roboto"/>
                <a:cs typeface="Segoe UI"/>
              </a:rPr>
              <a:t>University of Wales Trinity Saint David</a:t>
            </a:r>
            <a:r>
              <a:rPr lang="en-GB" sz="1800" i="1" dirty="0">
                <a:latin typeface="Segoe UI"/>
                <a:ea typeface="Roboto"/>
                <a:cs typeface="Segoe UI"/>
              </a:rPr>
              <a:t> </a:t>
            </a:r>
            <a:r>
              <a:rPr lang="en-GB" sz="1800" dirty="0">
                <a:latin typeface="Segoe UI"/>
                <a:ea typeface="Roboto"/>
                <a:cs typeface="Segoe UI"/>
              </a:rPr>
              <a:t>(2026)</a:t>
            </a:r>
            <a:r>
              <a:rPr lang="en-GB" sz="1800" i="1" dirty="0">
                <a:latin typeface="Segoe UI"/>
                <a:ea typeface="Roboto"/>
                <a:cs typeface="Segoe UI"/>
              </a:rPr>
              <a:t> Green Florists Case Study. </a:t>
            </a:r>
            <a:r>
              <a:rPr lang="en-GB" sz="1800" dirty="0">
                <a:latin typeface="Segoe UI"/>
                <a:ea typeface="Roboto"/>
                <a:cs typeface="Segoe UI"/>
              </a:rPr>
              <a:t>Module code:</a:t>
            </a:r>
            <a:r>
              <a:rPr lang="en-GB" sz="1800" i="1" dirty="0">
                <a:latin typeface="Segoe UI"/>
                <a:ea typeface="Roboto"/>
                <a:cs typeface="Segoe UI"/>
              </a:rPr>
              <a:t> </a:t>
            </a:r>
            <a:r>
              <a:rPr lang="en-GB" sz="1800" dirty="0">
                <a:latin typeface="Segoe UI"/>
                <a:ea typeface="+mn-lt"/>
                <a:cs typeface="Segoe UI"/>
              </a:rPr>
              <a:t>LCLM4004. Unp</a:t>
            </a:r>
            <a:r>
              <a:rPr lang="en-GB" sz="1800" dirty="0">
                <a:latin typeface="Segoe UI"/>
                <a:ea typeface="Roboto"/>
                <a:cs typeface="Segoe UI"/>
              </a:rPr>
              <a:t>ublished assignment brief.</a:t>
            </a:r>
            <a:endParaRPr lang="en-GB" sz="1800" i="1" dirty="0">
              <a:latin typeface="Segoe UI"/>
              <a:ea typeface="+mn-lt"/>
              <a:cs typeface="+mn-lt"/>
            </a:endParaRPr>
          </a:p>
          <a:p>
            <a:endParaRPr lang="en-GB" sz="1800" dirty="0">
              <a:latin typeface="Segoe UI"/>
              <a:ea typeface="Roboto"/>
              <a:cs typeface="Segoe UI"/>
            </a:endParaRPr>
          </a:p>
          <a:p>
            <a:r>
              <a:rPr lang="en-GB" sz="1800" dirty="0">
                <a:latin typeface="Segoe UI"/>
                <a:ea typeface="Roboto"/>
                <a:cs typeface="Segoe UI"/>
              </a:rPr>
              <a:t>Management and Strategy Institute (2024)</a:t>
            </a:r>
            <a:r>
              <a:rPr lang="en-GB" sz="1400" dirty="0">
                <a:latin typeface="Segoe UI"/>
                <a:ea typeface="Roboto"/>
                <a:cs typeface="Segoe UI"/>
              </a:rPr>
              <a:t> </a:t>
            </a:r>
            <a:r>
              <a:rPr lang="en-GB" sz="1800" i="1" dirty="0">
                <a:latin typeface="Segoe UI"/>
                <a:ea typeface="Roboto"/>
                <a:cs typeface="Segoe UI"/>
              </a:rPr>
              <a:t>The 5W2H Problem-Solving Method</a:t>
            </a:r>
            <a:r>
              <a:rPr lang="en-GB" sz="1800" dirty="0">
                <a:latin typeface="Segoe UI"/>
                <a:ea typeface="Roboto"/>
                <a:cs typeface="Segoe UI"/>
              </a:rPr>
              <a:t>.</a:t>
            </a:r>
            <a:r>
              <a:rPr lang="en-GB" sz="1400" dirty="0">
                <a:latin typeface="Segoe UI"/>
                <a:ea typeface="Roboto"/>
                <a:cs typeface="Segoe UI"/>
              </a:rPr>
              <a:t> </a:t>
            </a:r>
            <a:r>
              <a:rPr lang="en-GB" sz="1800" dirty="0">
                <a:latin typeface="Segoe UI"/>
                <a:ea typeface="Roboto"/>
                <a:cs typeface="Segoe UI"/>
              </a:rPr>
              <a:t>Available at:</a:t>
            </a:r>
            <a:r>
              <a:rPr lang="en-GB" sz="1100" dirty="0">
                <a:latin typeface="Segoe UI"/>
                <a:ea typeface="Roboto"/>
                <a:cs typeface="Segoe UI"/>
              </a:rPr>
              <a:t> </a:t>
            </a:r>
            <a:r>
              <a:rPr lang="en-GB" sz="1800" dirty="0">
                <a:latin typeface="Segoe UI"/>
                <a:ea typeface="+mn-lt"/>
                <a:cs typeface="Segoe UI"/>
                <a:hlinkClick r:id="rId2"/>
              </a:rPr>
              <a:t>https://www.msicertified.com/wp-content/uploads/2024/02/</a:t>
            </a:r>
            <a:r>
              <a:rPr lang="en-GB" sz="1800" dirty="0">
                <a:latin typeface="Segoe UI"/>
                <a:ea typeface="Roboto"/>
                <a:cs typeface="Segoe UI"/>
                <a:hlinkClick r:id="rId2"/>
              </a:rPr>
              <a:t>The-5W2H-Problem-Solving-Method.pdf</a:t>
            </a:r>
            <a:r>
              <a:rPr lang="en-GB" sz="1800" dirty="0">
                <a:latin typeface="Segoe UI"/>
                <a:ea typeface="Roboto"/>
                <a:cs typeface="Segoe UI"/>
              </a:rPr>
              <a:t> (Accessed: 21 February 2026).</a:t>
            </a:r>
            <a:endParaRPr lang="en-US" sz="1800" dirty="0">
              <a:latin typeface="Segoe UI"/>
              <a:cs typeface="Segoe UI"/>
            </a:endParaRPr>
          </a:p>
          <a:p>
            <a:endParaRPr lang="en-GB" sz="1400" dirty="0">
              <a:solidFill>
                <a:srgbClr val="595959"/>
              </a:solidFill>
              <a:latin typeface="Segoe UI"/>
              <a:ea typeface="Roboto"/>
              <a:cs typeface="Segoe UI"/>
            </a:endParaRPr>
          </a:p>
          <a:p>
            <a:r>
              <a:rPr lang="en-GB" sz="1800" dirty="0">
                <a:solidFill>
                  <a:srgbClr val="595959"/>
                </a:solidFill>
                <a:latin typeface="Segoe UI"/>
                <a:ea typeface="Roboto"/>
                <a:cs typeface="Segoe UI"/>
              </a:rPr>
              <a:t>Johnson, G., Scholes, K. and Whittington, R (2017) </a:t>
            </a:r>
            <a:r>
              <a:rPr lang="en-GB" sz="1800" i="1" dirty="0">
                <a:solidFill>
                  <a:srgbClr val="595959"/>
                </a:solidFill>
                <a:latin typeface="Segoe UI"/>
                <a:ea typeface="Roboto"/>
                <a:cs typeface="Segoe UI"/>
              </a:rPr>
              <a:t>Exploring Strategy</a:t>
            </a:r>
            <a:r>
              <a:rPr lang="en-GB" sz="1800" dirty="0">
                <a:solidFill>
                  <a:srgbClr val="595959"/>
                </a:solidFill>
                <a:latin typeface="Segoe UI"/>
                <a:ea typeface="Roboto"/>
                <a:cs typeface="Segoe UI"/>
              </a:rPr>
              <a:t>. 11th end. Harlow: Pearson.</a:t>
            </a:r>
          </a:p>
          <a:p>
            <a:endParaRPr lang="en-GB" sz="1800" dirty="0">
              <a:solidFill>
                <a:srgbClr val="595959"/>
              </a:solidFill>
              <a:latin typeface="Segoe UI"/>
              <a:ea typeface="Roboto"/>
              <a:cs typeface="Segoe UI"/>
            </a:endParaRPr>
          </a:p>
          <a:p>
            <a:r>
              <a:rPr lang="en-GB" sz="1800" dirty="0">
                <a:solidFill>
                  <a:srgbClr val="595959"/>
                </a:solidFill>
                <a:latin typeface="Segoe UI"/>
                <a:ea typeface="Roboto"/>
                <a:cs typeface="Segoe UI"/>
              </a:rPr>
              <a:t>Ishikawa, K., (1986) </a:t>
            </a:r>
            <a:r>
              <a:rPr lang="en-GB" sz="1800" i="1" dirty="0">
                <a:solidFill>
                  <a:srgbClr val="595959"/>
                </a:solidFill>
                <a:latin typeface="Segoe UI"/>
                <a:ea typeface="Roboto"/>
                <a:cs typeface="Segoe UI"/>
              </a:rPr>
              <a:t>Guide to quality control.</a:t>
            </a:r>
            <a:r>
              <a:rPr lang="en-GB" sz="1800" dirty="0">
                <a:solidFill>
                  <a:srgbClr val="595959"/>
                </a:solidFill>
                <a:latin typeface="Segoe UI"/>
                <a:ea typeface="Roboto"/>
                <a:cs typeface="Segoe UI"/>
              </a:rPr>
              <a:t> 2nd ed. Tokyo: Asia Productivity Organisation. 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1823" y="-402823"/>
            <a:ext cx="4473152" cy="26653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endParaRPr lang="en-US" sz="5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E85E35-D477-36D1-623C-96CBA1D10540}"/>
              </a:ext>
            </a:extLst>
          </p:cNvPr>
          <p:cNvSpPr txBox="1"/>
          <p:nvPr/>
        </p:nvSpPr>
        <p:spPr>
          <a:xfrm>
            <a:off x="3617842" y="3339547"/>
            <a:ext cx="593697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/>
              <a:t>Thank you for listening</a:t>
            </a:r>
            <a:r>
              <a:rPr lang="en-GB" b="1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759</Words>
  <Application>Microsoft Macintosh PowerPoint</Application>
  <PresentationFormat>Widescreen</PresentationFormat>
  <Paragraphs>117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Segoe UI</vt:lpstr>
      <vt:lpstr>Wingdings 3</vt:lpstr>
      <vt:lpstr>Wisp</vt:lpstr>
      <vt:lpstr>MODULE NAME: Problem Solving and Decision Making  MODULE CODE: LCLM4004 STUDENT NAME: Dalia Samoskiene STUDENT ID: 2518266 LECTURER: Toyin Adisa Assignment 1: Presentation 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 and Recommendations</vt:lpstr>
      <vt:lpstr>References </vt:lpstr>
      <vt:lpstr>   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Dalia Samoskiene (2518266)</dc:creator>
  <cp:lastModifiedBy>Dalia Samoskiene (2518266)</cp:lastModifiedBy>
  <cp:revision>1</cp:revision>
  <dcterms:created xsi:type="dcterms:W3CDTF">2026-03-14T12:25:08Z</dcterms:created>
  <dcterms:modified xsi:type="dcterms:W3CDTF">2026-03-14T12:36:16Z</dcterms:modified>
</cp:coreProperties>
</file>