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5632ED-523A-4947-8802-4A2B3E6CAA85}" v="23" dt="2023-05-18T21:57:35.5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0" autoAdjust="0"/>
    <p:restoredTop sz="94660"/>
  </p:normalViewPr>
  <p:slideViewPr>
    <p:cSldViewPr snapToGrid="0">
      <p:cViewPr>
        <p:scale>
          <a:sx n="59" d="100"/>
          <a:sy n="59" d="100"/>
        </p:scale>
        <p:origin x="88" y="9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 King (2105395)" userId="7325efa1-9cf0-4edd-a5c9-d6bb736a5cea" providerId="ADAL" clId="{175632ED-523A-4947-8802-4A2B3E6CAA85}"/>
    <pc:docChg chg="undo custSel addSld modSld">
      <pc:chgData name="Sara King (2105395)" userId="7325efa1-9cf0-4edd-a5c9-d6bb736a5cea" providerId="ADAL" clId="{175632ED-523A-4947-8802-4A2B3E6CAA85}" dt="2023-05-18T22:09:26.376" v="962" actId="1076"/>
      <pc:docMkLst>
        <pc:docMk/>
      </pc:docMkLst>
      <pc:sldChg chg="addSp delSp modSp mod setBg">
        <pc:chgData name="Sara King (2105395)" userId="7325efa1-9cf0-4edd-a5c9-d6bb736a5cea" providerId="ADAL" clId="{175632ED-523A-4947-8802-4A2B3E6CAA85}" dt="2023-05-18T21:56:45.534" v="889" actId="1076"/>
        <pc:sldMkLst>
          <pc:docMk/>
          <pc:sldMk cId="1820601375" sldId="256"/>
        </pc:sldMkLst>
        <pc:spChg chg="del">
          <ac:chgData name="Sara King (2105395)" userId="7325efa1-9cf0-4edd-a5c9-d6bb736a5cea" providerId="ADAL" clId="{175632ED-523A-4947-8802-4A2B3E6CAA85}" dt="2023-05-18T21:55:42.291" v="876" actId="21"/>
          <ac:spMkLst>
            <pc:docMk/>
            <pc:sldMk cId="1820601375" sldId="256"/>
            <ac:spMk id="2" creationId="{A0644E64-0757-29E2-B13F-8C7B70A3B3F1}"/>
          </ac:spMkLst>
        </pc:spChg>
        <pc:spChg chg="mod">
          <ac:chgData name="Sara King (2105395)" userId="7325efa1-9cf0-4edd-a5c9-d6bb736a5cea" providerId="ADAL" clId="{175632ED-523A-4947-8802-4A2B3E6CAA85}" dt="2023-05-18T21:44:25.770" v="814" actId="207"/>
          <ac:spMkLst>
            <pc:docMk/>
            <pc:sldMk cId="1820601375" sldId="256"/>
            <ac:spMk id="4" creationId="{57931613-F37C-F9DD-3FB6-2417BDB616AA}"/>
          </ac:spMkLst>
        </pc:spChg>
        <pc:spChg chg="mod">
          <ac:chgData name="Sara King (2105395)" userId="7325efa1-9cf0-4edd-a5c9-d6bb736a5cea" providerId="ADAL" clId="{175632ED-523A-4947-8802-4A2B3E6CAA85}" dt="2023-05-18T21:45:39.659" v="819" actId="207"/>
          <ac:spMkLst>
            <pc:docMk/>
            <pc:sldMk cId="1820601375" sldId="256"/>
            <ac:spMk id="6" creationId="{5BF5586C-7482-CDE0-D7A2-513007503981}"/>
          </ac:spMkLst>
        </pc:spChg>
        <pc:spChg chg="mod">
          <ac:chgData name="Sara King (2105395)" userId="7325efa1-9cf0-4edd-a5c9-d6bb736a5cea" providerId="ADAL" clId="{175632ED-523A-4947-8802-4A2B3E6CAA85}" dt="2023-05-18T21:42:55.417" v="807" actId="14100"/>
          <ac:spMkLst>
            <pc:docMk/>
            <pc:sldMk cId="1820601375" sldId="256"/>
            <ac:spMk id="8" creationId="{F35DDEC5-AE52-49E0-5912-02D527CE0BBF}"/>
          </ac:spMkLst>
        </pc:spChg>
        <pc:spChg chg="mod">
          <ac:chgData name="Sara King (2105395)" userId="7325efa1-9cf0-4edd-a5c9-d6bb736a5cea" providerId="ADAL" clId="{175632ED-523A-4947-8802-4A2B3E6CAA85}" dt="2023-05-18T21:48:27.193" v="837" actId="1076"/>
          <ac:spMkLst>
            <pc:docMk/>
            <pc:sldMk cId="1820601375" sldId="256"/>
            <ac:spMk id="9" creationId="{C3490DF1-DD03-15FC-9D0C-B4D780B7571E}"/>
          </ac:spMkLst>
        </pc:spChg>
        <pc:spChg chg="add del mod">
          <ac:chgData name="Sara King (2105395)" userId="7325efa1-9cf0-4edd-a5c9-d6bb736a5cea" providerId="ADAL" clId="{175632ED-523A-4947-8802-4A2B3E6CAA85}" dt="2023-05-18T21:54:15.866" v="873" actId="1076"/>
          <ac:spMkLst>
            <pc:docMk/>
            <pc:sldMk cId="1820601375" sldId="256"/>
            <ac:spMk id="10" creationId="{4FABD9DF-5A04-AB8A-FD40-3F973A7ED223}"/>
          </ac:spMkLst>
        </pc:spChg>
        <pc:spChg chg="add mod">
          <ac:chgData name="Sara King (2105395)" userId="7325efa1-9cf0-4edd-a5c9-d6bb736a5cea" providerId="ADAL" clId="{175632ED-523A-4947-8802-4A2B3E6CAA85}" dt="2023-05-18T21:53:40.359" v="870" actId="1076"/>
          <ac:spMkLst>
            <pc:docMk/>
            <pc:sldMk cId="1820601375" sldId="256"/>
            <ac:spMk id="11" creationId="{ABF56EAE-349B-72D5-01AF-40A65CCA4D6A}"/>
          </ac:spMkLst>
        </pc:spChg>
        <pc:spChg chg="add mod">
          <ac:chgData name="Sara King (2105395)" userId="7325efa1-9cf0-4edd-a5c9-d6bb736a5cea" providerId="ADAL" clId="{175632ED-523A-4947-8802-4A2B3E6CAA85}" dt="2023-05-18T21:30:31.560" v="751" actId="20577"/>
          <ac:spMkLst>
            <pc:docMk/>
            <pc:sldMk cId="1820601375" sldId="256"/>
            <ac:spMk id="13" creationId="{5D149E11-9D8C-5122-13D3-3528B9BE33FF}"/>
          </ac:spMkLst>
        </pc:spChg>
        <pc:spChg chg="add mod">
          <ac:chgData name="Sara King (2105395)" userId="7325efa1-9cf0-4edd-a5c9-d6bb736a5cea" providerId="ADAL" clId="{175632ED-523A-4947-8802-4A2B3E6CAA85}" dt="2023-05-18T21:30:37.458" v="752" actId="1076"/>
          <ac:spMkLst>
            <pc:docMk/>
            <pc:sldMk cId="1820601375" sldId="256"/>
            <ac:spMk id="15" creationId="{627FD379-CAC6-4F8E-3A0E-16562AA2EC83}"/>
          </ac:spMkLst>
        </pc:spChg>
        <pc:spChg chg="add del mod ord">
          <ac:chgData name="Sara King (2105395)" userId="7325efa1-9cf0-4edd-a5c9-d6bb736a5cea" providerId="ADAL" clId="{175632ED-523A-4947-8802-4A2B3E6CAA85}" dt="2023-05-18T21:36:35.666" v="779" actId="11529"/>
          <ac:spMkLst>
            <pc:docMk/>
            <pc:sldMk cId="1820601375" sldId="256"/>
            <ac:spMk id="16" creationId="{DCB9DB1A-93F2-A7EC-BF5A-DA3544859CA0}"/>
          </ac:spMkLst>
        </pc:spChg>
        <pc:spChg chg="add mod ord">
          <ac:chgData name="Sara King (2105395)" userId="7325efa1-9cf0-4edd-a5c9-d6bb736a5cea" providerId="ADAL" clId="{175632ED-523A-4947-8802-4A2B3E6CAA85}" dt="2023-05-18T21:54:04.254" v="872" actId="207"/>
          <ac:spMkLst>
            <pc:docMk/>
            <pc:sldMk cId="1820601375" sldId="256"/>
            <ac:spMk id="17" creationId="{9772DCD5-020C-237D-219D-487E9ECB0C9C}"/>
          </ac:spMkLst>
        </pc:spChg>
        <pc:spChg chg="add mod">
          <ac:chgData name="Sara King (2105395)" userId="7325efa1-9cf0-4edd-a5c9-d6bb736a5cea" providerId="ADAL" clId="{175632ED-523A-4947-8802-4A2B3E6CAA85}" dt="2023-05-18T21:55:51.448" v="877" actId="1076"/>
          <ac:spMkLst>
            <pc:docMk/>
            <pc:sldMk cId="1820601375" sldId="256"/>
            <ac:spMk id="18" creationId="{9B938718-612E-E9A3-936D-EFD5E58528CE}"/>
          </ac:spMkLst>
        </pc:spChg>
        <pc:spChg chg="add del mod">
          <ac:chgData name="Sara King (2105395)" userId="7325efa1-9cf0-4edd-a5c9-d6bb736a5cea" providerId="ADAL" clId="{175632ED-523A-4947-8802-4A2B3E6CAA85}" dt="2023-05-18T21:56:03.491" v="878" actId="21"/>
          <ac:spMkLst>
            <pc:docMk/>
            <pc:sldMk cId="1820601375" sldId="256"/>
            <ac:spMk id="20" creationId="{F443D103-EB7E-E183-D87F-CD8910034C0B}"/>
          </ac:spMkLst>
        </pc:spChg>
        <pc:spChg chg="add mod">
          <ac:chgData name="Sara King (2105395)" userId="7325efa1-9cf0-4edd-a5c9-d6bb736a5cea" providerId="ADAL" clId="{175632ED-523A-4947-8802-4A2B3E6CAA85}" dt="2023-05-18T21:56:45.534" v="889" actId="1076"/>
          <ac:spMkLst>
            <pc:docMk/>
            <pc:sldMk cId="1820601375" sldId="256"/>
            <ac:spMk id="21" creationId="{02A3683A-9015-C40A-0685-2D3F3C477045}"/>
          </ac:spMkLst>
        </pc:spChg>
      </pc:sldChg>
      <pc:sldChg chg="addSp delSp modSp new mod">
        <pc:chgData name="Sara King (2105395)" userId="7325efa1-9cf0-4edd-a5c9-d6bb736a5cea" providerId="ADAL" clId="{175632ED-523A-4947-8802-4A2B3E6CAA85}" dt="2023-05-18T22:08:58.728" v="960" actId="1076"/>
        <pc:sldMkLst>
          <pc:docMk/>
          <pc:sldMk cId="1735491718" sldId="257"/>
        </pc:sldMkLst>
        <pc:spChg chg="add mod">
          <ac:chgData name="Sara King (2105395)" userId="7325efa1-9cf0-4edd-a5c9-d6bb736a5cea" providerId="ADAL" clId="{175632ED-523A-4947-8802-4A2B3E6CAA85}" dt="2023-05-18T22:08:58.728" v="960" actId="1076"/>
          <ac:spMkLst>
            <pc:docMk/>
            <pc:sldMk cId="1735491718" sldId="257"/>
            <ac:spMk id="2" creationId="{EEA0CA99-6A25-844E-B159-4C22B5DCB083}"/>
          </ac:spMkLst>
        </pc:spChg>
        <pc:spChg chg="add del mod">
          <ac:chgData name="Sara King (2105395)" userId="7325efa1-9cf0-4edd-a5c9-d6bb736a5cea" providerId="ADAL" clId="{175632ED-523A-4947-8802-4A2B3E6CAA85}" dt="2023-05-18T22:00:08.198" v="913" actId="22"/>
          <ac:spMkLst>
            <pc:docMk/>
            <pc:sldMk cId="1735491718" sldId="257"/>
            <ac:spMk id="4" creationId="{213EC293-8E0D-8BD9-2688-12AFC72C41F1}"/>
          </ac:spMkLst>
        </pc:spChg>
        <pc:spChg chg="add mod">
          <ac:chgData name="Sara King (2105395)" userId="7325efa1-9cf0-4edd-a5c9-d6bb736a5cea" providerId="ADAL" clId="{175632ED-523A-4947-8802-4A2B3E6CAA85}" dt="2023-05-18T22:03:32.704" v="934" actId="255"/>
          <ac:spMkLst>
            <pc:docMk/>
            <pc:sldMk cId="1735491718" sldId="257"/>
            <ac:spMk id="6" creationId="{8825B63A-9DC9-F368-AD47-1F03D5CA2295}"/>
          </ac:spMkLst>
        </pc:spChg>
      </pc:sldChg>
      <pc:sldChg chg="addSp modSp new mod">
        <pc:chgData name="Sara King (2105395)" userId="7325efa1-9cf0-4edd-a5c9-d6bb736a5cea" providerId="ADAL" clId="{175632ED-523A-4947-8802-4A2B3E6CAA85}" dt="2023-05-18T22:08:47.980" v="959" actId="1076"/>
        <pc:sldMkLst>
          <pc:docMk/>
          <pc:sldMk cId="3332426154" sldId="258"/>
        </pc:sldMkLst>
        <pc:spChg chg="add mod">
          <ac:chgData name="Sara King (2105395)" userId="7325efa1-9cf0-4edd-a5c9-d6bb736a5cea" providerId="ADAL" clId="{175632ED-523A-4947-8802-4A2B3E6CAA85}" dt="2023-05-18T22:08:47.980" v="959" actId="1076"/>
          <ac:spMkLst>
            <pc:docMk/>
            <pc:sldMk cId="3332426154" sldId="258"/>
            <ac:spMk id="3" creationId="{B754296B-0BD9-337F-1FE4-FCD596070F5D}"/>
          </ac:spMkLst>
        </pc:spChg>
      </pc:sldChg>
      <pc:sldChg chg="addSp modSp new mod">
        <pc:chgData name="Sara King (2105395)" userId="7325efa1-9cf0-4edd-a5c9-d6bb736a5cea" providerId="ADAL" clId="{175632ED-523A-4947-8802-4A2B3E6CAA85}" dt="2023-05-18T22:09:26.376" v="962" actId="1076"/>
        <pc:sldMkLst>
          <pc:docMk/>
          <pc:sldMk cId="1062870719" sldId="259"/>
        </pc:sldMkLst>
        <pc:spChg chg="add mod">
          <ac:chgData name="Sara King (2105395)" userId="7325efa1-9cf0-4edd-a5c9-d6bb736a5cea" providerId="ADAL" clId="{175632ED-523A-4947-8802-4A2B3E6CAA85}" dt="2023-05-18T22:09:26.376" v="962" actId="1076"/>
          <ac:spMkLst>
            <pc:docMk/>
            <pc:sldMk cId="1062870719" sldId="259"/>
            <ac:spMk id="3" creationId="{589845DB-BE11-9C54-1E6D-D60E292CD9C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697401-27E7-48DA-863E-47422A30E941}" type="datetimeFigureOut">
              <a:rPr lang="en-GB" smtClean="0"/>
              <a:t>18/05/2023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7AEB7C-CEC8-4D1C-9417-ED4211540702}" type="slidenum">
              <a:rPr lang="en-GB" smtClean="0"/>
              <a:t>‹#›</a:t>
            </a:fld>
            <a:endParaRPr lang="en-GB"/>
          </a:p>
        </p:txBody>
      </p:sp>
    </p:spTree>
    <p:extLst>
      <p:ext uri="{BB962C8B-B14F-4D97-AF65-F5344CB8AC3E}">
        <p14:creationId xmlns:p14="http://schemas.microsoft.com/office/powerpoint/2010/main" val="31794264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06D44-0A81-8B13-6876-D9E8D925D0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9BBD4B-CBEF-7620-5A1D-1C82DBBFA4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14EBD0-F791-8AE1-1C6C-D7CD608DDA1F}"/>
              </a:ext>
            </a:extLst>
          </p:cNvPr>
          <p:cNvSpPr>
            <a:spLocks noGrp="1"/>
          </p:cNvSpPr>
          <p:nvPr>
            <p:ph type="dt" sz="half" idx="10"/>
          </p:nvPr>
        </p:nvSpPr>
        <p:spPr/>
        <p:txBody>
          <a:bodyPr/>
          <a:lstStyle/>
          <a:p>
            <a:fld id="{5F0356BC-D0F1-4B90-905E-DD3604E38480}" type="datetimeFigureOut">
              <a:rPr lang="en-GB" smtClean="0"/>
              <a:t>18/05/2023</a:t>
            </a:fld>
            <a:endParaRPr lang="en-GB"/>
          </a:p>
        </p:txBody>
      </p:sp>
      <p:sp>
        <p:nvSpPr>
          <p:cNvPr id="5" name="Footer Placeholder 4">
            <a:extLst>
              <a:ext uri="{FF2B5EF4-FFF2-40B4-BE49-F238E27FC236}">
                <a16:creationId xmlns:a16="http://schemas.microsoft.com/office/drawing/2014/main" id="{5E866BD5-B28B-1DFD-8529-AC75AB1870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4900F-19DF-F1A5-28BD-3255F412A004}"/>
              </a:ext>
            </a:extLst>
          </p:cNvPr>
          <p:cNvSpPr>
            <a:spLocks noGrp="1"/>
          </p:cNvSpPr>
          <p:nvPr>
            <p:ph type="sldNum" sz="quarter" idx="12"/>
          </p:nvPr>
        </p:nvSpPr>
        <p:spPr/>
        <p:txBody>
          <a:bodyPr/>
          <a:lstStyle/>
          <a:p>
            <a:fld id="{BE93BFCC-A630-48FC-8708-F32F721E9B5B}" type="slidenum">
              <a:rPr lang="en-GB" smtClean="0"/>
              <a:t>‹#›</a:t>
            </a:fld>
            <a:endParaRPr lang="en-GB"/>
          </a:p>
        </p:txBody>
      </p:sp>
    </p:spTree>
    <p:extLst>
      <p:ext uri="{BB962C8B-B14F-4D97-AF65-F5344CB8AC3E}">
        <p14:creationId xmlns:p14="http://schemas.microsoft.com/office/powerpoint/2010/main" val="4027379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7B078-0FBF-253D-FCDE-CE5D75C183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17C0E7-480F-F62C-19E4-C81DE42BC3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FACF8D-605A-D4B1-5EC8-2027E3CE3D83}"/>
              </a:ext>
            </a:extLst>
          </p:cNvPr>
          <p:cNvSpPr>
            <a:spLocks noGrp="1"/>
          </p:cNvSpPr>
          <p:nvPr>
            <p:ph type="dt" sz="half" idx="10"/>
          </p:nvPr>
        </p:nvSpPr>
        <p:spPr/>
        <p:txBody>
          <a:bodyPr/>
          <a:lstStyle/>
          <a:p>
            <a:fld id="{5F0356BC-D0F1-4B90-905E-DD3604E38480}" type="datetimeFigureOut">
              <a:rPr lang="en-GB" smtClean="0"/>
              <a:t>18/05/2023</a:t>
            </a:fld>
            <a:endParaRPr lang="en-GB"/>
          </a:p>
        </p:txBody>
      </p:sp>
      <p:sp>
        <p:nvSpPr>
          <p:cNvPr id="5" name="Footer Placeholder 4">
            <a:extLst>
              <a:ext uri="{FF2B5EF4-FFF2-40B4-BE49-F238E27FC236}">
                <a16:creationId xmlns:a16="http://schemas.microsoft.com/office/drawing/2014/main" id="{F3D98F21-DD76-B616-2F49-52B4436E39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1BD24F-5FB8-D261-F175-6D6C31556314}"/>
              </a:ext>
            </a:extLst>
          </p:cNvPr>
          <p:cNvSpPr>
            <a:spLocks noGrp="1"/>
          </p:cNvSpPr>
          <p:nvPr>
            <p:ph type="sldNum" sz="quarter" idx="12"/>
          </p:nvPr>
        </p:nvSpPr>
        <p:spPr/>
        <p:txBody>
          <a:bodyPr/>
          <a:lstStyle/>
          <a:p>
            <a:fld id="{BE93BFCC-A630-48FC-8708-F32F721E9B5B}" type="slidenum">
              <a:rPr lang="en-GB" smtClean="0"/>
              <a:t>‹#›</a:t>
            </a:fld>
            <a:endParaRPr lang="en-GB"/>
          </a:p>
        </p:txBody>
      </p:sp>
    </p:spTree>
    <p:extLst>
      <p:ext uri="{BB962C8B-B14F-4D97-AF65-F5344CB8AC3E}">
        <p14:creationId xmlns:p14="http://schemas.microsoft.com/office/powerpoint/2010/main" val="31923943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A9A59-BA4D-5578-E4D5-9CDC6FB742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B1ABE5-2CD6-0277-640C-4D13BDEC44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B7B403-0EAF-709E-87B2-D9DE7AB79336}"/>
              </a:ext>
            </a:extLst>
          </p:cNvPr>
          <p:cNvSpPr>
            <a:spLocks noGrp="1"/>
          </p:cNvSpPr>
          <p:nvPr>
            <p:ph type="dt" sz="half" idx="10"/>
          </p:nvPr>
        </p:nvSpPr>
        <p:spPr/>
        <p:txBody>
          <a:bodyPr/>
          <a:lstStyle/>
          <a:p>
            <a:fld id="{5F0356BC-D0F1-4B90-905E-DD3604E38480}" type="datetimeFigureOut">
              <a:rPr lang="en-GB" smtClean="0"/>
              <a:t>18/05/2023</a:t>
            </a:fld>
            <a:endParaRPr lang="en-GB"/>
          </a:p>
        </p:txBody>
      </p:sp>
      <p:sp>
        <p:nvSpPr>
          <p:cNvPr id="5" name="Footer Placeholder 4">
            <a:extLst>
              <a:ext uri="{FF2B5EF4-FFF2-40B4-BE49-F238E27FC236}">
                <a16:creationId xmlns:a16="http://schemas.microsoft.com/office/drawing/2014/main" id="{F1CFFDE2-229D-71DC-A508-ADE701E30C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18F262-5051-5A26-BE59-F57ADFA1DDDB}"/>
              </a:ext>
            </a:extLst>
          </p:cNvPr>
          <p:cNvSpPr>
            <a:spLocks noGrp="1"/>
          </p:cNvSpPr>
          <p:nvPr>
            <p:ph type="sldNum" sz="quarter" idx="12"/>
          </p:nvPr>
        </p:nvSpPr>
        <p:spPr/>
        <p:txBody>
          <a:bodyPr/>
          <a:lstStyle/>
          <a:p>
            <a:fld id="{BE93BFCC-A630-48FC-8708-F32F721E9B5B}" type="slidenum">
              <a:rPr lang="en-GB" smtClean="0"/>
              <a:t>‹#›</a:t>
            </a:fld>
            <a:endParaRPr lang="en-GB"/>
          </a:p>
        </p:txBody>
      </p:sp>
    </p:spTree>
    <p:extLst>
      <p:ext uri="{BB962C8B-B14F-4D97-AF65-F5344CB8AC3E}">
        <p14:creationId xmlns:p14="http://schemas.microsoft.com/office/powerpoint/2010/main" val="2794326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24F0A-406F-FB04-01C8-AABEE5160F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D33564-BF56-0937-ABC2-A7A1993BDA0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C0C794B-EB8B-1204-677F-DBA24E50DD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467CD53-5C5F-C6B5-6DF2-0EE2064E0360}"/>
              </a:ext>
            </a:extLst>
          </p:cNvPr>
          <p:cNvSpPr>
            <a:spLocks noGrp="1"/>
          </p:cNvSpPr>
          <p:nvPr>
            <p:ph type="dt" sz="half" idx="10"/>
          </p:nvPr>
        </p:nvSpPr>
        <p:spPr/>
        <p:txBody>
          <a:bodyPr/>
          <a:lstStyle/>
          <a:p>
            <a:fld id="{5F0356BC-D0F1-4B90-905E-DD3604E38480}" type="datetimeFigureOut">
              <a:rPr lang="en-GB" smtClean="0"/>
              <a:t>18/05/2023</a:t>
            </a:fld>
            <a:endParaRPr lang="en-GB"/>
          </a:p>
        </p:txBody>
      </p:sp>
      <p:sp>
        <p:nvSpPr>
          <p:cNvPr id="6" name="Footer Placeholder 5">
            <a:extLst>
              <a:ext uri="{FF2B5EF4-FFF2-40B4-BE49-F238E27FC236}">
                <a16:creationId xmlns:a16="http://schemas.microsoft.com/office/drawing/2014/main" id="{542FE742-E62A-3EE3-55B5-36D8FD2A29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13A514-1DAB-EA7D-2BB9-97091E63BA21}"/>
              </a:ext>
            </a:extLst>
          </p:cNvPr>
          <p:cNvSpPr>
            <a:spLocks noGrp="1"/>
          </p:cNvSpPr>
          <p:nvPr>
            <p:ph type="sldNum" sz="quarter" idx="12"/>
          </p:nvPr>
        </p:nvSpPr>
        <p:spPr/>
        <p:txBody>
          <a:bodyPr/>
          <a:lstStyle/>
          <a:p>
            <a:fld id="{BE93BFCC-A630-48FC-8708-F32F721E9B5B}" type="slidenum">
              <a:rPr lang="en-GB" smtClean="0"/>
              <a:t>‹#›</a:t>
            </a:fld>
            <a:endParaRPr lang="en-GB"/>
          </a:p>
        </p:txBody>
      </p:sp>
    </p:spTree>
    <p:extLst>
      <p:ext uri="{BB962C8B-B14F-4D97-AF65-F5344CB8AC3E}">
        <p14:creationId xmlns:p14="http://schemas.microsoft.com/office/powerpoint/2010/main" val="3113418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C7490-72CC-7C85-6A4C-EA319552FD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88CE55-15FB-287C-2EBA-8D9018138B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75360B-6996-6916-95C6-E0CDBA9C0EE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724928-0FA8-178C-4F1C-EE1AD31DBC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237753-0417-D5C5-B3E3-E57B403D598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70D867-52D3-9041-ADB8-EF3227E65082}"/>
              </a:ext>
            </a:extLst>
          </p:cNvPr>
          <p:cNvSpPr>
            <a:spLocks noGrp="1"/>
          </p:cNvSpPr>
          <p:nvPr>
            <p:ph type="dt" sz="half" idx="10"/>
          </p:nvPr>
        </p:nvSpPr>
        <p:spPr/>
        <p:txBody>
          <a:bodyPr/>
          <a:lstStyle/>
          <a:p>
            <a:fld id="{5F0356BC-D0F1-4B90-905E-DD3604E38480}" type="datetimeFigureOut">
              <a:rPr lang="en-GB" smtClean="0"/>
              <a:t>18/05/2023</a:t>
            </a:fld>
            <a:endParaRPr lang="en-GB"/>
          </a:p>
        </p:txBody>
      </p:sp>
      <p:sp>
        <p:nvSpPr>
          <p:cNvPr id="8" name="Footer Placeholder 7">
            <a:extLst>
              <a:ext uri="{FF2B5EF4-FFF2-40B4-BE49-F238E27FC236}">
                <a16:creationId xmlns:a16="http://schemas.microsoft.com/office/drawing/2014/main" id="{3B2F8B92-6F10-F6E7-8288-954652A4B0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82346E-5264-7898-DE9A-2E32606B976F}"/>
              </a:ext>
            </a:extLst>
          </p:cNvPr>
          <p:cNvSpPr>
            <a:spLocks noGrp="1"/>
          </p:cNvSpPr>
          <p:nvPr>
            <p:ph type="sldNum" sz="quarter" idx="12"/>
          </p:nvPr>
        </p:nvSpPr>
        <p:spPr/>
        <p:txBody>
          <a:bodyPr/>
          <a:lstStyle/>
          <a:p>
            <a:fld id="{BE93BFCC-A630-48FC-8708-F32F721E9B5B}" type="slidenum">
              <a:rPr lang="en-GB" smtClean="0"/>
              <a:t>‹#›</a:t>
            </a:fld>
            <a:endParaRPr lang="en-GB"/>
          </a:p>
        </p:txBody>
      </p:sp>
    </p:spTree>
    <p:extLst>
      <p:ext uri="{BB962C8B-B14F-4D97-AF65-F5344CB8AC3E}">
        <p14:creationId xmlns:p14="http://schemas.microsoft.com/office/powerpoint/2010/main" val="3036201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A6632-9BB6-1928-1314-9E81035FF5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7C4261-B622-7133-E3EB-DD2CBD22A516}"/>
              </a:ext>
            </a:extLst>
          </p:cNvPr>
          <p:cNvSpPr>
            <a:spLocks noGrp="1"/>
          </p:cNvSpPr>
          <p:nvPr>
            <p:ph type="dt" sz="half" idx="10"/>
          </p:nvPr>
        </p:nvSpPr>
        <p:spPr/>
        <p:txBody>
          <a:bodyPr/>
          <a:lstStyle/>
          <a:p>
            <a:fld id="{5F0356BC-D0F1-4B90-905E-DD3604E38480}" type="datetimeFigureOut">
              <a:rPr lang="en-GB" smtClean="0"/>
              <a:t>18/05/2023</a:t>
            </a:fld>
            <a:endParaRPr lang="en-GB"/>
          </a:p>
        </p:txBody>
      </p:sp>
      <p:sp>
        <p:nvSpPr>
          <p:cNvPr id="4" name="Footer Placeholder 3">
            <a:extLst>
              <a:ext uri="{FF2B5EF4-FFF2-40B4-BE49-F238E27FC236}">
                <a16:creationId xmlns:a16="http://schemas.microsoft.com/office/drawing/2014/main" id="{83F3D61F-714A-9D3C-7721-91C14761FDA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A7B74E-FAE7-4D0E-FE92-6296B9F1ACB0}"/>
              </a:ext>
            </a:extLst>
          </p:cNvPr>
          <p:cNvSpPr>
            <a:spLocks noGrp="1"/>
          </p:cNvSpPr>
          <p:nvPr>
            <p:ph type="sldNum" sz="quarter" idx="12"/>
          </p:nvPr>
        </p:nvSpPr>
        <p:spPr/>
        <p:txBody>
          <a:bodyPr/>
          <a:lstStyle/>
          <a:p>
            <a:fld id="{BE93BFCC-A630-48FC-8708-F32F721E9B5B}" type="slidenum">
              <a:rPr lang="en-GB" smtClean="0"/>
              <a:t>‹#›</a:t>
            </a:fld>
            <a:endParaRPr lang="en-GB"/>
          </a:p>
        </p:txBody>
      </p:sp>
    </p:spTree>
    <p:extLst>
      <p:ext uri="{BB962C8B-B14F-4D97-AF65-F5344CB8AC3E}">
        <p14:creationId xmlns:p14="http://schemas.microsoft.com/office/powerpoint/2010/main" val="2412920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1A04C5A-7E48-56F2-D47A-83DDDCED17DE}"/>
              </a:ext>
            </a:extLst>
          </p:cNvPr>
          <p:cNvSpPr>
            <a:spLocks noGrp="1"/>
          </p:cNvSpPr>
          <p:nvPr>
            <p:ph type="dt" sz="half" idx="10"/>
          </p:nvPr>
        </p:nvSpPr>
        <p:spPr/>
        <p:txBody>
          <a:bodyPr/>
          <a:lstStyle/>
          <a:p>
            <a:fld id="{5F0356BC-D0F1-4B90-905E-DD3604E38480}" type="datetimeFigureOut">
              <a:rPr lang="en-GB" smtClean="0"/>
              <a:t>18/05/2023</a:t>
            </a:fld>
            <a:endParaRPr lang="en-GB"/>
          </a:p>
        </p:txBody>
      </p:sp>
      <p:sp>
        <p:nvSpPr>
          <p:cNvPr id="3" name="Footer Placeholder 2">
            <a:extLst>
              <a:ext uri="{FF2B5EF4-FFF2-40B4-BE49-F238E27FC236}">
                <a16:creationId xmlns:a16="http://schemas.microsoft.com/office/drawing/2014/main" id="{237096A9-1E3C-B2D4-14D2-5D8B8E6CDD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0DB535-C822-89EE-0880-561D0933052F}"/>
              </a:ext>
            </a:extLst>
          </p:cNvPr>
          <p:cNvSpPr>
            <a:spLocks noGrp="1"/>
          </p:cNvSpPr>
          <p:nvPr>
            <p:ph type="sldNum" sz="quarter" idx="12"/>
          </p:nvPr>
        </p:nvSpPr>
        <p:spPr/>
        <p:txBody>
          <a:bodyPr/>
          <a:lstStyle/>
          <a:p>
            <a:fld id="{BE93BFCC-A630-48FC-8708-F32F721E9B5B}" type="slidenum">
              <a:rPr lang="en-GB" smtClean="0"/>
              <a:t>‹#›</a:t>
            </a:fld>
            <a:endParaRPr lang="en-GB"/>
          </a:p>
        </p:txBody>
      </p:sp>
    </p:spTree>
    <p:extLst>
      <p:ext uri="{BB962C8B-B14F-4D97-AF65-F5344CB8AC3E}">
        <p14:creationId xmlns:p14="http://schemas.microsoft.com/office/powerpoint/2010/main" val="1660715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F0531-599B-E5BB-1CE0-123ADAD25F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A3DE470-FB56-E1AB-CE53-854F56DE87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A6A8EF-491D-E9D4-CF11-5CA28DA994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40BE4F-04BD-A1D5-182E-B33AE4379A20}"/>
              </a:ext>
            </a:extLst>
          </p:cNvPr>
          <p:cNvSpPr>
            <a:spLocks noGrp="1"/>
          </p:cNvSpPr>
          <p:nvPr>
            <p:ph type="dt" sz="half" idx="10"/>
          </p:nvPr>
        </p:nvSpPr>
        <p:spPr/>
        <p:txBody>
          <a:bodyPr/>
          <a:lstStyle/>
          <a:p>
            <a:fld id="{5F0356BC-D0F1-4B90-905E-DD3604E38480}" type="datetimeFigureOut">
              <a:rPr lang="en-GB" smtClean="0"/>
              <a:t>18/05/2023</a:t>
            </a:fld>
            <a:endParaRPr lang="en-GB"/>
          </a:p>
        </p:txBody>
      </p:sp>
      <p:sp>
        <p:nvSpPr>
          <p:cNvPr id="6" name="Footer Placeholder 5">
            <a:extLst>
              <a:ext uri="{FF2B5EF4-FFF2-40B4-BE49-F238E27FC236}">
                <a16:creationId xmlns:a16="http://schemas.microsoft.com/office/drawing/2014/main" id="{D5C689FF-C8FE-9120-2CAB-30113E5148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86E91C-AE7B-EC20-458C-A88F8B848254}"/>
              </a:ext>
            </a:extLst>
          </p:cNvPr>
          <p:cNvSpPr>
            <a:spLocks noGrp="1"/>
          </p:cNvSpPr>
          <p:nvPr>
            <p:ph type="sldNum" sz="quarter" idx="12"/>
          </p:nvPr>
        </p:nvSpPr>
        <p:spPr/>
        <p:txBody>
          <a:bodyPr/>
          <a:lstStyle/>
          <a:p>
            <a:fld id="{BE93BFCC-A630-48FC-8708-F32F721E9B5B}" type="slidenum">
              <a:rPr lang="en-GB" smtClean="0"/>
              <a:t>‹#›</a:t>
            </a:fld>
            <a:endParaRPr lang="en-GB"/>
          </a:p>
        </p:txBody>
      </p:sp>
    </p:spTree>
    <p:extLst>
      <p:ext uri="{BB962C8B-B14F-4D97-AF65-F5344CB8AC3E}">
        <p14:creationId xmlns:p14="http://schemas.microsoft.com/office/powerpoint/2010/main" val="3779562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2A481-9B24-7432-F98A-81E46EA748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580E1D-7D02-1243-B4D8-9C5832F8C2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B36291-83F2-D701-EE55-D3F3EB9E01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27791B-6A9F-48BF-0B7A-D0FC15BE30A5}"/>
              </a:ext>
            </a:extLst>
          </p:cNvPr>
          <p:cNvSpPr>
            <a:spLocks noGrp="1"/>
          </p:cNvSpPr>
          <p:nvPr>
            <p:ph type="dt" sz="half" idx="10"/>
          </p:nvPr>
        </p:nvSpPr>
        <p:spPr/>
        <p:txBody>
          <a:bodyPr/>
          <a:lstStyle/>
          <a:p>
            <a:fld id="{5F0356BC-D0F1-4B90-905E-DD3604E38480}" type="datetimeFigureOut">
              <a:rPr lang="en-GB" smtClean="0"/>
              <a:t>18/05/2023</a:t>
            </a:fld>
            <a:endParaRPr lang="en-GB"/>
          </a:p>
        </p:txBody>
      </p:sp>
      <p:sp>
        <p:nvSpPr>
          <p:cNvPr id="6" name="Footer Placeholder 5">
            <a:extLst>
              <a:ext uri="{FF2B5EF4-FFF2-40B4-BE49-F238E27FC236}">
                <a16:creationId xmlns:a16="http://schemas.microsoft.com/office/drawing/2014/main" id="{275CDACF-F6ED-D3B5-1392-3835AEE829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3AACC6-C91C-E096-E19B-67E47046FDCA}"/>
              </a:ext>
            </a:extLst>
          </p:cNvPr>
          <p:cNvSpPr>
            <a:spLocks noGrp="1"/>
          </p:cNvSpPr>
          <p:nvPr>
            <p:ph type="sldNum" sz="quarter" idx="12"/>
          </p:nvPr>
        </p:nvSpPr>
        <p:spPr/>
        <p:txBody>
          <a:bodyPr/>
          <a:lstStyle/>
          <a:p>
            <a:fld id="{BE93BFCC-A630-48FC-8708-F32F721E9B5B}" type="slidenum">
              <a:rPr lang="en-GB" smtClean="0"/>
              <a:t>‹#›</a:t>
            </a:fld>
            <a:endParaRPr lang="en-GB"/>
          </a:p>
        </p:txBody>
      </p:sp>
    </p:spTree>
    <p:extLst>
      <p:ext uri="{BB962C8B-B14F-4D97-AF65-F5344CB8AC3E}">
        <p14:creationId xmlns:p14="http://schemas.microsoft.com/office/powerpoint/2010/main" val="2019512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C2F55-C8B4-3E70-7B83-9A1704033D1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A1AB77-B7C8-2A1B-8B27-AFDF5C73DD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78E63C-AD0E-CC38-6405-F532B6C7BE8C}"/>
              </a:ext>
            </a:extLst>
          </p:cNvPr>
          <p:cNvSpPr>
            <a:spLocks noGrp="1"/>
          </p:cNvSpPr>
          <p:nvPr>
            <p:ph type="dt" sz="half" idx="10"/>
          </p:nvPr>
        </p:nvSpPr>
        <p:spPr/>
        <p:txBody>
          <a:bodyPr/>
          <a:lstStyle/>
          <a:p>
            <a:fld id="{5F0356BC-D0F1-4B90-905E-DD3604E38480}" type="datetimeFigureOut">
              <a:rPr lang="en-GB" smtClean="0"/>
              <a:t>18/05/2023</a:t>
            </a:fld>
            <a:endParaRPr lang="en-GB"/>
          </a:p>
        </p:txBody>
      </p:sp>
      <p:sp>
        <p:nvSpPr>
          <p:cNvPr id="5" name="Footer Placeholder 4">
            <a:extLst>
              <a:ext uri="{FF2B5EF4-FFF2-40B4-BE49-F238E27FC236}">
                <a16:creationId xmlns:a16="http://schemas.microsoft.com/office/drawing/2014/main" id="{CFFC3F5B-62B0-27CF-11FE-22C250CF5C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38F186-CBF4-0801-6CE3-370993868782}"/>
              </a:ext>
            </a:extLst>
          </p:cNvPr>
          <p:cNvSpPr>
            <a:spLocks noGrp="1"/>
          </p:cNvSpPr>
          <p:nvPr>
            <p:ph type="sldNum" sz="quarter" idx="12"/>
          </p:nvPr>
        </p:nvSpPr>
        <p:spPr/>
        <p:txBody>
          <a:bodyPr/>
          <a:lstStyle/>
          <a:p>
            <a:fld id="{BE93BFCC-A630-48FC-8708-F32F721E9B5B}" type="slidenum">
              <a:rPr lang="en-GB" smtClean="0"/>
              <a:t>‹#›</a:t>
            </a:fld>
            <a:endParaRPr lang="en-GB"/>
          </a:p>
        </p:txBody>
      </p:sp>
    </p:spTree>
    <p:extLst>
      <p:ext uri="{BB962C8B-B14F-4D97-AF65-F5344CB8AC3E}">
        <p14:creationId xmlns:p14="http://schemas.microsoft.com/office/powerpoint/2010/main" val="39194145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231F8D-61D2-069F-377E-36AD88960E0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18994B-9BF8-E631-7EEB-8DF25283AEA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F4F2EE-45D3-451A-61B4-2D1B00AA0064}"/>
              </a:ext>
            </a:extLst>
          </p:cNvPr>
          <p:cNvSpPr>
            <a:spLocks noGrp="1"/>
          </p:cNvSpPr>
          <p:nvPr>
            <p:ph type="dt" sz="half" idx="10"/>
          </p:nvPr>
        </p:nvSpPr>
        <p:spPr/>
        <p:txBody>
          <a:bodyPr/>
          <a:lstStyle/>
          <a:p>
            <a:fld id="{5F0356BC-D0F1-4B90-905E-DD3604E38480}" type="datetimeFigureOut">
              <a:rPr lang="en-GB" smtClean="0"/>
              <a:t>18/05/2023</a:t>
            </a:fld>
            <a:endParaRPr lang="en-GB"/>
          </a:p>
        </p:txBody>
      </p:sp>
      <p:sp>
        <p:nvSpPr>
          <p:cNvPr id="5" name="Footer Placeholder 4">
            <a:extLst>
              <a:ext uri="{FF2B5EF4-FFF2-40B4-BE49-F238E27FC236}">
                <a16:creationId xmlns:a16="http://schemas.microsoft.com/office/drawing/2014/main" id="{D05DA8C7-0B5C-94EA-F110-E94177156D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008CD7-A0AD-C5A3-4C5A-C287D533860D}"/>
              </a:ext>
            </a:extLst>
          </p:cNvPr>
          <p:cNvSpPr>
            <a:spLocks noGrp="1"/>
          </p:cNvSpPr>
          <p:nvPr>
            <p:ph type="sldNum" sz="quarter" idx="12"/>
          </p:nvPr>
        </p:nvSpPr>
        <p:spPr/>
        <p:txBody>
          <a:bodyPr/>
          <a:lstStyle/>
          <a:p>
            <a:fld id="{BE93BFCC-A630-48FC-8708-F32F721E9B5B}" type="slidenum">
              <a:rPr lang="en-GB" smtClean="0"/>
              <a:t>‹#›</a:t>
            </a:fld>
            <a:endParaRPr lang="en-GB"/>
          </a:p>
        </p:txBody>
      </p:sp>
    </p:spTree>
    <p:extLst>
      <p:ext uri="{BB962C8B-B14F-4D97-AF65-F5344CB8AC3E}">
        <p14:creationId xmlns:p14="http://schemas.microsoft.com/office/powerpoint/2010/main" val="45077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E10BB6-552D-5DA2-4164-7347373480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99805F-79F6-A038-BC25-0DD7AA3F9A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317BF7-58A3-E538-5E86-4D00A69800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0356BC-D0F1-4B90-905E-DD3604E38480}" type="datetimeFigureOut">
              <a:rPr lang="en-GB" smtClean="0"/>
              <a:t>18/05/2023</a:t>
            </a:fld>
            <a:endParaRPr lang="en-GB"/>
          </a:p>
        </p:txBody>
      </p:sp>
      <p:sp>
        <p:nvSpPr>
          <p:cNvPr id="5" name="Footer Placeholder 4">
            <a:extLst>
              <a:ext uri="{FF2B5EF4-FFF2-40B4-BE49-F238E27FC236}">
                <a16:creationId xmlns:a16="http://schemas.microsoft.com/office/drawing/2014/main" id="{5B90D112-E434-AB52-8742-3043648107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35944FC-600E-A9ED-A967-1E6EF5801F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93BFCC-A630-48FC-8708-F32F721E9B5B}" type="slidenum">
              <a:rPr lang="en-GB" smtClean="0"/>
              <a:t>‹#›</a:t>
            </a:fld>
            <a:endParaRPr lang="en-GB"/>
          </a:p>
        </p:txBody>
      </p:sp>
    </p:spTree>
    <p:extLst>
      <p:ext uri="{BB962C8B-B14F-4D97-AF65-F5344CB8AC3E}">
        <p14:creationId xmlns:p14="http://schemas.microsoft.com/office/powerpoint/2010/main" val="13889029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bdadyslexia.org.uk/advice/children/my-childs-education/reasonable-adjustments-in-education" TargetMode="External"/><Relationship Id="rId13" Type="http://schemas.openxmlformats.org/officeDocument/2006/relationships/hyperlink" Target="https://dm-ed.com/info/pros-cons-dyslexia-assessment/" TargetMode="External"/><Relationship Id="rId18" Type="http://schemas.openxmlformats.org/officeDocument/2006/relationships/hyperlink" Target="https://tn.dyslexiaida.org/common-signs-of-dyslexia/" TargetMode="External"/><Relationship Id="rId3" Type="http://schemas.openxmlformats.org/officeDocument/2006/relationships/hyperlink" Target="https://www.dyslexia-reading-well.com/orton-gillingham.html" TargetMode="External"/><Relationship Id="rId7" Type="http://schemas.openxmlformats.org/officeDocument/2006/relationships/hyperlink" Target="https://www.bdadyslexia.org.uk/dyslexia/about-dyslexia/what-is-dyslexia" TargetMode="External"/><Relationship Id="rId12" Type="http://schemas.openxmlformats.org/officeDocument/2006/relationships/hyperlink" Target="http://www.csie.org.uk/inclusion/legislation.shtml" TargetMode="External"/><Relationship Id="rId17" Type="http://schemas.openxmlformats.org/officeDocument/2006/relationships/hyperlink" Target="https://www.proquest.com/openview/690061488e33dedc417095de5585a691/1?pq-origsite=gscholar&amp;cbl=34319" TargetMode="External"/><Relationship Id="rId2" Type="http://schemas.openxmlformats.org/officeDocument/2006/relationships/hyperlink" Target="https://www.legislation.gov.uk/anaw/2018/2/contents" TargetMode="External"/><Relationship Id="rId16" Type="http://schemas.openxmlformats.org/officeDocument/2006/relationships/hyperlink" Target="https://eda-info.eu/what-is-dyslexia/#:~:text=Dyslexia%20occurs%20worldwide%20regardless%20of,be%20seriously%20affected%20by%20it." TargetMode="External"/><Relationship Id="rId1" Type="http://schemas.openxmlformats.org/officeDocument/2006/relationships/slideLayout" Target="../slideLayouts/slideLayout7.xml"/><Relationship Id="rId6" Type="http://schemas.openxmlformats.org/officeDocument/2006/relationships/hyperlink" Target="https://www.bdadyslexia.org.uk/dyslexia" TargetMode="External"/><Relationship Id="rId11" Type="http://schemas.openxmlformats.org/officeDocument/2006/relationships/hyperlink" Target="file:///C:\Users\2105395\Downloads\administrator,+Journal+manager,+Conner.pdf" TargetMode="External"/><Relationship Id="rId5" Type="http://schemas.openxmlformats.org/officeDocument/2006/relationships/hyperlink" Target="https://www.cambridgeenglish.org/blog/ten-ways-to-support-learners-with-dyslexia/" TargetMode="External"/><Relationship Id="rId15" Type="http://schemas.openxmlformats.org/officeDocument/2006/relationships/hyperlink" Target="https://www.legislation.gov.uk/ukpga/2010/15/contents" TargetMode="External"/><Relationship Id="rId10" Type="http://schemas.openxmlformats.org/officeDocument/2006/relationships/hyperlink" Target="https://www.bdadyslexia.org.uk/dyslexia/how-is-dyslexia-diagnosed" TargetMode="External"/><Relationship Id="rId4" Type="http://schemas.openxmlformats.org/officeDocument/2006/relationships/hyperlink" Target="https://www.eajournals.org/wp-content/uploads/The-challenges-and-advantages-of-having-dyslexia-when-working-within-a-medical-model-of-disability.pdf" TargetMode="External"/><Relationship Id="rId9" Type="http://schemas.openxmlformats.org/officeDocument/2006/relationships/hyperlink" Target="https://www.bdadyslexia.org.uk/advice/children/is-my-child-dyslexic/diagnosis" TargetMode="External"/><Relationship Id="rId14" Type="http://schemas.openxmlformats.org/officeDocument/2006/relationships/hyperlink" Target="https://www.disabilitynottinghamshire.org.uk/index.php/about/social-model-vs-medical-model-of-disability/#:~:text=model%20of%20disability-,The%20social%20model%20of%20disability%20says%20that%20disability%20is%20caused,by%20their%20impairments%20or%20differences."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nhs.uk/conditions/dyslexia/" TargetMode="External"/><Relationship Id="rId13" Type="http://schemas.openxmlformats.org/officeDocument/2006/relationships/hyperlink" Target="file:///C:\Users\2105395\Downloads\177914-Article%20Text-454518-1-10-20181001.pdf" TargetMode="External"/><Relationship Id="rId3" Type="http://schemas.openxmlformats.org/officeDocument/2006/relationships/hyperlink" Target="https://escholarship.org/content/qt8qc2t0nt/qt8qc2t0nt.pdf" TargetMode="External"/><Relationship Id="rId7" Type="http://schemas.openxmlformats.org/officeDocument/2006/relationships/hyperlink" Target="https://www.lexxic.com/blog/dyslexia-breaking-through-barriers" TargetMode="External"/><Relationship Id="rId12" Type="http://schemas.openxmlformats.org/officeDocument/2006/relationships/hyperlink" Target="file:///C:\Users\2105395\Downloads\125954688.pdf" TargetMode="External"/><Relationship Id="rId2" Type="http://schemas.openxmlformats.org/officeDocument/2006/relationships/hyperlink" Target="https://irispublishers.com/ann/fulltext/dyslexia-neurodevelopmental-conditions-and-comobidity-a-rule-rather-than-an-exception.ID.000585.php" TargetMode="External"/><Relationship Id="rId1" Type="http://schemas.openxmlformats.org/officeDocument/2006/relationships/slideLayout" Target="../slideLayouts/slideLayout7.xml"/><Relationship Id="rId6" Type="http://schemas.openxmlformats.org/officeDocument/2006/relationships/hyperlink" Target="https://files.eric.ed.gov/fulltext/EJ1218476.pdf" TargetMode="External"/><Relationship Id="rId11" Type="http://schemas.openxmlformats.org/officeDocument/2006/relationships/hyperlink" Target="https://www.apa.org/ed/precollege/psychology-teacher-network/introductory-psychology/disability-models" TargetMode="External"/><Relationship Id="rId5" Type="http://schemas.openxmlformats.org/officeDocument/2006/relationships/hyperlink" Target="https://bpspsychub.onlinelibrary.wiley.com/doi/full/10.1111/bjep.12408" TargetMode="External"/><Relationship Id="rId10" Type="http://schemas.openxmlformats.org/officeDocument/2006/relationships/hyperlink" Target="https://ilsa.ie/wp-content/uploads/2019/10/Learn-Journal-2018.pdf#page=98" TargetMode="External"/><Relationship Id="rId4" Type="http://schemas.openxmlformats.org/officeDocument/2006/relationships/hyperlink" Target="https://onlinelibrary.wiley.com/doi/pdf/10.1002/dys.1593" TargetMode="External"/><Relationship Id="rId9" Type="http://schemas.openxmlformats.org/officeDocument/2006/relationships/hyperlink" Target="https://www.nhs.uk/conditions/dyslexia/symptoms/#:~:text=delayed%20speech%20development%20compared%20with,instead%20of%20%22teddy%20bear%22)" TargetMode="External"/><Relationship Id="rId14" Type="http://schemas.openxmlformats.org/officeDocument/2006/relationships/hyperlink" Target="https://dera.ioe.ac.uk/id/eprint/14790/7/00659-2009DOM-EN_Redacted.pdf"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dyslexiahelp.umich.edu/sites/default/files/IDA_DSM-5%20Changes.pdf" TargetMode="External"/><Relationship Id="rId3" Type="http://schemas.openxmlformats.org/officeDocument/2006/relationships/hyperlink" Target="https://revistia.org/files/articles/ejis_v2_i2_16/Enkeleda.pdf" TargetMode="External"/><Relationship Id="rId7" Type="http://schemas.openxmlformats.org/officeDocument/2006/relationships/hyperlink" Target="https://www.tandfonline.com/doi/pdf/10.1080/03054985.2020.1765756" TargetMode="External"/><Relationship Id="rId12" Type="http://schemas.openxmlformats.org/officeDocument/2006/relationships/hyperlink" Target="https://www.gov.wales/sites/default/files/statistics-and-research/2019-08/120824-dyslexia-provision-literature-review-en.pdf" TargetMode="External"/><Relationship Id="rId2" Type="http://schemas.openxmlformats.org/officeDocument/2006/relationships/hyperlink" Target="https://www.understood.org/en/articles/orton-gillingham-what-you-need-to-know" TargetMode="External"/><Relationship Id="rId1" Type="http://schemas.openxmlformats.org/officeDocument/2006/relationships/slideLayout" Target="../slideLayouts/slideLayout7.xml"/><Relationship Id="rId6" Type="http://schemas.openxmlformats.org/officeDocument/2006/relationships/hyperlink" Target="https://www.ncbi.nlm.nih.gov/pmc/articles/PMC4538781/" TargetMode="External"/><Relationship Id="rId11" Type="http://schemas.openxmlformats.org/officeDocument/2006/relationships/hyperlink" Target="https://www.walesdyslexia.org.uk/" TargetMode="External"/><Relationship Id="rId5" Type="http://schemas.openxmlformats.org/officeDocument/2006/relationships/hyperlink" Target="https://numberdyslexia.com/advantages-disadvantages-and-examples-of-multisensory-approach/" TargetMode="External"/><Relationship Id="rId10" Type="http://schemas.openxmlformats.org/officeDocument/2006/relationships/hyperlink" Target="https://d1wqtxts1xzle7.cloudfront.net/53362589/Ed_Weekly_RTI_Response-libre.pdf?1496370974=&amp;response-content-disposition=inline%3B+filename%3DFour_Steps_to_Implement_RTI_Correctly.pdf&amp;Expires=1684263060&amp;Signature=T9GW3m4z3U69jEnRaAuBvqmObDI57y~L4RcH-PNaxTUSEHSnqDTGzsjPaf3tl7zoDL04xJ4LnE4FZ20MIWmnqRUEY4~Ei05KQ~5Qhf1tgzAKn-kO71dtVn0ItL69xUCCVRVO-jAtFox5NmRb2gx9Y1PLjW4UdW7qNxuOm8j5HLdyjred8kcjj2BBn6Vks-J8hbqctLFp6OUUz3mMxd9E3j0wIfgs388feHoERRPlpUMEJSxEphPSi-uvWTJje5uurfN9o8Nhft1SrLTlnUgiOqsM1W-AUJw0rJhMkb8lTaKjh9sMSf30piWnOBuTYJXsigbfQv2M1~aANM9dDWv5dA__&amp;Key-Pair-Id=APKAJLOHF5GGSLRBV4ZA" TargetMode="External"/><Relationship Id="rId4" Type="http://schemas.openxmlformats.org/officeDocument/2006/relationships/hyperlink" Target="https://assets.publishing.service.gov.uk/media/5c6eb77340f0b647b214c599/374_Implementing_Inclusive_Education.pdf" TargetMode="External"/><Relationship Id="rId9" Type="http://schemas.openxmlformats.org/officeDocument/2006/relationships/hyperlink" Target="https://dyslexiahistory.web.ox.ac.uk/what-dyslex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772DCD5-020C-237D-219D-487E9ECB0C9C}"/>
              </a:ext>
            </a:extLst>
          </p:cNvPr>
          <p:cNvSpPr/>
          <p:nvPr/>
        </p:nvSpPr>
        <p:spPr>
          <a:xfrm>
            <a:off x="7440073" y="2590659"/>
            <a:ext cx="3343073" cy="420279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57931613-F37C-F9DD-3FB6-2417BDB616AA}"/>
              </a:ext>
            </a:extLst>
          </p:cNvPr>
          <p:cNvSpPr txBox="1"/>
          <p:nvPr/>
        </p:nvSpPr>
        <p:spPr>
          <a:xfrm>
            <a:off x="140528" y="966268"/>
            <a:ext cx="1656503" cy="5786199"/>
          </a:xfrm>
          <a:prstGeom prst="rect">
            <a:avLst/>
          </a:prstGeom>
          <a:solidFill>
            <a:schemeClr val="accent1">
              <a:lumMod val="20000"/>
              <a:lumOff val="80000"/>
            </a:schemeClr>
          </a:solidFill>
          <a:ln>
            <a:solidFill>
              <a:schemeClr val="accent1"/>
            </a:solidFill>
          </a:ln>
        </p:spPr>
        <p:txBody>
          <a:bodyPr wrap="square" rtlCol="0">
            <a:spAutoFit/>
          </a:bodyPr>
          <a:lstStyle/>
          <a:p>
            <a:pPr algn="just"/>
            <a:r>
              <a:rPr lang="en-GB" sz="1400" b="1" u="sng" dirty="0">
                <a:latin typeface="Arial" panose="020B0604020202020204" pitchFamily="34" charset="0"/>
                <a:cs typeface="Arial" panose="020B0604020202020204" pitchFamily="34" charset="0"/>
              </a:rPr>
              <a:t>Introduction</a:t>
            </a:r>
          </a:p>
          <a:p>
            <a:pPr algn="just"/>
            <a:endParaRPr lang="en-GB" sz="1400" b="1" dirty="0">
              <a:latin typeface="Arial" panose="020B0604020202020204" pitchFamily="34" charset="0"/>
              <a:cs typeface="Arial" panose="020B0604020202020204" pitchFamily="34" charset="0"/>
            </a:endParaRPr>
          </a:p>
          <a:p>
            <a:pPr algn="just"/>
            <a:r>
              <a:rPr lang="en-GB" sz="900" dirty="0">
                <a:latin typeface="Arial" panose="020B0604020202020204" pitchFamily="34" charset="0"/>
                <a:ea typeface="DengXian" panose="02010600030101010101" pitchFamily="2" charset="-122"/>
                <a:cs typeface="Arial" panose="020B0604020202020204" pitchFamily="34" charset="0"/>
              </a:rPr>
              <a:t>D</a:t>
            </a:r>
            <a:r>
              <a:rPr lang="en-GB" sz="900" dirty="0">
                <a:effectLst/>
                <a:latin typeface="Arial" panose="020B0604020202020204" pitchFamily="34" charset="0"/>
                <a:ea typeface="DengXian" panose="02010600030101010101" pitchFamily="2" charset="-122"/>
                <a:cs typeface="Arial" panose="020B0604020202020204" pitchFamily="34" charset="0"/>
              </a:rPr>
              <a:t>yslexia is a learning difficulty that causes issues with reading, writing, and spelling (British Dyslexia Association, 2018; NHS, 2022a). However, due to dyslexia being a complex and multidimensional disorder, a more specific and detailed definition has yet to be universally agreed upon (Reid, 2016; Connor, 2017; Kearns </a:t>
            </a:r>
            <a:r>
              <a:rPr lang="en-GB" sz="900" i="1" dirty="0">
                <a:effectLst/>
                <a:latin typeface="Arial" panose="020B0604020202020204" pitchFamily="34" charset="0"/>
                <a:ea typeface="DengXian" panose="02010600030101010101" pitchFamily="2" charset="-122"/>
                <a:cs typeface="Arial" panose="020B0604020202020204" pitchFamily="34" charset="0"/>
              </a:rPr>
              <a:t>et al</a:t>
            </a:r>
            <a:r>
              <a:rPr lang="en-GB" sz="900" dirty="0">
                <a:effectLst/>
                <a:latin typeface="Arial" panose="020B0604020202020204" pitchFamily="34" charset="0"/>
                <a:ea typeface="DengXian" panose="02010600030101010101" pitchFamily="2" charset="-122"/>
                <a:cs typeface="Arial" panose="020B0604020202020204" pitchFamily="34" charset="0"/>
              </a:rPr>
              <a:t>., 2019). Likewise, Oxford University (2017) state that learning difficulties exist on a long spectrum, and therefore providing precise definitions can be challenging – this provides us with an explanation as to why definitions of dyslexia often vary. </a:t>
            </a:r>
          </a:p>
          <a:p>
            <a:pPr algn="just"/>
            <a:endParaRPr lang="en-GB" sz="900" dirty="0">
              <a:latin typeface="Arial" panose="020B0604020202020204" pitchFamily="34" charset="0"/>
              <a:ea typeface="DengXian" panose="02010600030101010101" pitchFamily="2" charset="-122"/>
              <a:cs typeface="Arial" panose="020B0604020202020204" pitchFamily="34" charset="0"/>
            </a:endParaRPr>
          </a:p>
          <a:p>
            <a:pPr algn="just"/>
            <a:r>
              <a:rPr lang="en-GB" sz="900" dirty="0">
                <a:effectLst/>
                <a:latin typeface="Arial" panose="020B0604020202020204" pitchFamily="34" charset="0"/>
                <a:ea typeface="DengXian" panose="02010600030101010101" pitchFamily="2" charset="-122"/>
              </a:rPr>
              <a:t>The difficulties found in dyslexia are usually caused by an auditory processing problem involving the hearing of sounds in speech – this is known as a ‘phonological deficit’ and leads to a difficulty in being able to connect speech sounds with letters – a skill that is required for decoding written words (Handler, 2016; NHS, 2022).</a:t>
            </a:r>
          </a:p>
          <a:p>
            <a:pPr algn="just"/>
            <a:endPar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p:txBody>
      </p:sp>
      <p:sp>
        <p:nvSpPr>
          <p:cNvPr id="6" name="TextBox 5">
            <a:extLst>
              <a:ext uri="{FF2B5EF4-FFF2-40B4-BE49-F238E27FC236}">
                <a16:creationId xmlns:a16="http://schemas.microsoft.com/office/drawing/2014/main" id="{5BF5586C-7482-CDE0-D7A2-513007503981}"/>
              </a:ext>
            </a:extLst>
          </p:cNvPr>
          <p:cNvSpPr txBox="1"/>
          <p:nvPr/>
        </p:nvSpPr>
        <p:spPr>
          <a:xfrm>
            <a:off x="1837265" y="914917"/>
            <a:ext cx="2214208" cy="5878532"/>
          </a:xfrm>
          <a:prstGeom prst="rect">
            <a:avLst/>
          </a:prstGeom>
          <a:solidFill>
            <a:srgbClr val="002060"/>
          </a:solidFill>
          <a:ln>
            <a:solidFill>
              <a:schemeClr val="accent1"/>
            </a:solidFill>
          </a:ln>
        </p:spPr>
        <p:txBody>
          <a:bodyPr wrap="square">
            <a:spAutoFit/>
          </a:bodyPr>
          <a:lstStyle/>
          <a:p>
            <a:r>
              <a:rPr lang="en-GB" sz="1400" b="1" u="sng" dirty="0">
                <a:solidFill>
                  <a:schemeClr val="bg1"/>
                </a:solidFill>
                <a:latin typeface="Arial" panose="020B0604020202020204" pitchFamily="34" charset="0"/>
                <a:cs typeface="Arial" panose="020B0604020202020204" pitchFamily="34" charset="0"/>
              </a:rPr>
              <a:t>Identification</a:t>
            </a:r>
          </a:p>
          <a:p>
            <a:endParaRPr lang="en-GB" sz="900" dirty="0">
              <a:solidFill>
                <a:schemeClr val="bg1"/>
              </a:solidFill>
              <a:latin typeface="Arial" panose="020B0604020202020204" pitchFamily="34" charset="0"/>
              <a:cs typeface="Arial" panose="020B0604020202020204" pitchFamily="34" charset="0"/>
            </a:endParaRPr>
          </a:p>
          <a:p>
            <a:pPr algn="just">
              <a:spcAft>
                <a:spcPts val="800"/>
              </a:spcAft>
            </a:pP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The International Dyslexia Association (2021) explain that some of the common characteristics for early years children include:</a:t>
            </a:r>
          </a:p>
          <a:p>
            <a:pPr marL="342900" lvl="0" indent="-342900">
              <a:buFont typeface="Symbol" panose="05050102010706020507" pitchFamily="18" charset="2"/>
              <a:buChar char=""/>
            </a:pP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A delay in speech development</a:t>
            </a:r>
          </a:p>
          <a:p>
            <a:pPr marL="342900" lvl="0" indent="-342900">
              <a:buFont typeface="Symbol" panose="05050102010706020507" pitchFamily="18" charset="2"/>
              <a:buChar char=""/>
            </a:pP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Issues with pronunciation</a:t>
            </a:r>
          </a:p>
          <a:p>
            <a:pPr marL="342900" lvl="0" indent="-342900">
              <a:buFont typeface="Symbol" panose="05050102010706020507" pitchFamily="18" charset="2"/>
              <a:buChar char=""/>
            </a:pP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Slow vocabulary growth</a:t>
            </a:r>
          </a:p>
          <a:p>
            <a:pPr marL="342900" lvl="0" indent="-342900">
              <a:buFont typeface="Symbol" panose="05050102010706020507" pitchFamily="18" charset="2"/>
              <a:buChar char=""/>
            </a:pP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Difficulty in making the connection between letters and sounds</a:t>
            </a:r>
          </a:p>
          <a:p>
            <a:pPr marL="342900" lvl="0" indent="-342900">
              <a:buFont typeface="Symbol" panose="05050102010706020507" pitchFamily="18" charset="2"/>
              <a:buChar char=""/>
            </a:pP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Difficulty learning nursery rhymes</a:t>
            </a:r>
          </a:p>
          <a:p>
            <a:pPr marL="342900" lvl="0" indent="-342900">
              <a:buFont typeface="Symbol" panose="05050102010706020507" pitchFamily="18" charset="2"/>
              <a:buChar char=""/>
            </a:pP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Difficulty learning letters, numbers, days of the week and/or colours</a:t>
            </a:r>
          </a:p>
          <a:p>
            <a:pPr marL="342900" lvl="0" indent="-342900">
              <a:buFont typeface="Symbol" panose="05050102010706020507" pitchFamily="18" charset="2"/>
              <a:buChar char=""/>
            </a:pP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Having difficulty in following directions</a:t>
            </a:r>
          </a:p>
          <a:p>
            <a:pPr marL="342900" lvl="0" indent="-342900">
              <a:buFont typeface="Symbol" panose="05050102010706020507" pitchFamily="18" charset="2"/>
              <a:buChar char=""/>
            </a:pP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Slower development of fine motor skills.</a:t>
            </a:r>
          </a:p>
          <a:p>
            <a:pPr marL="342900" lvl="0" indent="-342900">
              <a:buFont typeface="Symbol" panose="05050102010706020507" pitchFamily="18" charset="2"/>
              <a:buChar char=""/>
            </a:pP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Poor coordination</a:t>
            </a:r>
          </a:p>
          <a:p>
            <a:pPr marL="342900" lvl="0" indent="-342900">
              <a:buFont typeface="Symbol" panose="05050102010706020507" pitchFamily="18" charset="2"/>
              <a:buChar char=""/>
            </a:pP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Having an unstable pencil grip</a:t>
            </a:r>
          </a:p>
          <a:p>
            <a:pPr marL="342900" lvl="0" indent="-342900">
              <a:spcAft>
                <a:spcPts val="800"/>
              </a:spcAft>
              <a:buFont typeface="Symbol" panose="05050102010706020507" pitchFamily="18" charset="2"/>
              <a:buChar char=""/>
            </a:pP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Making consistent reading and spelling errors, including letter reversals.</a:t>
            </a:r>
          </a:p>
          <a:p>
            <a:pPr algn="just">
              <a:spcAft>
                <a:spcPts val="800"/>
              </a:spcAft>
            </a:pP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Furthermore, dyslexia is comorbid with other neurological conditions such as dyscalculia, dysgraphia, Autism Spectrum Disorder (ASD) and Attention Deficit Hyperactivity Disorder (ADHD) (Reid, 2016; John-</a:t>
            </a:r>
            <a:r>
              <a:rPr lang="en-GB" sz="900" dirty="0" err="1">
                <a:solidFill>
                  <a:schemeClr val="bg1"/>
                </a:solidFill>
                <a:effectLst/>
                <a:latin typeface="Arial" panose="020B0604020202020204" pitchFamily="34" charset="0"/>
                <a:ea typeface="DengXian" panose="02010600030101010101" pitchFamily="2" charset="-122"/>
                <a:cs typeface="Arial" panose="020B0604020202020204" pitchFamily="34" charset="0"/>
              </a:rPr>
              <a:t>Adubasim</a:t>
            </a: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 </a:t>
            </a:r>
            <a:r>
              <a:rPr lang="en-GB" sz="900" dirty="0" err="1">
                <a:solidFill>
                  <a:schemeClr val="bg1"/>
                </a:solidFill>
                <a:effectLst/>
                <a:latin typeface="Arial" panose="020B0604020202020204" pitchFamily="34" charset="0"/>
                <a:ea typeface="DengXian" panose="02010600030101010101" pitchFamily="2" charset="-122"/>
                <a:cs typeface="Arial" panose="020B0604020202020204" pitchFamily="34" charset="0"/>
              </a:rPr>
              <a:t>Ijeoma</a:t>
            </a: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 and </a:t>
            </a:r>
            <a:r>
              <a:rPr lang="en-GB" sz="900" dirty="0" err="1">
                <a:solidFill>
                  <a:schemeClr val="bg1"/>
                </a:solidFill>
                <a:effectLst/>
                <a:latin typeface="Arial" panose="020B0604020202020204" pitchFamily="34" charset="0"/>
                <a:ea typeface="DengXian" panose="02010600030101010101" pitchFamily="2" charset="-122"/>
                <a:cs typeface="Arial" panose="020B0604020202020204" pitchFamily="34" charset="0"/>
              </a:rPr>
              <a:t>Ugwu</a:t>
            </a: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 </a:t>
            </a:r>
            <a:r>
              <a:rPr lang="en-GB" sz="900" dirty="0" err="1">
                <a:solidFill>
                  <a:schemeClr val="bg1"/>
                </a:solidFill>
                <a:effectLst/>
                <a:latin typeface="Arial" panose="020B0604020202020204" pitchFamily="34" charset="0"/>
                <a:ea typeface="DengXian" panose="02010600030101010101" pitchFamily="2" charset="-122"/>
                <a:cs typeface="Arial" panose="020B0604020202020204" pitchFamily="34" charset="0"/>
              </a:rPr>
              <a:t>Chinelo</a:t>
            </a: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 2019). Additionally, research has shown that children with a specific language impairment are also more likely to exhibit signs of dyslexia (Welsh Government, 2012; EDA, 2020; NHS, 2022). </a:t>
            </a:r>
          </a:p>
          <a:p>
            <a:pPr lvl="0" algn="just">
              <a:spcAft>
                <a:spcPts val="800"/>
              </a:spcAft>
            </a:pPr>
            <a:endParaRPr lang="en-GB" sz="900" dirty="0">
              <a:effectLst/>
              <a:latin typeface="Arial" panose="020B0604020202020204" pitchFamily="34" charset="0"/>
              <a:ea typeface="DengXian" panose="02010600030101010101" pitchFamily="2" charset="-122"/>
              <a:cs typeface="Arial" panose="020B0604020202020204" pitchFamily="34" charset="0"/>
            </a:endParaRPr>
          </a:p>
        </p:txBody>
      </p:sp>
      <p:sp>
        <p:nvSpPr>
          <p:cNvPr id="8" name="TextBox 7">
            <a:extLst>
              <a:ext uri="{FF2B5EF4-FFF2-40B4-BE49-F238E27FC236}">
                <a16:creationId xmlns:a16="http://schemas.microsoft.com/office/drawing/2014/main" id="{F35DDEC5-AE52-49E0-5912-02D527CE0BBF}"/>
              </a:ext>
            </a:extLst>
          </p:cNvPr>
          <p:cNvSpPr txBox="1"/>
          <p:nvPr/>
        </p:nvSpPr>
        <p:spPr>
          <a:xfrm>
            <a:off x="4205306" y="2590659"/>
            <a:ext cx="3234768" cy="4202790"/>
          </a:xfrm>
          <a:prstGeom prst="rect">
            <a:avLst/>
          </a:prstGeom>
          <a:noFill/>
          <a:ln>
            <a:solidFill>
              <a:srgbClr val="0070C0"/>
            </a:solidFill>
          </a:ln>
        </p:spPr>
        <p:txBody>
          <a:bodyPr wrap="square">
            <a:spAutoFit/>
          </a:bodyPr>
          <a:lstStyle/>
          <a:p>
            <a:r>
              <a:rPr lang="en-GB" sz="1400" b="1" u="sng" dirty="0">
                <a:latin typeface="Arial" panose="020B0604020202020204" pitchFamily="34" charset="0"/>
                <a:cs typeface="Arial" panose="020B0604020202020204" pitchFamily="34" charset="0"/>
              </a:rPr>
              <a:t>Diagnosis</a:t>
            </a:r>
          </a:p>
          <a:p>
            <a:pPr algn="just">
              <a:spcAft>
                <a:spcPts val="800"/>
              </a:spcAft>
            </a:pPr>
            <a:endParaRPr lang="en-GB" sz="900" b="1" u="sng" dirty="0">
              <a:latin typeface="Arial" panose="020B0604020202020204" pitchFamily="34" charset="0"/>
              <a:cs typeface="Arial" panose="020B0604020202020204" pitchFamily="34" charset="0"/>
            </a:endParaRPr>
          </a:p>
          <a:p>
            <a:pPr algn="just">
              <a:spcAft>
                <a:spcPts val="800"/>
              </a:spcAft>
            </a:pPr>
            <a:r>
              <a:rPr lang="en-GB" sz="900" dirty="0">
                <a:effectLst/>
                <a:latin typeface="Arial" panose="020B0604020202020204" pitchFamily="34" charset="0"/>
                <a:ea typeface="DengXian" panose="02010600030101010101" pitchFamily="2" charset="-122"/>
                <a:cs typeface="Arial" panose="020B0604020202020204" pitchFamily="34" charset="0"/>
              </a:rPr>
              <a:t>Approximately 10% of the population are believed to have dyslexia (British Dyslexia Association, 2014; Wales Dyslexia, 2017); yet Kohli, Sharma and </a:t>
            </a:r>
            <a:r>
              <a:rPr lang="en-GB" sz="900" dirty="0" err="1">
                <a:effectLst/>
                <a:latin typeface="Arial" panose="020B0604020202020204" pitchFamily="34" charset="0"/>
                <a:ea typeface="DengXian" panose="02010600030101010101" pitchFamily="2" charset="-122"/>
                <a:cs typeface="Arial" panose="020B0604020202020204" pitchFamily="34" charset="0"/>
              </a:rPr>
              <a:t>Padhy</a:t>
            </a:r>
            <a:r>
              <a:rPr lang="en-GB" sz="900" dirty="0">
                <a:effectLst/>
                <a:latin typeface="Arial" panose="020B0604020202020204" pitchFamily="34" charset="0"/>
                <a:ea typeface="DengXian" panose="02010600030101010101" pitchFamily="2" charset="-122"/>
                <a:cs typeface="Arial" panose="020B0604020202020204" pitchFamily="34" charset="0"/>
              </a:rPr>
              <a:t> (2018) claim that a lack of certainty continues to surround the identification of Specific Learning Disorders and the methods of intervention that can be implemented. In fact, Knight (2018) states that an online survey found that teachers in England and Wales had only a basic understanding of dyslexia, with an overwhelming 71.8% stating that their initial teacher training course did not include any training on dyslexia. The survey also points out that teachers who had received additional training had a better understanding of the cognitive aspects of dyslexia and were therefore more confident in supporting dyslexic students. </a:t>
            </a:r>
          </a:p>
          <a:p>
            <a:pPr algn="just">
              <a:spcAft>
                <a:spcPts val="800"/>
              </a:spcAft>
            </a:pPr>
            <a:r>
              <a:rPr lang="en-GB" sz="900" dirty="0">
                <a:latin typeface="Arial" panose="020B0604020202020204" pitchFamily="34" charset="0"/>
                <a:ea typeface="DengXian" panose="02010600030101010101" pitchFamily="2" charset="-122"/>
                <a:cs typeface="Arial" panose="020B0604020202020204" pitchFamily="34" charset="0"/>
              </a:rPr>
              <a:t>A</a:t>
            </a:r>
            <a:r>
              <a:rPr lang="en-GB" sz="900" dirty="0">
                <a:effectLst/>
                <a:latin typeface="Arial" panose="020B0604020202020204" pitchFamily="34" charset="0"/>
                <a:ea typeface="DengXian" panose="02010600030101010101" pitchFamily="2" charset="-122"/>
                <a:cs typeface="Arial" panose="020B0604020202020204" pitchFamily="34" charset="0"/>
              </a:rPr>
              <a:t>n official diagnosis can only be done via a Diagnostic Assessment carried out by a certified dyslexia assessor (British Dyslexia Association, 2019b). In Wales, this means that only an educational psychologist or an appropriately qualified dyslexia teacher can give a formal diagnosis (NHS 111 Wales, 2022). The assessment can involve a series of tests to examine a child’s reading, writing, language, memory and organisational skills. In addition, observations of the child in their learning environment and discussions with parents and educators may take place (NHS, 2022a). </a:t>
            </a:r>
            <a:endParaRPr lang="en-GB" sz="900" b="1" u="sng"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3490DF1-DD03-15FC-9D0C-B4D780B7571E}"/>
              </a:ext>
            </a:extLst>
          </p:cNvPr>
          <p:cNvSpPr txBox="1"/>
          <p:nvPr/>
        </p:nvSpPr>
        <p:spPr>
          <a:xfrm>
            <a:off x="4189662" y="49007"/>
            <a:ext cx="7743652" cy="2451953"/>
          </a:xfrm>
          <a:prstGeom prst="rect">
            <a:avLst/>
          </a:prstGeom>
          <a:solidFill>
            <a:schemeClr val="accent1">
              <a:lumMod val="20000"/>
              <a:lumOff val="80000"/>
            </a:schemeClr>
          </a:solidFill>
          <a:ln>
            <a:solidFill>
              <a:schemeClr val="accent1"/>
            </a:solidFill>
          </a:ln>
        </p:spPr>
        <p:txBody>
          <a:bodyPr wrap="square" rtlCol="0">
            <a:spAutoFit/>
          </a:bodyPr>
          <a:lstStyle/>
          <a:p>
            <a:pPr algn="just">
              <a:spcAft>
                <a:spcPts val="800"/>
              </a:spcAft>
            </a:pPr>
            <a:r>
              <a:rPr lang="en-GB" sz="1400" b="1" u="sng" dirty="0">
                <a:effectLst/>
                <a:latin typeface="Arial" panose="020B0604020202020204" pitchFamily="34" charset="0"/>
                <a:ea typeface="DengXian" panose="02010600030101010101" pitchFamily="2" charset="-122"/>
                <a:cs typeface="Arial" panose="020B0604020202020204" pitchFamily="34" charset="0"/>
              </a:rPr>
              <a:t>Barriers</a:t>
            </a:r>
          </a:p>
          <a:p>
            <a:pPr algn="just">
              <a:spcAft>
                <a:spcPts val="800"/>
              </a:spcAft>
            </a:pPr>
            <a:r>
              <a:rPr lang="en-GB" sz="900" dirty="0">
                <a:effectLst/>
                <a:latin typeface="Arial" panose="020B0604020202020204" pitchFamily="34" charset="0"/>
                <a:ea typeface="DengXian" panose="02010600030101010101" pitchFamily="2" charset="-122"/>
                <a:cs typeface="Arial" panose="020B0604020202020204" pitchFamily="34" charset="0"/>
              </a:rPr>
              <a:t>Barriers to inclusive education are prevalent in the UK. A few examples of these barriers include inadequate policy making, lack of available resources, insufficient teacher training, poor quality leadership, and biased belief systems and attitudes (</a:t>
            </a:r>
            <a:r>
              <a:rPr lang="en-GB" sz="900" dirty="0" err="1">
                <a:effectLst/>
                <a:latin typeface="Arial" panose="020B0604020202020204" pitchFamily="34" charset="0"/>
                <a:ea typeface="DengXian" panose="02010600030101010101" pitchFamily="2" charset="-122"/>
                <a:cs typeface="Arial" panose="020B0604020202020204" pitchFamily="34" charset="0"/>
              </a:rPr>
              <a:t>Schuelka</a:t>
            </a:r>
            <a:r>
              <a:rPr lang="en-GB" sz="900" dirty="0">
                <a:effectLst/>
                <a:latin typeface="Arial" panose="020B0604020202020204" pitchFamily="34" charset="0"/>
                <a:ea typeface="DengXian" panose="02010600030101010101" pitchFamily="2" charset="-122"/>
                <a:cs typeface="Arial" panose="020B0604020202020204" pitchFamily="34" charset="0"/>
              </a:rPr>
              <a:t>, 2018). Indeed, the way disability is perceived does directly impact on the way people feel about it (Olkin, 2022). The medical model views disability as a deficit or failure of a bodily system that is inherently pathological and aims to correct or change the impairment via medical treatments</a:t>
            </a:r>
            <a:r>
              <a:rPr lang="en-GB" sz="9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Therefore, where dyslexia is concerned, the medical model’s ultimate goal would be to ‘cure’ it, although this is currently impossible (Macdonald, 2018; Beckett, 2019). One criticism of the medical model is that it puts too much focus on what is wrong with a person, rather than what they need. This can result in low expectations, which leads to a loss of choice and control for affected individuals (Disability Nottinghamshire, 2022). </a:t>
            </a:r>
            <a:r>
              <a:rPr lang="en-GB" sz="900" dirty="0">
                <a:effectLst/>
                <a:latin typeface="Arial" panose="020B0604020202020204" pitchFamily="34" charset="0"/>
                <a:ea typeface="DengXian" panose="02010600030101010101" pitchFamily="2" charset="-122"/>
                <a:cs typeface="Arial" panose="020B0604020202020204" pitchFamily="34" charset="0"/>
              </a:rPr>
              <a:t>Research shows that parents and teachers have lower aspirations for children with dyslexia, as well as the children themselves believing that their non-dyslexic peers have a greater ability to learn English and Mathematics (Knight, 2021). Therefore, it is not surprising that children with dyslexia will often feel frustrated, anxious and angry, as these emotions are centred around their inability to meet societal expectations (</a:t>
            </a:r>
            <a:r>
              <a:rPr lang="en-GB" sz="900" dirty="0" err="1">
                <a:effectLst/>
                <a:latin typeface="Arial" panose="020B0604020202020204" pitchFamily="34" charset="0"/>
                <a:ea typeface="DengXian" panose="02010600030101010101" pitchFamily="2" charset="-122"/>
                <a:cs typeface="Arial" panose="020B0604020202020204" pitchFamily="34" charset="0"/>
              </a:rPr>
              <a:t>Sako</a:t>
            </a:r>
            <a:r>
              <a:rPr lang="en-GB" sz="900" dirty="0">
                <a:effectLst/>
                <a:latin typeface="Arial" panose="020B0604020202020204" pitchFamily="34" charset="0"/>
                <a:ea typeface="DengXian" panose="02010600030101010101" pitchFamily="2" charset="-122"/>
                <a:cs typeface="Arial" panose="020B0604020202020204" pitchFamily="34" charset="0"/>
              </a:rPr>
              <a:t>, 2016).</a:t>
            </a:r>
          </a:p>
          <a:p>
            <a:pPr algn="just">
              <a:spcAft>
                <a:spcPts val="800"/>
              </a:spcAft>
            </a:pPr>
            <a:r>
              <a:rPr lang="en-GB" sz="9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According to O’Brien (2018) the social model accepts people’s differences as fundamental human experiences. However, this would mean implications for changes in teaching approaches and assessment. Take for example the national curriculum - </a:t>
            </a:r>
            <a:r>
              <a:rPr lang="en-GB" sz="9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it is based on the ability to write assignments, remember information for exams and listen to the teacher whilst note-taking in class. These are skills that dyslexic individuals often find challenging, and therefore the curriculum itself can be seen as barrier under the social model (Musgrove, 2023).</a:t>
            </a:r>
            <a:endParaRPr lang="en-GB" sz="900" dirty="0">
              <a:effectLst/>
              <a:latin typeface="Arial" panose="020B0604020202020204" pitchFamily="34" charset="0"/>
              <a:ea typeface="DengXian" panose="02010600030101010101" pitchFamily="2" charset="-122"/>
              <a:cs typeface="Arial" panose="020B0604020202020204" pitchFamily="34" charset="0"/>
            </a:endParaRPr>
          </a:p>
        </p:txBody>
      </p:sp>
      <p:sp>
        <p:nvSpPr>
          <p:cNvPr id="10" name="TextBox 9">
            <a:extLst>
              <a:ext uri="{FF2B5EF4-FFF2-40B4-BE49-F238E27FC236}">
                <a16:creationId xmlns:a16="http://schemas.microsoft.com/office/drawing/2014/main" id="{4FABD9DF-5A04-AB8A-FD40-3F973A7ED223}"/>
              </a:ext>
            </a:extLst>
          </p:cNvPr>
          <p:cNvSpPr txBox="1"/>
          <p:nvPr/>
        </p:nvSpPr>
        <p:spPr>
          <a:xfrm>
            <a:off x="7394545" y="2590659"/>
            <a:ext cx="3388601" cy="4539704"/>
          </a:xfrm>
          <a:prstGeom prst="rect">
            <a:avLst/>
          </a:prstGeom>
          <a:noFill/>
          <a:ln>
            <a:noFill/>
          </a:ln>
        </p:spPr>
        <p:txBody>
          <a:bodyPr wrap="square" rtlCol="0">
            <a:spAutoFit/>
          </a:bodyPr>
          <a:lstStyle/>
          <a:p>
            <a:pPr algn="just"/>
            <a:r>
              <a:rPr lang="en-GB" sz="1400" b="1" u="sng" dirty="0">
                <a:solidFill>
                  <a:schemeClr val="bg1"/>
                </a:solidFill>
                <a:latin typeface="Arial" panose="020B0604020202020204" pitchFamily="34" charset="0"/>
                <a:cs typeface="Arial" panose="020B0604020202020204" pitchFamily="34" charset="0"/>
              </a:rPr>
              <a:t>Strategy</a:t>
            </a:r>
          </a:p>
          <a:p>
            <a:pPr algn="just"/>
            <a:endParaRPr lang="en-GB" sz="1400" b="1" u="sng" dirty="0">
              <a:solidFill>
                <a:schemeClr val="bg1"/>
              </a:solidFill>
              <a:latin typeface="Arial" panose="020B0604020202020204" pitchFamily="34" charset="0"/>
              <a:cs typeface="Arial" panose="020B0604020202020204" pitchFamily="34" charset="0"/>
            </a:endParaRPr>
          </a:p>
          <a:p>
            <a:pPr algn="just"/>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One strategy that can be used for supporting early years children with dyslexia is the Orton Gillingham Approach. Described as a structured literacy approach that is multisensory, sequential and flexible, it involves focusing on smaller skills involving letters and sounds, and then building on these skills over time. It supports children to understand the rules and patterns in reading, which in turn, helps them to decode words (Rosen, 2019; Bates, 2022). According to Blue (2021), the use of multisensory activities provides learners with more than one way of connecting letters with sounds. Advantages of this approach include it being child-centred and having the potential to optimise children’s learning outcomes. It also supports child motivation and confidence (</a:t>
            </a:r>
            <a:r>
              <a:rPr lang="en-GB" sz="900" dirty="0" err="1">
                <a:solidFill>
                  <a:schemeClr val="bg1"/>
                </a:solidFill>
                <a:effectLst/>
                <a:latin typeface="Arial" panose="020B0604020202020204" pitchFamily="34" charset="0"/>
                <a:ea typeface="DengXian" panose="02010600030101010101" pitchFamily="2" charset="-122"/>
                <a:cs typeface="Arial" panose="020B0604020202020204" pitchFamily="34" charset="0"/>
              </a:rPr>
              <a:t>Puspitaloka</a:t>
            </a: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 and </a:t>
            </a:r>
            <a:r>
              <a:rPr lang="en-GB" sz="900" dirty="0" err="1">
                <a:solidFill>
                  <a:schemeClr val="bg1"/>
                </a:solidFill>
                <a:effectLst/>
                <a:latin typeface="Arial" panose="020B0604020202020204" pitchFamily="34" charset="0"/>
                <a:ea typeface="DengXian" panose="02010600030101010101" pitchFamily="2" charset="-122"/>
                <a:cs typeface="Arial" panose="020B0604020202020204" pitchFamily="34" charset="0"/>
              </a:rPr>
              <a:t>Syarif</a:t>
            </a: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 2021). Bates (2022) claims that multisensory learning is suitable for all learners and has proven particularly successful for children with dyslexia as it integrates visual, auditory, tactile and kinaesthetic learning, stimulating the brain in a variety of ways. However, </a:t>
            </a:r>
            <a:r>
              <a:rPr lang="en-GB" sz="900" dirty="0" err="1">
                <a:solidFill>
                  <a:schemeClr val="bg1"/>
                </a:solidFill>
                <a:effectLst/>
                <a:latin typeface="Arial" panose="020B0604020202020204" pitchFamily="34" charset="0"/>
                <a:ea typeface="DengXian" panose="02010600030101010101" pitchFamily="2" charset="-122"/>
                <a:cs typeface="Arial" panose="020B0604020202020204" pitchFamily="34" charset="0"/>
              </a:rPr>
              <a:t>Puspitaloka</a:t>
            </a: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 and </a:t>
            </a:r>
            <a:r>
              <a:rPr lang="en-GB" sz="900" dirty="0" err="1">
                <a:solidFill>
                  <a:schemeClr val="bg1"/>
                </a:solidFill>
                <a:effectLst/>
                <a:latin typeface="Arial" panose="020B0604020202020204" pitchFamily="34" charset="0"/>
                <a:ea typeface="DengXian" panose="02010600030101010101" pitchFamily="2" charset="-122"/>
                <a:cs typeface="Arial" panose="020B0604020202020204" pitchFamily="34" charset="0"/>
              </a:rPr>
              <a:t>Syarif</a:t>
            </a:r>
            <a:r>
              <a:rPr lang="en-GB" sz="900" dirty="0">
                <a:solidFill>
                  <a:schemeClr val="bg1"/>
                </a:solidFill>
                <a:effectLst/>
                <a:latin typeface="Arial" panose="020B0604020202020204" pitchFamily="34" charset="0"/>
                <a:ea typeface="DengXian" panose="02010600030101010101" pitchFamily="2" charset="-122"/>
                <a:cs typeface="Arial" panose="020B0604020202020204" pitchFamily="34" charset="0"/>
              </a:rPr>
              <a:t> (2021) argue that it is not always appropriate to use a multisensory approach for every single learning process as children with dyslexia can often become overwhelmed. Therefore, learning is required to be adapted as necessary. Additionally, the resources required to implement this approach can be expensive, making it difficult to gain approval from schools due to a lack of budget. There is also a time issue, as it requires extensive training and planning beforehand (Singh, 2021).</a:t>
            </a:r>
          </a:p>
          <a:p>
            <a:endParaRPr lang="en-GB" dirty="0"/>
          </a:p>
        </p:txBody>
      </p:sp>
      <p:sp>
        <p:nvSpPr>
          <p:cNvPr id="11" name="TextBox 10">
            <a:extLst>
              <a:ext uri="{FF2B5EF4-FFF2-40B4-BE49-F238E27FC236}">
                <a16:creationId xmlns:a16="http://schemas.microsoft.com/office/drawing/2014/main" id="{ABF56EAE-349B-72D5-01AF-40A65CCA4D6A}"/>
              </a:ext>
            </a:extLst>
          </p:cNvPr>
          <p:cNvSpPr txBox="1"/>
          <p:nvPr/>
        </p:nvSpPr>
        <p:spPr>
          <a:xfrm>
            <a:off x="10824555" y="2766761"/>
            <a:ext cx="1294802" cy="3985706"/>
          </a:xfrm>
          <a:prstGeom prst="rect">
            <a:avLst/>
          </a:prstGeom>
          <a:noFill/>
          <a:ln>
            <a:solidFill>
              <a:schemeClr val="accent1"/>
            </a:solidFill>
          </a:ln>
        </p:spPr>
        <p:txBody>
          <a:bodyPr wrap="square" rtlCol="0">
            <a:spAutoFit/>
          </a:bodyPr>
          <a:lstStyle/>
          <a:p>
            <a:r>
              <a:rPr lang="en-GB" sz="1400" b="1" u="sng" dirty="0">
                <a:latin typeface="Arial" panose="020B0604020202020204" pitchFamily="34" charset="0"/>
                <a:cs typeface="Arial" panose="020B0604020202020204" pitchFamily="34" charset="0"/>
              </a:rPr>
              <a:t>Conclusion</a:t>
            </a:r>
          </a:p>
          <a:p>
            <a:endParaRPr lang="en-GB" sz="1400" b="1" u="sng" dirty="0">
              <a:latin typeface="Arial" panose="020B0604020202020204" pitchFamily="34" charset="0"/>
              <a:cs typeface="Arial" panose="020B0604020202020204" pitchFamily="34" charset="0"/>
            </a:endParaRPr>
          </a:p>
          <a:p>
            <a:pPr algn="just"/>
            <a:r>
              <a:rPr lang="en-GB" sz="900" dirty="0">
                <a:latin typeface="Arial" panose="020B0604020202020204" pitchFamily="34" charset="0"/>
                <a:ea typeface="DengXian" panose="02010600030101010101" pitchFamily="2" charset="-122"/>
                <a:cs typeface="Arial" panose="020B0604020202020204" pitchFamily="34" charset="0"/>
              </a:rPr>
              <a:t>To</a:t>
            </a:r>
            <a:r>
              <a:rPr lang="en-GB" sz="900" dirty="0">
                <a:effectLst/>
                <a:latin typeface="Arial" panose="020B0604020202020204" pitchFamily="34" charset="0"/>
                <a:ea typeface="DengXian" panose="02010600030101010101" pitchFamily="2" charset="-122"/>
                <a:cs typeface="Arial" panose="020B0604020202020204" pitchFamily="34" charset="0"/>
              </a:rPr>
              <a:t> conclude, dyslexia is a learning difficulty that affects a person’s ability to read, write and spell. It is an auditory processing problem that </a:t>
            </a:r>
            <a:r>
              <a:rPr lang="en-GB" sz="900" dirty="0">
                <a:latin typeface="Arial" panose="020B0604020202020204" pitchFamily="34" charset="0"/>
                <a:ea typeface="DengXian" panose="02010600030101010101" pitchFamily="2" charset="-122"/>
                <a:cs typeface="Arial" panose="020B0604020202020204" pitchFamily="34" charset="0"/>
              </a:rPr>
              <a:t>is known as a phonological deficit. </a:t>
            </a:r>
            <a:r>
              <a:rPr lang="en-GB" sz="900" dirty="0">
                <a:effectLst/>
                <a:latin typeface="Arial" panose="020B0604020202020204" pitchFamily="34" charset="0"/>
                <a:ea typeface="DengXian" panose="02010600030101010101" pitchFamily="2" charset="-122"/>
                <a:cs typeface="Arial" panose="020B0604020202020204" pitchFamily="34" charset="0"/>
              </a:rPr>
              <a:t>Although effective interventions can be implemented, there is a risk of stigma after acquiring a dyslexic label. The </a:t>
            </a:r>
            <a:r>
              <a:rPr lang="en-GB" sz="900" dirty="0" err="1">
                <a:effectLst/>
                <a:latin typeface="Arial" panose="020B0604020202020204" pitchFamily="34" charset="0"/>
                <a:ea typeface="DengXian" panose="02010600030101010101" pitchFamily="2" charset="-122"/>
                <a:cs typeface="Arial" panose="020B0604020202020204" pitchFamily="34" charset="0"/>
              </a:rPr>
              <a:t>Ortan</a:t>
            </a:r>
            <a:r>
              <a:rPr lang="en-GB" sz="900" dirty="0">
                <a:effectLst/>
                <a:latin typeface="Arial" panose="020B0604020202020204" pitchFamily="34" charset="0"/>
                <a:ea typeface="DengXian" panose="02010600030101010101" pitchFamily="2" charset="-122"/>
                <a:cs typeface="Arial" panose="020B0604020202020204" pitchFamily="34" charset="0"/>
              </a:rPr>
              <a:t> Gillingham Approach is an effective strategy in supporting children with dyslexia, and involves the use of multisensory methods that hav</a:t>
            </a:r>
            <a:r>
              <a:rPr lang="en-GB" sz="900" dirty="0">
                <a:latin typeface="Arial" panose="020B0604020202020204" pitchFamily="34" charset="0"/>
                <a:ea typeface="DengXian" panose="02010600030101010101" pitchFamily="2" charset="-122"/>
                <a:cs typeface="Arial" panose="020B0604020202020204" pitchFamily="34" charset="0"/>
              </a:rPr>
              <a:t>e proven highly successful.</a:t>
            </a:r>
            <a:endParaRPr lang="en-GB" sz="1400" b="1" u="sng"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5D149E11-9D8C-5122-13D3-3528B9BE33FF}"/>
              </a:ext>
            </a:extLst>
          </p:cNvPr>
          <p:cNvSpPr txBox="1"/>
          <p:nvPr/>
        </p:nvSpPr>
        <p:spPr>
          <a:xfrm>
            <a:off x="2722418" y="302535"/>
            <a:ext cx="1313411" cy="230832"/>
          </a:xfrm>
          <a:prstGeom prst="rect">
            <a:avLst/>
          </a:prstGeom>
          <a:noFill/>
        </p:spPr>
        <p:txBody>
          <a:bodyPr wrap="square">
            <a:spAutoFit/>
          </a:bodyPr>
          <a:lstStyle/>
          <a:p>
            <a:r>
              <a:rPr lang="en-GB" sz="900" dirty="0">
                <a:latin typeface="Arial" panose="020B0604020202020204" pitchFamily="34" charset="0"/>
                <a:cs typeface="Arial" panose="020B0604020202020204" pitchFamily="34" charset="0"/>
              </a:rPr>
              <a:t>Sara King (2105395)</a:t>
            </a:r>
            <a:endParaRPr lang="en-GB" sz="900" dirty="0"/>
          </a:p>
        </p:txBody>
      </p:sp>
      <p:sp>
        <p:nvSpPr>
          <p:cNvPr id="15" name="TextBox 14">
            <a:extLst>
              <a:ext uri="{FF2B5EF4-FFF2-40B4-BE49-F238E27FC236}">
                <a16:creationId xmlns:a16="http://schemas.microsoft.com/office/drawing/2014/main" id="{627FD379-CAC6-4F8E-3A0E-16562AA2EC83}"/>
              </a:ext>
            </a:extLst>
          </p:cNvPr>
          <p:cNvSpPr txBox="1"/>
          <p:nvPr/>
        </p:nvSpPr>
        <p:spPr>
          <a:xfrm>
            <a:off x="2876251" y="461277"/>
            <a:ext cx="856038" cy="369332"/>
          </a:xfrm>
          <a:prstGeom prst="rect">
            <a:avLst/>
          </a:prstGeom>
          <a:noFill/>
        </p:spPr>
        <p:txBody>
          <a:bodyPr wrap="square">
            <a:spAutoFit/>
          </a:bodyPr>
          <a:lstStyle/>
          <a:p>
            <a:r>
              <a:rPr lang="en-GB" sz="900" dirty="0">
                <a:latin typeface="Arial" panose="020B0604020202020204" pitchFamily="34" charset="0"/>
                <a:cs typeface="Arial" panose="020B0604020202020204" pitchFamily="34" charset="0"/>
              </a:rPr>
              <a:t>ECEY6006	</a:t>
            </a:r>
          </a:p>
        </p:txBody>
      </p:sp>
      <p:sp>
        <p:nvSpPr>
          <p:cNvPr id="18" name="Rectangle 17">
            <a:extLst>
              <a:ext uri="{FF2B5EF4-FFF2-40B4-BE49-F238E27FC236}">
                <a16:creationId xmlns:a16="http://schemas.microsoft.com/office/drawing/2014/main" id="{9B938718-612E-E9A3-936D-EFD5E58528CE}"/>
              </a:ext>
            </a:extLst>
          </p:cNvPr>
          <p:cNvSpPr/>
          <p:nvPr/>
        </p:nvSpPr>
        <p:spPr>
          <a:xfrm>
            <a:off x="126560" y="-50567"/>
            <a:ext cx="2556277" cy="923330"/>
          </a:xfrm>
          <a:prstGeom prst="rect">
            <a:avLst/>
          </a:prstGeom>
          <a:noFill/>
        </p:spPr>
        <p:txBody>
          <a:bodyPr wrap="none" lIns="91440" tIns="45720" rIns="91440" bIns="45720">
            <a:spAutoFit/>
          </a:bodyPr>
          <a:lstStyle/>
          <a:p>
            <a:pPr algn="ctr"/>
            <a:r>
              <a:rPr lang="en-GB"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Dyslexia</a:t>
            </a:r>
          </a:p>
        </p:txBody>
      </p:sp>
      <p:sp>
        <p:nvSpPr>
          <p:cNvPr id="21" name="Rectangle 20">
            <a:extLst>
              <a:ext uri="{FF2B5EF4-FFF2-40B4-BE49-F238E27FC236}">
                <a16:creationId xmlns:a16="http://schemas.microsoft.com/office/drawing/2014/main" id="{02A3683A-9015-C40A-0685-2D3F3C477045}"/>
              </a:ext>
            </a:extLst>
          </p:cNvPr>
          <p:cNvSpPr/>
          <p:nvPr/>
        </p:nvSpPr>
        <p:spPr>
          <a:xfrm>
            <a:off x="203476" y="-29490"/>
            <a:ext cx="2556277"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Dyslexia</a:t>
            </a:r>
          </a:p>
        </p:txBody>
      </p:sp>
    </p:spTree>
    <p:extLst>
      <p:ext uri="{BB962C8B-B14F-4D97-AF65-F5344CB8AC3E}">
        <p14:creationId xmlns:p14="http://schemas.microsoft.com/office/powerpoint/2010/main" val="1820601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A0CA99-6A25-844E-B159-4C22B5DCB083}"/>
              </a:ext>
            </a:extLst>
          </p:cNvPr>
          <p:cNvSpPr txBox="1"/>
          <p:nvPr/>
        </p:nvSpPr>
        <p:spPr>
          <a:xfrm>
            <a:off x="5143499" y="250372"/>
            <a:ext cx="1556657" cy="381000"/>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References</a:t>
            </a:r>
          </a:p>
        </p:txBody>
      </p:sp>
      <p:sp>
        <p:nvSpPr>
          <p:cNvPr id="6" name="TextBox 5">
            <a:extLst>
              <a:ext uri="{FF2B5EF4-FFF2-40B4-BE49-F238E27FC236}">
                <a16:creationId xmlns:a16="http://schemas.microsoft.com/office/drawing/2014/main" id="{8825B63A-9DC9-F368-AD47-1F03D5CA2295}"/>
              </a:ext>
            </a:extLst>
          </p:cNvPr>
          <p:cNvSpPr txBox="1"/>
          <p:nvPr/>
        </p:nvSpPr>
        <p:spPr>
          <a:xfrm>
            <a:off x="239485" y="908311"/>
            <a:ext cx="11364686" cy="5863593"/>
          </a:xfrm>
          <a:prstGeom prst="rect">
            <a:avLst/>
          </a:prstGeom>
          <a:noFill/>
        </p:spPr>
        <p:txBody>
          <a:bodyPr wrap="square">
            <a:spAutoFit/>
          </a:bodyPr>
          <a:lstStyle/>
          <a:p>
            <a:pPr algn="just">
              <a:lnSpc>
                <a:spcPct val="107000"/>
              </a:lnSpc>
              <a:spcAft>
                <a:spcPts val="800"/>
              </a:spcAft>
            </a:pPr>
            <a:r>
              <a:rPr lang="en-GB" sz="1000" i="1" dirty="0">
                <a:solidFill>
                  <a:srgbClr val="222222"/>
                </a:solidFill>
                <a:effectLst/>
                <a:latin typeface="Arial" panose="020B0604020202020204" pitchFamily="34" charset="0"/>
                <a:ea typeface="DengXian" panose="02010600030101010101" pitchFamily="2" charset="-122"/>
                <a:cs typeface="Arial" panose="020B0604020202020204" pitchFamily="34" charset="0"/>
              </a:rPr>
              <a:t>Additional Learning Needs and Education Tribunal (Wales) Act 2018</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2"/>
              </a:rPr>
              <a:t>Additional Learning Needs and Education Tribunal (Wales) Act 2018 (legislation.gov.uk)</a:t>
            </a:r>
            <a:r>
              <a:rPr lang="en-GB" sz="1000" dirty="0">
                <a:effectLst/>
                <a:latin typeface="Arial" panose="020B0604020202020204" pitchFamily="34" charset="0"/>
                <a:ea typeface="DengXian" panose="02010600030101010101" pitchFamily="2" charset="-122"/>
                <a:cs typeface="Arial" panose="020B0604020202020204" pitchFamily="34" charset="0"/>
              </a:rPr>
              <a:t> (Accessed: 17 May 2023).</a:t>
            </a:r>
          </a:p>
          <a:p>
            <a:pPr algn="just">
              <a:lnSpc>
                <a:spcPct val="107000"/>
              </a:lnSpc>
              <a:spcAft>
                <a:spcPts val="800"/>
              </a:spcAft>
            </a:pP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American Psychiatric Association (2013) </a:t>
            </a:r>
            <a:r>
              <a:rPr lang="en-GB" sz="1000" i="1" dirty="0">
                <a:solidFill>
                  <a:srgbClr val="222222"/>
                </a:solidFill>
                <a:effectLst/>
                <a:latin typeface="Arial" panose="020B0604020202020204" pitchFamily="34" charset="0"/>
                <a:ea typeface="DengXian" panose="02010600030101010101" pitchFamily="2" charset="-122"/>
                <a:cs typeface="Arial" panose="020B0604020202020204" pitchFamily="34" charset="0"/>
              </a:rPr>
              <a:t>Diagnostic and statistical manual of mental disorders: DSM-5</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(Vol. 5, No. 5). Washington, DC: American psychiatric association.</a:t>
            </a:r>
            <a:endParaRPr lang="en-GB" sz="1000" dirty="0">
              <a:effectLst/>
              <a:latin typeface="Arial" panose="020B0604020202020204" pitchFamily="34" charset="0"/>
              <a:ea typeface="DengXian" panose="02010600030101010101" pitchFamily="2" charset="-122"/>
              <a:cs typeface="Arial" panose="020B0604020202020204" pitchFamily="34" charset="0"/>
            </a:endParaRPr>
          </a:p>
          <a:p>
            <a:pPr algn="just">
              <a:lnSpc>
                <a:spcPct val="107000"/>
              </a:lnSpc>
              <a:spcAft>
                <a:spcPts val="800"/>
              </a:spcAft>
            </a:pP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Bates, M. (2022) ‘</a:t>
            </a:r>
            <a:r>
              <a:rPr lang="en-GB" sz="1000" dirty="0" err="1">
                <a:solidFill>
                  <a:srgbClr val="222222"/>
                </a:solidFill>
                <a:effectLst/>
                <a:latin typeface="Arial" panose="020B0604020202020204" pitchFamily="34" charset="0"/>
                <a:ea typeface="DengXian" panose="02010600030101010101" pitchFamily="2" charset="-122"/>
                <a:cs typeface="Arial" panose="020B0604020202020204" pitchFamily="34" charset="0"/>
              </a:rPr>
              <a:t>Ortan</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Gillingham Instructional Approach’, </a:t>
            </a:r>
            <a:r>
              <a:rPr lang="en-GB" sz="1000" i="1" dirty="0">
                <a:solidFill>
                  <a:srgbClr val="222222"/>
                </a:solidFill>
                <a:effectLst/>
                <a:latin typeface="Arial" panose="020B0604020202020204" pitchFamily="34" charset="0"/>
                <a:ea typeface="DengXian" panose="02010600030101010101" pitchFamily="2" charset="-122"/>
                <a:cs typeface="Arial" panose="020B0604020202020204" pitchFamily="34" charset="0"/>
              </a:rPr>
              <a:t>The Reading Well</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3"/>
              </a:rPr>
              <a:t>Orton Gillingham (dyslexia-reading-well.com)</a:t>
            </a:r>
            <a:r>
              <a:rPr lang="en-GB" sz="1000" dirty="0">
                <a:effectLst/>
                <a:latin typeface="Arial" panose="020B0604020202020204" pitchFamily="34" charset="0"/>
                <a:ea typeface="DengXian" panose="02010600030101010101" pitchFamily="2" charset="-122"/>
                <a:cs typeface="Arial" panose="020B0604020202020204" pitchFamily="34" charset="0"/>
              </a:rPr>
              <a:t>. Accessed: 18 May 2023). </a:t>
            </a:r>
          </a:p>
          <a:p>
            <a:pPr algn="just">
              <a:lnSpc>
                <a:spcPct val="107000"/>
              </a:lnSpc>
              <a:spcAft>
                <a:spcPts val="800"/>
              </a:spcAft>
            </a:pP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Beckett, J. (2019) ‘</a:t>
            </a:r>
            <a:r>
              <a:rPr lang="en-GB" sz="1000" dirty="0">
                <a:effectLst/>
                <a:latin typeface="Arial" panose="020B0604020202020204" pitchFamily="34" charset="0"/>
                <a:ea typeface="DengXian" panose="02010600030101010101" pitchFamily="2" charset="-122"/>
                <a:cs typeface="Arial" panose="020B0604020202020204" pitchFamily="34" charset="0"/>
              </a:rPr>
              <a:t>THE CHALLENGES AND ADVANTAGES OF HAVING DYSLEXIA WHEN WORKING WITHIN A MEDICAL MODEL OF DISABILITY. WHAT ARE THE IMPLICATIONS FOR PRACTICE?’, </a:t>
            </a:r>
            <a:r>
              <a:rPr lang="en-GB" sz="1000" i="1" dirty="0">
                <a:effectLst/>
                <a:latin typeface="Arial" panose="020B0604020202020204" pitchFamily="34" charset="0"/>
                <a:ea typeface="DengXian" panose="02010600030101010101" pitchFamily="2" charset="-122"/>
                <a:cs typeface="Arial" panose="020B0604020202020204" pitchFamily="34" charset="0"/>
              </a:rPr>
              <a:t>British Journal of Education</a:t>
            </a:r>
            <a:r>
              <a:rPr lang="en-GB" sz="1000" dirty="0">
                <a:effectLst/>
                <a:latin typeface="Arial" panose="020B0604020202020204" pitchFamily="34" charset="0"/>
                <a:ea typeface="DengXian" panose="02010600030101010101" pitchFamily="2" charset="-122"/>
                <a:cs typeface="Arial" panose="020B0604020202020204" pitchFamily="34" charset="0"/>
              </a:rPr>
              <a:t>, 7(2), pp.91-104.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4"/>
              </a:rPr>
              <a:t>The-challenges-and-advantages-of-having-dyslexia-when-working-within-a-medical-model-of-disability.pdf (eajournals.org)</a:t>
            </a:r>
            <a:r>
              <a:rPr lang="en-GB" sz="1000" dirty="0">
                <a:effectLst/>
                <a:latin typeface="Arial" panose="020B0604020202020204" pitchFamily="34" charset="0"/>
                <a:ea typeface="DengXian" panose="02010600030101010101" pitchFamily="2" charset="-122"/>
                <a:cs typeface="Arial" panose="020B0604020202020204" pitchFamily="34" charset="0"/>
              </a:rPr>
              <a:t> (Accessed: 17 May 2023).</a:t>
            </a:r>
          </a:p>
          <a:p>
            <a:pPr algn="just">
              <a:lnSpc>
                <a:spcPct val="107000"/>
              </a:lnSpc>
              <a:spcAft>
                <a:spcPts val="800"/>
              </a:spcAft>
            </a:pPr>
            <a:r>
              <a:rPr lang="en-GB" sz="1000" dirty="0">
                <a:effectLst/>
                <a:latin typeface="Arial" panose="020B0604020202020204" pitchFamily="34" charset="0"/>
                <a:ea typeface="DengXian" panose="02010600030101010101" pitchFamily="2" charset="-122"/>
                <a:cs typeface="Arial" panose="020B0604020202020204" pitchFamily="34" charset="0"/>
              </a:rPr>
              <a:t>Blue, J. (2021) ‘10 ways to support learners with dyslexia’, </a:t>
            </a:r>
            <a:r>
              <a:rPr lang="en-GB" sz="1000" i="1" dirty="0">
                <a:effectLst/>
                <a:latin typeface="Arial" panose="020B0604020202020204" pitchFamily="34" charset="0"/>
                <a:ea typeface="DengXian" panose="02010600030101010101" pitchFamily="2" charset="-122"/>
                <a:cs typeface="Arial" panose="020B0604020202020204" pitchFamily="34" charset="0"/>
              </a:rPr>
              <a:t>Cambridge English</a:t>
            </a:r>
            <a:r>
              <a:rPr lang="en-GB" sz="1000" dirty="0">
                <a:effectLst/>
                <a:latin typeface="Arial" panose="020B0604020202020204" pitchFamily="34" charset="0"/>
                <a:ea typeface="DengXian" panose="02010600030101010101" pitchFamily="2" charset="-122"/>
                <a:cs typeface="Arial" panose="020B0604020202020204" pitchFamily="34" charset="0"/>
              </a:rPr>
              <a:t> [blog]. 20 April.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5"/>
              </a:rPr>
              <a:t>Ten ways to support learners with dyslexia | Cambridge English</a:t>
            </a:r>
            <a:r>
              <a:rPr lang="en-GB" sz="1000" dirty="0">
                <a:effectLst/>
                <a:latin typeface="Arial" panose="020B0604020202020204" pitchFamily="34" charset="0"/>
                <a:ea typeface="DengXian" panose="02010600030101010101" pitchFamily="2" charset="-122"/>
                <a:cs typeface="Arial" panose="020B0604020202020204" pitchFamily="34" charset="0"/>
              </a:rPr>
              <a:t> (Accessed: 18 May 2023).</a:t>
            </a:r>
          </a:p>
          <a:p>
            <a:pPr algn="just">
              <a:lnSpc>
                <a:spcPct val="107000"/>
              </a:lnSpc>
              <a:spcAft>
                <a:spcPts val="800"/>
              </a:spcAft>
            </a:pP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British Dyslexia Association (2014) </a:t>
            </a:r>
            <a:r>
              <a:rPr lang="en-GB" sz="1000" i="1" dirty="0">
                <a:solidFill>
                  <a:srgbClr val="222222"/>
                </a:solidFill>
                <a:effectLst/>
                <a:latin typeface="Arial" panose="020B0604020202020204" pitchFamily="34" charset="0"/>
                <a:ea typeface="DengXian" panose="02010600030101010101" pitchFamily="2" charset="-122"/>
                <a:cs typeface="Arial" panose="020B0604020202020204" pitchFamily="34" charset="0"/>
              </a:rPr>
              <a:t>Dyslexia</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6"/>
              </a:rPr>
              <a:t>Dyslexia - British Dyslexia Association (bdadyslexia.org.uk)</a:t>
            </a:r>
            <a:r>
              <a:rPr lang="en-GB" sz="1000" dirty="0">
                <a:effectLst/>
                <a:latin typeface="Arial" panose="020B0604020202020204" pitchFamily="34" charset="0"/>
                <a:ea typeface="DengXian" panose="02010600030101010101" pitchFamily="2" charset="-122"/>
                <a:cs typeface="Arial" panose="020B0604020202020204" pitchFamily="34" charset="0"/>
              </a:rPr>
              <a:t> (Accessed: 15 May 2023).</a:t>
            </a:r>
          </a:p>
          <a:p>
            <a:pPr algn="just">
              <a:lnSpc>
                <a:spcPct val="107000"/>
              </a:lnSpc>
              <a:spcAft>
                <a:spcPts val="800"/>
              </a:spcAft>
            </a:pPr>
            <a:r>
              <a:rPr lang="en-GB" sz="1000" dirty="0">
                <a:effectLst/>
                <a:latin typeface="Arial" panose="020B0604020202020204" pitchFamily="34" charset="0"/>
                <a:ea typeface="DengXian" panose="02010600030101010101" pitchFamily="2" charset="-122"/>
                <a:cs typeface="Arial" panose="020B0604020202020204" pitchFamily="34" charset="0"/>
              </a:rPr>
              <a:t>British Dyslexia Association (2018) </a:t>
            </a:r>
            <a:r>
              <a:rPr lang="en-GB" sz="1000" i="1" dirty="0">
                <a:effectLst/>
                <a:latin typeface="Arial" panose="020B0604020202020204" pitchFamily="34" charset="0"/>
                <a:ea typeface="DengXian" panose="02010600030101010101" pitchFamily="2" charset="-122"/>
                <a:cs typeface="Arial" panose="020B0604020202020204" pitchFamily="34" charset="0"/>
              </a:rPr>
              <a:t>About Dyslexia</a:t>
            </a:r>
            <a:r>
              <a:rPr lang="en-GB" sz="1000" dirty="0">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7"/>
              </a:rPr>
              <a:t>What is dyslexia? - British Dyslexia Association (bdadyslexia.org.uk)</a:t>
            </a:r>
            <a:r>
              <a:rPr lang="en-GB" sz="1000" dirty="0">
                <a:effectLst/>
                <a:latin typeface="Arial" panose="020B0604020202020204" pitchFamily="34" charset="0"/>
                <a:ea typeface="DengXian" panose="02010600030101010101" pitchFamily="2" charset="-122"/>
                <a:cs typeface="Arial" panose="020B0604020202020204" pitchFamily="34" charset="0"/>
              </a:rPr>
              <a:t> (Accessed: 6 May 2023).</a:t>
            </a:r>
          </a:p>
          <a:p>
            <a:pPr algn="just">
              <a:lnSpc>
                <a:spcPct val="107000"/>
              </a:lnSpc>
              <a:spcAft>
                <a:spcPts val="800"/>
              </a:spcAft>
            </a:pPr>
            <a:r>
              <a:rPr lang="en-GB" sz="1000" dirty="0">
                <a:effectLst/>
                <a:latin typeface="Arial" panose="020B0604020202020204" pitchFamily="34" charset="0"/>
                <a:ea typeface="DengXian" panose="02010600030101010101" pitchFamily="2" charset="-122"/>
                <a:cs typeface="Arial" panose="020B0604020202020204" pitchFamily="34" charset="0"/>
              </a:rPr>
              <a:t>British Dyslexia Association (2019a) </a:t>
            </a:r>
            <a:r>
              <a:rPr lang="en-GB" sz="1000" i="1" dirty="0">
                <a:effectLst/>
                <a:latin typeface="Arial" panose="020B0604020202020204" pitchFamily="34" charset="0"/>
                <a:ea typeface="DengXian" panose="02010600030101010101" pitchFamily="2" charset="-122"/>
                <a:cs typeface="Arial" panose="020B0604020202020204" pitchFamily="34" charset="0"/>
              </a:rPr>
              <a:t>My child’s education.</a:t>
            </a:r>
            <a:r>
              <a:rPr lang="en-GB" sz="1000" dirty="0">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8"/>
              </a:rPr>
              <a:t>Reasonable adjustments in education - British Dyslexia Association (bdadyslexia.org.uk)</a:t>
            </a:r>
            <a:r>
              <a:rPr lang="en-GB" sz="1000" dirty="0">
                <a:effectLst/>
                <a:latin typeface="Arial" panose="020B0604020202020204" pitchFamily="34" charset="0"/>
                <a:ea typeface="DengXian" panose="02010600030101010101" pitchFamily="2" charset="-122"/>
                <a:cs typeface="Arial" panose="020B0604020202020204" pitchFamily="34" charset="0"/>
              </a:rPr>
              <a:t> (Accessed: 14 May 2023).</a:t>
            </a:r>
          </a:p>
          <a:p>
            <a:pPr algn="just">
              <a:lnSpc>
                <a:spcPct val="107000"/>
              </a:lnSpc>
              <a:spcAft>
                <a:spcPts val="800"/>
              </a:spcAft>
            </a:pPr>
            <a:r>
              <a:rPr lang="en-GB" sz="1000" dirty="0">
                <a:effectLst/>
                <a:latin typeface="Arial" panose="020B0604020202020204" pitchFamily="34" charset="0"/>
                <a:ea typeface="DengXian" panose="02010600030101010101" pitchFamily="2" charset="-122"/>
                <a:cs typeface="Arial" panose="020B0604020202020204" pitchFamily="34" charset="0"/>
              </a:rPr>
              <a:t>British Dyslexia Association (2019b) </a:t>
            </a:r>
            <a:r>
              <a:rPr lang="en-GB" sz="1000" i="1" dirty="0">
                <a:effectLst/>
                <a:latin typeface="Arial" panose="020B0604020202020204" pitchFamily="34" charset="0"/>
                <a:ea typeface="DengXian" panose="02010600030101010101" pitchFamily="2" charset="-122"/>
                <a:cs typeface="Arial" panose="020B0604020202020204" pitchFamily="34" charset="0"/>
              </a:rPr>
              <a:t>Is my child dyslexic?</a:t>
            </a:r>
            <a:r>
              <a:rPr lang="en-GB" sz="1000" dirty="0">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9"/>
              </a:rPr>
              <a:t>Diagnosis - British Dyslexia Association (bdadyslexia.org.uk)</a:t>
            </a:r>
            <a:r>
              <a:rPr lang="en-GB" sz="1000" dirty="0">
                <a:effectLst/>
                <a:latin typeface="Arial" panose="020B0604020202020204" pitchFamily="34" charset="0"/>
                <a:ea typeface="DengXian" panose="02010600030101010101" pitchFamily="2" charset="-122"/>
                <a:cs typeface="Arial" panose="020B0604020202020204" pitchFamily="34" charset="0"/>
              </a:rPr>
              <a:t> (Accessed: 15 May 2023).</a:t>
            </a:r>
          </a:p>
          <a:p>
            <a:pPr algn="just">
              <a:lnSpc>
                <a:spcPct val="107000"/>
              </a:lnSpc>
              <a:spcAft>
                <a:spcPts val="800"/>
              </a:spcAft>
            </a:pPr>
            <a:r>
              <a:rPr lang="en-GB" sz="1000" dirty="0">
                <a:effectLst/>
                <a:latin typeface="Arial" panose="020B0604020202020204" pitchFamily="34" charset="0"/>
                <a:ea typeface="DengXian" panose="02010600030101010101" pitchFamily="2" charset="-122"/>
                <a:cs typeface="Arial" panose="020B0604020202020204" pitchFamily="34" charset="0"/>
              </a:rPr>
              <a:t>British Dyslexia Association (2019c) </a:t>
            </a:r>
            <a:r>
              <a:rPr lang="en-GB" sz="1000" i="1" dirty="0">
                <a:effectLst/>
                <a:latin typeface="Arial" panose="020B0604020202020204" pitchFamily="34" charset="0"/>
                <a:ea typeface="DengXian" panose="02010600030101010101" pitchFamily="2" charset="-122"/>
                <a:cs typeface="Arial" panose="020B0604020202020204" pitchFamily="34" charset="0"/>
              </a:rPr>
              <a:t>How is dyslexia diagnosed?</a:t>
            </a:r>
            <a:r>
              <a:rPr lang="en-GB" sz="1000" dirty="0">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10"/>
              </a:rPr>
              <a:t>How is dyslexia diagnosed? - British Dyslexia Association (bdadyslexia.org.uk)</a:t>
            </a:r>
            <a:r>
              <a:rPr lang="en-GB" sz="1000" dirty="0">
                <a:effectLst/>
                <a:latin typeface="Arial" panose="020B0604020202020204" pitchFamily="34" charset="0"/>
                <a:ea typeface="DengXian" panose="02010600030101010101" pitchFamily="2" charset="-122"/>
                <a:cs typeface="Arial" panose="020B0604020202020204" pitchFamily="34" charset="0"/>
              </a:rPr>
              <a:t> (Accessed: 16 May 2023).</a:t>
            </a:r>
          </a:p>
          <a:p>
            <a:pPr algn="just">
              <a:lnSpc>
                <a:spcPct val="107000"/>
              </a:lnSpc>
              <a:spcAft>
                <a:spcPts val="800"/>
              </a:spcAft>
            </a:pPr>
            <a:r>
              <a:rPr lang="en-GB" sz="1000" dirty="0">
                <a:effectLst/>
                <a:latin typeface="Arial" panose="020B0604020202020204" pitchFamily="34" charset="0"/>
                <a:ea typeface="DengXian" panose="02010600030101010101" pitchFamily="2" charset="-122"/>
                <a:cs typeface="Arial" panose="020B0604020202020204" pitchFamily="34" charset="0"/>
              </a:rPr>
              <a:t>Conner, L. (2017) ‘Understanding dyslexia: competing theories, expanding definitions and ongoing controversy’, The </a:t>
            </a:r>
            <a:r>
              <a:rPr lang="en-GB" sz="1000" dirty="0" err="1">
                <a:effectLst/>
                <a:latin typeface="Arial" panose="020B0604020202020204" pitchFamily="34" charset="0"/>
                <a:ea typeface="DengXian" panose="02010600030101010101" pitchFamily="2" charset="-122"/>
                <a:cs typeface="Arial" panose="020B0604020202020204" pitchFamily="34" charset="0"/>
              </a:rPr>
              <a:t>STeP</a:t>
            </a:r>
            <a:r>
              <a:rPr lang="en-GB" sz="1000" dirty="0">
                <a:effectLst/>
                <a:latin typeface="Arial" panose="020B0604020202020204" pitchFamily="34" charset="0"/>
                <a:ea typeface="DengXian" panose="02010600030101010101" pitchFamily="2" charset="-122"/>
                <a:cs typeface="Arial" panose="020B0604020202020204" pitchFamily="34" charset="0"/>
              </a:rPr>
              <a:t> Journal, 4(2), pp. 11-18.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11"/>
              </a:rPr>
              <a:t>administrator,+Journal+manager,+Conner.pdf</a:t>
            </a:r>
            <a:r>
              <a:rPr lang="en-GB" sz="1000" dirty="0">
                <a:effectLst/>
                <a:latin typeface="Arial" panose="020B0604020202020204" pitchFamily="34" charset="0"/>
                <a:ea typeface="DengXian" panose="02010600030101010101" pitchFamily="2" charset="-122"/>
                <a:cs typeface="Arial" panose="020B0604020202020204" pitchFamily="34" charset="0"/>
              </a:rPr>
              <a:t> (Accessed: 15 May 2023).</a:t>
            </a:r>
          </a:p>
          <a:p>
            <a:pPr algn="just">
              <a:lnSpc>
                <a:spcPct val="107000"/>
              </a:lnSpc>
              <a:spcAft>
                <a:spcPts val="800"/>
              </a:spcAft>
            </a:pPr>
            <a:r>
              <a:rPr lang="en-GB" sz="1000" dirty="0">
                <a:effectLst/>
                <a:latin typeface="Arial" panose="020B0604020202020204" pitchFamily="34" charset="0"/>
                <a:ea typeface="DengXian" panose="02010600030101010101" pitchFamily="2" charset="-122"/>
                <a:cs typeface="Arial" panose="020B0604020202020204" pitchFamily="34" charset="0"/>
              </a:rPr>
              <a:t>CSIE (2018) </a:t>
            </a:r>
            <a:r>
              <a:rPr lang="en-GB" sz="1000" i="1" dirty="0">
                <a:effectLst/>
                <a:latin typeface="Arial" panose="020B0604020202020204" pitchFamily="34" charset="0"/>
                <a:ea typeface="DengXian" panose="02010600030101010101" pitchFamily="2" charset="-122"/>
                <a:cs typeface="Arial" panose="020B0604020202020204" pitchFamily="34" charset="0"/>
              </a:rPr>
              <a:t>Legislation and Guidance for Inclusive Education</a:t>
            </a:r>
            <a:r>
              <a:rPr lang="en-GB" sz="1000" dirty="0">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12"/>
              </a:rPr>
              <a:t>Legislation and guidance for inclusive education (csie.org.uk)</a:t>
            </a:r>
            <a:r>
              <a:rPr lang="en-GB" sz="1000" dirty="0">
                <a:effectLst/>
                <a:latin typeface="Arial" panose="020B0604020202020204" pitchFamily="34" charset="0"/>
                <a:ea typeface="DengXian" panose="02010600030101010101" pitchFamily="2" charset="-122"/>
                <a:cs typeface="Arial" panose="020B0604020202020204" pitchFamily="34" charset="0"/>
              </a:rPr>
              <a:t> (Accessed: 17 May 2023).</a:t>
            </a:r>
          </a:p>
          <a:p>
            <a:pPr algn="just">
              <a:lnSpc>
                <a:spcPct val="107000"/>
              </a:lnSpc>
              <a:spcAft>
                <a:spcPts val="800"/>
              </a:spcAft>
            </a:pPr>
            <a:r>
              <a:rPr lang="en-GB" sz="1000" dirty="0">
                <a:effectLst/>
                <a:latin typeface="Arial" panose="020B0604020202020204" pitchFamily="34" charset="0"/>
                <a:ea typeface="DengXian" panose="02010600030101010101" pitchFamily="2" charset="-122"/>
                <a:cs typeface="Arial" panose="020B0604020202020204" pitchFamily="34" charset="0"/>
              </a:rPr>
              <a:t>David Morgan Education (2019) </a:t>
            </a:r>
            <a:r>
              <a:rPr lang="en-GB" sz="1000" i="1" dirty="0">
                <a:effectLst/>
                <a:latin typeface="Arial" panose="020B0604020202020204" pitchFamily="34" charset="0"/>
                <a:ea typeface="DengXian" panose="02010600030101010101" pitchFamily="2" charset="-122"/>
                <a:cs typeface="Arial" panose="020B0604020202020204" pitchFamily="34" charset="0"/>
              </a:rPr>
              <a:t>The pros and cons of a dyslexia assessment</a:t>
            </a:r>
            <a:r>
              <a:rPr lang="en-GB" sz="1000" dirty="0">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13"/>
              </a:rPr>
              <a:t>The Pros and Cons of a Dyslexia Assessment | David Morgan Education (dm-ed.com)</a:t>
            </a:r>
            <a:r>
              <a:rPr lang="en-GB" sz="1000" dirty="0">
                <a:effectLst/>
                <a:latin typeface="Arial" panose="020B0604020202020204" pitchFamily="34" charset="0"/>
                <a:ea typeface="DengXian" panose="02010600030101010101" pitchFamily="2" charset="-122"/>
                <a:cs typeface="Arial" panose="020B0604020202020204" pitchFamily="34" charset="0"/>
              </a:rPr>
              <a:t> (Accessed: 16 May 2023).</a:t>
            </a:r>
          </a:p>
          <a:p>
            <a:pPr algn="just">
              <a:lnSpc>
                <a:spcPct val="107000"/>
              </a:lnSpc>
              <a:spcAft>
                <a:spcPts val="800"/>
              </a:spcAft>
            </a:pPr>
            <a:r>
              <a:rPr lang="en-GB" sz="1000" dirty="0">
                <a:effectLst/>
                <a:latin typeface="Arial" panose="020B0604020202020204" pitchFamily="34" charset="0"/>
                <a:ea typeface="DengXian" panose="02010600030101010101" pitchFamily="2" charset="-122"/>
                <a:cs typeface="Arial" panose="020B0604020202020204" pitchFamily="34" charset="0"/>
              </a:rPr>
              <a:t>Disability Nottinghamshire (2020) </a:t>
            </a:r>
            <a:r>
              <a:rPr lang="en-GB" sz="1000" i="1" dirty="0">
                <a:effectLst/>
                <a:latin typeface="Arial" panose="020B0604020202020204" pitchFamily="34" charset="0"/>
                <a:ea typeface="DengXian" panose="02010600030101010101" pitchFamily="2" charset="-122"/>
                <a:cs typeface="Arial" panose="020B0604020202020204" pitchFamily="34" charset="0"/>
              </a:rPr>
              <a:t>The Social Model vs. The Medical Model of Disability</a:t>
            </a:r>
            <a:r>
              <a:rPr lang="en-GB" sz="1000" dirty="0">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14"/>
              </a:rPr>
              <a:t>Social Model vs Medical Model of disability - disabilitynottinghamshire.org.uk</a:t>
            </a:r>
            <a:r>
              <a:rPr lang="en-GB" sz="1000" dirty="0">
                <a:effectLst/>
                <a:latin typeface="Arial" panose="020B0604020202020204" pitchFamily="34" charset="0"/>
                <a:ea typeface="DengXian" panose="02010600030101010101" pitchFamily="2" charset="-122"/>
                <a:cs typeface="Arial" panose="020B0604020202020204" pitchFamily="34" charset="0"/>
              </a:rPr>
              <a:t> (Accessed: 17 May 2023).</a:t>
            </a:r>
          </a:p>
          <a:p>
            <a:pPr algn="just">
              <a:lnSpc>
                <a:spcPct val="107000"/>
              </a:lnSpc>
              <a:spcAft>
                <a:spcPts val="800"/>
              </a:spcAft>
            </a:pPr>
            <a:r>
              <a:rPr lang="en-GB" sz="1000" i="1" dirty="0">
                <a:effectLst/>
                <a:latin typeface="Arial" panose="020B0604020202020204" pitchFamily="34" charset="0"/>
                <a:ea typeface="DengXian" panose="02010600030101010101" pitchFamily="2" charset="-122"/>
                <a:cs typeface="Arial" panose="020B0604020202020204" pitchFamily="34" charset="0"/>
              </a:rPr>
              <a:t>Equality Act 2010, c.1.</a:t>
            </a:r>
            <a:r>
              <a:rPr lang="en-GB" sz="1000" dirty="0">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15"/>
              </a:rPr>
              <a:t>Equality Act 2010 (legislation.gov.uk)</a:t>
            </a:r>
            <a:r>
              <a:rPr lang="en-GB" sz="1000" dirty="0">
                <a:effectLst/>
                <a:latin typeface="Arial" panose="020B0604020202020204" pitchFamily="34" charset="0"/>
                <a:ea typeface="DengXian" panose="02010600030101010101" pitchFamily="2" charset="-122"/>
                <a:cs typeface="Arial" panose="020B0604020202020204" pitchFamily="34" charset="0"/>
              </a:rPr>
              <a:t> (Accessed: 14 May 2023).</a:t>
            </a:r>
          </a:p>
          <a:p>
            <a:pPr algn="just">
              <a:lnSpc>
                <a:spcPct val="107000"/>
              </a:lnSpc>
              <a:spcAft>
                <a:spcPts val="800"/>
              </a:spcAft>
            </a:pPr>
            <a:r>
              <a:rPr lang="en-GB" sz="1000" dirty="0">
                <a:effectLst/>
                <a:latin typeface="Arial" panose="020B0604020202020204" pitchFamily="34" charset="0"/>
                <a:ea typeface="DengXian" panose="02010600030101010101" pitchFamily="2" charset="-122"/>
                <a:cs typeface="Arial" panose="020B0604020202020204" pitchFamily="34" charset="0"/>
              </a:rPr>
              <a:t>European Dyslexia Association (2020) </a:t>
            </a:r>
            <a:r>
              <a:rPr lang="en-GB" sz="1000" i="1" dirty="0">
                <a:effectLst/>
                <a:latin typeface="Arial" panose="020B0604020202020204" pitchFamily="34" charset="0"/>
                <a:ea typeface="DengXian" panose="02010600030101010101" pitchFamily="2" charset="-122"/>
                <a:cs typeface="Arial" panose="020B0604020202020204" pitchFamily="34" charset="0"/>
              </a:rPr>
              <a:t>What is Dyslexia?</a:t>
            </a:r>
            <a:r>
              <a:rPr lang="en-GB" sz="1000" dirty="0">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16"/>
              </a:rPr>
              <a:t>What is dyslexia – European Dyslexia Association (eda-info.eu)</a:t>
            </a:r>
            <a:r>
              <a:rPr lang="en-GB" sz="1000" dirty="0">
                <a:effectLst/>
                <a:latin typeface="Arial" panose="020B0604020202020204" pitchFamily="34" charset="0"/>
                <a:ea typeface="DengXian" panose="02010600030101010101" pitchFamily="2" charset="-122"/>
                <a:cs typeface="Arial" panose="020B0604020202020204" pitchFamily="34" charset="0"/>
              </a:rPr>
              <a:t> (Accessed: 15 May 2023).</a:t>
            </a:r>
          </a:p>
          <a:p>
            <a:pPr algn="just">
              <a:lnSpc>
                <a:spcPct val="107000"/>
              </a:lnSpc>
              <a:spcAft>
                <a:spcPts val="800"/>
              </a:spcAft>
            </a:pP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Handler, S.M. (2016) ‘Dyslexia: What you need to know’, </a:t>
            </a:r>
            <a:r>
              <a:rPr lang="en-GB" sz="1000" i="1" dirty="0">
                <a:solidFill>
                  <a:srgbClr val="222222"/>
                </a:solidFill>
                <a:effectLst/>
                <a:latin typeface="Arial" panose="020B0604020202020204" pitchFamily="34" charset="0"/>
                <a:ea typeface="DengXian" panose="02010600030101010101" pitchFamily="2" charset="-122"/>
                <a:cs typeface="Arial" panose="020B0604020202020204" pitchFamily="34" charset="0"/>
              </a:rPr>
              <a:t>Contemporary Paediatrics</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a:t>
            </a:r>
            <a:r>
              <a:rPr lang="en-GB" sz="1000" i="1" dirty="0">
                <a:solidFill>
                  <a:srgbClr val="222222"/>
                </a:solidFill>
                <a:effectLst/>
                <a:latin typeface="Arial" panose="020B0604020202020204" pitchFamily="34" charset="0"/>
                <a:ea typeface="DengXian" panose="02010600030101010101" pitchFamily="2" charset="-122"/>
                <a:cs typeface="Arial" panose="020B0604020202020204" pitchFamily="34" charset="0"/>
              </a:rPr>
              <a:t>33</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(8), p.18.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17"/>
              </a:rPr>
              <a:t>Dyslexia: What you need to know - ProQuest</a:t>
            </a:r>
            <a:r>
              <a:rPr lang="en-GB" sz="1000" dirty="0">
                <a:effectLst/>
                <a:latin typeface="Arial" panose="020B0604020202020204" pitchFamily="34" charset="0"/>
                <a:ea typeface="DengXian" panose="02010600030101010101" pitchFamily="2" charset="-122"/>
                <a:cs typeface="Arial" panose="020B0604020202020204" pitchFamily="34" charset="0"/>
              </a:rPr>
              <a:t> (Accessed: 12 May 2023).</a:t>
            </a:r>
          </a:p>
          <a:p>
            <a:pPr algn="just">
              <a:lnSpc>
                <a:spcPct val="107000"/>
              </a:lnSpc>
              <a:spcAft>
                <a:spcPts val="800"/>
              </a:spcAft>
            </a:pPr>
            <a:r>
              <a:rPr lang="en-GB" sz="1000" dirty="0">
                <a:effectLst/>
                <a:latin typeface="Arial" panose="020B0604020202020204" pitchFamily="34" charset="0"/>
                <a:ea typeface="DengXian" panose="02010600030101010101" pitchFamily="2" charset="-122"/>
                <a:cs typeface="Arial" panose="020B0604020202020204" pitchFamily="34" charset="0"/>
              </a:rPr>
              <a:t>International Dyslexia Association (2021) </a:t>
            </a:r>
            <a:r>
              <a:rPr lang="en-GB" sz="1000" i="1" dirty="0">
                <a:effectLst/>
                <a:latin typeface="Arial" panose="020B0604020202020204" pitchFamily="34" charset="0"/>
                <a:ea typeface="DengXian" panose="02010600030101010101" pitchFamily="2" charset="-122"/>
                <a:cs typeface="Arial" panose="020B0604020202020204" pitchFamily="34" charset="0"/>
              </a:rPr>
              <a:t>Common Characteristics of Dyslexia</a:t>
            </a:r>
            <a:r>
              <a:rPr lang="en-GB" sz="1000" dirty="0">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18"/>
              </a:rPr>
              <a:t>Common Characteristics of Dyslexia - IDA Tennessee (dyslexiaida.org)</a:t>
            </a:r>
            <a:r>
              <a:rPr lang="en-GB" sz="1000" dirty="0">
                <a:effectLst/>
                <a:latin typeface="Arial" panose="020B0604020202020204" pitchFamily="34" charset="0"/>
                <a:ea typeface="DengXian" panose="02010600030101010101" pitchFamily="2" charset="-122"/>
                <a:cs typeface="Arial" panose="020B0604020202020204" pitchFamily="34" charset="0"/>
              </a:rPr>
              <a:t> (Accessed: 6 May 2023).</a:t>
            </a:r>
          </a:p>
          <a:p>
            <a:pPr algn="just">
              <a:lnSpc>
                <a:spcPct val="107000"/>
              </a:lnSpc>
              <a:spcAft>
                <a:spcPts val="800"/>
              </a:spcAft>
            </a:pPr>
            <a:endParaRPr lang="en-GB" sz="900"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735491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754296B-0BD9-337F-1FE4-FCD596070F5D}"/>
              </a:ext>
            </a:extLst>
          </p:cNvPr>
          <p:cNvSpPr txBox="1"/>
          <p:nvPr/>
        </p:nvSpPr>
        <p:spPr>
          <a:xfrm>
            <a:off x="201386" y="801347"/>
            <a:ext cx="11789228" cy="5468485"/>
          </a:xfrm>
          <a:prstGeom prst="rect">
            <a:avLst/>
          </a:prstGeom>
          <a:noFill/>
        </p:spPr>
        <p:txBody>
          <a:bodyPr wrap="square">
            <a:spAutoFit/>
          </a:bodyPr>
          <a:lstStyle/>
          <a:p>
            <a:pPr algn="just">
              <a:lnSpc>
                <a:spcPct val="107000"/>
              </a:lnSpc>
              <a:spcAft>
                <a:spcPts val="800"/>
              </a:spcAft>
            </a:pPr>
            <a:r>
              <a:rPr lang="en-GB" sz="1000" dirty="0">
                <a:solidFill>
                  <a:srgbClr val="333333"/>
                </a:solidFill>
                <a:effectLst/>
                <a:latin typeface="Arial" panose="020B0604020202020204" pitchFamily="34" charset="0"/>
                <a:ea typeface="DengXian" panose="02010600030101010101" pitchFamily="2" charset="-122"/>
                <a:cs typeface="Arial" panose="020B0604020202020204" pitchFamily="34" charset="0"/>
              </a:rPr>
              <a:t>John-</a:t>
            </a:r>
            <a:r>
              <a:rPr lang="en-GB" sz="1000" dirty="0" err="1">
                <a:solidFill>
                  <a:srgbClr val="333333"/>
                </a:solidFill>
                <a:effectLst/>
                <a:latin typeface="Arial" panose="020B0604020202020204" pitchFamily="34" charset="0"/>
                <a:ea typeface="DengXian" panose="02010600030101010101" pitchFamily="2" charset="-122"/>
                <a:cs typeface="Arial" panose="020B0604020202020204" pitchFamily="34" charset="0"/>
              </a:rPr>
              <a:t>Adubasim</a:t>
            </a:r>
            <a:r>
              <a:rPr lang="en-GB" sz="1000" dirty="0">
                <a:solidFill>
                  <a:srgbClr val="333333"/>
                </a:solidFill>
                <a:effectLst/>
                <a:latin typeface="Arial" panose="020B0604020202020204" pitchFamily="34" charset="0"/>
                <a:ea typeface="DengXian" panose="02010600030101010101" pitchFamily="2" charset="-122"/>
                <a:cs typeface="Arial" panose="020B0604020202020204" pitchFamily="34" charset="0"/>
              </a:rPr>
              <a:t> </a:t>
            </a:r>
            <a:r>
              <a:rPr lang="en-GB" sz="1000" dirty="0" err="1">
                <a:solidFill>
                  <a:srgbClr val="333333"/>
                </a:solidFill>
                <a:effectLst/>
                <a:latin typeface="Arial" panose="020B0604020202020204" pitchFamily="34" charset="0"/>
                <a:ea typeface="DengXian" panose="02010600030101010101" pitchFamily="2" charset="-122"/>
                <a:cs typeface="Arial" panose="020B0604020202020204" pitchFamily="34" charset="0"/>
              </a:rPr>
              <a:t>Ijeoma</a:t>
            </a:r>
            <a:r>
              <a:rPr lang="en-GB" sz="1000" dirty="0">
                <a:solidFill>
                  <a:srgbClr val="333333"/>
                </a:solidFill>
                <a:effectLst/>
                <a:latin typeface="Arial" panose="020B0604020202020204" pitchFamily="34" charset="0"/>
                <a:ea typeface="DengXian" panose="02010600030101010101" pitchFamily="2" charset="-122"/>
                <a:cs typeface="Arial" panose="020B0604020202020204" pitchFamily="34" charset="0"/>
              </a:rPr>
              <a:t> C. and </a:t>
            </a:r>
            <a:r>
              <a:rPr lang="en-GB" sz="1000" dirty="0" err="1">
                <a:solidFill>
                  <a:srgbClr val="333333"/>
                </a:solidFill>
                <a:effectLst/>
                <a:latin typeface="Arial" panose="020B0604020202020204" pitchFamily="34" charset="0"/>
                <a:ea typeface="DengXian" panose="02010600030101010101" pitchFamily="2" charset="-122"/>
                <a:cs typeface="Arial" panose="020B0604020202020204" pitchFamily="34" charset="0"/>
              </a:rPr>
              <a:t>Ugwu</a:t>
            </a:r>
            <a:r>
              <a:rPr lang="en-GB" sz="1000" dirty="0">
                <a:solidFill>
                  <a:srgbClr val="333333"/>
                </a:solidFill>
                <a:effectLst/>
                <a:latin typeface="Arial" panose="020B0604020202020204" pitchFamily="34" charset="0"/>
                <a:ea typeface="DengXian" panose="02010600030101010101" pitchFamily="2" charset="-122"/>
                <a:cs typeface="Arial" panose="020B0604020202020204" pitchFamily="34" charset="0"/>
              </a:rPr>
              <a:t> </a:t>
            </a:r>
            <a:r>
              <a:rPr lang="en-GB" sz="1000" dirty="0" err="1">
                <a:solidFill>
                  <a:srgbClr val="333333"/>
                </a:solidFill>
                <a:effectLst/>
                <a:latin typeface="Arial" panose="020B0604020202020204" pitchFamily="34" charset="0"/>
                <a:ea typeface="DengXian" panose="02010600030101010101" pitchFamily="2" charset="-122"/>
                <a:cs typeface="Arial" panose="020B0604020202020204" pitchFamily="34" charset="0"/>
              </a:rPr>
              <a:t>Chinelo</a:t>
            </a:r>
            <a:r>
              <a:rPr lang="en-GB" sz="1000" dirty="0">
                <a:solidFill>
                  <a:srgbClr val="333333"/>
                </a:solidFill>
                <a:effectLst/>
                <a:latin typeface="Arial" panose="020B0604020202020204" pitchFamily="34" charset="0"/>
                <a:ea typeface="DengXian" panose="02010600030101010101" pitchFamily="2" charset="-122"/>
                <a:cs typeface="Arial" panose="020B0604020202020204" pitchFamily="34" charset="0"/>
              </a:rPr>
              <a:t> J. (2019) ‘Dyslexia, Neurodevelopmental Conditions and </a:t>
            </a:r>
            <a:r>
              <a:rPr lang="en-GB" sz="1000" dirty="0" err="1">
                <a:solidFill>
                  <a:srgbClr val="333333"/>
                </a:solidFill>
                <a:effectLst/>
                <a:latin typeface="Arial" panose="020B0604020202020204" pitchFamily="34" charset="0"/>
                <a:ea typeface="DengXian" panose="02010600030101010101" pitchFamily="2" charset="-122"/>
                <a:cs typeface="Arial" panose="020B0604020202020204" pitchFamily="34" charset="0"/>
              </a:rPr>
              <a:t>Comobidity</a:t>
            </a:r>
            <a:r>
              <a:rPr lang="en-GB" sz="1000" dirty="0">
                <a:solidFill>
                  <a:srgbClr val="333333"/>
                </a:solidFill>
                <a:effectLst/>
                <a:latin typeface="Arial" panose="020B0604020202020204" pitchFamily="34" charset="0"/>
                <a:ea typeface="DengXian" panose="02010600030101010101" pitchFamily="2" charset="-122"/>
                <a:cs typeface="Arial" panose="020B0604020202020204" pitchFamily="34" charset="0"/>
              </a:rPr>
              <a:t>: A Rule Rather than an Exception’, </a:t>
            </a:r>
            <a:r>
              <a:rPr lang="en-GB" sz="1000" i="1" dirty="0">
                <a:solidFill>
                  <a:srgbClr val="333333"/>
                </a:solidFill>
                <a:effectLst/>
                <a:latin typeface="Arial" panose="020B0604020202020204" pitchFamily="34" charset="0"/>
                <a:ea typeface="DengXian" panose="02010600030101010101" pitchFamily="2" charset="-122"/>
                <a:cs typeface="Arial" panose="020B0604020202020204" pitchFamily="34" charset="0"/>
              </a:rPr>
              <a:t>Arch </a:t>
            </a:r>
            <a:r>
              <a:rPr lang="en-GB" sz="1000" i="1" dirty="0" err="1">
                <a:solidFill>
                  <a:srgbClr val="333333"/>
                </a:solidFill>
                <a:effectLst/>
                <a:latin typeface="Arial" panose="020B0604020202020204" pitchFamily="34" charset="0"/>
                <a:ea typeface="DengXian" panose="02010600030101010101" pitchFamily="2" charset="-122"/>
                <a:cs typeface="Arial" panose="020B0604020202020204" pitchFamily="34" charset="0"/>
              </a:rPr>
              <a:t>Neurol</a:t>
            </a:r>
            <a:r>
              <a:rPr lang="en-GB" sz="1000" i="1" dirty="0">
                <a:solidFill>
                  <a:srgbClr val="333333"/>
                </a:solidFill>
                <a:effectLst/>
                <a:latin typeface="Arial" panose="020B0604020202020204" pitchFamily="34" charset="0"/>
                <a:ea typeface="DengXian" panose="02010600030101010101" pitchFamily="2" charset="-122"/>
                <a:cs typeface="Arial" panose="020B0604020202020204" pitchFamily="34" charset="0"/>
              </a:rPr>
              <a:t> &amp; </a:t>
            </a:r>
            <a:r>
              <a:rPr lang="en-GB" sz="1000" i="1" dirty="0" err="1">
                <a:solidFill>
                  <a:srgbClr val="333333"/>
                </a:solidFill>
                <a:effectLst/>
                <a:latin typeface="Arial" panose="020B0604020202020204" pitchFamily="34" charset="0"/>
                <a:ea typeface="DengXian" panose="02010600030101010101" pitchFamily="2" charset="-122"/>
                <a:cs typeface="Arial" panose="020B0604020202020204" pitchFamily="34" charset="0"/>
              </a:rPr>
              <a:t>Neurosci</a:t>
            </a:r>
            <a:r>
              <a:rPr lang="en-GB" sz="1000" dirty="0">
                <a:solidFill>
                  <a:srgbClr val="333333"/>
                </a:solidFill>
                <a:effectLst/>
                <a:latin typeface="Arial" panose="020B0604020202020204" pitchFamily="34" charset="0"/>
                <a:ea typeface="DengXian" panose="02010600030101010101" pitchFamily="2" charset="-122"/>
                <a:cs typeface="Arial" panose="020B0604020202020204" pitchFamily="34" charset="0"/>
              </a:rPr>
              <a:t>. 4(2): 2019.</a:t>
            </a:r>
            <a:r>
              <a:rPr lang="en-GB" sz="1000" dirty="0">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2"/>
              </a:rPr>
              <a:t>Dyslexia, Neurodevelopmental Conditions and </a:t>
            </a:r>
            <a:r>
              <a:rPr lang="en-GB" sz="1000" u="sng" dirty="0" err="1">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2"/>
              </a:rPr>
              <a:t>Comobidity</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2"/>
              </a:rPr>
              <a:t>: A Rule Rather than an Exception | Iris Publishers</a:t>
            </a:r>
            <a:r>
              <a:rPr lang="en-GB" sz="1000" dirty="0">
                <a:effectLst/>
                <a:latin typeface="Arial" panose="020B0604020202020204" pitchFamily="34" charset="0"/>
                <a:ea typeface="DengXian" panose="02010600030101010101" pitchFamily="2" charset="-122"/>
                <a:cs typeface="Arial" panose="020B0604020202020204" pitchFamily="34" charset="0"/>
              </a:rPr>
              <a:t> (Accessed: 16 May 2023).</a:t>
            </a:r>
          </a:p>
          <a:p>
            <a:pPr algn="just">
              <a:lnSpc>
                <a:spcPct val="107000"/>
              </a:lnSpc>
              <a:spcAft>
                <a:spcPts val="800"/>
              </a:spcAft>
            </a:pP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Kearns, D.M. </a:t>
            </a:r>
            <a:r>
              <a:rPr lang="en-GB" sz="1000" i="1" dirty="0">
                <a:solidFill>
                  <a:srgbClr val="222222"/>
                </a:solidFill>
                <a:effectLst/>
                <a:latin typeface="Arial" panose="020B0604020202020204" pitchFamily="34" charset="0"/>
                <a:ea typeface="DengXian" panose="02010600030101010101" pitchFamily="2" charset="-122"/>
                <a:cs typeface="Arial" panose="020B0604020202020204" pitchFamily="34" charset="0"/>
              </a:rPr>
              <a:t>et al</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(2019) ‘The neurobiology of dyslexia’, </a:t>
            </a:r>
            <a:r>
              <a:rPr lang="en-GB" sz="1000" i="1" dirty="0">
                <a:solidFill>
                  <a:srgbClr val="222222"/>
                </a:solidFill>
                <a:effectLst/>
                <a:latin typeface="Arial" panose="020B0604020202020204" pitchFamily="34" charset="0"/>
                <a:ea typeface="DengXian" panose="02010600030101010101" pitchFamily="2" charset="-122"/>
                <a:cs typeface="Arial" panose="020B0604020202020204" pitchFamily="34" charset="0"/>
              </a:rPr>
              <a:t>Teaching Exceptional Children</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a:t>
            </a:r>
            <a:r>
              <a:rPr lang="en-GB" sz="1000" i="1" dirty="0">
                <a:solidFill>
                  <a:srgbClr val="222222"/>
                </a:solidFill>
                <a:effectLst/>
                <a:latin typeface="Arial" panose="020B0604020202020204" pitchFamily="34" charset="0"/>
                <a:ea typeface="DengXian" panose="02010600030101010101" pitchFamily="2" charset="-122"/>
                <a:cs typeface="Arial" panose="020B0604020202020204" pitchFamily="34" charset="0"/>
              </a:rPr>
              <a:t>51</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(3), pp.175-188.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3"/>
              </a:rPr>
              <a:t>The Neurobiology of Dyslexia (escholarship.org)</a:t>
            </a:r>
            <a:r>
              <a:rPr lang="en-GB" sz="1000" dirty="0">
                <a:effectLst/>
                <a:latin typeface="Arial" panose="020B0604020202020204" pitchFamily="34" charset="0"/>
                <a:ea typeface="DengXian" panose="02010600030101010101" pitchFamily="2" charset="-122"/>
                <a:cs typeface="Arial" panose="020B0604020202020204" pitchFamily="34" charset="0"/>
              </a:rPr>
              <a:t> (Accessed: 15 May 2023).</a:t>
            </a:r>
          </a:p>
          <a:p>
            <a:pPr algn="just">
              <a:lnSpc>
                <a:spcPct val="107000"/>
              </a:lnSpc>
              <a:spcAft>
                <a:spcPts val="800"/>
              </a:spcAft>
            </a:pP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Knight, C. (2018) ‘What is dyslexia? An exploration of the relationship between teachers' understandings of dyslexia and their training experiences’, </a:t>
            </a:r>
            <a:r>
              <a:rPr lang="en-GB" sz="1000" i="1" dirty="0">
                <a:solidFill>
                  <a:srgbClr val="222222"/>
                </a:solidFill>
                <a:effectLst/>
                <a:latin typeface="Arial" panose="020B0604020202020204" pitchFamily="34" charset="0"/>
                <a:ea typeface="DengXian" panose="02010600030101010101" pitchFamily="2" charset="-122"/>
                <a:cs typeface="Arial" panose="020B0604020202020204" pitchFamily="34" charset="0"/>
              </a:rPr>
              <a:t>Dyslexia</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a:t>
            </a:r>
            <a:r>
              <a:rPr lang="en-GB" sz="1000" i="1" dirty="0">
                <a:solidFill>
                  <a:srgbClr val="222222"/>
                </a:solidFill>
                <a:effectLst/>
                <a:latin typeface="Arial" panose="020B0604020202020204" pitchFamily="34" charset="0"/>
                <a:ea typeface="DengXian" panose="02010600030101010101" pitchFamily="2" charset="-122"/>
                <a:cs typeface="Arial" panose="020B0604020202020204" pitchFamily="34" charset="0"/>
              </a:rPr>
              <a:t>24</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(3), pp.207-219.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4"/>
              </a:rPr>
              <a:t>What is dyslexia? An exploration of the relationship between teachers' understandings of dyslexia and their training experiences - Knight - 2018 - Dyslexia - Wiley Online Library</a:t>
            </a:r>
            <a:r>
              <a:rPr lang="en-GB" sz="1000" dirty="0">
                <a:effectLst/>
                <a:latin typeface="Arial" panose="020B0604020202020204" pitchFamily="34" charset="0"/>
                <a:ea typeface="DengXian" panose="02010600030101010101" pitchFamily="2" charset="-122"/>
                <a:cs typeface="Arial" panose="020B0604020202020204" pitchFamily="34" charset="0"/>
              </a:rPr>
              <a:t> (Accessed: 15 May 2023).</a:t>
            </a:r>
          </a:p>
          <a:p>
            <a:pPr algn="just">
              <a:lnSpc>
                <a:spcPct val="107000"/>
              </a:lnSpc>
              <a:spcAft>
                <a:spcPts val="800"/>
              </a:spcAft>
            </a:pP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Knight, C. (2021) ‘The impact of the dyslexia label on academic outlook and aspirations: An analysis using propensity score matching’, </a:t>
            </a:r>
            <a:r>
              <a:rPr lang="en-GB" sz="1000" i="1" dirty="0">
                <a:effectLst/>
                <a:latin typeface="Arial" panose="020B0604020202020204" pitchFamily="34" charset="0"/>
                <a:ea typeface="DengXian" panose="02010600030101010101" pitchFamily="2" charset="-122"/>
                <a:cs typeface="Arial" panose="020B0604020202020204" pitchFamily="34" charset="0"/>
              </a:rPr>
              <a:t>British Journal of Educational Psychology</a:t>
            </a:r>
            <a:r>
              <a:rPr lang="en-GB" sz="1000" dirty="0">
                <a:effectLst/>
                <a:latin typeface="Arial" panose="020B0604020202020204" pitchFamily="34" charset="0"/>
                <a:ea typeface="DengXian" panose="02010600030101010101" pitchFamily="2" charset="-122"/>
                <a:cs typeface="Arial" panose="020B0604020202020204" pitchFamily="34" charset="0"/>
              </a:rPr>
              <a:t>, </a:t>
            </a:r>
            <a:r>
              <a:rPr lang="en-GB" sz="1000" i="1" dirty="0">
                <a:effectLst/>
                <a:latin typeface="Arial" panose="020B0604020202020204" pitchFamily="34" charset="0"/>
                <a:ea typeface="DengXian" panose="02010600030101010101" pitchFamily="2" charset="-122"/>
                <a:cs typeface="Arial" panose="020B0604020202020204" pitchFamily="34" charset="0"/>
              </a:rPr>
              <a:t>91</a:t>
            </a:r>
            <a:r>
              <a:rPr lang="en-GB" sz="1000" dirty="0">
                <a:effectLst/>
                <a:latin typeface="Arial" panose="020B0604020202020204" pitchFamily="34" charset="0"/>
                <a:ea typeface="DengXian" panose="02010600030101010101" pitchFamily="2" charset="-122"/>
                <a:cs typeface="Arial" panose="020B0604020202020204" pitchFamily="34" charset="0"/>
              </a:rPr>
              <a:t>(4), pp.1110-1126.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5"/>
              </a:rPr>
              <a:t>The impact of the dyslexia label on academic outlook and aspirations: An analysis using propensity score matching - Knight - 2021 - British Journal of Educational Psychology - Wiley Online Library</a:t>
            </a:r>
            <a:r>
              <a:rPr lang="en-GB" sz="1000" dirty="0">
                <a:effectLst/>
                <a:latin typeface="Arial" panose="020B0604020202020204" pitchFamily="34" charset="0"/>
                <a:ea typeface="DengXian" panose="02010600030101010101" pitchFamily="2" charset="-122"/>
                <a:cs typeface="Arial" panose="020B0604020202020204" pitchFamily="34" charset="0"/>
              </a:rPr>
              <a:t> (Accessed: 16 May 2023).</a:t>
            </a:r>
          </a:p>
          <a:p>
            <a:pPr algn="just">
              <a:lnSpc>
                <a:spcPct val="107000"/>
              </a:lnSpc>
              <a:spcAft>
                <a:spcPts val="800"/>
              </a:spcAft>
            </a:pP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Macdonald, S. (2019) ‘From 'Disordered' to 'Diverse’: Defining Six Sociological Frameworks Employed in the Study of Dyslexia in the UK’, </a:t>
            </a:r>
            <a:r>
              <a:rPr lang="en-GB" sz="1000" i="1" dirty="0">
                <a:solidFill>
                  <a:srgbClr val="222222"/>
                </a:solidFill>
                <a:effectLst/>
                <a:latin typeface="Arial" panose="020B0604020202020204" pitchFamily="34" charset="0"/>
                <a:ea typeface="DengXian" panose="02010600030101010101" pitchFamily="2" charset="-122"/>
                <a:cs typeface="Arial" panose="020B0604020202020204" pitchFamily="34" charset="0"/>
              </a:rPr>
              <a:t>Insights into Learning Disabilities</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a:t>
            </a:r>
            <a:r>
              <a:rPr lang="en-GB" sz="1000" i="1" dirty="0">
                <a:solidFill>
                  <a:srgbClr val="222222"/>
                </a:solidFill>
                <a:effectLst/>
                <a:latin typeface="Arial" panose="020B0604020202020204" pitchFamily="34" charset="0"/>
                <a:ea typeface="DengXian" panose="02010600030101010101" pitchFamily="2" charset="-122"/>
                <a:cs typeface="Arial" panose="020B0604020202020204" pitchFamily="34" charset="0"/>
              </a:rPr>
              <a:t>16</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(1), pp.1-22.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6"/>
              </a:rPr>
              <a:t>EJ1218476.pdf (ed.gov)</a:t>
            </a:r>
            <a:r>
              <a:rPr lang="en-GB" sz="1000" dirty="0">
                <a:effectLst/>
                <a:latin typeface="Arial" panose="020B0604020202020204" pitchFamily="34" charset="0"/>
                <a:ea typeface="DengXian" panose="02010600030101010101" pitchFamily="2" charset="-122"/>
                <a:cs typeface="Arial" panose="020B0604020202020204" pitchFamily="34" charset="0"/>
              </a:rPr>
              <a:t> (Accessed: 13 May 2023).</a:t>
            </a:r>
          </a:p>
          <a:p>
            <a:pPr algn="just">
              <a:lnSpc>
                <a:spcPct val="107000"/>
              </a:lnSpc>
              <a:spcAft>
                <a:spcPts val="800"/>
              </a:spcAft>
            </a:pP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Musgrove, H. (2023) ‘Dyslexia: Breaking Through Barriers’, </a:t>
            </a:r>
            <a:r>
              <a:rPr lang="en-GB" sz="1000" i="1" dirty="0" err="1">
                <a:solidFill>
                  <a:srgbClr val="222222"/>
                </a:solidFill>
                <a:effectLst/>
                <a:latin typeface="Arial" panose="020B0604020202020204" pitchFamily="34" charset="0"/>
                <a:ea typeface="DengXian" panose="02010600030101010101" pitchFamily="2" charset="-122"/>
                <a:cs typeface="Arial" panose="020B0604020202020204" pitchFamily="34" charset="0"/>
              </a:rPr>
              <a:t>Lexxic</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[blog]. 10 January.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7"/>
              </a:rPr>
              <a:t>Dyslexia: Breaking Through Barriers | </a:t>
            </a:r>
            <a:r>
              <a:rPr lang="en-GB" sz="1000" u="sng" dirty="0" err="1">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7"/>
              </a:rPr>
              <a:t>Lexxic</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7"/>
              </a:rPr>
              <a:t> Blog</a:t>
            </a:r>
            <a:r>
              <a:rPr lang="en-GB" sz="1000" dirty="0">
                <a:effectLst/>
                <a:latin typeface="Arial" panose="020B0604020202020204" pitchFamily="34" charset="0"/>
                <a:ea typeface="DengXian" panose="02010600030101010101" pitchFamily="2" charset="-122"/>
                <a:cs typeface="Arial" panose="020B0604020202020204" pitchFamily="34" charset="0"/>
              </a:rPr>
              <a:t> (Accessed: 18 May 2023).</a:t>
            </a:r>
          </a:p>
          <a:p>
            <a:pPr algn="just">
              <a:lnSpc>
                <a:spcPct val="107000"/>
              </a:lnSpc>
              <a:spcAft>
                <a:spcPts val="800"/>
              </a:spcAft>
            </a:pPr>
            <a:r>
              <a:rPr lang="en-GB" sz="1000" dirty="0">
                <a:effectLst/>
                <a:latin typeface="Arial" panose="020B0604020202020204" pitchFamily="34" charset="0"/>
                <a:ea typeface="DengXian" panose="02010600030101010101" pitchFamily="2" charset="-122"/>
                <a:cs typeface="Arial" panose="020B0604020202020204" pitchFamily="34" charset="0"/>
              </a:rPr>
              <a:t>NHS (2022a)</a:t>
            </a:r>
            <a:r>
              <a:rPr lang="en-GB" sz="1000" i="1" dirty="0">
                <a:effectLst/>
                <a:latin typeface="Arial" panose="020B0604020202020204" pitchFamily="34" charset="0"/>
                <a:ea typeface="DengXian" panose="02010600030101010101" pitchFamily="2" charset="-122"/>
                <a:cs typeface="Arial" panose="020B0604020202020204" pitchFamily="34" charset="0"/>
              </a:rPr>
              <a:t> Dyslexia</a:t>
            </a:r>
            <a:r>
              <a:rPr lang="en-GB" sz="1000" dirty="0">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8"/>
              </a:rPr>
              <a:t>Dyslexia - NHS (www.nhs.uk)</a:t>
            </a:r>
            <a:r>
              <a:rPr lang="en-GB" sz="1000" dirty="0">
                <a:effectLst/>
                <a:latin typeface="Arial" panose="020B0604020202020204" pitchFamily="34" charset="0"/>
                <a:ea typeface="DengXian" panose="02010600030101010101" pitchFamily="2" charset="-122"/>
                <a:cs typeface="Arial" panose="020B0604020202020204" pitchFamily="34" charset="0"/>
              </a:rPr>
              <a:t> (Accessed: 6 May 2023).</a:t>
            </a:r>
          </a:p>
          <a:p>
            <a:pPr algn="just">
              <a:lnSpc>
                <a:spcPct val="107000"/>
              </a:lnSpc>
              <a:spcAft>
                <a:spcPts val="800"/>
              </a:spcAft>
            </a:pPr>
            <a:r>
              <a:rPr lang="en-GB" sz="1000" dirty="0">
                <a:effectLst/>
                <a:latin typeface="Arial" panose="020B0604020202020204" pitchFamily="34" charset="0"/>
                <a:ea typeface="DengXian" panose="02010600030101010101" pitchFamily="2" charset="-122"/>
                <a:cs typeface="Arial" panose="020B0604020202020204" pitchFamily="34" charset="0"/>
              </a:rPr>
              <a:t>NHS (2022b) </a:t>
            </a:r>
            <a:r>
              <a:rPr lang="en-GB" sz="1000" i="1" dirty="0">
                <a:effectLst/>
                <a:latin typeface="Arial" panose="020B0604020202020204" pitchFamily="34" charset="0"/>
                <a:ea typeface="DengXian" panose="02010600030101010101" pitchFamily="2" charset="-122"/>
                <a:cs typeface="Arial" panose="020B0604020202020204" pitchFamily="34" charset="0"/>
              </a:rPr>
              <a:t>Symptoms: Dyslexia</a:t>
            </a:r>
            <a:r>
              <a:rPr lang="en-GB" sz="1000" dirty="0">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9"/>
              </a:rPr>
              <a:t>Dyslexia - Symptoms - NHS (www.nhs.uk)</a:t>
            </a:r>
            <a:r>
              <a:rPr lang="en-GB" sz="1000" dirty="0">
                <a:effectLst/>
                <a:latin typeface="Arial" panose="020B0604020202020204" pitchFamily="34" charset="0"/>
                <a:ea typeface="DengXian" panose="02010600030101010101" pitchFamily="2" charset="-122"/>
                <a:cs typeface="Arial" panose="020B0604020202020204" pitchFamily="34" charset="0"/>
              </a:rPr>
              <a:t> (Accessed: 16 May 2023).</a:t>
            </a:r>
          </a:p>
          <a:p>
            <a:pPr algn="just">
              <a:lnSpc>
                <a:spcPct val="107000"/>
              </a:lnSpc>
              <a:spcAft>
                <a:spcPts val="800"/>
              </a:spcAft>
            </a:pP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O’Brien, T. (2018) ‘Exploring the social construction of dyslexia’ In </a:t>
            </a:r>
            <a:r>
              <a:rPr lang="en-GB" sz="1000" i="1" dirty="0">
                <a:effectLst/>
                <a:latin typeface="Arial" panose="020B0604020202020204" pitchFamily="34" charset="0"/>
                <a:ea typeface="DengXian" panose="02010600030101010101" pitchFamily="2" charset="-122"/>
                <a:cs typeface="Arial" panose="020B0604020202020204" pitchFamily="34" charset="0"/>
              </a:rPr>
              <a:t>Learn</a:t>
            </a:r>
            <a:r>
              <a:rPr lang="en-GB" sz="1000" dirty="0">
                <a:effectLst/>
                <a:latin typeface="Arial" panose="020B0604020202020204" pitchFamily="34" charset="0"/>
                <a:ea typeface="DengXian" panose="02010600030101010101" pitchFamily="2" charset="-122"/>
                <a:cs typeface="Arial" panose="020B0604020202020204" pitchFamily="34" charset="0"/>
              </a:rPr>
              <a:t> (Vol. 40, pp. 97-105).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10"/>
              </a:rPr>
              <a:t>Learn Journal 2006.qxd (ilsa.ie)</a:t>
            </a:r>
            <a:r>
              <a:rPr lang="en-GB" sz="1000" dirty="0">
                <a:effectLst/>
                <a:latin typeface="Arial" panose="020B0604020202020204" pitchFamily="34" charset="0"/>
                <a:ea typeface="DengXian" panose="02010600030101010101" pitchFamily="2" charset="-122"/>
                <a:cs typeface="Arial" panose="020B0604020202020204" pitchFamily="34" charset="0"/>
              </a:rPr>
              <a:t> (Accessed: 18 May 2023).</a:t>
            </a:r>
          </a:p>
          <a:p>
            <a:pPr algn="just">
              <a:lnSpc>
                <a:spcPct val="107000"/>
              </a:lnSpc>
              <a:spcAft>
                <a:spcPts val="800"/>
              </a:spcAft>
            </a:pPr>
            <a:r>
              <a:rPr lang="en-GB" sz="1000" dirty="0">
                <a:effectLst/>
                <a:latin typeface="Arial" panose="020B0604020202020204" pitchFamily="34" charset="0"/>
                <a:ea typeface="DengXian" panose="02010600030101010101" pitchFamily="2" charset="-122"/>
                <a:cs typeface="Arial" panose="020B0604020202020204" pitchFamily="34" charset="0"/>
              </a:rPr>
              <a:t>Olkin, R. (2022) ‘Conceptualising disability: Three models of disability’, </a:t>
            </a:r>
            <a:r>
              <a:rPr lang="en-GB" sz="1000" i="1" dirty="0">
                <a:effectLst/>
                <a:latin typeface="Arial" panose="020B0604020202020204" pitchFamily="34" charset="0"/>
                <a:ea typeface="DengXian" panose="02010600030101010101" pitchFamily="2" charset="-122"/>
                <a:cs typeface="Arial" panose="020B0604020202020204" pitchFamily="34" charset="0"/>
              </a:rPr>
              <a:t>American Psychological Association</a:t>
            </a:r>
            <a:r>
              <a:rPr lang="en-GB" sz="1000" dirty="0">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11"/>
              </a:rPr>
              <a:t>Conceptualizing disability: Three models of disability (apa.org)</a:t>
            </a:r>
            <a:r>
              <a:rPr lang="en-GB" sz="1000" dirty="0">
                <a:effectLst/>
                <a:latin typeface="Arial" panose="020B0604020202020204" pitchFamily="34" charset="0"/>
                <a:ea typeface="DengXian" panose="02010600030101010101" pitchFamily="2" charset="-122"/>
                <a:cs typeface="Arial" panose="020B0604020202020204" pitchFamily="34" charset="0"/>
              </a:rPr>
              <a:t> (Accessed: 17 May 2023).</a:t>
            </a:r>
          </a:p>
          <a:p>
            <a:pPr algn="just">
              <a:lnSpc>
                <a:spcPct val="107000"/>
              </a:lnSpc>
              <a:spcAft>
                <a:spcPts val="800"/>
              </a:spcAft>
            </a:pPr>
            <a:r>
              <a:rPr lang="en-GB" sz="1000" dirty="0" err="1">
                <a:solidFill>
                  <a:srgbClr val="222222"/>
                </a:solidFill>
                <a:effectLst/>
                <a:latin typeface="Arial" panose="020B0604020202020204" pitchFamily="34" charset="0"/>
                <a:ea typeface="DengXian" panose="02010600030101010101" pitchFamily="2" charset="-122"/>
                <a:cs typeface="Arial" panose="020B0604020202020204" pitchFamily="34" charset="0"/>
              </a:rPr>
              <a:t>Puspitaloka</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N. and </a:t>
            </a:r>
            <a:r>
              <a:rPr lang="en-GB" sz="1000" dirty="0" err="1">
                <a:solidFill>
                  <a:srgbClr val="222222"/>
                </a:solidFill>
                <a:effectLst/>
                <a:latin typeface="Arial" panose="020B0604020202020204" pitchFamily="34" charset="0"/>
                <a:ea typeface="DengXian" panose="02010600030101010101" pitchFamily="2" charset="-122"/>
                <a:cs typeface="Arial" panose="020B0604020202020204" pitchFamily="34" charset="0"/>
              </a:rPr>
              <a:t>Syarif</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H. (2021) ‘Teacher’s Perception on How Multisensory Approach in Teaching Reading for EYL with Dyslexia’, </a:t>
            </a:r>
            <a:r>
              <a:rPr lang="en-GB" sz="1000" i="1" dirty="0">
                <a:solidFill>
                  <a:srgbClr val="222222"/>
                </a:solidFill>
                <a:effectLst/>
                <a:latin typeface="Arial" panose="020B0604020202020204" pitchFamily="34" charset="0"/>
                <a:ea typeface="DengXian" panose="02010600030101010101" pitchFamily="2" charset="-122"/>
                <a:cs typeface="Arial" panose="020B0604020202020204" pitchFamily="34" charset="0"/>
              </a:rPr>
              <a:t>Atlanta Press:</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a:t>
            </a:r>
            <a:r>
              <a:rPr lang="en-GB" sz="1000" i="1" dirty="0">
                <a:solidFill>
                  <a:srgbClr val="222222"/>
                </a:solidFill>
                <a:effectLst/>
                <a:latin typeface="Arial" panose="020B0604020202020204" pitchFamily="34" charset="0"/>
                <a:ea typeface="DengXian" panose="02010600030101010101" pitchFamily="2" charset="-122"/>
                <a:cs typeface="Arial" panose="020B0604020202020204" pitchFamily="34" charset="0"/>
              </a:rPr>
              <a:t>Advances in Social Science, Education and Humanities Research, </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539, pp. 179-183. Atlantis Press.</a:t>
            </a:r>
            <a:r>
              <a:rPr lang="en-GB" sz="1000" dirty="0">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12"/>
              </a:rPr>
              <a:t>125954688.pdf</a:t>
            </a:r>
            <a:r>
              <a:rPr lang="en-GB" sz="1000" dirty="0">
                <a:effectLst/>
                <a:latin typeface="Arial" panose="020B0604020202020204" pitchFamily="34" charset="0"/>
                <a:ea typeface="DengXian" panose="02010600030101010101" pitchFamily="2" charset="-122"/>
                <a:cs typeface="Arial" panose="020B0604020202020204" pitchFamily="34" charset="0"/>
              </a:rPr>
              <a:t> (Accessed: 18 May 2023).</a:t>
            </a:r>
          </a:p>
          <a:p>
            <a:pPr algn="just">
              <a:lnSpc>
                <a:spcPct val="107000"/>
              </a:lnSpc>
              <a:spcAft>
                <a:spcPts val="800"/>
              </a:spcAft>
            </a:pPr>
            <a:r>
              <a:rPr lang="en-GB" sz="1000" dirty="0">
                <a:effectLst/>
                <a:latin typeface="Arial" panose="020B0604020202020204" pitchFamily="34" charset="0"/>
                <a:ea typeface="DengXian" panose="02010600030101010101" pitchFamily="2" charset="-122"/>
                <a:cs typeface="Arial" panose="020B0604020202020204" pitchFamily="34" charset="0"/>
              </a:rPr>
              <a:t>Reid, G. (2016) </a:t>
            </a:r>
            <a:r>
              <a:rPr lang="en-GB" sz="1000" i="1" dirty="0">
                <a:effectLst/>
                <a:latin typeface="Arial" panose="020B0604020202020204" pitchFamily="34" charset="0"/>
                <a:ea typeface="DengXian" panose="02010600030101010101" pitchFamily="2" charset="-122"/>
                <a:cs typeface="Arial" panose="020B0604020202020204" pitchFamily="34" charset="0"/>
              </a:rPr>
              <a:t>Dyslexia: A Practitioner’s Handbook</a:t>
            </a:r>
            <a:r>
              <a:rPr lang="en-GB" sz="1000" dirty="0">
                <a:effectLst/>
                <a:latin typeface="Arial" panose="020B0604020202020204" pitchFamily="34" charset="0"/>
                <a:ea typeface="DengXian" panose="02010600030101010101" pitchFamily="2" charset="-122"/>
                <a:cs typeface="Arial" panose="020B0604020202020204" pitchFamily="34" charset="0"/>
              </a:rPr>
              <a:t>. 5</a:t>
            </a:r>
            <a:r>
              <a:rPr lang="en-GB" sz="1000" baseline="30000" dirty="0">
                <a:effectLst/>
                <a:latin typeface="Arial" panose="020B0604020202020204" pitchFamily="34" charset="0"/>
                <a:ea typeface="DengXian" panose="02010600030101010101" pitchFamily="2" charset="-122"/>
                <a:cs typeface="Arial" panose="020B0604020202020204" pitchFamily="34" charset="0"/>
              </a:rPr>
              <a:t>th</a:t>
            </a:r>
            <a:r>
              <a:rPr lang="en-GB" sz="1000" dirty="0">
                <a:effectLst/>
                <a:latin typeface="Arial" panose="020B0604020202020204" pitchFamily="34" charset="0"/>
                <a:ea typeface="DengXian" panose="02010600030101010101" pitchFamily="2" charset="-122"/>
                <a:cs typeface="Arial" panose="020B0604020202020204" pitchFamily="34" charset="0"/>
              </a:rPr>
              <a:t> </a:t>
            </a:r>
            <a:r>
              <a:rPr lang="en-GB" sz="1000" dirty="0" err="1">
                <a:effectLst/>
                <a:latin typeface="Arial" panose="020B0604020202020204" pitchFamily="34" charset="0"/>
                <a:ea typeface="DengXian" panose="02010600030101010101" pitchFamily="2" charset="-122"/>
                <a:cs typeface="Arial" panose="020B0604020202020204" pitchFamily="34" charset="0"/>
              </a:rPr>
              <a:t>edn</a:t>
            </a:r>
            <a:r>
              <a:rPr lang="en-GB" sz="1000" dirty="0">
                <a:effectLst/>
                <a:latin typeface="Arial" panose="020B0604020202020204" pitchFamily="34" charset="0"/>
                <a:ea typeface="DengXian" panose="02010600030101010101" pitchFamily="2" charset="-122"/>
                <a:cs typeface="Arial" panose="020B0604020202020204" pitchFamily="34" charset="0"/>
              </a:rPr>
              <a:t>. Oxford: John Wiley and Sons Ltd.</a:t>
            </a:r>
          </a:p>
          <a:p>
            <a:pPr algn="just">
              <a:lnSpc>
                <a:spcPct val="107000"/>
              </a:lnSpc>
              <a:spcAft>
                <a:spcPts val="800"/>
              </a:spcAft>
            </a:pP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Retief, M. and </a:t>
            </a:r>
            <a:r>
              <a:rPr lang="en-GB" sz="1000" dirty="0" err="1">
                <a:solidFill>
                  <a:srgbClr val="222222"/>
                </a:solidFill>
                <a:effectLst/>
                <a:latin typeface="Arial" panose="020B0604020202020204" pitchFamily="34" charset="0"/>
                <a:ea typeface="DengXian" panose="02010600030101010101" pitchFamily="2" charset="-122"/>
                <a:cs typeface="Arial" panose="020B0604020202020204" pitchFamily="34" charset="0"/>
              </a:rPr>
              <a:t>Letšosa</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R. (2018) ‘Models of disability: A brief overview’, </a:t>
            </a:r>
            <a:r>
              <a:rPr lang="en-GB" sz="1000" i="1" dirty="0">
                <a:effectLst/>
                <a:latin typeface="Arial" panose="020B0604020202020204" pitchFamily="34" charset="0"/>
                <a:ea typeface="DengXian" panose="02010600030101010101" pitchFamily="2" charset="-122"/>
                <a:cs typeface="Arial" panose="020B0604020202020204" pitchFamily="34" charset="0"/>
              </a:rPr>
              <a:t>HTS </a:t>
            </a:r>
            <a:r>
              <a:rPr lang="en-GB" sz="1000" i="1" dirty="0" err="1">
                <a:effectLst/>
                <a:latin typeface="Arial" panose="020B0604020202020204" pitchFamily="34" charset="0"/>
                <a:ea typeface="DengXian" panose="02010600030101010101" pitchFamily="2" charset="-122"/>
                <a:cs typeface="Arial" panose="020B0604020202020204" pitchFamily="34" charset="0"/>
              </a:rPr>
              <a:t>Teologiese</a:t>
            </a:r>
            <a:r>
              <a:rPr lang="en-GB" sz="1000" i="1" dirty="0">
                <a:effectLst/>
                <a:latin typeface="Arial" panose="020B0604020202020204" pitchFamily="34" charset="0"/>
                <a:ea typeface="DengXian" panose="02010600030101010101" pitchFamily="2" charset="-122"/>
                <a:cs typeface="Arial" panose="020B0604020202020204" pitchFamily="34" charset="0"/>
              </a:rPr>
              <a:t> Studies/Theological Studies</a:t>
            </a:r>
            <a:r>
              <a:rPr lang="en-GB" sz="1000" dirty="0">
                <a:effectLst/>
                <a:latin typeface="Arial" panose="020B0604020202020204" pitchFamily="34" charset="0"/>
                <a:ea typeface="DengXian" panose="02010600030101010101" pitchFamily="2" charset="-122"/>
                <a:cs typeface="Arial" panose="020B0604020202020204" pitchFamily="34" charset="0"/>
              </a:rPr>
              <a:t>, </a:t>
            </a:r>
            <a:r>
              <a:rPr lang="en-GB" sz="1000" i="1" dirty="0">
                <a:effectLst/>
                <a:latin typeface="Arial" panose="020B0604020202020204" pitchFamily="34" charset="0"/>
                <a:ea typeface="DengXian" panose="02010600030101010101" pitchFamily="2" charset="-122"/>
                <a:cs typeface="Arial" panose="020B0604020202020204" pitchFamily="34" charset="0"/>
              </a:rPr>
              <a:t>74</a:t>
            </a:r>
            <a:r>
              <a:rPr lang="en-GB" sz="1000" dirty="0">
                <a:effectLst/>
                <a:latin typeface="Arial" panose="020B0604020202020204" pitchFamily="34" charset="0"/>
                <a:ea typeface="DengXian" panose="02010600030101010101" pitchFamily="2" charset="-122"/>
                <a:cs typeface="Arial" panose="020B0604020202020204" pitchFamily="34" charset="0"/>
              </a:rPr>
              <a:t>(1).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13"/>
              </a:rPr>
              <a:t>177914-Article Text-454518-1-10-20181001.pdf</a:t>
            </a:r>
            <a:r>
              <a:rPr lang="en-GB" sz="1000" dirty="0">
                <a:effectLst/>
                <a:latin typeface="Arial" panose="020B0604020202020204" pitchFamily="34" charset="0"/>
                <a:ea typeface="DengXian" panose="02010600030101010101" pitchFamily="2" charset="-122"/>
                <a:cs typeface="Arial" panose="020B0604020202020204" pitchFamily="34" charset="0"/>
              </a:rPr>
              <a:t> (Accessed: 17 May 2023).</a:t>
            </a:r>
          </a:p>
          <a:p>
            <a:pPr algn="just">
              <a:lnSpc>
                <a:spcPct val="107000"/>
              </a:lnSpc>
              <a:spcAft>
                <a:spcPts val="800"/>
              </a:spcAft>
            </a:pP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Rose, J. (2009) ‘Identifying and teaching young people with dyslexia and literacy difficulties’, </a:t>
            </a:r>
            <a:r>
              <a:rPr lang="en-GB" sz="1000" i="1" dirty="0">
                <a:solidFill>
                  <a:srgbClr val="222222"/>
                </a:solidFill>
                <a:effectLst/>
                <a:latin typeface="Arial" panose="020B0604020202020204" pitchFamily="34" charset="0"/>
                <a:ea typeface="DengXian" panose="02010600030101010101" pitchFamily="2" charset="-122"/>
                <a:cs typeface="Arial" panose="020B0604020202020204" pitchFamily="34" charset="0"/>
              </a:rPr>
              <a:t>An independent report from Sir Jim Rose to the Secretary of State for Children, Schools and Families</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14"/>
              </a:rPr>
              <a:t>00659-2009DOM-EN_Redacted.pdf (ioe.ac.uk)</a:t>
            </a:r>
            <a:r>
              <a:rPr lang="en-GB" sz="1000" dirty="0">
                <a:effectLst/>
                <a:latin typeface="Arial" panose="020B0604020202020204" pitchFamily="34" charset="0"/>
                <a:ea typeface="DengXian" panose="02010600030101010101" pitchFamily="2" charset="-122"/>
                <a:cs typeface="Arial" panose="020B0604020202020204" pitchFamily="34" charset="0"/>
              </a:rPr>
              <a:t> (Accessed: 13 May 2023).</a:t>
            </a:r>
          </a:p>
          <a:p>
            <a:pPr algn="just">
              <a:lnSpc>
                <a:spcPct val="107000"/>
              </a:lnSpc>
              <a:spcAft>
                <a:spcPts val="800"/>
              </a:spcAft>
            </a:pPr>
            <a:endParaRPr lang="en-GB" sz="1000"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332426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89845DB-BE11-9C54-1E6D-D60E292CD9C7}"/>
              </a:ext>
            </a:extLst>
          </p:cNvPr>
          <p:cNvSpPr txBox="1"/>
          <p:nvPr/>
        </p:nvSpPr>
        <p:spPr>
          <a:xfrm>
            <a:off x="440871" y="467273"/>
            <a:ext cx="11310257" cy="3802901"/>
          </a:xfrm>
          <a:prstGeom prst="rect">
            <a:avLst/>
          </a:prstGeom>
          <a:noFill/>
        </p:spPr>
        <p:txBody>
          <a:bodyPr wrap="square">
            <a:spAutoFit/>
          </a:bodyPr>
          <a:lstStyle/>
          <a:p>
            <a:pPr algn="just">
              <a:lnSpc>
                <a:spcPct val="107000"/>
              </a:lnSpc>
              <a:spcAft>
                <a:spcPts val="800"/>
              </a:spcAft>
            </a:pPr>
            <a:r>
              <a:rPr lang="en-GB" sz="1000" dirty="0">
                <a:effectLst/>
                <a:latin typeface="Arial" panose="020B0604020202020204" pitchFamily="34" charset="0"/>
                <a:ea typeface="DengXian" panose="02010600030101010101" pitchFamily="2" charset="-122"/>
                <a:cs typeface="Arial" panose="020B0604020202020204" pitchFamily="34" charset="0"/>
              </a:rPr>
              <a:t>Rosen, P. (2019) ‘What is Orton-Gillingham?’, </a:t>
            </a:r>
            <a:r>
              <a:rPr lang="en-GB" sz="1000" i="1" dirty="0">
                <a:effectLst/>
                <a:latin typeface="Arial" panose="020B0604020202020204" pitchFamily="34" charset="0"/>
                <a:ea typeface="DengXian" panose="02010600030101010101" pitchFamily="2" charset="-122"/>
                <a:cs typeface="Arial" panose="020B0604020202020204" pitchFamily="34" charset="0"/>
              </a:rPr>
              <a:t>Understood</a:t>
            </a:r>
            <a:r>
              <a:rPr lang="en-GB" sz="1000" dirty="0">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2"/>
              </a:rPr>
              <a:t>Orton Gillingham: What It Is (understood.org)</a:t>
            </a:r>
            <a:r>
              <a:rPr lang="en-GB" sz="1000" dirty="0">
                <a:effectLst/>
                <a:latin typeface="Arial" panose="020B0604020202020204" pitchFamily="34" charset="0"/>
                <a:ea typeface="DengXian" panose="02010600030101010101" pitchFamily="2" charset="-122"/>
                <a:cs typeface="Arial" panose="020B0604020202020204" pitchFamily="34" charset="0"/>
              </a:rPr>
              <a:t> (Accessed: 18 May 2023).</a:t>
            </a:r>
          </a:p>
          <a:p>
            <a:pPr algn="just">
              <a:lnSpc>
                <a:spcPct val="107000"/>
              </a:lnSpc>
              <a:spcAft>
                <a:spcPts val="800"/>
              </a:spcAft>
            </a:pPr>
            <a:r>
              <a:rPr lang="en-GB" sz="1000" dirty="0" err="1">
                <a:solidFill>
                  <a:srgbClr val="222222"/>
                </a:solidFill>
                <a:effectLst/>
                <a:latin typeface="Arial" panose="020B0604020202020204" pitchFamily="34" charset="0"/>
                <a:ea typeface="DengXian" panose="02010600030101010101" pitchFamily="2" charset="-122"/>
                <a:cs typeface="Arial" panose="020B0604020202020204" pitchFamily="34" charset="0"/>
              </a:rPr>
              <a:t>Sako</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E. (2016) ‘The emotional and social effects of dyslexia’, </a:t>
            </a:r>
            <a:r>
              <a:rPr lang="en-GB" sz="1000" i="1" dirty="0">
                <a:effectLst/>
                <a:latin typeface="Arial" panose="020B0604020202020204" pitchFamily="34" charset="0"/>
                <a:ea typeface="DengXian" panose="02010600030101010101" pitchFamily="2" charset="-122"/>
                <a:cs typeface="Arial" panose="020B0604020202020204" pitchFamily="34" charset="0"/>
              </a:rPr>
              <a:t>European Journal of Interdisciplinary Studies, 2(2), pp.175-183. Available at: </a:t>
            </a:r>
            <a:r>
              <a:rPr lang="en-GB" sz="1000" i="1"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3"/>
              </a:rPr>
              <a:t>Enkeleda.pdf (revistia.org)</a:t>
            </a:r>
            <a:r>
              <a:rPr lang="en-GB" sz="1000" i="1" dirty="0">
                <a:effectLst/>
                <a:latin typeface="Arial" panose="020B0604020202020204" pitchFamily="34" charset="0"/>
                <a:ea typeface="DengXian" panose="02010600030101010101" pitchFamily="2" charset="-122"/>
                <a:cs typeface="Arial" panose="020B0604020202020204" pitchFamily="34" charset="0"/>
              </a:rPr>
              <a:t> (Accessed: 16 May 2023). </a:t>
            </a:r>
            <a:r>
              <a:rPr lang="en-GB" sz="1000" i="1" dirty="0" err="1">
                <a:effectLst/>
                <a:latin typeface="Arial" panose="020B0604020202020204" pitchFamily="34" charset="0"/>
                <a:ea typeface="DengXian" panose="02010600030101010101" pitchFamily="2" charset="-122"/>
                <a:cs typeface="Arial" panose="020B0604020202020204" pitchFamily="34" charset="0"/>
              </a:rPr>
              <a:t>Schuelka</a:t>
            </a:r>
            <a:r>
              <a:rPr lang="en-GB" sz="1000" i="1" dirty="0">
                <a:effectLst/>
                <a:latin typeface="Arial" panose="020B0604020202020204" pitchFamily="34" charset="0"/>
                <a:ea typeface="DengXian" panose="02010600030101010101" pitchFamily="2" charset="-122"/>
                <a:cs typeface="Arial" panose="020B0604020202020204" pitchFamily="34" charset="0"/>
              </a:rPr>
              <a:t>, M. (2018) ‘Implementing Inclusive Education’, K4D Helpdesk Report. Brighton, UK: Institute of Development Studies. Available at: </a:t>
            </a:r>
            <a:r>
              <a:rPr lang="en-GB" sz="1000" i="1"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4"/>
              </a:rPr>
              <a:t>374_Implementing_Inclusive_Education.pdf (publishing.service.gov.uk)</a:t>
            </a:r>
            <a:r>
              <a:rPr lang="en-GB" sz="1000" i="1" dirty="0">
                <a:effectLst/>
                <a:latin typeface="Arial" panose="020B0604020202020204" pitchFamily="34" charset="0"/>
                <a:ea typeface="DengXian" panose="02010600030101010101" pitchFamily="2" charset="-122"/>
                <a:cs typeface="Arial" panose="020B0604020202020204" pitchFamily="34" charset="0"/>
              </a:rPr>
              <a:t> (Accessed: 17 May 2023).</a:t>
            </a:r>
          </a:p>
          <a:p>
            <a:pPr algn="just">
              <a:lnSpc>
                <a:spcPct val="107000"/>
              </a:lnSpc>
              <a:spcAft>
                <a:spcPts val="800"/>
              </a:spcAft>
            </a:pPr>
            <a:r>
              <a:rPr lang="en-GB" sz="1000" i="1" dirty="0">
                <a:effectLst/>
                <a:latin typeface="Arial" panose="020B0604020202020204" pitchFamily="34" charset="0"/>
                <a:ea typeface="DengXian" panose="02010600030101010101" pitchFamily="2" charset="-122"/>
                <a:cs typeface="Arial" panose="020B0604020202020204" pitchFamily="34" charset="0"/>
              </a:rPr>
              <a:t>Singh, M. (2021) ‘Advantages, Disadvantages, And Examples of Multisensory Approach’, Number Dyslexia [blog]. 30 November. Available at: </a:t>
            </a:r>
            <a:r>
              <a:rPr lang="en-GB" sz="1000" i="1"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5"/>
              </a:rPr>
              <a:t>Advantages, Disadvantages, And Examples Of Multisensory Approach - Number Dyslexia</a:t>
            </a:r>
            <a:r>
              <a:rPr lang="en-GB" sz="1000" i="1" dirty="0">
                <a:effectLst/>
                <a:latin typeface="Arial" panose="020B0604020202020204" pitchFamily="34" charset="0"/>
                <a:ea typeface="DengXian" panose="02010600030101010101" pitchFamily="2" charset="-122"/>
                <a:cs typeface="Arial" panose="020B0604020202020204" pitchFamily="34" charset="0"/>
              </a:rPr>
              <a:t> (Accessed: 18 May 2023).</a:t>
            </a:r>
            <a:endPar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endParaRPr>
          </a:p>
          <a:p>
            <a:pPr algn="just">
              <a:lnSpc>
                <a:spcPct val="107000"/>
              </a:lnSpc>
              <a:spcAft>
                <a:spcPts val="800"/>
              </a:spcAft>
            </a:pPr>
            <a:r>
              <a:rPr lang="en-GB" sz="1000" dirty="0" err="1">
                <a:solidFill>
                  <a:srgbClr val="222222"/>
                </a:solidFill>
                <a:effectLst/>
                <a:latin typeface="Arial" panose="020B0604020202020204" pitchFamily="34" charset="0"/>
                <a:ea typeface="DengXian" panose="02010600030101010101" pitchFamily="2" charset="-122"/>
                <a:cs typeface="Arial" panose="020B0604020202020204" pitchFamily="34" charset="0"/>
              </a:rPr>
              <a:t>Snowling</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M.J. (2013) ‘Early identification and interventions for dyslexia: a contemporary view’, </a:t>
            </a:r>
            <a:r>
              <a:rPr lang="en-GB" sz="1000" i="1" dirty="0">
                <a:effectLst/>
                <a:latin typeface="Arial" panose="020B0604020202020204" pitchFamily="34" charset="0"/>
                <a:ea typeface="DengXian" panose="02010600030101010101" pitchFamily="2" charset="-122"/>
                <a:cs typeface="Arial" panose="020B0604020202020204" pitchFamily="34" charset="0"/>
              </a:rPr>
              <a:t>Journal of Research in Special Educational Needs</a:t>
            </a:r>
            <a:r>
              <a:rPr lang="en-GB" sz="1000" dirty="0">
                <a:effectLst/>
                <a:latin typeface="Arial" panose="020B0604020202020204" pitchFamily="34" charset="0"/>
                <a:ea typeface="DengXian" panose="02010600030101010101" pitchFamily="2" charset="-122"/>
                <a:cs typeface="Arial" panose="020B0604020202020204" pitchFamily="34" charset="0"/>
              </a:rPr>
              <a:t>, </a:t>
            </a:r>
            <a:r>
              <a:rPr lang="en-GB" sz="1000" i="1" dirty="0">
                <a:effectLst/>
                <a:latin typeface="Arial" panose="020B0604020202020204" pitchFamily="34" charset="0"/>
                <a:ea typeface="DengXian" panose="02010600030101010101" pitchFamily="2" charset="-122"/>
                <a:cs typeface="Arial" panose="020B0604020202020204" pitchFamily="34" charset="0"/>
              </a:rPr>
              <a:t>13</a:t>
            </a:r>
            <a:r>
              <a:rPr lang="en-GB" sz="1000" dirty="0">
                <a:effectLst/>
                <a:latin typeface="Arial" panose="020B0604020202020204" pitchFamily="34" charset="0"/>
                <a:ea typeface="DengXian" panose="02010600030101010101" pitchFamily="2" charset="-122"/>
                <a:cs typeface="Arial" panose="020B0604020202020204" pitchFamily="34" charset="0"/>
              </a:rPr>
              <a:t>(1), pp.7-14.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6"/>
              </a:rPr>
              <a:t>Early identification and interventions for dyslexia: a contemporary view - PMC (nih.gov)</a:t>
            </a:r>
            <a:r>
              <a:rPr lang="en-GB" sz="1000" dirty="0">
                <a:effectLst/>
                <a:latin typeface="Arial" panose="020B0604020202020204" pitchFamily="34" charset="0"/>
                <a:ea typeface="DengXian" panose="02010600030101010101" pitchFamily="2" charset="-122"/>
                <a:cs typeface="Arial" panose="020B0604020202020204" pitchFamily="34" charset="0"/>
              </a:rPr>
              <a:t> (Accessed: 15 May 2023).</a:t>
            </a:r>
          </a:p>
          <a:p>
            <a:pPr algn="just">
              <a:lnSpc>
                <a:spcPct val="107000"/>
              </a:lnSpc>
              <a:spcAft>
                <a:spcPts val="800"/>
              </a:spcAft>
            </a:pPr>
            <a:r>
              <a:rPr lang="en-GB" sz="1000" dirty="0" err="1">
                <a:solidFill>
                  <a:srgbClr val="222222"/>
                </a:solidFill>
                <a:effectLst/>
                <a:latin typeface="Arial" panose="020B0604020202020204" pitchFamily="34" charset="0"/>
                <a:ea typeface="DengXian" panose="02010600030101010101" pitchFamily="2" charset="-122"/>
                <a:cs typeface="Arial" panose="020B0604020202020204" pitchFamily="34" charset="0"/>
              </a:rPr>
              <a:t>Snowling</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M.J., Hulme, C. and Nation, K. (2020) ‘Defining and understanding dyslexia: past, present and future’, </a:t>
            </a:r>
            <a:r>
              <a:rPr lang="en-GB" sz="1000" i="1" dirty="0">
                <a:solidFill>
                  <a:srgbClr val="222222"/>
                </a:solidFill>
                <a:effectLst/>
                <a:latin typeface="Arial" panose="020B0604020202020204" pitchFamily="34" charset="0"/>
                <a:ea typeface="DengXian" panose="02010600030101010101" pitchFamily="2" charset="-122"/>
                <a:cs typeface="Arial" panose="020B0604020202020204" pitchFamily="34" charset="0"/>
              </a:rPr>
              <a:t>Oxford Review of Education</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a:t>
            </a:r>
            <a:r>
              <a:rPr lang="en-GB" sz="1000" i="1" dirty="0">
                <a:solidFill>
                  <a:srgbClr val="222222"/>
                </a:solidFill>
                <a:effectLst/>
                <a:latin typeface="Arial" panose="020B0604020202020204" pitchFamily="34" charset="0"/>
                <a:ea typeface="DengXian" panose="02010600030101010101" pitchFamily="2" charset="-122"/>
                <a:cs typeface="Arial" panose="020B0604020202020204" pitchFamily="34" charset="0"/>
              </a:rPr>
              <a:t>46</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(4), pp.501-513.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7"/>
              </a:rPr>
              <a:t>Defining and understanding dyslexia: past, present and future (tandfonline.com)</a:t>
            </a:r>
            <a:r>
              <a:rPr lang="en-GB" sz="1000" dirty="0">
                <a:effectLst/>
                <a:latin typeface="Arial" panose="020B0604020202020204" pitchFamily="34" charset="0"/>
                <a:ea typeface="DengXian" panose="02010600030101010101" pitchFamily="2" charset="-122"/>
                <a:cs typeface="Arial" panose="020B0604020202020204" pitchFamily="34" charset="0"/>
              </a:rPr>
              <a:t> (Accessed: 15 May 2023).</a:t>
            </a:r>
          </a:p>
          <a:p>
            <a:pPr algn="just">
              <a:lnSpc>
                <a:spcPct val="107000"/>
              </a:lnSpc>
              <a:spcAft>
                <a:spcPts val="800"/>
              </a:spcAft>
            </a:pPr>
            <a:r>
              <a:rPr lang="en-GB" sz="1000" dirty="0" err="1">
                <a:solidFill>
                  <a:srgbClr val="222222"/>
                </a:solidFill>
                <a:effectLst/>
                <a:latin typeface="Arial" panose="020B0604020202020204" pitchFamily="34" charset="0"/>
                <a:ea typeface="DengXian" panose="02010600030101010101" pitchFamily="2" charset="-122"/>
                <a:cs typeface="Arial" panose="020B0604020202020204" pitchFamily="34" charset="0"/>
              </a:rPr>
              <a:t>Tannock</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R. (2014) ‘DSM-5 changes in diagnostic criteria for specific learning disabilities (SLD): What are the implications’, </a:t>
            </a:r>
            <a:r>
              <a:rPr lang="en-GB" sz="1000" i="1" dirty="0">
                <a:solidFill>
                  <a:srgbClr val="222222"/>
                </a:solidFill>
                <a:effectLst/>
                <a:latin typeface="Arial" panose="020B0604020202020204" pitchFamily="34" charset="0"/>
                <a:ea typeface="DengXian" panose="02010600030101010101" pitchFamily="2" charset="-122"/>
                <a:cs typeface="Arial" panose="020B0604020202020204" pitchFamily="34" charset="0"/>
              </a:rPr>
              <a:t>International Dyslexia Association</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8"/>
              </a:rPr>
              <a:t>Print (umich.edu)</a:t>
            </a:r>
            <a:r>
              <a:rPr lang="en-GB" sz="1000" dirty="0">
                <a:effectLst/>
                <a:latin typeface="Arial" panose="020B0604020202020204" pitchFamily="34" charset="0"/>
                <a:ea typeface="DengXian" panose="02010600030101010101" pitchFamily="2" charset="-122"/>
                <a:cs typeface="Arial" panose="020B0604020202020204" pitchFamily="34" charset="0"/>
              </a:rPr>
              <a:t> (Accessed: 14 May 2023).</a:t>
            </a:r>
          </a:p>
          <a:p>
            <a:pPr algn="just">
              <a:lnSpc>
                <a:spcPct val="107000"/>
              </a:lnSpc>
              <a:spcAft>
                <a:spcPts val="800"/>
              </a:spcAft>
            </a:pPr>
            <a:r>
              <a:rPr lang="en-GB" sz="1000" dirty="0">
                <a:effectLst/>
                <a:latin typeface="Arial" panose="020B0604020202020204" pitchFamily="34" charset="0"/>
                <a:ea typeface="DengXian" panose="02010600030101010101" pitchFamily="2" charset="-122"/>
                <a:cs typeface="Arial" panose="020B0604020202020204" pitchFamily="34" charset="0"/>
              </a:rPr>
              <a:t>University of Oxford (2017) </a:t>
            </a:r>
            <a:r>
              <a:rPr lang="en-GB" sz="1000" i="1" dirty="0">
                <a:effectLst/>
                <a:latin typeface="Arial" panose="020B0604020202020204" pitchFamily="34" charset="0"/>
                <a:ea typeface="DengXian" panose="02010600030101010101" pitchFamily="2" charset="-122"/>
                <a:cs typeface="Arial" panose="020B0604020202020204" pitchFamily="34" charset="0"/>
              </a:rPr>
              <a:t>The History of Dyslexia</a:t>
            </a:r>
            <a:r>
              <a:rPr lang="en-GB" sz="1000" dirty="0">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9"/>
              </a:rPr>
              <a:t>What is Dyslexia? | The History of Dyslexia (ox.ac.uk)</a:t>
            </a:r>
            <a:r>
              <a:rPr lang="en-GB" sz="1000" dirty="0">
                <a:effectLst/>
                <a:latin typeface="Arial" panose="020B0604020202020204" pitchFamily="34" charset="0"/>
                <a:ea typeface="DengXian" panose="02010600030101010101" pitchFamily="2" charset="-122"/>
                <a:cs typeface="Arial" panose="020B0604020202020204" pitchFamily="34" charset="0"/>
              </a:rPr>
              <a:t> (Accessed: 6 May 2023).</a:t>
            </a:r>
          </a:p>
          <a:p>
            <a:pPr algn="just">
              <a:lnSpc>
                <a:spcPct val="107000"/>
              </a:lnSpc>
              <a:spcAft>
                <a:spcPts val="800"/>
              </a:spcAft>
            </a:pPr>
            <a:r>
              <a:rPr lang="en-GB" sz="1000" dirty="0" err="1">
                <a:solidFill>
                  <a:srgbClr val="222222"/>
                </a:solidFill>
                <a:effectLst/>
                <a:latin typeface="Arial" panose="020B0604020202020204" pitchFamily="34" charset="0"/>
                <a:ea typeface="DengXian" panose="02010600030101010101" pitchFamily="2" charset="-122"/>
                <a:cs typeface="Arial" panose="020B0604020202020204" pitchFamily="34" charset="0"/>
              </a:rPr>
              <a:t>VanDerHeyden</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A. </a:t>
            </a:r>
            <a:r>
              <a:rPr lang="en-GB" sz="1000" i="1" dirty="0">
                <a:solidFill>
                  <a:srgbClr val="222222"/>
                </a:solidFill>
                <a:effectLst/>
                <a:latin typeface="Arial" panose="020B0604020202020204" pitchFamily="34" charset="0"/>
                <a:ea typeface="DengXian" panose="02010600030101010101" pitchFamily="2" charset="-122"/>
                <a:cs typeface="Arial" panose="020B0604020202020204" pitchFamily="34" charset="0"/>
              </a:rPr>
              <a:t>et al</a:t>
            </a:r>
            <a:r>
              <a:rPr lang="en-GB" sz="10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 (2016) ‘Four steps to implement RTI correctly’, </a:t>
            </a:r>
            <a:r>
              <a:rPr lang="en-GB" sz="1000" i="1" dirty="0">
                <a:effectLst/>
                <a:latin typeface="Arial" panose="020B0604020202020204" pitchFamily="34" charset="0"/>
                <a:ea typeface="DengXian" panose="02010600030101010101" pitchFamily="2" charset="-122"/>
                <a:cs typeface="Arial" panose="020B0604020202020204" pitchFamily="34" charset="0"/>
              </a:rPr>
              <a:t>Education Week</a:t>
            </a:r>
            <a:r>
              <a:rPr lang="en-GB" sz="1000" dirty="0">
                <a:effectLst/>
                <a:latin typeface="Arial" panose="020B0604020202020204" pitchFamily="34" charset="0"/>
                <a:ea typeface="DengXian" panose="02010600030101010101" pitchFamily="2" charset="-122"/>
                <a:cs typeface="Arial" panose="020B0604020202020204" pitchFamily="34" charset="0"/>
              </a:rPr>
              <a:t>, </a:t>
            </a:r>
            <a:r>
              <a:rPr lang="en-GB" sz="1000" i="1" dirty="0">
                <a:effectLst/>
                <a:latin typeface="Arial" panose="020B0604020202020204" pitchFamily="34" charset="0"/>
                <a:ea typeface="DengXian" panose="02010600030101010101" pitchFamily="2" charset="-122"/>
                <a:cs typeface="Arial" panose="020B0604020202020204" pitchFamily="34" charset="0"/>
              </a:rPr>
              <a:t>35</a:t>
            </a:r>
            <a:r>
              <a:rPr lang="en-GB" sz="1000" dirty="0">
                <a:effectLst/>
                <a:latin typeface="Arial" panose="020B0604020202020204" pitchFamily="34" charset="0"/>
                <a:ea typeface="DengXian" panose="02010600030101010101" pitchFamily="2" charset="-122"/>
                <a:cs typeface="Arial" panose="020B0604020202020204" pitchFamily="34" charset="0"/>
              </a:rPr>
              <a:t>(15), pp.21-25.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10"/>
              </a:rPr>
              <a:t>Ed_Weekly_RTI_Response-libre.pdf (d1wqtxts1xzle7.cloudfront.net)</a:t>
            </a:r>
            <a:r>
              <a:rPr lang="en-GB" sz="1000" dirty="0">
                <a:effectLst/>
                <a:latin typeface="Arial" panose="020B0604020202020204" pitchFamily="34" charset="0"/>
                <a:ea typeface="DengXian" panose="02010600030101010101" pitchFamily="2" charset="-122"/>
                <a:cs typeface="Arial" panose="020B0604020202020204" pitchFamily="34" charset="0"/>
              </a:rPr>
              <a:t> (Accessed: 16 May 2023).</a:t>
            </a:r>
          </a:p>
          <a:p>
            <a:pPr algn="just">
              <a:lnSpc>
                <a:spcPct val="107000"/>
              </a:lnSpc>
              <a:spcAft>
                <a:spcPts val="800"/>
              </a:spcAft>
            </a:pPr>
            <a:r>
              <a:rPr lang="en-GB" sz="1000" dirty="0">
                <a:effectLst/>
                <a:latin typeface="Arial" panose="020B0604020202020204" pitchFamily="34" charset="0"/>
                <a:ea typeface="DengXian" panose="02010600030101010101" pitchFamily="2" charset="-122"/>
                <a:cs typeface="Arial" panose="020B0604020202020204" pitchFamily="34" charset="0"/>
              </a:rPr>
              <a:t>Wales Dyslexia (2017) </a:t>
            </a:r>
            <a:r>
              <a:rPr lang="en-GB" sz="1000" i="1" dirty="0">
                <a:effectLst/>
                <a:latin typeface="Arial" panose="020B0604020202020204" pitchFamily="34" charset="0"/>
                <a:ea typeface="DengXian" panose="02010600030101010101" pitchFamily="2" charset="-122"/>
                <a:cs typeface="Arial" panose="020B0604020202020204" pitchFamily="34" charset="0"/>
              </a:rPr>
              <a:t>What is Dyslexia?</a:t>
            </a:r>
            <a:r>
              <a:rPr lang="en-GB" sz="1000" dirty="0">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11"/>
              </a:rPr>
              <a:t>Wales Dyslexia</a:t>
            </a:r>
            <a:r>
              <a:rPr lang="en-GB" sz="1000" dirty="0">
                <a:effectLst/>
                <a:latin typeface="Arial" panose="020B0604020202020204" pitchFamily="34" charset="0"/>
                <a:ea typeface="DengXian" panose="02010600030101010101" pitchFamily="2" charset="-122"/>
                <a:cs typeface="Arial" panose="020B0604020202020204" pitchFamily="34" charset="0"/>
              </a:rPr>
              <a:t> (Accessed: 15 May 2023).</a:t>
            </a:r>
          </a:p>
          <a:p>
            <a:pPr algn="just">
              <a:lnSpc>
                <a:spcPct val="107000"/>
              </a:lnSpc>
              <a:spcAft>
                <a:spcPts val="800"/>
              </a:spcAft>
            </a:pPr>
            <a:r>
              <a:rPr lang="en-GB" sz="1000" dirty="0">
                <a:effectLst/>
                <a:latin typeface="Arial" panose="020B0604020202020204" pitchFamily="34" charset="0"/>
                <a:ea typeface="DengXian" panose="02010600030101010101" pitchFamily="2" charset="-122"/>
                <a:cs typeface="Arial" panose="020B0604020202020204" pitchFamily="34" charset="0"/>
              </a:rPr>
              <a:t>Welsh Government (2012) </a:t>
            </a:r>
            <a:r>
              <a:rPr lang="en-GB" sz="1000" i="1" dirty="0">
                <a:effectLst/>
                <a:latin typeface="Arial" panose="020B0604020202020204" pitchFamily="34" charset="0"/>
                <a:ea typeface="DengXian" panose="02010600030101010101" pitchFamily="2" charset="-122"/>
                <a:cs typeface="Arial" panose="020B0604020202020204" pitchFamily="34" charset="0"/>
              </a:rPr>
              <a:t>Research into dyslexia provision in Wales</a:t>
            </a:r>
            <a:r>
              <a:rPr lang="en-GB" sz="1000" dirty="0">
                <a:effectLst/>
                <a:latin typeface="Arial" panose="020B0604020202020204" pitchFamily="34" charset="0"/>
                <a:ea typeface="DengXian" panose="02010600030101010101" pitchFamily="2" charset="-122"/>
                <a:cs typeface="Arial" panose="020B0604020202020204" pitchFamily="34" charset="0"/>
              </a:rPr>
              <a:t>. Available at: </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12"/>
              </a:rPr>
              <a:t>0 (</a:t>
            </a:r>
            <a:r>
              <a:rPr lang="en-GB" sz="1000" u="sng" dirty="0" err="1">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12"/>
              </a:rPr>
              <a:t>gov.wales</a:t>
            </a:r>
            <a:r>
              <a:rPr lang="en-GB" sz="1000" u="sng" dirty="0">
                <a:solidFill>
                  <a:srgbClr val="0000FF"/>
                </a:solidFill>
                <a:effectLst/>
                <a:latin typeface="Arial" panose="020B0604020202020204" pitchFamily="34" charset="0"/>
                <a:ea typeface="DengXian" panose="02010600030101010101" pitchFamily="2" charset="-122"/>
                <a:cs typeface="Arial" panose="020B0604020202020204" pitchFamily="34" charset="0"/>
                <a:hlinkClick r:id="rId12"/>
              </a:rPr>
              <a:t>)</a:t>
            </a:r>
            <a:r>
              <a:rPr lang="en-GB" sz="1000" dirty="0">
                <a:effectLst/>
                <a:latin typeface="Arial" panose="020B0604020202020204" pitchFamily="34" charset="0"/>
                <a:ea typeface="DengXian" panose="02010600030101010101" pitchFamily="2" charset="-122"/>
                <a:cs typeface="Arial" panose="020B0604020202020204" pitchFamily="34" charset="0"/>
              </a:rPr>
              <a:t> (Accessed: 16 May 2023).</a:t>
            </a:r>
          </a:p>
        </p:txBody>
      </p:sp>
    </p:spTree>
    <p:extLst>
      <p:ext uri="{BB962C8B-B14F-4D97-AF65-F5344CB8AC3E}">
        <p14:creationId xmlns:p14="http://schemas.microsoft.com/office/powerpoint/2010/main" val="10628707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82</TotalTime>
  <Words>3162</Words>
  <Application>Microsoft Office PowerPoint</Application>
  <PresentationFormat>Widescreen</PresentationFormat>
  <Paragraphs>80</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Symbol</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Dyslexia</dc:title>
  <dc:creator>Sara King (2105395)</dc:creator>
  <cp:lastModifiedBy>Sara King (2105395)</cp:lastModifiedBy>
  <cp:revision>1</cp:revision>
  <dcterms:created xsi:type="dcterms:W3CDTF">2023-05-18T20:46:53Z</dcterms:created>
  <dcterms:modified xsi:type="dcterms:W3CDTF">2023-05-18T22:09:27Z</dcterms:modified>
</cp:coreProperties>
</file>