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9230A-44F4-49F2-8934-9C8CD1077A7E}" v="302" dt="2025-11-10T00:16:12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94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10C06A-EE84-45F2-9D69-E94923135A6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70FBA8-557D-48B1-B5AB-1FE7B447068F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Introduction 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58479D-3E4F-4625-95AC-1AFC5C5FF1DA}" type="parTrans" cxnId="{7F313067-7F01-4AD3-B6DC-D742E06F2D30}">
      <dgm:prSet/>
      <dgm:spPr/>
      <dgm:t>
        <a:bodyPr/>
        <a:lstStyle/>
        <a:p>
          <a:endParaRPr lang="en-US"/>
        </a:p>
      </dgm:t>
    </dgm:pt>
    <dgm:pt modelId="{F4182A55-F05C-402E-A9EB-EE154E8ED7AA}" type="sibTrans" cxnId="{7F313067-7F01-4AD3-B6DC-D742E06F2D30}">
      <dgm:prSet/>
      <dgm:spPr/>
      <dgm:t>
        <a:bodyPr/>
        <a:lstStyle/>
        <a:p>
          <a:endParaRPr lang="en-US"/>
        </a:p>
      </dgm:t>
    </dgm:pt>
    <dgm:pt modelId="{DAD06E8B-E771-4A13-ABE6-072588229DD2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Company Background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F95535-E8F2-48C7-A5D2-C037ED6FFA98}" type="parTrans" cxnId="{DFE4A4A9-6261-49A3-9F5A-844DEFB0DBFB}">
      <dgm:prSet/>
      <dgm:spPr/>
      <dgm:t>
        <a:bodyPr/>
        <a:lstStyle/>
        <a:p>
          <a:endParaRPr lang="en-US"/>
        </a:p>
      </dgm:t>
    </dgm:pt>
    <dgm:pt modelId="{C0C03443-94F8-40CC-AA51-1D6DC06F5A71}" type="sibTrans" cxnId="{DFE4A4A9-6261-49A3-9F5A-844DEFB0DBFB}">
      <dgm:prSet/>
      <dgm:spPr/>
      <dgm:t>
        <a:bodyPr/>
        <a:lstStyle/>
        <a:p>
          <a:endParaRPr lang="en-US"/>
        </a:p>
      </dgm:t>
    </dgm:pt>
    <dgm:pt modelId="{99F0DC6C-DD6C-404E-A538-0E16813DBDF2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Problem: Nature And Scope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9B4BB8-1270-4DB0-8562-2EC20924188D}" type="parTrans" cxnId="{8A2269D1-5B25-44A3-8B2B-8849C3199512}">
      <dgm:prSet/>
      <dgm:spPr/>
      <dgm:t>
        <a:bodyPr/>
        <a:lstStyle/>
        <a:p>
          <a:endParaRPr lang="en-US"/>
        </a:p>
      </dgm:t>
    </dgm:pt>
    <dgm:pt modelId="{58666635-550C-4563-822A-C3084F8CF5A4}" type="sibTrans" cxnId="{8A2269D1-5B25-44A3-8B2B-8849C3199512}">
      <dgm:prSet/>
      <dgm:spPr/>
      <dgm:t>
        <a:bodyPr/>
        <a:lstStyle/>
        <a:p>
          <a:endParaRPr lang="en-US"/>
        </a:p>
      </dgm:t>
    </dgm:pt>
    <dgm:pt modelId="{87E60463-8C43-4B2A-BF8C-94BE4B989619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PESTLE ANALYSIS: Green Haven Florists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BB64AB-24E5-4C08-BC3B-2AA3E87A9676}" type="parTrans" cxnId="{6F04518A-3EB0-46BA-92B9-3E65EC5FE2D8}">
      <dgm:prSet/>
      <dgm:spPr/>
      <dgm:t>
        <a:bodyPr/>
        <a:lstStyle/>
        <a:p>
          <a:endParaRPr lang="en-US"/>
        </a:p>
      </dgm:t>
    </dgm:pt>
    <dgm:pt modelId="{A6343A10-2E0B-41B9-8AF3-F1353D4DC3C0}" type="sibTrans" cxnId="{6F04518A-3EB0-46BA-92B9-3E65EC5FE2D8}">
      <dgm:prSet/>
      <dgm:spPr/>
      <dgm:t>
        <a:bodyPr/>
        <a:lstStyle/>
        <a:p>
          <a:endParaRPr lang="en-US"/>
        </a:p>
      </dgm:t>
    </dgm:pt>
    <dgm:pt modelId="{A61F9AD5-66B5-4F84-8809-B24F7FF346BA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1083FE-93ED-4EE0-8A15-E15F5C47F10B}" type="parTrans" cxnId="{5AE9922C-2C64-440B-A0B5-B9387DD735C2}">
      <dgm:prSet/>
      <dgm:spPr/>
      <dgm:t>
        <a:bodyPr/>
        <a:lstStyle/>
        <a:p>
          <a:endParaRPr lang="en-US"/>
        </a:p>
      </dgm:t>
    </dgm:pt>
    <dgm:pt modelId="{18DFBDF1-59C5-4FA3-84E8-22A11B561008}" type="sibTrans" cxnId="{5AE9922C-2C64-440B-A0B5-B9387DD735C2}">
      <dgm:prSet/>
      <dgm:spPr/>
      <dgm:t>
        <a:bodyPr/>
        <a:lstStyle/>
        <a:p>
          <a:endParaRPr lang="en-US"/>
        </a:p>
      </dgm:t>
    </dgm:pt>
    <dgm:pt modelId="{11474289-31F6-4AEA-A784-FB079F9D2801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E9A9BA-8725-471B-A6E5-9BDE2E5E4072}" type="parTrans" cxnId="{9AD43A98-9FFD-4143-A12E-F43B5B31294C}">
      <dgm:prSet/>
      <dgm:spPr/>
      <dgm:t>
        <a:bodyPr/>
        <a:lstStyle/>
        <a:p>
          <a:endParaRPr lang="en-US"/>
        </a:p>
      </dgm:t>
    </dgm:pt>
    <dgm:pt modelId="{EFD7155F-5E6A-431B-AC7A-7366F130A582}" type="sibTrans" cxnId="{9AD43A98-9FFD-4143-A12E-F43B5B31294C}">
      <dgm:prSet/>
      <dgm:spPr/>
      <dgm:t>
        <a:bodyPr/>
        <a:lstStyle/>
        <a:p>
          <a:endParaRPr lang="en-US"/>
        </a:p>
      </dgm:t>
    </dgm:pt>
    <dgm:pt modelId="{50890B27-6B60-4932-B5DC-9689C0667A25}">
      <dgm:prSet/>
      <dgm:spPr/>
      <dgm:t>
        <a:bodyPr/>
        <a:lstStyle/>
        <a:p>
          <a:r>
            <a:rPr lang="en-US" b="1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027B26-FF88-4E0D-9780-1865C90CBFB7}" type="parTrans" cxnId="{153458D3-DEDF-4E56-8953-E1A977246A50}">
      <dgm:prSet/>
      <dgm:spPr/>
      <dgm:t>
        <a:bodyPr/>
        <a:lstStyle/>
        <a:p>
          <a:endParaRPr lang="en-US"/>
        </a:p>
      </dgm:t>
    </dgm:pt>
    <dgm:pt modelId="{72BC69F0-B1B3-47C2-B567-38B143A65D28}" type="sibTrans" cxnId="{153458D3-DEDF-4E56-8953-E1A977246A50}">
      <dgm:prSet/>
      <dgm:spPr/>
      <dgm:t>
        <a:bodyPr/>
        <a:lstStyle/>
        <a:p>
          <a:endParaRPr lang="en-US"/>
        </a:p>
      </dgm:t>
    </dgm:pt>
    <dgm:pt modelId="{570E4409-1103-4B06-908E-731A1F0B0FA3}" type="pres">
      <dgm:prSet presAssocID="{A710C06A-EE84-45F2-9D69-E94923135A6E}" presName="vert0" presStyleCnt="0">
        <dgm:presLayoutVars>
          <dgm:dir/>
          <dgm:animOne val="branch"/>
          <dgm:animLvl val="lvl"/>
        </dgm:presLayoutVars>
      </dgm:prSet>
      <dgm:spPr/>
    </dgm:pt>
    <dgm:pt modelId="{F3875EFB-9B42-4989-8F8C-5015DD0F1652}" type="pres">
      <dgm:prSet presAssocID="{1870FBA8-557D-48B1-B5AB-1FE7B447068F}" presName="thickLine" presStyleLbl="alignNode1" presStyleIdx="0" presStyleCnt="7" custLinFactNeighborX="1215" custLinFactNeighborY="7199"/>
      <dgm:spPr/>
    </dgm:pt>
    <dgm:pt modelId="{2E926382-6D14-4C1E-B818-7A6DA7F90EA2}" type="pres">
      <dgm:prSet presAssocID="{1870FBA8-557D-48B1-B5AB-1FE7B447068F}" presName="horz1" presStyleCnt="0"/>
      <dgm:spPr/>
    </dgm:pt>
    <dgm:pt modelId="{FA9755C2-2160-4554-A931-F0820BEFF353}" type="pres">
      <dgm:prSet presAssocID="{1870FBA8-557D-48B1-B5AB-1FE7B447068F}" presName="tx1" presStyleLbl="revTx" presStyleIdx="0" presStyleCnt="7"/>
      <dgm:spPr/>
    </dgm:pt>
    <dgm:pt modelId="{9B65AD61-7F6C-414C-AFF7-01EE8FE569D1}" type="pres">
      <dgm:prSet presAssocID="{1870FBA8-557D-48B1-B5AB-1FE7B447068F}" presName="vert1" presStyleCnt="0"/>
      <dgm:spPr/>
    </dgm:pt>
    <dgm:pt modelId="{9791C130-98E7-4485-A213-C0782FBBF181}" type="pres">
      <dgm:prSet presAssocID="{DAD06E8B-E771-4A13-ABE6-072588229DD2}" presName="thickLine" presStyleLbl="alignNode1" presStyleIdx="1" presStyleCnt="7"/>
      <dgm:spPr/>
    </dgm:pt>
    <dgm:pt modelId="{B8C0790F-845D-4CAC-98F2-3D7CB1AE1080}" type="pres">
      <dgm:prSet presAssocID="{DAD06E8B-E771-4A13-ABE6-072588229DD2}" presName="horz1" presStyleCnt="0"/>
      <dgm:spPr/>
    </dgm:pt>
    <dgm:pt modelId="{A5594684-F69F-437E-9214-5CCE049964AF}" type="pres">
      <dgm:prSet presAssocID="{DAD06E8B-E771-4A13-ABE6-072588229DD2}" presName="tx1" presStyleLbl="revTx" presStyleIdx="1" presStyleCnt="7"/>
      <dgm:spPr/>
    </dgm:pt>
    <dgm:pt modelId="{CBC0D785-4059-4A04-A4B1-5C882093B183}" type="pres">
      <dgm:prSet presAssocID="{DAD06E8B-E771-4A13-ABE6-072588229DD2}" presName="vert1" presStyleCnt="0"/>
      <dgm:spPr/>
    </dgm:pt>
    <dgm:pt modelId="{FC0E0F01-7C06-4ED3-8CD6-0E7CFAA3C766}" type="pres">
      <dgm:prSet presAssocID="{99F0DC6C-DD6C-404E-A538-0E16813DBDF2}" presName="thickLine" presStyleLbl="alignNode1" presStyleIdx="2" presStyleCnt="7"/>
      <dgm:spPr/>
    </dgm:pt>
    <dgm:pt modelId="{C39BEBFD-EA2F-4ECC-9A27-C488FA9941CB}" type="pres">
      <dgm:prSet presAssocID="{99F0DC6C-DD6C-404E-A538-0E16813DBDF2}" presName="horz1" presStyleCnt="0"/>
      <dgm:spPr/>
    </dgm:pt>
    <dgm:pt modelId="{1B8238CE-227B-417B-859F-18921C696801}" type="pres">
      <dgm:prSet presAssocID="{99F0DC6C-DD6C-404E-A538-0E16813DBDF2}" presName="tx1" presStyleLbl="revTx" presStyleIdx="2" presStyleCnt="7"/>
      <dgm:spPr/>
    </dgm:pt>
    <dgm:pt modelId="{A6E2BCD1-2CB8-4B82-83E8-560EA8EECB26}" type="pres">
      <dgm:prSet presAssocID="{99F0DC6C-DD6C-404E-A538-0E16813DBDF2}" presName="vert1" presStyleCnt="0"/>
      <dgm:spPr/>
    </dgm:pt>
    <dgm:pt modelId="{1E93B3FD-60BA-4425-9675-19F0EA2C626E}" type="pres">
      <dgm:prSet presAssocID="{87E60463-8C43-4B2A-BF8C-94BE4B989619}" presName="thickLine" presStyleLbl="alignNode1" presStyleIdx="3" presStyleCnt="7"/>
      <dgm:spPr/>
    </dgm:pt>
    <dgm:pt modelId="{526717DC-18FE-4A2D-A1FC-942C7222FB0F}" type="pres">
      <dgm:prSet presAssocID="{87E60463-8C43-4B2A-BF8C-94BE4B989619}" presName="horz1" presStyleCnt="0"/>
      <dgm:spPr/>
    </dgm:pt>
    <dgm:pt modelId="{C949562A-FE04-4FA5-AF2F-E7F439D7B54B}" type="pres">
      <dgm:prSet presAssocID="{87E60463-8C43-4B2A-BF8C-94BE4B989619}" presName="tx1" presStyleLbl="revTx" presStyleIdx="3" presStyleCnt="7"/>
      <dgm:spPr/>
    </dgm:pt>
    <dgm:pt modelId="{454D8CB5-7DE6-4470-A35B-2ED5F133BE1F}" type="pres">
      <dgm:prSet presAssocID="{87E60463-8C43-4B2A-BF8C-94BE4B989619}" presName="vert1" presStyleCnt="0"/>
      <dgm:spPr/>
    </dgm:pt>
    <dgm:pt modelId="{88786989-D3B5-49BC-9D4D-0A75FAE900C0}" type="pres">
      <dgm:prSet presAssocID="{A61F9AD5-66B5-4F84-8809-B24F7FF346BA}" presName="thickLine" presStyleLbl="alignNode1" presStyleIdx="4" presStyleCnt="7"/>
      <dgm:spPr/>
    </dgm:pt>
    <dgm:pt modelId="{92186B6E-32F7-429E-A00E-F80DBE74BB94}" type="pres">
      <dgm:prSet presAssocID="{A61F9AD5-66B5-4F84-8809-B24F7FF346BA}" presName="horz1" presStyleCnt="0"/>
      <dgm:spPr/>
    </dgm:pt>
    <dgm:pt modelId="{0A568412-476F-4AEC-8762-070A1B1688DE}" type="pres">
      <dgm:prSet presAssocID="{A61F9AD5-66B5-4F84-8809-B24F7FF346BA}" presName="tx1" presStyleLbl="revTx" presStyleIdx="4" presStyleCnt="7"/>
      <dgm:spPr/>
    </dgm:pt>
    <dgm:pt modelId="{3A1D8C28-8C3D-49B8-9C3A-23653C4EE111}" type="pres">
      <dgm:prSet presAssocID="{A61F9AD5-66B5-4F84-8809-B24F7FF346BA}" presName="vert1" presStyleCnt="0"/>
      <dgm:spPr/>
    </dgm:pt>
    <dgm:pt modelId="{4FAA2937-62A2-4CD0-B38F-D2C000C35BB2}" type="pres">
      <dgm:prSet presAssocID="{11474289-31F6-4AEA-A784-FB079F9D2801}" presName="thickLine" presStyleLbl="alignNode1" presStyleIdx="5" presStyleCnt="7"/>
      <dgm:spPr/>
    </dgm:pt>
    <dgm:pt modelId="{C36C7E2A-6E2C-45FD-86B4-0837C0EFCAB9}" type="pres">
      <dgm:prSet presAssocID="{11474289-31F6-4AEA-A784-FB079F9D2801}" presName="horz1" presStyleCnt="0"/>
      <dgm:spPr/>
    </dgm:pt>
    <dgm:pt modelId="{E96F2B8F-267E-46F7-8FB2-1361346CDE0E}" type="pres">
      <dgm:prSet presAssocID="{11474289-31F6-4AEA-A784-FB079F9D2801}" presName="tx1" presStyleLbl="revTx" presStyleIdx="5" presStyleCnt="7"/>
      <dgm:spPr/>
    </dgm:pt>
    <dgm:pt modelId="{7A767A1C-67E4-4819-97C5-4D1BCCCEC635}" type="pres">
      <dgm:prSet presAssocID="{11474289-31F6-4AEA-A784-FB079F9D2801}" presName="vert1" presStyleCnt="0"/>
      <dgm:spPr/>
    </dgm:pt>
    <dgm:pt modelId="{9A87515D-99AA-47B9-8AFC-19ACE7E664CA}" type="pres">
      <dgm:prSet presAssocID="{50890B27-6B60-4932-B5DC-9689C0667A25}" presName="thickLine" presStyleLbl="alignNode1" presStyleIdx="6" presStyleCnt="7"/>
      <dgm:spPr/>
    </dgm:pt>
    <dgm:pt modelId="{479D4EF6-BDE3-41A2-8569-9ED0FDDBDFBE}" type="pres">
      <dgm:prSet presAssocID="{50890B27-6B60-4932-B5DC-9689C0667A25}" presName="horz1" presStyleCnt="0"/>
      <dgm:spPr/>
    </dgm:pt>
    <dgm:pt modelId="{A9209199-9CC4-45E9-92F6-128CDBC2D937}" type="pres">
      <dgm:prSet presAssocID="{50890B27-6B60-4932-B5DC-9689C0667A25}" presName="tx1" presStyleLbl="revTx" presStyleIdx="6" presStyleCnt="7"/>
      <dgm:spPr/>
    </dgm:pt>
    <dgm:pt modelId="{9DC55E8E-84C2-4FE9-A5F3-303E86C9FDC9}" type="pres">
      <dgm:prSet presAssocID="{50890B27-6B60-4932-B5DC-9689C0667A25}" presName="vert1" presStyleCnt="0"/>
      <dgm:spPr/>
    </dgm:pt>
  </dgm:ptLst>
  <dgm:cxnLst>
    <dgm:cxn modelId="{5AE9922C-2C64-440B-A0B5-B9387DD735C2}" srcId="{A710C06A-EE84-45F2-9D69-E94923135A6E}" destId="{A61F9AD5-66B5-4F84-8809-B24F7FF346BA}" srcOrd="4" destOrd="0" parTransId="{DB1083FE-93ED-4EE0-8A15-E15F5C47F10B}" sibTransId="{18DFBDF1-59C5-4FA3-84E8-22A11B561008}"/>
    <dgm:cxn modelId="{75C8BD2F-0F42-4F4C-9037-2BF4EF3AA0A2}" type="presOf" srcId="{87E60463-8C43-4B2A-BF8C-94BE4B989619}" destId="{C949562A-FE04-4FA5-AF2F-E7F439D7B54B}" srcOrd="0" destOrd="0" presId="urn:microsoft.com/office/officeart/2008/layout/LinedList"/>
    <dgm:cxn modelId="{42316763-1C76-4727-A9A8-EB64E83762BE}" type="presOf" srcId="{11474289-31F6-4AEA-A784-FB079F9D2801}" destId="{E96F2B8F-267E-46F7-8FB2-1361346CDE0E}" srcOrd="0" destOrd="0" presId="urn:microsoft.com/office/officeart/2008/layout/LinedList"/>
    <dgm:cxn modelId="{7F313067-7F01-4AD3-B6DC-D742E06F2D30}" srcId="{A710C06A-EE84-45F2-9D69-E94923135A6E}" destId="{1870FBA8-557D-48B1-B5AB-1FE7B447068F}" srcOrd="0" destOrd="0" parTransId="{E258479D-3E4F-4625-95AC-1AFC5C5FF1DA}" sibTransId="{F4182A55-F05C-402E-A9EB-EE154E8ED7AA}"/>
    <dgm:cxn modelId="{7846EB55-F936-4294-9C49-5DF88299C35A}" type="presOf" srcId="{50890B27-6B60-4932-B5DC-9689C0667A25}" destId="{A9209199-9CC4-45E9-92F6-128CDBC2D937}" srcOrd="0" destOrd="0" presId="urn:microsoft.com/office/officeart/2008/layout/LinedList"/>
    <dgm:cxn modelId="{6F04518A-3EB0-46BA-92B9-3E65EC5FE2D8}" srcId="{A710C06A-EE84-45F2-9D69-E94923135A6E}" destId="{87E60463-8C43-4B2A-BF8C-94BE4B989619}" srcOrd="3" destOrd="0" parTransId="{39BB64AB-24E5-4C08-BC3B-2AA3E87A9676}" sibTransId="{A6343A10-2E0B-41B9-8AF3-F1353D4DC3C0}"/>
    <dgm:cxn modelId="{6E18B78A-0317-4D13-A01C-F3E455EFB9A6}" type="presOf" srcId="{DAD06E8B-E771-4A13-ABE6-072588229DD2}" destId="{A5594684-F69F-437E-9214-5CCE049964AF}" srcOrd="0" destOrd="0" presId="urn:microsoft.com/office/officeart/2008/layout/LinedList"/>
    <dgm:cxn modelId="{9AD43A98-9FFD-4143-A12E-F43B5B31294C}" srcId="{A710C06A-EE84-45F2-9D69-E94923135A6E}" destId="{11474289-31F6-4AEA-A784-FB079F9D2801}" srcOrd="5" destOrd="0" parTransId="{BDE9A9BA-8725-471B-A6E5-9BDE2E5E4072}" sibTransId="{EFD7155F-5E6A-431B-AC7A-7366F130A582}"/>
    <dgm:cxn modelId="{F6D02DA9-D6BA-4E6B-A444-B39B5D7C4292}" type="presOf" srcId="{99F0DC6C-DD6C-404E-A538-0E16813DBDF2}" destId="{1B8238CE-227B-417B-859F-18921C696801}" srcOrd="0" destOrd="0" presId="urn:microsoft.com/office/officeart/2008/layout/LinedList"/>
    <dgm:cxn modelId="{DFE4A4A9-6261-49A3-9F5A-844DEFB0DBFB}" srcId="{A710C06A-EE84-45F2-9D69-E94923135A6E}" destId="{DAD06E8B-E771-4A13-ABE6-072588229DD2}" srcOrd="1" destOrd="0" parTransId="{68F95535-E8F2-48C7-A5D2-C037ED6FFA98}" sibTransId="{C0C03443-94F8-40CC-AA51-1D6DC06F5A71}"/>
    <dgm:cxn modelId="{A03240AA-0A90-4409-AA45-80CC88A8003D}" type="presOf" srcId="{1870FBA8-557D-48B1-B5AB-1FE7B447068F}" destId="{FA9755C2-2160-4554-A931-F0820BEFF353}" srcOrd="0" destOrd="0" presId="urn:microsoft.com/office/officeart/2008/layout/LinedList"/>
    <dgm:cxn modelId="{8A2269D1-5B25-44A3-8B2B-8849C3199512}" srcId="{A710C06A-EE84-45F2-9D69-E94923135A6E}" destId="{99F0DC6C-DD6C-404E-A538-0E16813DBDF2}" srcOrd="2" destOrd="0" parTransId="{8C9B4BB8-1270-4DB0-8562-2EC20924188D}" sibTransId="{58666635-550C-4563-822A-C3084F8CF5A4}"/>
    <dgm:cxn modelId="{153458D3-DEDF-4E56-8953-E1A977246A50}" srcId="{A710C06A-EE84-45F2-9D69-E94923135A6E}" destId="{50890B27-6B60-4932-B5DC-9689C0667A25}" srcOrd="6" destOrd="0" parTransId="{B8027B26-FF88-4E0D-9780-1865C90CBFB7}" sibTransId="{72BC69F0-B1B3-47C2-B567-38B143A65D28}"/>
    <dgm:cxn modelId="{6D0426DB-51B2-4331-A1CF-FD95154CAC42}" type="presOf" srcId="{A710C06A-EE84-45F2-9D69-E94923135A6E}" destId="{570E4409-1103-4B06-908E-731A1F0B0FA3}" srcOrd="0" destOrd="0" presId="urn:microsoft.com/office/officeart/2008/layout/LinedList"/>
    <dgm:cxn modelId="{18D2BEDF-FA4F-4A10-8FF4-E80C3E780F33}" type="presOf" srcId="{A61F9AD5-66B5-4F84-8809-B24F7FF346BA}" destId="{0A568412-476F-4AEC-8762-070A1B1688DE}" srcOrd="0" destOrd="0" presId="urn:microsoft.com/office/officeart/2008/layout/LinedList"/>
    <dgm:cxn modelId="{5AD51BD4-64DF-4726-8B1F-76DF21B0D4DA}" type="presParOf" srcId="{570E4409-1103-4B06-908E-731A1F0B0FA3}" destId="{F3875EFB-9B42-4989-8F8C-5015DD0F1652}" srcOrd="0" destOrd="0" presId="urn:microsoft.com/office/officeart/2008/layout/LinedList"/>
    <dgm:cxn modelId="{E2BEDE8B-0680-4ED0-9AB2-4F11701FAD54}" type="presParOf" srcId="{570E4409-1103-4B06-908E-731A1F0B0FA3}" destId="{2E926382-6D14-4C1E-B818-7A6DA7F90EA2}" srcOrd="1" destOrd="0" presId="urn:microsoft.com/office/officeart/2008/layout/LinedList"/>
    <dgm:cxn modelId="{78A8E4E5-8D62-4D06-8E31-DE993CA0F3DA}" type="presParOf" srcId="{2E926382-6D14-4C1E-B818-7A6DA7F90EA2}" destId="{FA9755C2-2160-4554-A931-F0820BEFF353}" srcOrd="0" destOrd="0" presId="urn:microsoft.com/office/officeart/2008/layout/LinedList"/>
    <dgm:cxn modelId="{9CE6028A-0A1D-416D-AC56-6728482D82E8}" type="presParOf" srcId="{2E926382-6D14-4C1E-B818-7A6DA7F90EA2}" destId="{9B65AD61-7F6C-414C-AFF7-01EE8FE569D1}" srcOrd="1" destOrd="0" presId="urn:microsoft.com/office/officeart/2008/layout/LinedList"/>
    <dgm:cxn modelId="{A8DF4E09-6608-4700-A413-F2FFBB199CE6}" type="presParOf" srcId="{570E4409-1103-4B06-908E-731A1F0B0FA3}" destId="{9791C130-98E7-4485-A213-C0782FBBF181}" srcOrd="2" destOrd="0" presId="urn:microsoft.com/office/officeart/2008/layout/LinedList"/>
    <dgm:cxn modelId="{76E4DE9E-5177-4FF8-ADC2-8BC16042B650}" type="presParOf" srcId="{570E4409-1103-4B06-908E-731A1F0B0FA3}" destId="{B8C0790F-845D-4CAC-98F2-3D7CB1AE1080}" srcOrd="3" destOrd="0" presId="urn:microsoft.com/office/officeart/2008/layout/LinedList"/>
    <dgm:cxn modelId="{1FA1336A-521E-49B8-8FCB-A81F3C9CC718}" type="presParOf" srcId="{B8C0790F-845D-4CAC-98F2-3D7CB1AE1080}" destId="{A5594684-F69F-437E-9214-5CCE049964AF}" srcOrd="0" destOrd="0" presId="urn:microsoft.com/office/officeart/2008/layout/LinedList"/>
    <dgm:cxn modelId="{144D750E-A5CF-4C93-BF4C-85063830EA53}" type="presParOf" srcId="{B8C0790F-845D-4CAC-98F2-3D7CB1AE1080}" destId="{CBC0D785-4059-4A04-A4B1-5C882093B183}" srcOrd="1" destOrd="0" presId="urn:microsoft.com/office/officeart/2008/layout/LinedList"/>
    <dgm:cxn modelId="{A008DA6D-968E-4386-AEAA-4B18604F7BC1}" type="presParOf" srcId="{570E4409-1103-4B06-908E-731A1F0B0FA3}" destId="{FC0E0F01-7C06-4ED3-8CD6-0E7CFAA3C766}" srcOrd="4" destOrd="0" presId="urn:microsoft.com/office/officeart/2008/layout/LinedList"/>
    <dgm:cxn modelId="{71C75ED0-1F60-47E5-AA9D-84E080B3C17E}" type="presParOf" srcId="{570E4409-1103-4B06-908E-731A1F0B0FA3}" destId="{C39BEBFD-EA2F-4ECC-9A27-C488FA9941CB}" srcOrd="5" destOrd="0" presId="urn:microsoft.com/office/officeart/2008/layout/LinedList"/>
    <dgm:cxn modelId="{14337624-3838-4953-9DFE-8F2AAC5FF146}" type="presParOf" srcId="{C39BEBFD-EA2F-4ECC-9A27-C488FA9941CB}" destId="{1B8238CE-227B-417B-859F-18921C696801}" srcOrd="0" destOrd="0" presId="urn:microsoft.com/office/officeart/2008/layout/LinedList"/>
    <dgm:cxn modelId="{ACF446A6-E72F-43D5-8EBC-0C9DB14D3477}" type="presParOf" srcId="{C39BEBFD-EA2F-4ECC-9A27-C488FA9941CB}" destId="{A6E2BCD1-2CB8-4B82-83E8-560EA8EECB26}" srcOrd="1" destOrd="0" presId="urn:microsoft.com/office/officeart/2008/layout/LinedList"/>
    <dgm:cxn modelId="{07CB833E-A04B-493C-BBD7-8F6BC9BC9E25}" type="presParOf" srcId="{570E4409-1103-4B06-908E-731A1F0B0FA3}" destId="{1E93B3FD-60BA-4425-9675-19F0EA2C626E}" srcOrd="6" destOrd="0" presId="urn:microsoft.com/office/officeart/2008/layout/LinedList"/>
    <dgm:cxn modelId="{4BF2402E-CBA8-479D-89D6-050F7710EEB1}" type="presParOf" srcId="{570E4409-1103-4B06-908E-731A1F0B0FA3}" destId="{526717DC-18FE-4A2D-A1FC-942C7222FB0F}" srcOrd="7" destOrd="0" presId="urn:microsoft.com/office/officeart/2008/layout/LinedList"/>
    <dgm:cxn modelId="{27A601E6-7E12-4DC3-9F08-0A075708E06A}" type="presParOf" srcId="{526717DC-18FE-4A2D-A1FC-942C7222FB0F}" destId="{C949562A-FE04-4FA5-AF2F-E7F439D7B54B}" srcOrd="0" destOrd="0" presId="urn:microsoft.com/office/officeart/2008/layout/LinedList"/>
    <dgm:cxn modelId="{AB882CC6-C5FD-41E3-9518-E4CEBD136EAB}" type="presParOf" srcId="{526717DC-18FE-4A2D-A1FC-942C7222FB0F}" destId="{454D8CB5-7DE6-4470-A35B-2ED5F133BE1F}" srcOrd="1" destOrd="0" presId="urn:microsoft.com/office/officeart/2008/layout/LinedList"/>
    <dgm:cxn modelId="{63707EB3-956E-4823-803D-6C6CDFA1A1AE}" type="presParOf" srcId="{570E4409-1103-4B06-908E-731A1F0B0FA3}" destId="{88786989-D3B5-49BC-9D4D-0A75FAE900C0}" srcOrd="8" destOrd="0" presId="urn:microsoft.com/office/officeart/2008/layout/LinedList"/>
    <dgm:cxn modelId="{C248B067-DA00-4F7C-BAC6-5A6EF2A842DD}" type="presParOf" srcId="{570E4409-1103-4B06-908E-731A1F0B0FA3}" destId="{92186B6E-32F7-429E-A00E-F80DBE74BB94}" srcOrd="9" destOrd="0" presId="urn:microsoft.com/office/officeart/2008/layout/LinedList"/>
    <dgm:cxn modelId="{99018609-C57E-400F-AF9E-C4C921978704}" type="presParOf" srcId="{92186B6E-32F7-429E-A00E-F80DBE74BB94}" destId="{0A568412-476F-4AEC-8762-070A1B1688DE}" srcOrd="0" destOrd="0" presId="urn:microsoft.com/office/officeart/2008/layout/LinedList"/>
    <dgm:cxn modelId="{CBDB29FE-8407-4E75-BF9D-74D71B9CA4FC}" type="presParOf" srcId="{92186B6E-32F7-429E-A00E-F80DBE74BB94}" destId="{3A1D8C28-8C3D-49B8-9C3A-23653C4EE111}" srcOrd="1" destOrd="0" presId="urn:microsoft.com/office/officeart/2008/layout/LinedList"/>
    <dgm:cxn modelId="{675FDFF1-F604-4138-B39C-B7C04A33F358}" type="presParOf" srcId="{570E4409-1103-4B06-908E-731A1F0B0FA3}" destId="{4FAA2937-62A2-4CD0-B38F-D2C000C35BB2}" srcOrd="10" destOrd="0" presId="urn:microsoft.com/office/officeart/2008/layout/LinedList"/>
    <dgm:cxn modelId="{7912D90F-572F-47DA-A38E-E8ABDF930EB3}" type="presParOf" srcId="{570E4409-1103-4B06-908E-731A1F0B0FA3}" destId="{C36C7E2A-6E2C-45FD-86B4-0837C0EFCAB9}" srcOrd="11" destOrd="0" presId="urn:microsoft.com/office/officeart/2008/layout/LinedList"/>
    <dgm:cxn modelId="{EA56FE43-AD17-4B50-9FE5-C2C5A45C8CD9}" type="presParOf" srcId="{C36C7E2A-6E2C-45FD-86B4-0837C0EFCAB9}" destId="{E96F2B8F-267E-46F7-8FB2-1361346CDE0E}" srcOrd="0" destOrd="0" presId="urn:microsoft.com/office/officeart/2008/layout/LinedList"/>
    <dgm:cxn modelId="{64EEE6D1-C549-4643-A855-D019ABC55ACB}" type="presParOf" srcId="{C36C7E2A-6E2C-45FD-86B4-0837C0EFCAB9}" destId="{7A767A1C-67E4-4819-97C5-4D1BCCCEC635}" srcOrd="1" destOrd="0" presId="urn:microsoft.com/office/officeart/2008/layout/LinedList"/>
    <dgm:cxn modelId="{12C8B7F6-E29B-464B-B438-DD70155AF207}" type="presParOf" srcId="{570E4409-1103-4B06-908E-731A1F0B0FA3}" destId="{9A87515D-99AA-47B9-8AFC-19ACE7E664CA}" srcOrd="12" destOrd="0" presId="urn:microsoft.com/office/officeart/2008/layout/LinedList"/>
    <dgm:cxn modelId="{A2B532F1-429B-478D-AA79-C9660B20388C}" type="presParOf" srcId="{570E4409-1103-4B06-908E-731A1F0B0FA3}" destId="{479D4EF6-BDE3-41A2-8569-9ED0FDDBDFBE}" srcOrd="13" destOrd="0" presId="urn:microsoft.com/office/officeart/2008/layout/LinedList"/>
    <dgm:cxn modelId="{995BDF7B-9B0E-4E5B-A264-F2DB5E74B966}" type="presParOf" srcId="{479D4EF6-BDE3-41A2-8569-9ED0FDDBDFBE}" destId="{A9209199-9CC4-45E9-92F6-128CDBC2D937}" srcOrd="0" destOrd="0" presId="urn:microsoft.com/office/officeart/2008/layout/LinedList"/>
    <dgm:cxn modelId="{F15B4F72-3F7F-4828-88F0-E3D2085D0E2C}" type="presParOf" srcId="{479D4EF6-BDE3-41A2-8569-9ED0FDDBDFBE}" destId="{9DC55E8E-84C2-4FE9-A5F3-303E86C9FD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75EFB-9B42-4989-8F8C-5015DD0F1652}">
      <dsp:nvSpPr>
        <dsp:cNvPr id="0" name=""/>
        <dsp:cNvSpPr/>
      </dsp:nvSpPr>
      <dsp:spPr>
        <a:xfrm>
          <a:off x="0" y="53650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755C2-2160-4554-A931-F0820BEFF353}">
      <dsp:nvSpPr>
        <dsp:cNvPr id="0" name=""/>
        <dsp:cNvSpPr/>
      </dsp:nvSpPr>
      <dsp:spPr>
        <a:xfrm>
          <a:off x="0" y="629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Arial" panose="020B0604020202020204" pitchFamily="34" charset="0"/>
              <a:cs typeface="Arial" panose="020B0604020202020204" pitchFamily="34" charset="0"/>
            </a:rPr>
            <a:t>Introduction 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29"/>
        <a:ext cx="4602517" cy="736505"/>
      </dsp:txXfrm>
    </dsp:sp>
    <dsp:sp modelId="{9791C130-98E7-4485-A213-C0782FBBF181}">
      <dsp:nvSpPr>
        <dsp:cNvPr id="0" name=""/>
        <dsp:cNvSpPr/>
      </dsp:nvSpPr>
      <dsp:spPr>
        <a:xfrm>
          <a:off x="0" y="737135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94684-F69F-437E-9214-5CCE049964AF}">
      <dsp:nvSpPr>
        <dsp:cNvPr id="0" name=""/>
        <dsp:cNvSpPr/>
      </dsp:nvSpPr>
      <dsp:spPr>
        <a:xfrm>
          <a:off x="0" y="737135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Arial" panose="020B0604020202020204" pitchFamily="34" charset="0"/>
              <a:cs typeface="Arial" panose="020B0604020202020204" pitchFamily="34" charset="0"/>
            </a:rPr>
            <a:t>Company Background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37135"/>
        <a:ext cx="4602517" cy="736505"/>
      </dsp:txXfrm>
    </dsp:sp>
    <dsp:sp modelId="{FC0E0F01-7C06-4ED3-8CD6-0E7CFAA3C766}">
      <dsp:nvSpPr>
        <dsp:cNvPr id="0" name=""/>
        <dsp:cNvSpPr/>
      </dsp:nvSpPr>
      <dsp:spPr>
        <a:xfrm>
          <a:off x="0" y="1473641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238CE-227B-417B-859F-18921C696801}">
      <dsp:nvSpPr>
        <dsp:cNvPr id="0" name=""/>
        <dsp:cNvSpPr/>
      </dsp:nvSpPr>
      <dsp:spPr>
        <a:xfrm>
          <a:off x="0" y="1473641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Arial" panose="020B0604020202020204" pitchFamily="34" charset="0"/>
              <a:cs typeface="Arial" panose="020B0604020202020204" pitchFamily="34" charset="0"/>
            </a:rPr>
            <a:t>Problem: Nature And Scope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73641"/>
        <a:ext cx="4602517" cy="736505"/>
      </dsp:txXfrm>
    </dsp:sp>
    <dsp:sp modelId="{1E93B3FD-60BA-4425-9675-19F0EA2C626E}">
      <dsp:nvSpPr>
        <dsp:cNvPr id="0" name=""/>
        <dsp:cNvSpPr/>
      </dsp:nvSpPr>
      <dsp:spPr>
        <a:xfrm>
          <a:off x="0" y="2210147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9562A-FE04-4FA5-AF2F-E7F439D7B54B}">
      <dsp:nvSpPr>
        <dsp:cNvPr id="0" name=""/>
        <dsp:cNvSpPr/>
      </dsp:nvSpPr>
      <dsp:spPr>
        <a:xfrm>
          <a:off x="0" y="2210147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latin typeface="Arial" panose="020B0604020202020204" pitchFamily="34" charset="0"/>
              <a:cs typeface="Arial" panose="020B0604020202020204" pitchFamily="34" charset="0"/>
            </a:rPr>
            <a:t>PESTLE ANALYSIS: Green Haven Florists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10147"/>
        <a:ext cx="4602517" cy="736505"/>
      </dsp:txXfrm>
    </dsp:sp>
    <dsp:sp modelId="{88786989-D3B5-49BC-9D4D-0A75FAE900C0}">
      <dsp:nvSpPr>
        <dsp:cNvPr id="0" name=""/>
        <dsp:cNvSpPr/>
      </dsp:nvSpPr>
      <dsp:spPr>
        <a:xfrm>
          <a:off x="0" y="2946652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68412-476F-4AEC-8762-070A1B1688DE}">
      <dsp:nvSpPr>
        <dsp:cNvPr id="0" name=""/>
        <dsp:cNvSpPr/>
      </dsp:nvSpPr>
      <dsp:spPr>
        <a:xfrm>
          <a:off x="0" y="2946652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Arial" panose="020B0604020202020204" pitchFamily="34" charset="0"/>
              <a:cs typeface="Arial" panose="020B0604020202020204" pitchFamily="34" charset="0"/>
            </a:rPr>
            <a:t>Cause And Effect Analysis: Fishbone Diagram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46652"/>
        <a:ext cx="4602517" cy="736505"/>
      </dsp:txXfrm>
    </dsp:sp>
    <dsp:sp modelId="{4FAA2937-62A2-4CD0-B38F-D2C000C35BB2}">
      <dsp:nvSpPr>
        <dsp:cNvPr id="0" name=""/>
        <dsp:cNvSpPr/>
      </dsp:nvSpPr>
      <dsp:spPr>
        <a:xfrm>
          <a:off x="0" y="3683158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6F2B8F-267E-46F7-8FB2-1361346CDE0E}">
      <dsp:nvSpPr>
        <dsp:cNvPr id="0" name=""/>
        <dsp:cNvSpPr/>
      </dsp:nvSpPr>
      <dsp:spPr>
        <a:xfrm>
          <a:off x="0" y="3683158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Arial" panose="020B0604020202020204" pitchFamily="34" charset="0"/>
              <a:cs typeface="Arial" panose="020B0604020202020204" pitchFamily="34" charset="0"/>
            </a:rPr>
            <a:t>Conclusion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83158"/>
        <a:ext cx="4602517" cy="736505"/>
      </dsp:txXfrm>
    </dsp:sp>
    <dsp:sp modelId="{9A87515D-99AA-47B9-8AFC-19ACE7E664CA}">
      <dsp:nvSpPr>
        <dsp:cNvPr id="0" name=""/>
        <dsp:cNvSpPr/>
      </dsp:nvSpPr>
      <dsp:spPr>
        <a:xfrm>
          <a:off x="0" y="4419664"/>
          <a:ext cx="460251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09199-9CC4-45E9-92F6-128CDBC2D937}">
      <dsp:nvSpPr>
        <dsp:cNvPr id="0" name=""/>
        <dsp:cNvSpPr/>
      </dsp:nvSpPr>
      <dsp:spPr>
        <a:xfrm>
          <a:off x="0" y="4419664"/>
          <a:ext cx="4602517" cy="7365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latin typeface="Arial" panose="020B0604020202020204" pitchFamily="34" charset="0"/>
              <a:cs typeface="Arial" panose="020B0604020202020204" pitchFamily="34" charset="0"/>
            </a:rPr>
            <a:t>References</a:t>
          </a:r>
          <a:endParaRPr lang="en-US" sz="21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419664"/>
        <a:ext cx="4602517" cy="7365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7073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121336"/>
      </p:ext>
    </p:extLst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517980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768924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52396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267545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131739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304100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179807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265414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720867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08893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0440321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067856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54834"/>
      </p:ext>
    </p:extLst>
  </p:cSld>
  <p:clrMapOvr>
    <a:masterClrMapping/>
  </p:clrMapOvr>
  <p:transition spd="slow">
    <p:wip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021099"/>
      </p:ext>
    </p:extLst>
  </p:cSld>
  <p:clrMapOvr>
    <a:masterClrMapping/>
  </p:clrMapOvr>
  <p:transition spd="slow">
    <p:wip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773667"/>
      </p:ext>
    </p:extLst>
  </p:cSld>
  <p:clrMapOvr>
    <a:masterClrMapping/>
  </p:clrMapOvr>
  <p:transition spd="slow">
    <p:wip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93542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16/11/2025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0924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17" r:id="rId1"/>
    <p:sldLayoutId id="2147484218" r:id="rId2"/>
    <p:sldLayoutId id="2147484219" r:id="rId3"/>
    <p:sldLayoutId id="2147484220" r:id="rId4"/>
    <p:sldLayoutId id="2147484221" r:id="rId5"/>
    <p:sldLayoutId id="2147484222" r:id="rId6"/>
    <p:sldLayoutId id="2147484223" r:id="rId7"/>
    <p:sldLayoutId id="2147484224" r:id="rId8"/>
    <p:sldLayoutId id="2147484225" r:id="rId9"/>
    <p:sldLayoutId id="2147484226" r:id="rId10"/>
    <p:sldLayoutId id="2147484227" r:id="rId11"/>
    <p:sldLayoutId id="2147484228" r:id="rId12"/>
    <p:sldLayoutId id="2147484229" r:id="rId13"/>
    <p:sldLayoutId id="2147484230" r:id="rId14"/>
    <p:sldLayoutId id="2147484231" r:id="rId15"/>
    <p:sldLayoutId id="2147484232" r:id="rId16"/>
    <p:sldLayoutId id="2147484233" r:id="rId17"/>
  </p:sldLayoutIdLst>
  <p:transition spd="slow">
    <p:wipe/>
  </p:transition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picpedia.org/chalkboard/t/thank-you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2966" y="1427304"/>
            <a:ext cx="8686800" cy="3241515"/>
          </a:xfrm>
        </p:spPr>
        <p:txBody>
          <a:bodyPr anchor="ctr">
            <a:normAutofit fontScale="90000"/>
          </a:bodyPr>
          <a:lstStyle/>
          <a:p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MODULE NAME 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:Problem Solving And Decision Making</a:t>
            </a:r>
            <a:br>
              <a:rPr lang="en-GB" sz="3000" dirty="0">
                <a:solidFill>
                  <a:schemeClr val="tx1"/>
                </a:solidFill>
                <a:latin typeface="A"/>
              </a:rPr>
            </a:br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MODULE CODE 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:LCLM4004_LON</a:t>
            </a:r>
            <a:br>
              <a:rPr lang="en-GB" sz="3000" dirty="0">
                <a:solidFill>
                  <a:schemeClr val="tx1"/>
                </a:solidFill>
                <a:latin typeface="A"/>
              </a:rPr>
            </a:br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STUDENT NAME 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:Stanciu Ana Maria Codrina</a:t>
            </a:r>
            <a:br>
              <a:rPr lang="en-GB" sz="3000" dirty="0">
                <a:solidFill>
                  <a:schemeClr val="tx1"/>
                </a:solidFill>
                <a:latin typeface="A"/>
              </a:rPr>
            </a:br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STUDENT ID 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:2438025</a:t>
            </a:r>
            <a:br>
              <a:rPr lang="en-GB" sz="3000" dirty="0">
                <a:solidFill>
                  <a:schemeClr val="tx1"/>
                </a:solidFill>
                <a:latin typeface="A"/>
              </a:rPr>
            </a:br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Lecturer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:  Richard </a:t>
            </a:r>
            <a:r>
              <a:rPr lang="en-GB" sz="3000" dirty="0" err="1">
                <a:solidFill>
                  <a:schemeClr val="tx1"/>
                </a:solidFill>
                <a:latin typeface="A"/>
              </a:rPr>
              <a:t>Ashaye</a:t>
            </a:r>
            <a:br>
              <a:rPr lang="en-GB" sz="3000" dirty="0">
                <a:solidFill>
                  <a:schemeClr val="tx1"/>
                </a:solidFill>
                <a:latin typeface="A"/>
              </a:rPr>
            </a:br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Assignment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 </a:t>
            </a:r>
            <a:r>
              <a:rPr lang="en-GB" sz="3000" dirty="0">
                <a:solidFill>
                  <a:schemeClr val="tx1"/>
                </a:solidFill>
                <a:latin typeface="Arial Black" panose="020B0A04020102020204" pitchFamily="34" charset="0"/>
              </a:rPr>
              <a:t>1</a:t>
            </a:r>
            <a:r>
              <a:rPr lang="en-GB" sz="3000" dirty="0">
                <a:solidFill>
                  <a:schemeClr val="tx1"/>
                </a:solidFill>
                <a:latin typeface="A"/>
              </a:rPr>
              <a:t>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009" y="917085"/>
            <a:ext cx="7208869" cy="1524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OVERVIEW</a:t>
            </a:r>
          </a:p>
        </p:txBody>
      </p:sp>
      <p:graphicFrame>
        <p:nvGraphicFramePr>
          <p:cNvPr id="117" name="Text Placeholder 2">
            <a:extLst>
              <a:ext uri="{FF2B5EF4-FFF2-40B4-BE49-F238E27FC236}">
                <a16:creationId xmlns:a16="http://schemas.microsoft.com/office/drawing/2014/main" id="{EF386DCB-4CEB-B983-95FA-CB21D79AEC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14792387"/>
              </p:ext>
            </p:extLst>
          </p:nvPr>
        </p:nvGraphicFramePr>
        <p:xfrm>
          <a:off x="1711018" y="859536"/>
          <a:ext cx="4602517" cy="515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418" y="117662"/>
            <a:ext cx="2703351" cy="132660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200" b="1" dirty="0"/>
              <a:t>Introduction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8418" y="1899138"/>
            <a:ext cx="11139391" cy="386692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Amasis MT Pro Medium" panose="020F0502020204030204" pitchFamily="18" charset="0"/>
                <a:cs typeface="Arial" panose="020B0604020202020204" pitchFamily="34" charset="0"/>
              </a:rPr>
              <a:t>Green Haven Florists is a small ,independent flower shop based in Norwich ,United Kingdom, founded in 2016 by </a:t>
            </a:r>
            <a:r>
              <a:rPr 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partners</a:t>
            </a:r>
            <a:r>
              <a:rPr lang="en-US" sz="1400" b="1" dirty="0">
                <a:solidFill>
                  <a:schemeClr val="tx1"/>
                </a:solidFill>
                <a:latin typeface="Amasis MT Pro Medium" panose="020F0502020204030204" pitchFamily="18" charset="0"/>
                <a:cs typeface="Arial" panose="020B0604020202020204" pitchFamily="34" charset="0"/>
              </a:rPr>
              <a:t> Liam and Priya Patel .The shop has earned a strong reputation for its bespoke  floral arrangements, eco-friendly packaging .</a:t>
            </a:r>
          </a:p>
          <a:p>
            <a:pPr>
              <a:lnSpc>
                <a:spcPct val="90000"/>
              </a:lnSpc>
            </a:pPr>
            <a:endPara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Amasis MT Pro Medium" panose="020F0502020204030204" pitchFamily="18" charset="0"/>
                <a:cs typeface="Arial" panose="020B0604020202020204" pitchFamily="34" charset="0"/>
              </a:rPr>
              <a:t>Over recent years, however ,the company has faced increasing challenges due to shifting market trends and digital disruption .The shop has recorded a 30%decline in in-store sales over the past 12 months, mainly because of online competitors, and changing consumer behavior toward convenience and digital shopping (Statista,2024).</a:t>
            </a:r>
          </a:p>
          <a:p>
            <a:pPr>
              <a:lnSpc>
                <a:spcPct val="90000"/>
              </a:lnSpc>
            </a:pPr>
            <a:endParaRPr lang="en-US" sz="1400" b="1" dirty="0">
              <a:solidFill>
                <a:schemeClr val="tx1"/>
              </a:solidFill>
              <a:latin typeface="Amasis MT Pro Medium" panose="020F0502020204030204" pitchFamily="18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1400" b="1" dirty="0">
                <a:solidFill>
                  <a:schemeClr val="tx1"/>
                </a:solidFill>
                <a:latin typeface="Amasis MT Pro Medium" panose="020F0502020204030204" pitchFamily="18" charset="0"/>
                <a:cs typeface="Arial" panose="020B0604020202020204" pitchFamily="34" charset="0"/>
              </a:rPr>
              <a:t>In response, founders Liam and Priya Patel must now reassess their business strategy to adapt to the changing retail landscape ,enhance Green Heaven’s online presence.</a:t>
            </a:r>
          </a:p>
          <a:p>
            <a:pPr>
              <a:lnSpc>
                <a:spcPct val="90000"/>
              </a:lnSpc>
            </a:pP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7406" y="167732"/>
            <a:ext cx="7583647" cy="13478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3733" y="841664"/>
            <a:ext cx="10323472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Green Haven Florists</a:t>
            </a: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US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Founded in 2016 in Norwich ,Uk</a:t>
            </a:r>
          </a:p>
          <a:p>
            <a:r>
              <a:rPr lang="en-US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Owners: Liam and Priya Patel</a:t>
            </a:r>
          </a:p>
          <a:p>
            <a:r>
              <a:rPr lang="en-US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Sells: Bespoke floral arrangements , eco-friendly packaging ,and personalized costumer service.</a:t>
            </a:r>
          </a:p>
          <a:p>
            <a:endParaRPr lang="en-US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308" y="170545"/>
            <a:ext cx="8819253" cy="8361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2879" y="850600"/>
            <a:ext cx="10759699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5W2H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Who: Liam and Priya Patel.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What: They are struggling to maintain profitability and need to adapt their business to a changing retail environment.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Where: Norwich ,Uk.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When: The downturn occurred within the last 12 months.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Why: Reduced high-street traffic from closures of nearby business.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How: Competitors use aggressive pricing , social media marketing and wide delivery coverage.</a:t>
            </a:r>
          </a:p>
          <a:p>
            <a:r>
              <a:rPr lang="en-US" sz="19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How much:30%decline in store sales reported in the last year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738" y="530099"/>
            <a:ext cx="10359261" cy="87698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PESTLE ANALYSIS: Green Haven florists</a:t>
            </a:r>
            <a:br>
              <a:rPr 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6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226" y="1084945"/>
            <a:ext cx="11117066" cy="515680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400" b="1" kern="1200" dirty="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rPr>
              <a:t>POLITICAL 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1.THE Uk government supports small and independent businesses ,offering grants and local enterprise funding </a:t>
            </a:r>
            <a:r>
              <a:rPr lang="en-US" sz="1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that</a:t>
            </a:r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could help Green Haven modernize its operations.(Gov.Uk,2024)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2.However ,Brexit-related trade regulations have affected flower imports, leading to longer delivery times and higher costs(BBC News,2023)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rPr>
              <a:t>ECONOMIC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1.The Uk economy has faced inflation and rising supply chain costs ,directly impacting the price of imported flowers and sustainable materials (Office for National Statistics,2024)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2.Reduced foot traffic in local high street due to economic slowdown and business closures has contributed to a 30%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decline in in-store sales for Green Haven.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Arial Black" panose="020B0A04020102020204" pitchFamily="34" charset="0"/>
                <a:ea typeface="+mn-ea"/>
                <a:cs typeface="+mn-cs"/>
              </a:rPr>
              <a:t>SOCIAL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1.There is a growing consumer preference for convenience ,same-day delivery and online shopping experiences(Statista,2024)</a:t>
            </a:r>
          </a:p>
          <a:p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2.Social Media plays a significant role </a:t>
            </a:r>
            <a:r>
              <a:rPr lang="en-US" sz="1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</a:t>
            </a:r>
            <a:r>
              <a:rPr lang="en-US" sz="14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influencing purchasing decisions; Green Heaven’s lack of a strong digital presence and social media engagement 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8308" y="306042"/>
            <a:ext cx="12411345" cy="741233"/>
          </a:xfrm>
        </p:spPr>
        <p:txBody>
          <a:bodyPr anchor="ctr">
            <a:noAutofit/>
          </a:bodyPr>
          <a:lstStyle/>
          <a:p>
            <a:r>
              <a:rPr lang="en-GB" sz="3200" b="1" dirty="0">
                <a:solidFill>
                  <a:schemeClr val="tx1"/>
                </a:solidFill>
              </a:rPr>
              <a:t>PESTLE ANALYSIS: Green Haven Florists</a:t>
            </a:r>
            <a:br>
              <a:rPr lang="en-GB" sz="3200" b="1" dirty="0">
                <a:solidFill>
                  <a:schemeClr val="tx1"/>
                </a:solidFill>
              </a:rPr>
            </a:br>
            <a:endParaRPr lang="en-GB" sz="32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82" y="540048"/>
            <a:ext cx="10410400" cy="59110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 Black" panose="020B0A04020102020204" pitchFamily="34" charset="0"/>
                <a:cs typeface="Arial" panose="020B0604020202020204" pitchFamily="34" charset="0"/>
              </a:rPr>
              <a:t>TECHNOLOGICAL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1.Green Heaven’s outdated website and limited use of digital marketing tools (e.g., Seo ,Instagram ,or paid ads)reduce its competitiveness.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2. Adopting modern e-commerce and subscription-based delivery systems could enhance costumer convenience and help retain loyal clients(Kotler&amp;Keller,2022).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 Black" panose="020B0A04020102020204" pitchFamily="34" charset="0"/>
                <a:cs typeface="Arial" panose="020B0604020202020204" pitchFamily="34" charset="0"/>
              </a:rPr>
              <a:t>LEGAL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1.The business must comply with Uk consumer protection laws, especially in online transactions, delivery policies, and data privacy(Uk GDPR).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2.Rgulations on environmental labelling and packaging require ongoing adaption to meet Uk standards.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 Black" panose="020B0A04020102020204" pitchFamily="34" charset="0"/>
                <a:cs typeface="Arial" panose="020B0604020202020204" pitchFamily="34" charset="0"/>
              </a:rPr>
              <a:t>ENVIRONMENTAL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1.Green Haven’s focus on biodegradable wrapping and locally sourced flowers supports the global movement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2.Oportunities exists to further enhance its green reputation through carbon reduction and local sourcing.</a:t>
            </a:r>
          </a:p>
          <a:p>
            <a:pPr marL="0" indent="0">
              <a:buNone/>
            </a:pP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362" y="771397"/>
            <a:ext cx="10087707" cy="741969"/>
          </a:xfrm>
        </p:spPr>
        <p:txBody>
          <a:bodyPr>
            <a:normAutofit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/>
          </a:p>
          <a:p>
            <a:endParaRPr lang="en-US" dirty="0"/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5F0E227C-A40C-BD7B-8308-1F2B6F596D7B}"/>
              </a:ext>
            </a:extLst>
          </p:cNvPr>
          <p:cNvSpPr/>
          <p:nvPr/>
        </p:nvSpPr>
        <p:spPr>
          <a:xfrm>
            <a:off x="9826337" y="3080439"/>
            <a:ext cx="2365663" cy="1261387"/>
          </a:xfrm>
          <a:prstGeom prst="flowChartTermina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30%decline in in-store at Green Haven Florists</a:t>
            </a:r>
            <a:endParaRPr lang="en-GB" dirty="0">
              <a:solidFill>
                <a:schemeClr val="tx1"/>
              </a:solidFill>
            </a:endParaRP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5DBAA7-A447-7B54-5AF2-C4C914026E7A}"/>
              </a:ext>
            </a:extLst>
          </p:cNvPr>
          <p:cNvCxnSpPr>
            <a:cxnSpLocks/>
          </p:cNvCxnSpPr>
          <p:nvPr/>
        </p:nvCxnSpPr>
        <p:spPr>
          <a:xfrm>
            <a:off x="988362" y="3703273"/>
            <a:ext cx="8837975" cy="8227"/>
          </a:xfrm>
          <a:prstGeom prst="line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13A51C47-5902-8F59-C6F2-409E3E32D898}"/>
              </a:ext>
            </a:extLst>
          </p:cNvPr>
          <p:cNvCxnSpPr>
            <a:cxnSpLocks/>
          </p:cNvCxnSpPr>
          <p:nvPr/>
        </p:nvCxnSpPr>
        <p:spPr>
          <a:xfrm>
            <a:off x="7745046" y="1559040"/>
            <a:ext cx="1758462" cy="21520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4" name="Picture 63">
            <a:extLst>
              <a:ext uri="{FF2B5EF4-FFF2-40B4-BE49-F238E27FC236}">
                <a16:creationId xmlns:a16="http://schemas.microsoft.com/office/drawing/2014/main" id="{6CFE4125-0FC9-0B1C-03C8-0C6516983D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662314">
            <a:off x="2328872" y="3752617"/>
            <a:ext cx="1851496" cy="2265059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877B9899-4AE1-C40F-2F08-4CFED5551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1342" y="1341839"/>
            <a:ext cx="1774090" cy="2170364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EC17B8B5-6E48-33D8-974D-C93D3DA87C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988749">
            <a:off x="8104883" y="3871395"/>
            <a:ext cx="1774090" cy="2170364"/>
          </a:xfrm>
          <a:prstGeom prst="rect">
            <a:avLst/>
          </a:prstGeom>
        </p:spPr>
      </p:pic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680715AF-01F2-3039-1542-03F62A7DD51E}"/>
              </a:ext>
            </a:extLst>
          </p:cNvPr>
          <p:cNvCxnSpPr/>
          <p:nvPr/>
        </p:nvCxnSpPr>
        <p:spPr>
          <a:xfrm flipH="1">
            <a:off x="7416800" y="1985108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Arrow Connector 74">
            <a:extLst>
              <a:ext uri="{FF2B5EF4-FFF2-40B4-BE49-F238E27FC236}">
                <a16:creationId xmlns:a16="http://schemas.microsoft.com/office/drawing/2014/main" id="{D38CBEEE-A813-B6C4-629D-60054A8DB1C8}"/>
              </a:ext>
            </a:extLst>
          </p:cNvPr>
          <p:cNvCxnSpPr/>
          <p:nvPr/>
        </p:nvCxnSpPr>
        <p:spPr>
          <a:xfrm flipH="1">
            <a:off x="7874735" y="2457938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ADA5FC42-F4F4-6F5F-B4D7-2C8AF11765A0}"/>
              </a:ext>
            </a:extLst>
          </p:cNvPr>
          <p:cNvCxnSpPr/>
          <p:nvPr/>
        </p:nvCxnSpPr>
        <p:spPr>
          <a:xfrm flipH="1">
            <a:off x="2132241" y="5427786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Arrow Connector 76">
            <a:extLst>
              <a:ext uri="{FF2B5EF4-FFF2-40B4-BE49-F238E27FC236}">
                <a16:creationId xmlns:a16="http://schemas.microsoft.com/office/drawing/2014/main" id="{717C0512-BEED-4F73-25CF-A90CE58BBCF0}"/>
              </a:ext>
            </a:extLst>
          </p:cNvPr>
          <p:cNvCxnSpPr/>
          <p:nvPr/>
        </p:nvCxnSpPr>
        <p:spPr>
          <a:xfrm flipH="1">
            <a:off x="2673414" y="4826687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Arrow Connector 77">
            <a:extLst>
              <a:ext uri="{FF2B5EF4-FFF2-40B4-BE49-F238E27FC236}">
                <a16:creationId xmlns:a16="http://schemas.microsoft.com/office/drawing/2014/main" id="{0DFBE088-44B2-7FB7-D3C5-3420FC93D406}"/>
              </a:ext>
            </a:extLst>
          </p:cNvPr>
          <p:cNvCxnSpPr/>
          <p:nvPr/>
        </p:nvCxnSpPr>
        <p:spPr>
          <a:xfrm flipH="1">
            <a:off x="3195182" y="4118579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6BA50928-63D9-ADE4-9EE7-4403DB2A8F07}"/>
              </a:ext>
            </a:extLst>
          </p:cNvPr>
          <p:cNvCxnSpPr/>
          <p:nvPr/>
        </p:nvCxnSpPr>
        <p:spPr>
          <a:xfrm flipH="1">
            <a:off x="4918245" y="5388709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Arrow Connector 79">
            <a:extLst>
              <a:ext uri="{FF2B5EF4-FFF2-40B4-BE49-F238E27FC236}">
                <a16:creationId xmlns:a16="http://schemas.microsoft.com/office/drawing/2014/main" id="{76B920F2-C020-839D-3489-3E51D5C4CE86}"/>
              </a:ext>
            </a:extLst>
          </p:cNvPr>
          <p:cNvCxnSpPr/>
          <p:nvPr/>
        </p:nvCxnSpPr>
        <p:spPr>
          <a:xfrm flipH="1">
            <a:off x="5277083" y="4820482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Arrow Connector 80">
            <a:extLst>
              <a:ext uri="{FF2B5EF4-FFF2-40B4-BE49-F238E27FC236}">
                <a16:creationId xmlns:a16="http://schemas.microsoft.com/office/drawing/2014/main" id="{C0B7E173-06A3-E4F5-608E-08962C5012B3}"/>
              </a:ext>
            </a:extLst>
          </p:cNvPr>
          <p:cNvCxnSpPr/>
          <p:nvPr/>
        </p:nvCxnSpPr>
        <p:spPr>
          <a:xfrm flipH="1">
            <a:off x="5676980" y="4146062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Arrow Connector 81">
            <a:extLst>
              <a:ext uri="{FF2B5EF4-FFF2-40B4-BE49-F238E27FC236}">
                <a16:creationId xmlns:a16="http://schemas.microsoft.com/office/drawing/2014/main" id="{1B0FFACD-64C5-47FB-82EB-D4A85F5D0979}"/>
              </a:ext>
            </a:extLst>
          </p:cNvPr>
          <p:cNvCxnSpPr/>
          <p:nvPr/>
        </p:nvCxnSpPr>
        <p:spPr>
          <a:xfrm flipH="1">
            <a:off x="8014677" y="5443253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250F062B-49DF-C50C-09A8-4883497D6F86}"/>
              </a:ext>
            </a:extLst>
          </p:cNvPr>
          <p:cNvCxnSpPr/>
          <p:nvPr/>
        </p:nvCxnSpPr>
        <p:spPr>
          <a:xfrm flipH="1">
            <a:off x="8389122" y="4820482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>
            <a:extLst>
              <a:ext uri="{FF2B5EF4-FFF2-40B4-BE49-F238E27FC236}">
                <a16:creationId xmlns:a16="http://schemas.microsoft.com/office/drawing/2014/main" id="{A0661C87-DB1B-3663-72DA-29E2BDF19461}"/>
              </a:ext>
            </a:extLst>
          </p:cNvPr>
          <p:cNvCxnSpPr/>
          <p:nvPr/>
        </p:nvCxnSpPr>
        <p:spPr>
          <a:xfrm flipH="1">
            <a:off x="8815754" y="4113941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>
            <a:extLst>
              <a:ext uri="{FF2B5EF4-FFF2-40B4-BE49-F238E27FC236}">
                <a16:creationId xmlns:a16="http://schemas.microsoft.com/office/drawing/2014/main" id="{10AE5ECC-2106-B315-CE4E-3671116FCC81}"/>
              </a:ext>
            </a:extLst>
          </p:cNvPr>
          <p:cNvCxnSpPr/>
          <p:nvPr/>
        </p:nvCxnSpPr>
        <p:spPr>
          <a:xfrm flipH="1">
            <a:off x="3808689" y="3037455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508DE0CD-0337-1F68-E46B-76565D4B088E}"/>
              </a:ext>
            </a:extLst>
          </p:cNvPr>
          <p:cNvCxnSpPr/>
          <p:nvPr/>
        </p:nvCxnSpPr>
        <p:spPr>
          <a:xfrm flipH="1">
            <a:off x="3355349" y="2540000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Arrow Connector 86">
            <a:extLst>
              <a:ext uri="{FF2B5EF4-FFF2-40B4-BE49-F238E27FC236}">
                <a16:creationId xmlns:a16="http://schemas.microsoft.com/office/drawing/2014/main" id="{955851F3-0B78-8C35-BA7F-BD381131DF9B}"/>
              </a:ext>
            </a:extLst>
          </p:cNvPr>
          <p:cNvCxnSpPr/>
          <p:nvPr/>
        </p:nvCxnSpPr>
        <p:spPr>
          <a:xfrm flipH="1">
            <a:off x="2921644" y="1985108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45B40CE2-D3A9-3A75-DB63-818ECC9F2588}"/>
              </a:ext>
            </a:extLst>
          </p:cNvPr>
          <p:cNvCxnSpPr/>
          <p:nvPr/>
        </p:nvCxnSpPr>
        <p:spPr>
          <a:xfrm flipH="1">
            <a:off x="8319477" y="3014009"/>
            <a:ext cx="60960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TextBox 88">
            <a:extLst>
              <a:ext uri="{FF2B5EF4-FFF2-40B4-BE49-F238E27FC236}">
                <a16:creationId xmlns:a16="http://schemas.microsoft.com/office/drawing/2014/main" id="{1813AAA8-ED73-2D93-700C-08E88CEF00B1}"/>
              </a:ext>
            </a:extLst>
          </p:cNvPr>
          <p:cNvSpPr txBox="1"/>
          <p:nvPr/>
        </p:nvSpPr>
        <p:spPr>
          <a:xfrm>
            <a:off x="4918245" y="1633546"/>
            <a:ext cx="2498555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Limited long-term planning for market changes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1" name="TextBox 90">
            <a:extLst>
              <a:ext uri="{FF2B5EF4-FFF2-40B4-BE49-F238E27FC236}">
                <a16:creationId xmlns:a16="http://schemas.microsoft.com/office/drawing/2014/main" id="{FE7D62B7-6084-A671-324D-27020909A075}"/>
              </a:ext>
            </a:extLst>
          </p:cNvPr>
          <p:cNvSpPr txBox="1"/>
          <p:nvPr/>
        </p:nvSpPr>
        <p:spPr>
          <a:xfrm>
            <a:off x="1095570" y="2374486"/>
            <a:ext cx="2216173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Minimal use of social media for promotions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01FFE409-20D3-D270-4E6B-2E9AAC9D221B}"/>
              </a:ext>
            </a:extLst>
          </p:cNvPr>
          <p:cNvSpPr txBox="1"/>
          <p:nvPr/>
        </p:nvSpPr>
        <p:spPr>
          <a:xfrm>
            <a:off x="4836877" y="2212722"/>
            <a:ext cx="2718603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Lack of investment in technology and digital strategy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8FDBC8F2-96E3-41FC-02B4-637EFAA1F6E4}"/>
              </a:ext>
            </a:extLst>
          </p:cNvPr>
          <p:cNvSpPr txBox="1"/>
          <p:nvPr/>
        </p:nvSpPr>
        <p:spPr>
          <a:xfrm>
            <a:off x="6167522" y="2853758"/>
            <a:ext cx="2089225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No strategy against new competitors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D96C70B9-275C-B021-C0EB-377C035BEDE2}"/>
              </a:ext>
            </a:extLst>
          </p:cNvPr>
          <p:cNvSpPr txBox="1"/>
          <p:nvPr/>
        </p:nvSpPr>
        <p:spPr>
          <a:xfrm>
            <a:off x="6003672" y="5185011"/>
            <a:ext cx="1932158" cy="646331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Manual inventory and order management systems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75D02CF2-13D1-6EAB-E2F5-1E3E97679E05}"/>
              </a:ext>
            </a:extLst>
          </p:cNvPr>
          <p:cNvSpPr txBox="1"/>
          <p:nvPr/>
        </p:nvSpPr>
        <p:spPr>
          <a:xfrm>
            <a:off x="6757643" y="4616033"/>
            <a:ext cx="1561834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Limited delivery capacity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B7256386-EBF2-A49D-D1F8-9865F31DD038}"/>
              </a:ext>
            </a:extLst>
          </p:cNvPr>
          <p:cNvSpPr txBox="1"/>
          <p:nvPr/>
        </p:nvSpPr>
        <p:spPr>
          <a:xfrm>
            <a:off x="655700" y="3887939"/>
            <a:ext cx="2381916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Younger audiences prefer digital engagement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ED01CF0-5DE0-76B8-019D-2469CDFC38FC}"/>
              </a:ext>
            </a:extLst>
          </p:cNvPr>
          <p:cNvSpPr txBox="1"/>
          <p:nvPr/>
        </p:nvSpPr>
        <p:spPr>
          <a:xfrm>
            <a:off x="1351937" y="2853758"/>
            <a:ext cx="2381916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Outdated branding and communication style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55C90CC0-8970-1D6F-0584-4C911F53D0EE}"/>
              </a:ext>
            </a:extLst>
          </p:cNvPr>
          <p:cNvSpPr txBox="1"/>
          <p:nvPr/>
        </p:nvSpPr>
        <p:spPr>
          <a:xfrm>
            <a:off x="4090715" y="3929275"/>
            <a:ext cx="1561834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Strong social media influence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444F27B4-8EA1-4334-F14F-5D4A627955D4}"/>
              </a:ext>
            </a:extLst>
          </p:cNvPr>
          <p:cNvSpPr txBox="1"/>
          <p:nvPr/>
        </p:nvSpPr>
        <p:spPr>
          <a:xfrm>
            <a:off x="2819648" y="5099047"/>
            <a:ext cx="2017229" cy="276999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Digital market tools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F7706731-0E83-3FCA-8106-AD497FC67520}"/>
              </a:ext>
            </a:extLst>
          </p:cNvPr>
          <p:cNvSpPr txBox="1"/>
          <p:nvPr/>
        </p:nvSpPr>
        <p:spPr>
          <a:xfrm>
            <a:off x="7154913" y="3880406"/>
            <a:ext cx="1561834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Rising costs of imported flowers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694FEF96-9B72-9112-A299-7FA9EB8F43B2}"/>
              </a:ext>
            </a:extLst>
          </p:cNvPr>
          <p:cNvSpPr txBox="1"/>
          <p:nvPr/>
        </p:nvSpPr>
        <p:spPr>
          <a:xfrm>
            <a:off x="640175" y="4597625"/>
            <a:ext cx="2017229" cy="646331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Reduces walk –in traffic due to local business closures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B504D297-AEB4-E2B2-8058-0389E5B7A76D}"/>
              </a:ext>
            </a:extLst>
          </p:cNvPr>
          <p:cNvSpPr txBox="1"/>
          <p:nvPr/>
        </p:nvSpPr>
        <p:spPr>
          <a:xfrm>
            <a:off x="3633881" y="4568661"/>
            <a:ext cx="1561834" cy="276999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Cheaper prices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04" name="TextBox 103">
            <a:extLst>
              <a:ext uri="{FF2B5EF4-FFF2-40B4-BE49-F238E27FC236}">
                <a16:creationId xmlns:a16="http://schemas.microsoft.com/office/drawing/2014/main" id="{F68B8B60-174F-F71C-6963-C6401CA8422C}"/>
              </a:ext>
            </a:extLst>
          </p:cNvPr>
          <p:cNvSpPr txBox="1"/>
          <p:nvPr/>
        </p:nvSpPr>
        <p:spPr>
          <a:xfrm>
            <a:off x="492836" y="1832048"/>
            <a:ext cx="2381916" cy="461665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Weak online presence and poor website usability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F8507397-1E4B-D9C2-9D7D-EBD4ABEEDA8F}"/>
              </a:ext>
            </a:extLst>
          </p:cNvPr>
          <p:cNvSpPr/>
          <p:nvPr/>
        </p:nvSpPr>
        <p:spPr>
          <a:xfrm>
            <a:off x="5924755" y="1146825"/>
            <a:ext cx="2902722" cy="4172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Management/strategy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E0D164CB-378F-2471-E8A8-4F48077F59D3}"/>
              </a:ext>
            </a:extLst>
          </p:cNvPr>
          <p:cNvSpPr/>
          <p:nvPr/>
        </p:nvSpPr>
        <p:spPr>
          <a:xfrm>
            <a:off x="496935" y="6076598"/>
            <a:ext cx="2902722" cy="4172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Costumers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FA85DD02-E1AD-D85A-FE39-70E9E4F73328}"/>
              </a:ext>
            </a:extLst>
          </p:cNvPr>
          <p:cNvSpPr/>
          <p:nvPr/>
        </p:nvSpPr>
        <p:spPr>
          <a:xfrm>
            <a:off x="6868116" y="6106288"/>
            <a:ext cx="2902722" cy="4172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Operations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1" name="Rectangle 110">
            <a:extLst>
              <a:ext uri="{FF2B5EF4-FFF2-40B4-BE49-F238E27FC236}">
                <a16:creationId xmlns:a16="http://schemas.microsoft.com/office/drawing/2014/main" id="{0B6BCF53-304C-DD6B-3665-3B8B5AEE3471}"/>
              </a:ext>
            </a:extLst>
          </p:cNvPr>
          <p:cNvSpPr/>
          <p:nvPr/>
        </p:nvSpPr>
        <p:spPr>
          <a:xfrm>
            <a:off x="1743821" y="1090079"/>
            <a:ext cx="2902722" cy="4172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Marketing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3" name="Rectangle 112">
            <a:extLst>
              <a:ext uri="{FF2B5EF4-FFF2-40B4-BE49-F238E27FC236}">
                <a16:creationId xmlns:a16="http://schemas.microsoft.com/office/drawing/2014/main" id="{3B9E03AB-B3C8-E727-C0B1-9956DDEF3DED}"/>
              </a:ext>
            </a:extLst>
          </p:cNvPr>
          <p:cNvSpPr/>
          <p:nvPr/>
        </p:nvSpPr>
        <p:spPr>
          <a:xfrm>
            <a:off x="3677121" y="6142899"/>
            <a:ext cx="2902722" cy="417247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Competition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4" name="TextBox 113">
            <a:extLst>
              <a:ext uri="{FF2B5EF4-FFF2-40B4-BE49-F238E27FC236}">
                <a16:creationId xmlns:a16="http://schemas.microsoft.com/office/drawing/2014/main" id="{A83E3F6F-D0C1-F244-B5C3-3580320B3EF3}"/>
              </a:ext>
            </a:extLst>
          </p:cNvPr>
          <p:cNvSpPr txBox="1"/>
          <p:nvPr/>
        </p:nvSpPr>
        <p:spPr>
          <a:xfrm>
            <a:off x="277475" y="5335991"/>
            <a:ext cx="2017229" cy="276999"/>
          </a:xfrm>
          <a:prstGeom prst="rect">
            <a:avLst/>
          </a:prstGeom>
          <a:noFill/>
          <a:ln w="9525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tx1"/>
                </a:solidFill>
              </a:rPr>
              <a:t>Lack of loyalty programs </a:t>
            </a:r>
            <a:endParaRPr lang="en-GB" sz="1200" dirty="0">
              <a:solidFill>
                <a:schemeClr val="tx1"/>
              </a:solidFill>
            </a:endParaRPr>
          </a:p>
        </p:txBody>
      </p:sp>
      <p:pic>
        <p:nvPicPr>
          <p:cNvPr id="115" name="Picture 114">
            <a:extLst>
              <a:ext uri="{FF2B5EF4-FFF2-40B4-BE49-F238E27FC236}">
                <a16:creationId xmlns:a16="http://schemas.microsoft.com/office/drawing/2014/main" id="{C6C33C67-3072-C514-D122-056BC54019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7621" y="3598134"/>
            <a:ext cx="2813305" cy="2561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872" y="487796"/>
            <a:ext cx="9003688" cy="1279457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7702" y="1767253"/>
            <a:ext cx="10496426" cy="4398968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is struggling because the market changed, but the shop did not</a:t>
            </a: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are strong online, but Green Haven’s website is outdated.</a:t>
            </a:r>
            <a:endParaRPr lang="en-US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Costumers want delivery , but the shop is focused on walk-ins.</a:t>
            </a: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Action:</a:t>
            </a:r>
          </a:p>
          <a:p>
            <a:r>
              <a:rPr 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fix the 30% sales drop ,Liam and Priya must close this gap. They need to upgrade their technology , start a proper delivery service ,and use marketing to find new costumers online.</a:t>
            </a: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lnSpcReduction="10000"/>
          </a:bodyPr>
          <a:lstStyle/>
          <a:p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BBC News(2023)Brexit and import costs for </a:t>
            </a:r>
            <a:r>
              <a:rPr lang="en-US" sz="1800" b="1" dirty="0" err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uk</a:t>
            </a:r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florists.[Online]Available at: HTTPs:\\www.bbc.co.uk\news\business (Accesed:9 November 2025).</a:t>
            </a:r>
          </a:p>
          <a:p>
            <a:endParaRPr lang="en-US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GOV.UK(2024)Support and funding for small and independent businesses.[Online]</a:t>
            </a:r>
          </a:p>
          <a:p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Available at: HTTPs:\\www.gov.uk\business-finance-support(Accesed:9 </a:t>
            </a:r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November</a:t>
            </a:r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2025).</a:t>
            </a:r>
          </a:p>
          <a:p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Kotler , </a:t>
            </a:r>
            <a:r>
              <a:rPr lang="en-GB" sz="1800" b="1" dirty="0" err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P&amp;Keller,K.L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(2022)Marketing Managemnt.16</a:t>
            </a:r>
            <a:r>
              <a:rPr lang="en-GB" sz="1800" b="1" baseline="30000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th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GB" sz="1800" b="1" dirty="0" err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edn.Harlow:Person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Education</a:t>
            </a:r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(Accesed:9 November 2025).</a:t>
            </a:r>
          </a:p>
          <a:p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Statista(2024)UK Online Retail and </a:t>
            </a:r>
            <a:r>
              <a:rPr lang="en-GB" sz="1800" b="1" dirty="0" err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ConsumerTrends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[Online]Available </a:t>
            </a:r>
            <a:r>
              <a:rPr lang="en-GB" sz="1800" b="1" dirty="0" err="1">
                <a:solidFill>
                  <a:schemeClr val="tx1"/>
                </a:solidFill>
                <a:latin typeface="Roboto"/>
                <a:ea typeface="Roboto"/>
                <a:cs typeface="Roboto"/>
              </a:rPr>
              <a:t>at:https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:\\www.statista.com</a:t>
            </a:r>
            <a:r>
              <a:rPr lang="en-US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(Accesed:9 November 2025).</a:t>
            </a:r>
          </a:p>
          <a:p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halkboard with a message on it&#10;&#10;AI-generated content may be incorrect.">
            <a:extLst>
              <a:ext uri="{FF2B5EF4-FFF2-40B4-BE49-F238E27FC236}">
                <a16:creationId xmlns:a16="http://schemas.microsoft.com/office/drawing/2014/main" id="{CA839151-EC4E-2E91-F553-FB3CDEC5918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557706">
            <a:off x="2269959" y="3621505"/>
            <a:ext cx="7648906" cy="156009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dirty="0">
                <a:solidFill>
                  <a:schemeClr val="tx1"/>
                </a:solidFill>
              </a:rPr>
              <a:t>				</a:t>
            </a:r>
            <a:r>
              <a:rPr lang="en-US" sz="7200" dirty="0">
                <a:solidFill>
                  <a:schemeClr val="tx1"/>
                </a:solidFill>
                <a:latin typeface="Monotype Corsiva" panose="03010101010201010101" pitchFamily="66" charset="0"/>
              </a:rPr>
              <a:t>Questions</a:t>
            </a:r>
            <a:r>
              <a:rPr lang="en-US" sz="7200" dirty="0">
                <a:solidFill>
                  <a:schemeClr val="tx1"/>
                </a:solidFill>
              </a:rPr>
              <a:t> 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4EC99E-0786-011A-2510-299F1909AEA2}"/>
              </a:ext>
            </a:extLst>
          </p:cNvPr>
          <p:cNvSpPr txBox="1"/>
          <p:nvPr/>
        </p:nvSpPr>
        <p:spPr>
          <a:xfrm>
            <a:off x="9511459" y="6657945"/>
            <a:ext cx="268054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picpedia.org/chalkboard/t/thank-you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8" ma:contentTypeDescription="Create a new document." ma:contentTypeScope="" ma:versionID="a4e025e45e314976d9c2f9c3d0521e02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40bd9e1dfff5fa0098cd029b5b3bbaf3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D0FA25-1A58-4D32-AE3D-21DD71854269}">
  <ds:schemaRefs>
    <ds:schemaRef ds:uri="04d956d8-1ffd-4dba-87ce-03f615e16f58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C9A3ACF-18EA-4149-8F0E-BB6E441A11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CA7CCA2-DA84-4AEA-B001-3C4FC588BC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968</Words>
  <Application>Microsoft Office PowerPoint</Application>
  <PresentationFormat>Widescreen</PresentationFormat>
  <Paragraphs>93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1" baseType="lpstr">
      <vt:lpstr>A</vt:lpstr>
      <vt:lpstr>Amasis MT Pro Medium</vt:lpstr>
      <vt:lpstr>Aptos</vt:lpstr>
      <vt:lpstr>Arial</vt:lpstr>
      <vt:lpstr>Arial Black</vt:lpstr>
      <vt:lpstr>Century Gothic</vt:lpstr>
      <vt:lpstr>Monotype Corsiva</vt:lpstr>
      <vt:lpstr>Roboto</vt:lpstr>
      <vt:lpstr>Wingdings 3</vt:lpstr>
      <vt:lpstr>Ion</vt:lpstr>
      <vt:lpstr>MODULE NAME :Problem Solving And Decision Making MODULE CODE :LCLM4004_LON STUDENT NAME :Stanciu Ana Maria Codrina STUDENT ID :2438025 Lecturer:  Richard Ashaye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Ana Maria Codrina Stanciu (2438025)</cp:lastModifiedBy>
  <cp:revision>92</cp:revision>
  <dcterms:created xsi:type="dcterms:W3CDTF">2024-10-08T15:58:04Z</dcterms:created>
  <dcterms:modified xsi:type="dcterms:W3CDTF">2025-11-16T14:35:58Z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