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80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FE1440-E968-438D-ACDA-DB7DBCBB05CB}" type="doc">
      <dgm:prSet loTypeId="urn:microsoft.com/office/officeart/2005/8/layout/vProcess5" loCatId="process" qsTypeId="urn:microsoft.com/office/officeart/2005/8/quickstyle/simple4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379696ED-AEFD-44B2-9676-2EE219B09A1B}">
      <dgm:prSet/>
      <dgm:spPr/>
      <dgm:t>
        <a:bodyPr/>
        <a:lstStyle/>
        <a:p>
          <a:r>
            <a:rPr lang="en-GB"/>
            <a:t>Regeneration is a broad term that, in an urban context, covers large-scale works intended to promote economic growth as well as smaller-scale works that improve the quality of life. Urban regeneration is sometimes referred to as ‘urban renewal’. </a:t>
          </a:r>
          <a:endParaRPr lang="en-US"/>
        </a:p>
      </dgm:t>
    </dgm:pt>
    <dgm:pt modelId="{A91D8529-AC1F-4618-AC07-07296BE8707D}" type="parTrans" cxnId="{1DBCDA7F-58C3-4D6D-85C2-E33175AAF506}">
      <dgm:prSet/>
      <dgm:spPr/>
      <dgm:t>
        <a:bodyPr/>
        <a:lstStyle/>
        <a:p>
          <a:endParaRPr lang="en-US"/>
        </a:p>
      </dgm:t>
    </dgm:pt>
    <dgm:pt modelId="{3E54CA7A-8804-4EBE-9565-D5BE68443140}" type="sibTrans" cxnId="{1DBCDA7F-58C3-4D6D-85C2-E33175AAF506}">
      <dgm:prSet/>
      <dgm:spPr/>
      <dgm:t>
        <a:bodyPr/>
        <a:lstStyle/>
        <a:p>
          <a:endParaRPr lang="en-US"/>
        </a:p>
      </dgm:t>
    </dgm:pt>
    <dgm:pt modelId="{4339F390-6B16-40C3-BB89-0C11B7354F5B}">
      <dgm:prSet/>
      <dgm:spPr/>
      <dgm:t>
        <a:bodyPr/>
        <a:lstStyle/>
        <a:p>
          <a:r>
            <a:rPr lang="en-GB"/>
            <a:t>Regeneration can involve the investment of public money to encourage and direct private finance into a particular area. Governments often define regeneration as being a supportive measure in areas of economic and social decline where market forces have failed. </a:t>
          </a:r>
          <a:endParaRPr lang="en-US"/>
        </a:p>
      </dgm:t>
    </dgm:pt>
    <dgm:pt modelId="{572D8848-C695-4BDB-B567-7E57DF268CC4}" type="parTrans" cxnId="{C928ECDF-C446-4E08-BCF7-7151034EF83B}">
      <dgm:prSet/>
      <dgm:spPr/>
      <dgm:t>
        <a:bodyPr/>
        <a:lstStyle/>
        <a:p>
          <a:endParaRPr lang="en-US"/>
        </a:p>
      </dgm:t>
    </dgm:pt>
    <dgm:pt modelId="{525D0DF1-CD02-4494-8888-311128E2B690}" type="sibTrans" cxnId="{C928ECDF-C446-4E08-BCF7-7151034EF83B}">
      <dgm:prSet/>
      <dgm:spPr/>
      <dgm:t>
        <a:bodyPr/>
        <a:lstStyle/>
        <a:p>
          <a:endParaRPr lang="en-US"/>
        </a:p>
      </dgm:t>
    </dgm:pt>
    <dgm:pt modelId="{495C8255-0E94-43CA-AC3B-E1732ECD0D8D}">
      <dgm:prSet/>
      <dgm:spPr/>
      <dgm:t>
        <a:bodyPr/>
        <a:lstStyle/>
        <a:p>
          <a:r>
            <a:rPr lang="en-GB"/>
            <a:t>According to Tallon (2010), urban regeneration is ‘...a comprehensive and integrated vision and action which leads to the resolution of urban problems and which seeks to bring about a lasting improvement in the economic, physical, social and environmental conditions of an area that has been subject to change’. </a:t>
          </a:r>
          <a:endParaRPr lang="en-US"/>
        </a:p>
      </dgm:t>
    </dgm:pt>
    <dgm:pt modelId="{08AEA288-2893-4A4E-A6AD-82591D919C06}" type="parTrans" cxnId="{B5311B06-3F07-4881-B04D-71CF300F434B}">
      <dgm:prSet/>
      <dgm:spPr/>
      <dgm:t>
        <a:bodyPr/>
        <a:lstStyle/>
        <a:p>
          <a:endParaRPr lang="en-US"/>
        </a:p>
      </dgm:t>
    </dgm:pt>
    <dgm:pt modelId="{1F88CD0D-C91B-4C0C-BBE6-698875800335}" type="sibTrans" cxnId="{B5311B06-3F07-4881-B04D-71CF300F434B}">
      <dgm:prSet/>
      <dgm:spPr/>
      <dgm:t>
        <a:bodyPr/>
        <a:lstStyle/>
        <a:p>
          <a:endParaRPr lang="en-US"/>
        </a:p>
      </dgm:t>
    </dgm:pt>
    <dgm:pt modelId="{589EB2B4-F32A-4551-A0E8-C8DA9CCA088A}" type="pres">
      <dgm:prSet presAssocID="{58FE1440-E968-438D-ACDA-DB7DBCBB05CB}" presName="outerComposite" presStyleCnt="0">
        <dgm:presLayoutVars>
          <dgm:chMax val="5"/>
          <dgm:dir/>
          <dgm:resizeHandles val="exact"/>
        </dgm:presLayoutVars>
      </dgm:prSet>
      <dgm:spPr/>
    </dgm:pt>
    <dgm:pt modelId="{E47AB7EC-E77E-4771-A8E4-F80FE04BCB03}" type="pres">
      <dgm:prSet presAssocID="{58FE1440-E968-438D-ACDA-DB7DBCBB05CB}" presName="dummyMaxCanvas" presStyleCnt="0">
        <dgm:presLayoutVars/>
      </dgm:prSet>
      <dgm:spPr/>
    </dgm:pt>
    <dgm:pt modelId="{BA179138-9FB6-42FB-81D9-952BD8D8C4D2}" type="pres">
      <dgm:prSet presAssocID="{58FE1440-E968-438D-ACDA-DB7DBCBB05CB}" presName="ThreeNodes_1" presStyleLbl="node1" presStyleIdx="0" presStyleCnt="3">
        <dgm:presLayoutVars>
          <dgm:bulletEnabled val="1"/>
        </dgm:presLayoutVars>
      </dgm:prSet>
      <dgm:spPr/>
    </dgm:pt>
    <dgm:pt modelId="{58986817-4724-48CB-9435-A5C6AA82A1FC}" type="pres">
      <dgm:prSet presAssocID="{58FE1440-E968-438D-ACDA-DB7DBCBB05CB}" presName="ThreeNodes_2" presStyleLbl="node1" presStyleIdx="1" presStyleCnt="3">
        <dgm:presLayoutVars>
          <dgm:bulletEnabled val="1"/>
        </dgm:presLayoutVars>
      </dgm:prSet>
      <dgm:spPr/>
    </dgm:pt>
    <dgm:pt modelId="{3D910B7B-CB76-4137-8D41-DD2F540EEFC0}" type="pres">
      <dgm:prSet presAssocID="{58FE1440-E968-438D-ACDA-DB7DBCBB05CB}" presName="ThreeNodes_3" presStyleLbl="node1" presStyleIdx="2" presStyleCnt="3">
        <dgm:presLayoutVars>
          <dgm:bulletEnabled val="1"/>
        </dgm:presLayoutVars>
      </dgm:prSet>
      <dgm:spPr/>
    </dgm:pt>
    <dgm:pt modelId="{1D8B0D12-BD5E-494B-9ADF-F67329D15584}" type="pres">
      <dgm:prSet presAssocID="{58FE1440-E968-438D-ACDA-DB7DBCBB05CB}" presName="ThreeConn_1-2" presStyleLbl="fgAccFollowNode1" presStyleIdx="0" presStyleCnt="2">
        <dgm:presLayoutVars>
          <dgm:bulletEnabled val="1"/>
        </dgm:presLayoutVars>
      </dgm:prSet>
      <dgm:spPr/>
    </dgm:pt>
    <dgm:pt modelId="{3B5CF974-6C3B-493C-B1CE-F87CD6D1CD70}" type="pres">
      <dgm:prSet presAssocID="{58FE1440-E968-438D-ACDA-DB7DBCBB05CB}" presName="ThreeConn_2-3" presStyleLbl="fgAccFollowNode1" presStyleIdx="1" presStyleCnt="2">
        <dgm:presLayoutVars>
          <dgm:bulletEnabled val="1"/>
        </dgm:presLayoutVars>
      </dgm:prSet>
      <dgm:spPr/>
    </dgm:pt>
    <dgm:pt modelId="{D05DA416-C9E2-46A4-820C-1F264DB252B8}" type="pres">
      <dgm:prSet presAssocID="{58FE1440-E968-438D-ACDA-DB7DBCBB05CB}" presName="ThreeNodes_1_text" presStyleLbl="node1" presStyleIdx="2" presStyleCnt="3">
        <dgm:presLayoutVars>
          <dgm:bulletEnabled val="1"/>
        </dgm:presLayoutVars>
      </dgm:prSet>
      <dgm:spPr/>
    </dgm:pt>
    <dgm:pt modelId="{C620743A-951A-41D2-BCAC-AFB2C883ABF5}" type="pres">
      <dgm:prSet presAssocID="{58FE1440-E968-438D-ACDA-DB7DBCBB05CB}" presName="ThreeNodes_2_text" presStyleLbl="node1" presStyleIdx="2" presStyleCnt="3">
        <dgm:presLayoutVars>
          <dgm:bulletEnabled val="1"/>
        </dgm:presLayoutVars>
      </dgm:prSet>
      <dgm:spPr/>
    </dgm:pt>
    <dgm:pt modelId="{9628D17C-7939-46B2-BB48-74F64C5D8260}" type="pres">
      <dgm:prSet presAssocID="{58FE1440-E968-438D-ACDA-DB7DBCBB05C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B5311B06-3F07-4881-B04D-71CF300F434B}" srcId="{58FE1440-E968-438D-ACDA-DB7DBCBB05CB}" destId="{495C8255-0E94-43CA-AC3B-E1732ECD0D8D}" srcOrd="2" destOrd="0" parTransId="{08AEA288-2893-4A4E-A6AD-82591D919C06}" sibTransId="{1F88CD0D-C91B-4C0C-BBE6-698875800335}"/>
    <dgm:cxn modelId="{40FC312E-BB35-4AAC-9630-441CBF2806D4}" type="presOf" srcId="{495C8255-0E94-43CA-AC3B-E1732ECD0D8D}" destId="{9628D17C-7939-46B2-BB48-74F64C5D8260}" srcOrd="1" destOrd="0" presId="urn:microsoft.com/office/officeart/2005/8/layout/vProcess5"/>
    <dgm:cxn modelId="{6BBB163A-3FB5-4A85-9A9E-7E49BEEEE4FB}" type="presOf" srcId="{379696ED-AEFD-44B2-9676-2EE219B09A1B}" destId="{BA179138-9FB6-42FB-81D9-952BD8D8C4D2}" srcOrd="0" destOrd="0" presId="urn:microsoft.com/office/officeart/2005/8/layout/vProcess5"/>
    <dgm:cxn modelId="{3784E774-F4E1-4FC3-86A4-C08E5C13B8AB}" type="presOf" srcId="{58FE1440-E968-438D-ACDA-DB7DBCBB05CB}" destId="{589EB2B4-F32A-4551-A0E8-C8DA9CCA088A}" srcOrd="0" destOrd="0" presId="urn:microsoft.com/office/officeart/2005/8/layout/vProcess5"/>
    <dgm:cxn modelId="{4593AA59-7491-4BC1-AF71-2E274DDF00B7}" type="presOf" srcId="{495C8255-0E94-43CA-AC3B-E1732ECD0D8D}" destId="{3D910B7B-CB76-4137-8D41-DD2F540EEFC0}" srcOrd="0" destOrd="0" presId="urn:microsoft.com/office/officeart/2005/8/layout/vProcess5"/>
    <dgm:cxn modelId="{1DBCDA7F-58C3-4D6D-85C2-E33175AAF506}" srcId="{58FE1440-E968-438D-ACDA-DB7DBCBB05CB}" destId="{379696ED-AEFD-44B2-9676-2EE219B09A1B}" srcOrd="0" destOrd="0" parTransId="{A91D8529-AC1F-4618-AC07-07296BE8707D}" sibTransId="{3E54CA7A-8804-4EBE-9565-D5BE68443140}"/>
    <dgm:cxn modelId="{BB8EFE8C-05B1-4B86-9A26-43D5F63780A8}" type="presOf" srcId="{4339F390-6B16-40C3-BB89-0C11B7354F5B}" destId="{C620743A-951A-41D2-BCAC-AFB2C883ABF5}" srcOrd="1" destOrd="0" presId="urn:microsoft.com/office/officeart/2005/8/layout/vProcess5"/>
    <dgm:cxn modelId="{93A476A4-9ABC-49E9-93CB-C46C852394A0}" type="presOf" srcId="{4339F390-6B16-40C3-BB89-0C11B7354F5B}" destId="{58986817-4724-48CB-9435-A5C6AA82A1FC}" srcOrd="0" destOrd="0" presId="urn:microsoft.com/office/officeart/2005/8/layout/vProcess5"/>
    <dgm:cxn modelId="{4AB4A1AA-CEED-4D31-B88F-0BF9E3D22236}" type="presOf" srcId="{379696ED-AEFD-44B2-9676-2EE219B09A1B}" destId="{D05DA416-C9E2-46A4-820C-1F264DB252B8}" srcOrd="1" destOrd="0" presId="urn:microsoft.com/office/officeart/2005/8/layout/vProcess5"/>
    <dgm:cxn modelId="{C0FB8DBC-4D31-4FEB-93DA-E8963F8A5EFB}" type="presOf" srcId="{3E54CA7A-8804-4EBE-9565-D5BE68443140}" destId="{1D8B0D12-BD5E-494B-9ADF-F67329D15584}" srcOrd="0" destOrd="0" presId="urn:microsoft.com/office/officeart/2005/8/layout/vProcess5"/>
    <dgm:cxn modelId="{C928ECDF-C446-4E08-BCF7-7151034EF83B}" srcId="{58FE1440-E968-438D-ACDA-DB7DBCBB05CB}" destId="{4339F390-6B16-40C3-BB89-0C11B7354F5B}" srcOrd="1" destOrd="0" parTransId="{572D8848-C695-4BDB-B567-7E57DF268CC4}" sibTransId="{525D0DF1-CD02-4494-8888-311128E2B690}"/>
    <dgm:cxn modelId="{3CCAFEF0-9EDD-4E75-8E74-69A1FC73E5B8}" type="presOf" srcId="{525D0DF1-CD02-4494-8888-311128E2B690}" destId="{3B5CF974-6C3B-493C-B1CE-F87CD6D1CD70}" srcOrd="0" destOrd="0" presId="urn:microsoft.com/office/officeart/2005/8/layout/vProcess5"/>
    <dgm:cxn modelId="{B2F380E1-C671-4382-B16D-FB077AC7DEBE}" type="presParOf" srcId="{589EB2B4-F32A-4551-A0E8-C8DA9CCA088A}" destId="{E47AB7EC-E77E-4771-A8E4-F80FE04BCB03}" srcOrd="0" destOrd="0" presId="urn:microsoft.com/office/officeart/2005/8/layout/vProcess5"/>
    <dgm:cxn modelId="{6765D883-ADA3-4950-9B9A-D336403B8033}" type="presParOf" srcId="{589EB2B4-F32A-4551-A0E8-C8DA9CCA088A}" destId="{BA179138-9FB6-42FB-81D9-952BD8D8C4D2}" srcOrd="1" destOrd="0" presId="urn:microsoft.com/office/officeart/2005/8/layout/vProcess5"/>
    <dgm:cxn modelId="{B77D31BB-C5EA-44F8-9E30-356C5CC81B63}" type="presParOf" srcId="{589EB2B4-F32A-4551-A0E8-C8DA9CCA088A}" destId="{58986817-4724-48CB-9435-A5C6AA82A1FC}" srcOrd="2" destOrd="0" presId="urn:microsoft.com/office/officeart/2005/8/layout/vProcess5"/>
    <dgm:cxn modelId="{0D1EEFA7-EB4A-4628-AF13-E9EB0AE4F3F3}" type="presParOf" srcId="{589EB2B4-F32A-4551-A0E8-C8DA9CCA088A}" destId="{3D910B7B-CB76-4137-8D41-DD2F540EEFC0}" srcOrd="3" destOrd="0" presId="urn:microsoft.com/office/officeart/2005/8/layout/vProcess5"/>
    <dgm:cxn modelId="{9B144767-493B-48FE-94AC-00DE1862C8A8}" type="presParOf" srcId="{589EB2B4-F32A-4551-A0E8-C8DA9CCA088A}" destId="{1D8B0D12-BD5E-494B-9ADF-F67329D15584}" srcOrd="4" destOrd="0" presId="urn:microsoft.com/office/officeart/2005/8/layout/vProcess5"/>
    <dgm:cxn modelId="{90D3D8A4-A7F0-4751-B2A7-E6C90AC9D55E}" type="presParOf" srcId="{589EB2B4-F32A-4551-A0E8-C8DA9CCA088A}" destId="{3B5CF974-6C3B-493C-B1CE-F87CD6D1CD70}" srcOrd="5" destOrd="0" presId="urn:microsoft.com/office/officeart/2005/8/layout/vProcess5"/>
    <dgm:cxn modelId="{AA1616CC-55CB-47F3-9F24-7714E2AC24D0}" type="presParOf" srcId="{589EB2B4-F32A-4551-A0E8-C8DA9CCA088A}" destId="{D05DA416-C9E2-46A4-820C-1F264DB252B8}" srcOrd="6" destOrd="0" presId="urn:microsoft.com/office/officeart/2005/8/layout/vProcess5"/>
    <dgm:cxn modelId="{795C7311-8499-40D2-B0B8-411F31D299E6}" type="presParOf" srcId="{589EB2B4-F32A-4551-A0E8-C8DA9CCA088A}" destId="{C620743A-951A-41D2-BCAC-AFB2C883ABF5}" srcOrd="7" destOrd="0" presId="urn:microsoft.com/office/officeart/2005/8/layout/vProcess5"/>
    <dgm:cxn modelId="{F9F35E11-8CA5-4AE2-8191-EBE5E4FED92D}" type="presParOf" srcId="{589EB2B4-F32A-4551-A0E8-C8DA9CCA088A}" destId="{9628D17C-7939-46B2-BB48-74F64C5D826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179138-9FB6-42FB-81D9-952BD8D8C4D2}">
      <dsp:nvSpPr>
        <dsp:cNvPr id="0" name=""/>
        <dsp:cNvSpPr/>
      </dsp:nvSpPr>
      <dsp:spPr>
        <a:xfrm>
          <a:off x="0" y="0"/>
          <a:ext cx="5307393" cy="167131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Regeneration is a broad term that, in an urban context, covers large-scale works intended to promote economic growth as well as smaller-scale works that improve the quality of life. Urban regeneration is sometimes referred to as ‘urban renewal’. </a:t>
          </a:r>
          <a:endParaRPr lang="en-US" sz="1300" kern="1200"/>
        </a:p>
      </dsp:txBody>
      <dsp:txXfrm>
        <a:off x="48951" y="48951"/>
        <a:ext cx="3503909" cy="1573417"/>
      </dsp:txXfrm>
    </dsp:sp>
    <dsp:sp modelId="{58986817-4724-48CB-9435-A5C6AA82A1FC}">
      <dsp:nvSpPr>
        <dsp:cNvPr id="0" name=""/>
        <dsp:cNvSpPr/>
      </dsp:nvSpPr>
      <dsp:spPr>
        <a:xfrm>
          <a:off x="468299" y="1949872"/>
          <a:ext cx="5307393" cy="167131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Regeneration can involve the investment of public money to encourage and direct private finance into a particular area. Governments often define regeneration as being a supportive measure in areas of economic and social decline where market forces have failed. </a:t>
          </a:r>
          <a:endParaRPr lang="en-US" sz="1300" kern="1200"/>
        </a:p>
      </dsp:txBody>
      <dsp:txXfrm>
        <a:off x="517250" y="1998823"/>
        <a:ext cx="3654834" cy="1573417"/>
      </dsp:txXfrm>
    </dsp:sp>
    <dsp:sp modelId="{3D910B7B-CB76-4137-8D41-DD2F540EEFC0}">
      <dsp:nvSpPr>
        <dsp:cNvPr id="0" name=""/>
        <dsp:cNvSpPr/>
      </dsp:nvSpPr>
      <dsp:spPr>
        <a:xfrm>
          <a:off x="936598" y="3899745"/>
          <a:ext cx="5307393" cy="167131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According to Tallon (2010), urban regeneration is ‘...a comprehensive and integrated vision and action which leads to the resolution of urban problems and which seeks to bring about a lasting improvement in the economic, physical, social and environmental conditions of an area that has been subject to change’. </a:t>
          </a:r>
          <a:endParaRPr lang="en-US" sz="1300" kern="1200"/>
        </a:p>
      </dsp:txBody>
      <dsp:txXfrm>
        <a:off x="985549" y="3948696"/>
        <a:ext cx="3654834" cy="1573417"/>
      </dsp:txXfrm>
    </dsp:sp>
    <dsp:sp modelId="{1D8B0D12-BD5E-494B-9ADF-F67329D15584}">
      <dsp:nvSpPr>
        <dsp:cNvPr id="0" name=""/>
        <dsp:cNvSpPr/>
      </dsp:nvSpPr>
      <dsp:spPr>
        <a:xfrm>
          <a:off x="4221035" y="1267417"/>
          <a:ext cx="1086357" cy="108635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465465" y="1267417"/>
        <a:ext cx="597497" cy="817484"/>
      </dsp:txXfrm>
    </dsp:sp>
    <dsp:sp modelId="{3B5CF974-6C3B-493C-B1CE-F87CD6D1CD70}">
      <dsp:nvSpPr>
        <dsp:cNvPr id="0" name=""/>
        <dsp:cNvSpPr/>
      </dsp:nvSpPr>
      <dsp:spPr>
        <a:xfrm>
          <a:off x="4689334" y="3206147"/>
          <a:ext cx="1086357" cy="108635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933764" y="3206147"/>
        <a:ext cx="597497" cy="8174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1/27/2023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iJIJh-BNq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9BA2B4F-0AB5-6ED7-7B02-E659BD7290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</a:blip>
          <a:srcRect t="7382" b="506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>
            <a:normAutofit/>
          </a:bodyPr>
          <a:lstStyle/>
          <a:p>
            <a:r>
              <a:rPr lang="en-GB" dirty="0"/>
              <a:t>Regeneration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>
            <a:normAutofit/>
          </a:bodyPr>
          <a:lstStyle/>
          <a:p>
            <a:r>
              <a:rPr lang="en-GB" dirty="0"/>
              <a:t>Lecture One</a:t>
            </a:r>
          </a:p>
        </p:txBody>
      </p:sp>
    </p:spTree>
    <p:extLst>
      <p:ext uri="{BB962C8B-B14F-4D97-AF65-F5344CB8AC3E}">
        <p14:creationId xmlns:p14="http://schemas.microsoft.com/office/powerpoint/2010/main" val="17747097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192" y="668028"/>
            <a:ext cx="3431919" cy="5215247"/>
          </a:xfrm>
        </p:spPr>
        <p:txBody>
          <a:bodyPr>
            <a:normAutofit/>
          </a:bodyPr>
          <a:lstStyle/>
          <a:p>
            <a:r>
              <a:rPr lang="en-GB" sz="2800"/>
              <a:t>Activity 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9485" y="668029"/>
            <a:ext cx="6828142" cy="33533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/>
              <a:t>In pairs discuss the word ‘Regeneration’.  What does it mean?</a:t>
            </a:r>
          </a:p>
          <a:p>
            <a:pPr marL="0" indent="0">
              <a:buNone/>
            </a:pPr>
            <a:r>
              <a:rPr lang="en-GB" sz="1800"/>
              <a:t>Create a spider diagram with all the words you would associate with regeneration.</a:t>
            </a:r>
          </a:p>
          <a:p>
            <a:pPr marL="0" indent="0">
              <a:buNone/>
            </a:pPr>
            <a:endParaRPr lang="en-GB" sz="18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0243" y="4244980"/>
            <a:ext cx="3939914" cy="1647873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801566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19869" y="643466"/>
            <a:ext cx="3143875" cy="5571065"/>
          </a:xfrm>
        </p:spPr>
        <p:txBody>
          <a:bodyPr anchor="ctr">
            <a:normAutofit/>
          </a:bodyPr>
          <a:lstStyle/>
          <a:p>
            <a:r>
              <a:rPr lang="en-GB" sz="3600"/>
              <a:t>Definition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0672142-94D6-400E-B188-309B101D8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2169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127259A-B804-4AD2-9BC6-66F7BB218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908066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9B4E8A7-8505-4752-9B81-C739116C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150420" y="3429000"/>
            <a:ext cx="6858000" cy="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AEE89F-9960-5F96-DDF2-395AD77AA6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7207018"/>
              </p:ext>
            </p:extLst>
          </p:nvPr>
        </p:nvGraphicFramePr>
        <p:xfrm>
          <a:off x="643467" y="643467"/>
          <a:ext cx="6243992" cy="5571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36760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62164E-4528-40DB-BC26-D6DDE216A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363D4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F30007FA-C6A2-43A0-8045-7016AEF81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322895"/>
          </a:xfrm>
          <a:custGeom>
            <a:avLst/>
            <a:gdLst>
              <a:gd name="connsiteX0" fmla="*/ 0 w 12192000"/>
              <a:gd name="connsiteY0" fmla="*/ 0 h 5322895"/>
              <a:gd name="connsiteX1" fmla="*/ 12192000 w 12192000"/>
              <a:gd name="connsiteY1" fmla="*/ 0 h 5322895"/>
              <a:gd name="connsiteX2" fmla="*/ 12192000 w 12192000"/>
              <a:gd name="connsiteY2" fmla="*/ 213719 h 5322895"/>
              <a:gd name="connsiteX3" fmla="*/ 12192000 w 12192000"/>
              <a:gd name="connsiteY3" fmla="*/ 471948 h 5322895"/>
              <a:gd name="connsiteX4" fmla="*/ 12192000 w 12192000"/>
              <a:gd name="connsiteY4" fmla="*/ 3571886 h 5322895"/>
              <a:gd name="connsiteX5" fmla="*/ 12192000 w 12192000"/>
              <a:gd name="connsiteY5" fmla="*/ 3753332 h 5322895"/>
              <a:gd name="connsiteX6" fmla="*/ 12192000 w 12192000"/>
              <a:gd name="connsiteY6" fmla="*/ 4806077 h 5322895"/>
              <a:gd name="connsiteX7" fmla="*/ 11957522 w 12192000"/>
              <a:gd name="connsiteY7" fmla="*/ 4849979 h 5322895"/>
              <a:gd name="connsiteX8" fmla="*/ 11679973 w 12192000"/>
              <a:gd name="connsiteY8" fmla="*/ 4899723 h 5322895"/>
              <a:gd name="connsiteX9" fmla="*/ 11401197 w 12192000"/>
              <a:gd name="connsiteY9" fmla="*/ 4948416 h 5322895"/>
              <a:gd name="connsiteX10" fmla="*/ 11121192 w 12192000"/>
              <a:gd name="connsiteY10" fmla="*/ 4990102 h 5322895"/>
              <a:gd name="connsiteX11" fmla="*/ 10842416 w 12192000"/>
              <a:gd name="connsiteY11" fmla="*/ 5032139 h 5322895"/>
              <a:gd name="connsiteX12" fmla="*/ 10562411 w 12192000"/>
              <a:gd name="connsiteY12" fmla="*/ 5071374 h 5322895"/>
              <a:gd name="connsiteX13" fmla="*/ 10286091 w 12192000"/>
              <a:gd name="connsiteY13" fmla="*/ 5105003 h 5322895"/>
              <a:gd name="connsiteX14" fmla="*/ 10006086 w 12192000"/>
              <a:gd name="connsiteY14" fmla="*/ 5136881 h 5322895"/>
              <a:gd name="connsiteX15" fmla="*/ 9727310 w 12192000"/>
              <a:gd name="connsiteY15" fmla="*/ 5165957 h 5322895"/>
              <a:gd name="connsiteX16" fmla="*/ 9453445 w 12192000"/>
              <a:gd name="connsiteY16" fmla="*/ 5191179 h 5322895"/>
              <a:gd name="connsiteX17" fmla="*/ 9175897 w 12192000"/>
              <a:gd name="connsiteY17" fmla="*/ 5216401 h 5322895"/>
              <a:gd name="connsiteX18" fmla="*/ 8902033 w 12192000"/>
              <a:gd name="connsiteY18" fmla="*/ 5237420 h 5322895"/>
              <a:gd name="connsiteX19" fmla="*/ 8628169 w 12192000"/>
              <a:gd name="connsiteY19" fmla="*/ 5253884 h 5322895"/>
              <a:gd name="connsiteX20" fmla="*/ 8355533 w 12192000"/>
              <a:gd name="connsiteY20" fmla="*/ 5271050 h 5322895"/>
              <a:gd name="connsiteX21" fmla="*/ 8085353 w 12192000"/>
              <a:gd name="connsiteY21" fmla="*/ 5285412 h 5322895"/>
              <a:gd name="connsiteX22" fmla="*/ 7817629 w 12192000"/>
              <a:gd name="connsiteY22" fmla="*/ 5295571 h 5322895"/>
              <a:gd name="connsiteX23" fmla="*/ 7549905 w 12192000"/>
              <a:gd name="connsiteY23" fmla="*/ 5304329 h 5322895"/>
              <a:gd name="connsiteX24" fmla="*/ 7284638 w 12192000"/>
              <a:gd name="connsiteY24" fmla="*/ 5312736 h 5322895"/>
              <a:gd name="connsiteX25" fmla="*/ 7023055 w 12192000"/>
              <a:gd name="connsiteY25" fmla="*/ 5316590 h 5322895"/>
              <a:gd name="connsiteX26" fmla="*/ 6761472 w 12192000"/>
              <a:gd name="connsiteY26" fmla="*/ 5320793 h 5322895"/>
              <a:gd name="connsiteX27" fmla="*/ 6503573 w 12192000"/>
              <a:gd name="connsiteY27" fmla="*/ 5322895 h 5322895"/>
              <a:gd name="connsiteX28" fmla="*/ 6248130 w 12192000"/>
              <a:gd name="connsiteY28" fmla="*/ 5320793 h 5322895"/>
              <a:gd name="connsiteX29" fmla="*/ 5995144 w 12192000"/>
              <a:gd name="connsiteY29" fmla="*/ 5320793 h 5322895"/>
              <a:gd name="connsiteX30" fmla="*/ 5744613 w 12192000"/>
              <a:gd name="connsiteY30" fmla="*/ 5316590 h 5322895"/>
              <a:gd name="connsiteX31" fmla="*/ 5498995 w 12192000"/>
              <a:gd name="connsiteY31" fmla="*/ 5310284 h 5322895"/>
              <a:gd name="connsiteX32" fmla="*/ 5255834 w 12192000"/>
              <a:gd name="connsiteY32" fmla="*/ 5304329 h 5322895"/>
              <a:gd name="connsiteX33" fmla="*/ 5017584 w 12192000"/>
              <a:gd name="connsiteY33" fmla="*/ 5297673 h 5322895"/>
              <a:gd name="connsiteX34" fmla="*/ 4780562 w 12192000"/>
              <a:gd name="connsiteY34" fmla="*/ 5287514 h 5322895"/>
              <a:gd name="connsiteX35" fmla="*/ 4547227 w 12192000"/>
              <a:gd name="connsiteY35" fmla="*/ 5276654 h 5322895"/>
              <a:gd name="connsiteX36" fmla="*/ 4318800 w 12192000"/>
              <a:gd name="connsiteY36" fmla="*/ 5266846 h 5322895"/>
              <a:gd name="connsiteX37" fmla="*/ 3873004 w 12192000"/>
              <a:gd name="connsiteY37" fmla="*/ 5239171 h 5322895"/>
              <a:gd name="connsiteX38" fmla="*/ 3445628 w 12192000"/>
              <a:gd name="connsiteY38" fmla="*/ 5209746 h 5322895"/>
              <a:gd name="connsiteX39" fmla="*/ 3035446 w 12192000"/>
              <a:gd name="connsiteY39" fmla="*/ 5178918 h 5322895"/>
              <a:gd name="connsiteX40" fmla="*/ 2647370 w 12192000"/>
              <a:gd name="connsiteY40" fmla="*/ 5144939 h 5322895"/>
              <a:gd name="connsiteX41" fmla="*/ 2276487 w 12192000"/>
              <a:gd name="connsiteY41" fmla="*/ 5109557 h 5322895"/>
              <a:gd name="connsiteX42" fmla="*/ 1932621 w 12192000"/>
              <a:gd name="connsiteY42" fmla="*/ 5071374 h 5322895"/>
              <a:gd name="connsiteX43" fmla="*/ 1609634 w 12192000"/>
              <a:gd name="connsiteY43" fmla="*/ 5033891 h 5322895"/>
              <a:gd name="connsiteX44" fmla="*/ 1312435 w 12192000"/>
              <a:gd name="connsiteY44" fmla="*/ 4996408 h 5322895"/>
              <a:gd name="connsiteX45" fmla="*/ 1039799 w 12192000"/>
              <a:gd name="connsiteY45" fmla="*/ 4961027 h 5322895"/>
              <a:gd name="connsiteX46" fmla="*/ 797865 w 12192000"/>
              <a:gd name="connsiteY46" fmla="*/ 4927397 h 5322895"/>
              <a:gd name="connsiteX47" fmla="*/ 579265 w 12192000"/>
              <a:gd name="connsiteY47" fmla="*/ 4895519 h 5322895"/>
              <a:gd name="connsiteX48" fmla="*/ 395052 w 12192000"/>
              <a:gd name="connsiteY48" fmla="*/ 4868896 h 5322895"/>
              <a:gd name="connsiteX49" fmla="*/ 240312 w 12192000"/>
              <a:gd name="connsiteY49" fmla="*/ 4843673 h 5322895"/>
              <a:gd name="connsiteX50" fmla="*/ 27853 w 12192000"/>
              <a:gd name="connsiteY50" fmla="*/ 4807592 h 5322895"/>
              <a:gd name="connsiteX51" fmla="*/ 0 w 12192000"/>
              <a:gd name="connsiteY51" fmla="*/ 4802879 h 5322895"/>
              <a:gd name="connsiteX52" fmla="*/ 0 w 12192000"/>
              <a:gd name="connsiteY52" fmla="*/ 3753332 h 5322895"/>
              <a:gd name="connsiteX53" fmla="*/ 0 w 12192000"/>
              <a:gd name="connsiteY53" fmla="*/ 3571886 h 5322895"/>
              <a:gd name="connsiteX54" fmla="*/ 0 w 12192000"/>
              <a:gd name="connsiteY54" fmla="*/ 471948 h 5322895"/>
              <a:gd name="connsiteX55" fmla="*/ 0 w 12192000"/>
              <a:gd name="connsiteY55" fmla="*/ 213719 h 53228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000" h="5322895">
                <a:moveTo>
                  <a:pt x="0" y="0"/>
                </a:moveTo>
                <a:lnTo>
                  <a:pt x="12192000" y="0"/>
                </a:lnTo>
                <a:lnTo>
                  <a:pt x="12192000" y="213719"/>
                </a:lnTo>
                <a:lnTo>
                  <a:pt x="12192000" y="471948"/>
                </a:lnTo>
                <a:lnTo>
                  <a:pt x="12192000" y="3571886"/>
                </a:lnTo>
                <a:lnTo>
                  <a:pt x="12192000" y="3753332"/>
                </a:lnTo>
                <a:lnTo>
                  <a:pt x="12192000" y="4806077"/>
                </a:lnTo>
                <a:lnTo>
                  <a:pt x="11957522" y="4849979"/>
                </a:lnTo>
                <a:lnTo>
                  <a:pt x="11679973" y="4899723"/>
                </a:lnTo>
                <a:lnTo>
                  <a:pt x="11401197" y="4948416"/>
                </a:lnTo>
                <a:lnTo>
                  <a:pt x="11121192" y="4990102"/>
                </a:lnTo>
                <a:lnTo>
                  <a:pt x="10842416" y="5032139"/>
                </a:lnTo>
                <a:lnTo>
                  <a:pt x="10562411" y="5071374"/>
                </a:lnTo>
                <a:lnTo>
                  <a:pt x="10286091" y="5105003"/>
                </a:lnTo>
                <a:lnTo>
                  <a:pt x="10006086" y="5136881"/>
                </a:lnTo>
                <a:lnTo>
                  <a:pt x="9727310" y="5165957"/>
                </a:lnTo>
                <a:lnTo>
                  <a:pt x="9453445" y="5191179"/>
                </a:lnTo>
                <a:lnTo>
                  <a:pt x="9175897" y="5216401"/>
                </a:lnTo>
                <a:lnTo>
                  <a:pt x="8902033" y="5237420"/>
                </a:lnTo>
                <a:lnTo>
                  <a:pt x="8628169" y="5253884"/>
                </a:lnTo>
                <a:lnTo>
                  <a:pt x="8355533" y="5271050"/>
                </a:lnTo>
                <a:lnTo>
                  <a:pt x="8085353" y="5285412"/>
                </a:lnTo>
                <a:lnTo>
                  <a:pt x="7817629" y="5295571"/>
                </a:lnTo>
                <a:lnTo>
                  <a:pt x="7549905" y="5304329"/>
                </a:lnTo>
                <a:lnTo>
                  <a:pt x="7284638" y="5312736"/>
                </a:lnTo>
                <a:lnTo>
                  <a:pt x="7023055" y="5316590"/>
                </a:lnTo>
                <a:lnTo>
                  <a:pt x="6761472" y="5320793"/>
                </a:lnTo>
                <a:lnTo>
                  <a:pt x="6503573" y="5322895"/>
                </a:lnTo>
                <a:lnTo>
                  <a:pt x="6248130" y="5320793"/>
                </a:lnTo>
                <a:lnTo>
                  <a:pt x="5995144" y="5320793"/>
                </a:lnTo>
                <a:lnTo>
                  <a:pt x="5744613" y="5316590"/>
                </a:lnTo>
                <a:lnTo>
                  <a:pt x="5498995" y="5310284"/>
                </a:lnTo>
                <a:lnTo>
                  <a:pt x="5255834" y="5304329"/>
                </a:lnTo>
                <a:lnTo>
                  <a:pt x="5017584" y="5297673"/>
                </a:lnTo>
                <a:lnTo>
                  <a:pt x="4780562" y="5287514"/>
                </a:lnTo>
                <a:lnTo>
                  <a:pt x="4547227" y="5276654"/>
                </a:lnTo>
                <a:lnTo>
                  <a:pt x="4318800" y="5266846"/>
                </a:lnTo>
                <a:lnTo>
                  <a:pt x="3873004" y="5239171"/>
                </a:lnTo>
                <a:lnTo>
                  <a:pt x="3445628" y="5209746"/>
                </a:lnTo>
                <a:lnTo>
                  <a:pt x="3035446" y="5178918"/>
                </a:lnTo>
                <a:lnTo>
                  <a:pt x="2647370" y="5144939"/>
                </a:lnTo>
                <a:lnTo>
                  <a:pt x="2276487" y="5109557"/>
                </a:lnTo>
                <a:lnTo>
                  <a:pt x="1932621" y="5071374"/>
                </a:lnTo>
                <a:lnTo>
                  <a:pt x="1609634" y="5033891"/>
                </a:lnTo>
                <a:lnTo>
                  <a:pt x="1312435" y="4996408"/>
                </a:lnTo>
                <a:lnTo>
                  <a:pt x="1039799" y="4961027"/>
                </a:lnTo>
                <a:lnTo>
                  <a:pt x="797865" y="4927397"/>
                </a:lnTo>
                <a:lnTo>
                  <a:pt x="579265" y="4895519"/>
                </a:lnTo>
                <a:lnTo>
                  <a:pt x="395052" y="4868896"/>
                </a:lnTo>
                <a:lnTo>
                  <a:pt x="240312" y="4843673"/>
                </a:lnTo>
                <a:lnTo>
                  <a:pt x="27853" y="4807592"/>
                </a:lnTo>
                <a:lnTo>
                  <a:pt x="0" y="4802879"/>
                </a:lnTo>
                <a:lnTo>
                  <a:pt x="0" y="3753332"/>
                </a:lnTo>
                <a:lnTo>
                  <a:pt x="0" y="3571886"/>
                </a:lnTo>
                <a:lnTo>
                  <a:pt x="0" y="471948"/>
                </a:lnTo>
                <a:lnTo>
                  <a:pt x="0" y="213719"/>
                </a:lnTo>
                <a:close/>
              </a:path>
            </a:pathLst>
          </a:cu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outerShdw blurRad="50800" dist="3810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2" y="865974"/>
            <a:ext cx="8676222" cy="36438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Urban Regeneration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1012" y="5542384"/>
            <a:ext cx="8676222" cy="6282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800" dirty="0">
                <a:solidFill>
                  <a:srgbClr val="E6E6E6"/>
                </a:solidFill>
              </a:rPr>
              <a:t>https://www.youtube.com/watch?v=A-FIMCIlWKA</a:t>
            </a:r>
          </a:p>
        </p:txBody>
      </p:sp>
    </p:spTree>
    <p:extLst>
      <p:ext uri="{BB962C8B-B14F-4D97-AF65-F5344CB8AC3E}">
        <p14:creationId xmlns:p14="http://schemas.microsoft.com/office/powerpoint/2010/main" val="1588419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3643" y="609600"/>
            <a:ext cx="6743767" cy="1905000"/>
          </a:xfrm>
        </p:spPr>
        <p:txBody>
          <a:bodyPr>
            <a:normAutofit/>
          </a:bodyPr>
          <a:lstStyle/>
          <a:p>
            <a:r>
              <a:rPr lang="en-GB" dirty="0"/>
              <a:t>Important Aspects of Regeneration</a:t>
            </a:r>
          </a:p>
        </p:txBody>
      </p:sp>
      <p:pic>
        <p:nvPicPr>
          <p:cNvPr id="5" name="Picture 4" descr="White arrows going to the red target">
            <a:extLst>
              <a:ext uri="{FF2B5EF4-FFF2-40B4-BE49-F238E27FC236}">
                <a16:creationId xmlns:a16="http://schemas.microsoft.com/office/drawing/2014/main" id="{4955BA54-6E5E-3682-4505-5E8C997359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824" r="15309" b="-1"/>
          <a:stretch/>
        </p:blipFill>
        <p:spPr>
          <a:xfrm>
            <a:off x="257590" y="10"/>
            <a:ext cx="3479523" cy="6857990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3643" y="2666999"/>
            <a:ext cx="7046844" cy="341574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/>
              <a:t>Objective</a:t>
            </a:r>
          </a:p>
          <a:p>
            <a:pPr>
              <a:lnSpc>
                <a:spcPct val="90000"/>
              </a:lnSpc>
            </a:pPr>
            <a:r>
              <a:rPr lang="en-GB" sz="1600"/>
              <a:t>Money – Funding (Where does it come from, how do you source, how do you report)</a:t>
            </a:r>
          </a:p>
          <a:p>
            <a:pPr>
              <a:lnSpc>
                <a:spcPct val="90000"/>
              </a:lnSpc>
            </a:pPr>
            <a:r>
              <a:rPr lang="en-GB" sz="1600"/>
              <a:t>Output – Job creation, economic implications, Social impact, community links, impact upon existing businesses</a:t>
            </a:r>
          </a:p>
          <a:p>
            <a:pPr>
              <a:lnSpc>
                <a:spcPct val="90000"/>
              </a:lnSpc>
            </a:pPr>
            <a:r>
              <a:rPr lang="en-GB" sz="1600"/>
              <a:t>Stakeholders – How does it impact upon them, who benefit’s, who will object.</a:t>
            </a:r>
          </a:p>
          <a:p>
            <a:pPr>
              <a:lnSpc>
                <a:spcPct val="90000"/>
              </a:lnSpc>
            </a:pPr>
            <a:r>
              <a:rPr lang="en-GB" sz="1600"/>
              <a:t>Following on from the above – How do you handle objections, issues and feedback</a:t>
            </a:r>
          </a:p>
          <a:p>
            <a:pPr>
              <a:lnSpc>
                <a:spcPct val="90000"/>
              </a:lnSpc>
            </a:pPr>
            <a:r>
              <a:rPr lang="en-GB" sz="1600"/>
              <a:t>Legal Requirements, planning, health and Safety </a:t>
            </a:r>
          </a:p>
          <a:p>
            <a:pPr>
              <a:lnSpc>
                <a:spcPct val="90000"/>
              </a:lnSpc>
            </a:pPr>
            <a:r>
              <a:rPr lang="en-GB" sz="1600"/>
              <a:t>Area – Sense of place, distinctiveness </a:t>
            </a:r>
          </a:p>
        </p:txBody>
      </p:sp>
    </p:spTree>
    <p:extLst>
      <p:ext uri="{BB962C8B-B14F-4D97-AF65-F5344CB8AC3E}">
        <p14:creationId xmlns:p14="http://schemas.microsoft.com/office/powerpoint/2010/main" val="2562372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 Local Regeneration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2144685"/>
            <a:ext cx="9905998" cy="364651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Please get yourselves into small groups, pick one of the following areas to research:</a:t>
            </a:r>
          </a:p>
          <a:p>
            <a:pPr marL="457200" indent="-457200">
              <a:buAutoNum type="arabicPeriod"/>
            </a:pPr>
            <a:r>
              <a:rPr lang="en-GB" dirty="0"/>
              <a:t>Jacksons Lane Development – Carmarthen</a:t>
            </a:r>
          </a:p>
          <a:p>
            <a:pPr marL="457200" indent="-457200">
              <a:buAutoNum type="arabicPeriod"/>
            </a:pPr>
            <a:r>
              <a:rPr lang="en-GB" dirty="0"/>
              <a:t>Wellness village in Llanelli</a:t>
            </a:r>
          </a:p>
          <a:p>
            <a:pPr marL="457200" indent="-457200">
              <a:buAutoNum type="arabicPeriod"/>
            </a:pPr>
            <a:r>
              <a:rPr lang="en-GB" dirty="0"/>
              <a:t>Debenhams building in Carmarthen</a:t>
            </a:r>
          </a:p>
          <a:p>
            <a:pPr marL="457200" indent="-45720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Once you have decided which area you are going to look at, review the information on the plan on </a:t>
            </a:r>
            <a:r>
              <a:rPr lang="en-GB" dirty="0" err="1"/>
              <a:t>moodle</a:t>
            </a:r>
            <a:r>
              <a:rPr lang="en-GB" dirty="0"/>
              <a:t> and conduct your own research on the project.</a:t>
            </a:r>
          </a:p>
          <a:p>
            <a:pPr marL="0" indent="0">
              <a:buNone/>
            </a:pPr>
            <a:r>
              <a:rPr lang="en-GB" dirty="0"/>
              <a:t>*** Create a list of advantages and disadvantages to the regeneration plan of that area***</a:t>
            </a:r>
          </a:p>
        </p:txBody>
      </p:sp>
    </p:spTree>
    <p:extLst>
      <p:ext uri="{BB962C8B-B14F-4D97-AF65-F5344CB8AC3E}">
        <p14:creationId xmlns:p14="http://schemas.microsoft.com/office/powerpoint/2010/main" val="14321065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55E18-A9D6-F3CF-6746-291765ED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regeneration</a:t>
            </a:r>
            <a:br>
              <a:rPr lang="en-GB" dirty="0"/>
            </a:br>
            <a:r>
              <a:rPr lang="en-GB" dirty="0"/>
              <a:t>Activity – In small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52381-E21A-36B7-2DFD-10EBAE16BE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Creating Sustainable Cities – YouTube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Using the 5 key indicators in this video (	Transport, green spaces, energy, waste &amp; food production)</a:t>
            </a:r>
          </a:p>
          <a:p>
            <a:pPr marL="0" indent="0">
              <a:buNone/>
            </a:pPr>
            <a:r>
              <a:rPr lang="en-GB" dirty="0"/>
              <a:t>Create a case study of the sustainability of Carmarthen Town from the knowledge you have of the town centre area.</a:t>
            </a:r>
          </a:p>
          <a:p>
            <a:pPr marL="0" indent="0">
              <a:buNone/>
            </a:pPr>
            <a:r>
              <a:rPr lang="en-GB" dirty="0"/>
              <a:t>Appraise each of the 5 areas above as they are at present and then make some suggestions to improve each.</a:t>
            </a:r>
          </a:p>
          <a:p>
            <a:pPr marL="0" indent="0">
              <a:buNone/>
            </a:pPr>
            <a:r>
              <a:rPr lang="en-GB" dirty="0"/>
              <a:t>Be prepared to discuss your ideas with the rest of the class.</a:t>
            </a:r>
          </a:p>
          <a:p>
            <a:pPr marL="0" indent="0">
              <a:buNone/>
            </a:pPr>
            <a:r>
              <a:rPr lang="en-GB" dirty="0"/>
              <a:t>You may use your devices to conduct additional research </a:t>
            </a:r>
            <a:r>
              <a:rPr lang="en-GB"/>
              <a:t>as required.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0780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64</TotalTime>
  <Words>456</Words>
  <Application>Microsoft Office PowerPoint</Application>
  <PresentationFormat>Widescreen</PresentationFormat>
  <Paragraphs>35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Century Gothic</vt:lpstr>
      <vt:lpstr>Mesh</vt:lpstr>
      <vt:lpstr>Regeneration</vt:lpstr>
      <vt:lpstr>Activity one</vt:lpstr>
      <vt:lpstr>Definition</vt:lpstr>
      <vt:lpstr>Urban Regeneration</vt:lpstr>
      <vt:lpstr>Important Aspects of Regeneration</vt:lpstr>
      <vt:lpstr>Activity - Local Regeneration</vt:lpstr>
      <vt:lpstr>Sustainable regeneration Activity – In small groups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Regeneration</dc:title>
  <dc:creator>Jessica Shore</dc:creator>
  <cp:lastModifiedBy>Jessica Shore</cp:lastModifiedBy>
  <cp:revision>8</cp:revision>
  <dcterms:created xsi:type="dcterms:W3CDTF">2020-01-22T12:15:02Z</dcterms:created>
  <dcterms:modified xsi:type="dcterms:W3CDTF">2023-01-27T13:21:57Z</dcterms:modified>
</cp:coreProperties>
</file>