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9" r:id="rId3"/>
    <p:sldId id="260" r:id="rId4"/>
    <p:sldId id="263" r:id="rId5"/>
    <p:sldId id="265" r:id="rId6"/>
    <p:sldId id="267" r:id="rId7"/>
    <p:sldId id="268" r:id="rId8"/>
    <p:sldId id="269" r:id="rId9"/>
    <p:sldId id="271" r:id="rId10"/>
    <p:sldId id="272" r:id="rId11"/>
    <p:sldId id="273" r:id="rId12"/>
    <p:sldId id="270" r:id="rId13"/>
    <p:sldId id="274" r:id="rId14"/>
  </p:sldIdLst>
  <p:sldSz cx="18288000" cy="10287000"/>
  <p:notesSz cx="6858000" cy="9144000"/>
  <p:embeddedFontLst>
    <p:embeddedFont>
      <p:font typeface="Didact Gothic" panose="00000500000000000000" pitchFamily="2"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C9CDB-6B10-4C29-9145-C65C79AF89AF}" v="19" dt="2025-05-19T12:32:04.5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6106" autoAdjust="0"/>
  </p:normalViewPr>
  <p:slideViewPr>
    <p:cSldViewPr>
      <p:cViewPr varScale="1">
        <p:scale>
          <a:sx n="63" d="100"/>
          <a:sy n="63" d="100"/>
        </p:scale>
        <p:origin x="1194"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6A6F67-FD81-4D1E-89CC-7A90E46391D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5733BB7B-35B0-4FF5-8475-069099DE9F0E}">
      <dgm:prSet phldrT="[Text]" custT="1"/>
      <dgm:spPr/>
      <dgm:t>
        <a:bodyPr/>
        <a:lstStyle/>
        <a:p>
          <a:r>
            <a:rPr lang="en-US" sz="1800" dirty="0">
              <a:latin typeface="Times New Roman" panose="02020603050405020304" pitchFamily="18" charset="0"/>
              <a:cs typeface="Times New Roman" panose="02020603050405020304" pitchFamily="18" charset="0"/>
            </a:rPr>
            <a:t>The event follows the “Year of Croeso” campaign to bring warmth, culture, and welcome to everyone.</a:t>
          </a:r>
        </a:p>
      </dgm:t>
    </dgm:pt>
    <dgm:pt modelId="{68AF2922-0A7B-45ED-B253-0486092C2291}" type="parTrans" cxnId="{1F99DF36-03F8-41B4-AAAD-31B4FF2A73C5}">
      <dgm:prSet/>
      <dgm:spPr/>
      <dgm:t>
        <a:bodyPr/>
        <a:lstStyle/>
        <a:p>
          <a:endParaRPr lang="en-US" sz="1800">
            <a:latin typeface="Times New Roman" panose="02020603050405020304" pitchFamily="18" charset="0"/>
            <a:cs typeface="Times New Roman" panose="02020603050405020304" pitchFamily="18" charset="0"/>
          </a:endParaRPr>
        </a:p>
      </dgm:t>
    </dgm:pt>
    <dgm:pt modelId="{89F4AFD5-C01E-44F8-B3FB-AB8B164310ED}" type="sibTrans" cxnId="{1F99DF36-03F8-41B4-AAAD-31B4FF2A73C5}">
      <dgm:prSet/>
      <dgm:spPr/>
      <dgm:t>
        <a:bodyPr/>
        <a:lstStyle/>
        <a:p>
          <a:endParaRPr lang="en-US" sz="1800">
            <a:latin typeface="Times New Roman" panose="02020603050405020304" pitchFamily="18" charset="0"/>
            <a:cs typeface="Times New Roman" panose="02020603050405020304" pitchFamily="18" charset="0"/>
          </a:endParaRPr>
        </a:p>
      </dgm:t>
    </dgm:pt>
    <dgm:pt modelId="{E5B8EF1D-4821-4909-9381-EB2C1D2DE9C2}">
      <dgm:prSet phldrT="[Text]" custT="1"/>
      <dgm:spPr/>
      <dgm:t>
        <a:bodyPr/>
        <a:lstStyle/>
        <a:p>
          <a:r>
            <a:rPr lang="en-US" sz="1800" dirty="0">
              <a:latin typeface="Times New Roman" panose="02020603050405020304" pitchFamily="18" charset="0"/>
              <a:cs typeface="Times New Roman" panose="02020603050405020304" pitchFamily="18" charset="0"/>
            </a:rPr>
            <a:t>It helps to keep Wales’ food and hospitality traditions alive by promoting them to visitors.</a:t>
          </a:r>
        </a:p>
      </dgm:t>
    </dgm:pt>
    <dgm:pt modelId="{8ED24135-BB90-45A4-8AF0-3252666FCDB5}" type="parTrans" cxnId="{FE81AE06-B4E9-4C3D-8045-F58F7363B4C5}">
      <dgm:prSet/>
      <dgm:spPr/>
      <dgm:t>
        <a:bodyPr/>
        <a:lstStyle/>
        <a:p>
          <a:endParaRPr lang="en-US" sz="1800">
            <a:latin typeface="Times New Roman" panose="02020603050405020304" pitchFamily="18" charset="0"/>
            <a:cs typeface="Times New Roman" panose="02020603050405020304" pitchFamily="18" charset="0"/>
          </a:endParaRPr>
        </a:p>
      </dgm:t>
    </dgm:pt>
    <dgm:pt modelId="{82CDC3C9-6456-4A7F-B4E0-707FF95DF8F4}" type="sibTrans" cxnId="{FE81AE06-B4E9-4C3D-8045-F58F7363B4C5}">
      <dgm:prSet/>
      <dgm:spPr/>
      <dgm:t>
        <a:bodyPr/>
        <a:lstStyle/>
        <a:p>
          <a:endParaRPr lang="en-US" sz="1800">
            <a:latin typeface="Times New Roman" panose="02020603050405020304" pitchFamily="18" charset="0"/>
            <a:cs typeface="Times New Roman" panose="02020603050405020304" pitchFamily="18" charset="0"/>
          </a:endParaRPr>
        </a:p>
      </dgm:t>
    </dgm:pt>
    <dgm:pt modelId="{1245C286-5BAB-49FD-9A82-83C984CE7A9E}">
      <dgm:prSet phldrT="[Text]" custT="1"/>
      <dgm:spPr/>
      <dgm:t>
        <a:bodyPr/>
        <a:lstStyle/>
        <a:p>
          <a:r>
            <a:rPr lang="en-US" sz="1800" dirty="0">
              <a:latin typeface="Times New Roman" panose="02020603050405020304" pitchFamily="18" charset="0"/>
              <a:cs typeface="Times New Roman" panose="02020603050405020304" pitchFamily="18" charset="0"/>
            </a:rPr>
            <a:t>Celebrates Welsh culture through food and bringing people together.</a:t>
          </a:r>
        </a:p>
      </dgm:t>
    </dgm:pt>
    <dgm:pt modelId="{315244A0-BB39-4714-90EA-EBEC591D66F6}" type="parTrans" cxnId="{BD91879B-CEA0-4387-A40A-F1A10B8C642A}">
      <dgm:prSet/>
      <dgm:spPr/>
      <dgm:t>
        <a:bodyPr/>
        <a:lstStyle/>
        <a:p>
          <a:endParaRPr lang="en-US" sz="1800">
            <a:latin typeface="Times New Roman" panose="02020603050405020304" pitchFamily="18" charset="0"/>
            <a:cs typeface="Times New Roman" panose="02020603050405020304" pitchFamily="18" charset="0"/>
          </a:endParaRPr>
        </a:p>
      </dgm:t>
    </dgm:pt>
    <dgm:pt modelId="{AEB7E335-3F41-41FE-AF85-7A2ACCD34A9D}" type="sibTrans" cxnId="{BD91879B-CEA0-4387-A40A-F1A10B8C642A}">
      <dgm:prSet/>
      <dgm:spPr/>
      <dgm:t>
        <a:bodyPr/>
        <a:lstStyle/>
        <a:p>
          <a:endParaRPr lang="en-US" sz="1800">
            <a:latin typeface="Times New Roman" panose="02020603050405020304" pitchFamily="18" charset="0"/>
            <a:cs typeface="Times New Roman" panose="02020603050405020304" pitchFamily="18" charset="0"/>
          </a:endParaRPr>
        </a:p>
      </dgm:t>
    </dgm:pt>
    <dgm:pt modelId="{AF052CC2-5AC1-4BFB-9BE7-5453A7C823A2}">
      <dgm:prSet phldrT="[Text]" custT="1"/>
      <dgm:spPr/>
      <dgm:t>
        <a:bodyPr/>
        <a:lstStyle/>
        <a:p>
          <a:r>
            <a:rPr lang="en-US" sz="1800" dirty="0">
              <a:latin typeface="Times New Roman" panose="02020603050405020304" pitchFamily="18" charset="0"/>
              <a:cs typeface="Times New Roman" panose="02020603050405020304" pitchFamily="18" charset="0"/>
            </a:rPr>
            <a:t>Further, Visit Wales is working to help communities give tourists local experiences and help boost tourism in the region.</a:t>
          </a:r>
        </a:p>
      </dgm:t>
    </dgm:pt>
    <dgm:pt modelId="{24952E12-7F19-4389-8C57-DF449B0E9560}" type="parTrans" cxnId="{C5BCB663-13A8-4CA2-881B-23440052C471}">
      <dgm:prSet/>
      <dgm:spPr/>
      <dgm:t>
        <a:bodyPr/>
        <a:lstStyle/>
        <a:p>
          <a:endParaRPr lang="en-US" sz="1800">
            <a:latin typeface="Times New Roman" panose="02020603050405020304" pitchFamily="18" charset="0"/>
            <a:cs typeface="Times New Roman" panose="02020603050405020304" pitchFamily="18" charset="0"/>
          </a:endParaRPr>
        </a:p>
      </dgm:t>
    </dgm:pt>
    <dgm:pt modelId="{6C762AEB-118E-48EE-93BD-58443FA4B967}" type="sibTrans" cxnId="{C5BCB663-13A8-4CA2-881B-23440052C471}">
      <dgm:prSet/>
      <dgm:spPr/>
      <dgm:t>
        <a:bodyPr/>
        <a:lstStyle/>
        <a:p>
          <a:endParaRPr lang="en-US" sz="1800">
            <a:latin typeface="Times New Roman" panose="02020603050405020304" pitchFamily="18" charset="0"/>
            <a:cs typeface="Times New Roman" panose="02020603050405020304" pitchFamily="18" charset="0"/>
          </a:endParaRPr>
        </a:p>
      </dgm:t>
    </dgm:pt>
    <dgm:pt modelId="{76EBEAE6-F55B-4329-8C0D-4CA3A4065516}">
      <dgm:prSet phldrT="[Text]" custT="1"/>
      <dgm:spPr/>
      <dgm:t>
        <a:bodyPr/>
        <a:lstStyle/>
        <a:p>
          <a:r>
            <a:rPr lang="en-US" sz="1800" dirty="0">
              <a:latin typeface="Times New Roman" panose="02020603050405020304" pitchFamily="18" charset="0"/>
              <a:cs typeface="Times New Roman" panose="02020603050405020304" pitchFamily="18" charset="0"/>
            </a:rPr>
            <a:t>Reflects feedback from 2024, showing people want more real and local celebrations.</a:t>
          </a:r>
        </a:p>
      </dgm:t>
    </dgm:pt>
    <dgm:pt modelId="{67DA01B5-44FD-458F-8A79-A43D34B54127}" type="parTrans" cxnId="{E3931C8D-8969-4BA1-AEB8-D8A4E1B80882}">
      <dgm:prSet/>
      <dgm:spPr/>
      <dgm:t>
        <a:bodyPr/>
        <a:lstStyle/>
        <a:p>
          <a:endParaRPr lang="en-US" sz="1800">
            <a:latin typeface="Times New Roman" panose="02020603050405020304" pitchFamily="18" charset="0"/>
            <a:cs typeface="Times New Roman" panose="02020603050405020304" pitchFamily="18" charset="0"/>
          </a:endParaRPr>
        </a:p>
      </dgm:t>
    </dgm:pt>
    <dgm:pt modelId="{DB976769-5EC7-4610-9994-EF3F1AA42B11}" type="sibTrans" cxnId="{E3931C8D-8969-4BA1-AEB8-D8A4E1B80882}">
      <dgm:prSet/>
      <dgm:spPr/>
      <dgm:t>
        <a:bodyPr/>
        <a:lstStyle/>
        <a:p>
          <a:endParaRPr lang="en-US" sz="1800">
            <a:latin typeface="Times New Roman" panose="02020603050405020304" pitchFamily="18" charset="0"/>
            <a:cs typeface="Times New Roman" panose="02020603050405020304" pitchFamily="18" charset="0"/>
          </a:endParaRPr>
        </a:p>
      </dgm:t>
    </dgm:pt>
    <dgm:pt modelId="{EE5C65FD-66A5-44E7-84AB-6B9AC47D2756}" type="pres">
      <dgm:prSet presAssocID="{226A6F67-FD81-4D1E-89CC-7A90E46391D7}" presName="linear" presStyleCnt="0">
        <dgm:presLayoutVars>
          <dgm:dir/>
          <dgm:animLvl val="lvl"/>
          <dgm:resizeHandles val="exact"/>
        </dgm:presLayoutVars>
      </dgm:prSet>
      <dgm:spPr/>
    </dgm:pt>
    <dgm:pt modelId="{18CE2BED-658A-43E3-9D3A-4CDA771A81A7}" type="pres">
      <dgm:prSet presAssocID="{5733BB7B-35B0-4FF5-8475-069099DE9F0E}" presName="parentLin" presStyleCnt="0"/>
      <dgm:spPr/>
    </dgm:pt>
    <dgm:pt modelId="{B42BBB22-E209-4E30-A5F1-C9A51F366E21}" type="pres">
      <dgm:prSet presAssocID="{5733BB7B-35B0-4FF5-8475-069099DE9F0E}" presName="parentLeftMargin" presStyleLbl="node1" presStyleIdx="0" presStyleCnt="5"/>
      <dgm:spPr/>
    </dgm:pt>
    <dgm:pt modelId="{17C0CEA5-9609-4B92-B6EF-9073C322E9FE}" type="pres">
      <dgm:prSet presAssocID="{5733BB7B-35B0-4FF5-8475-069099DE9F0E}" presName="parentText" presStyleLbl="node1" presStyleIdx="0" presStyleCnt="5">
        <dgm:presLayoutVars>
          <dgm:chMax val="0"/>
          <dgm:bulletEnabled val="1"/>
        </dgm:presLayoutVars>
      </dgm:prSet>
      <dgm:spPr/>
    </dgm:pt>
    <dgm:pt modelId="{2A1D8EA3-44A3-4ACF-9287-26B8DE2CFC41}" type="pres">
      <dgm:prSet presAssocID="{5733BB7B-35B0-4FF5-8475-069099DE9F0E}" presName="negativeSpace" presStyleCnt="0"/>
      <dgm:spPr/>
    </dgm:pt>
    <dgm:pt modelId="{FF431097-C6DB-4BA3-884E-9DC0EEACEB7C}" type="pres">
      <dgm:prSet presAssocID="{5733BB7B-35B0-4FF5-8475-069099DE9F0E}" presName="childText" presStyleLbl="conFgAcc1" presStyleIdx="0" presStyleCnt="5">
        <dgm:presLayoutVars>
          <dgm:bulletEnabled val="1"/>
        </dgm:presLayoutVars>
      </dgm:prSet>
      <dgm:spPr/>
    </dgm:pt>
    <dgm:pt modelId="{3C6A9CBB-2193-456B-86DF-CD0AA2CC72E1}" type="pres">
      <dgm:prSet presAssocID="{89F4AFD5-C01E-44F8-B3FB-AB8B164310ED}" presName="spaceBetweenRectangles" presStyleCnt="0"/>
      <dgm:spPr/>
    </dgm:pt>
    <dgm:pt modelId="{6192431B-1D21-4045-8FC5-EBD782EDA471}" type="pres">
      <dgm:prSet presAssocID="{E5B8EF1D-4821-4909-9381-EB2C1D2DE9C2}" presName="parentLin" presStyleCnt="0"/>
      <dgm:spPr/>
    </dgm:pt>
    <dgm:pt modelId="{36C7A5ED-0760-4A8C-941D-DF16F77F592B}" type="pres">
      <dgm:prSet presAssocID="{E5B8EF1D-4821-4909-9381-EB2C1D2DE9C2}" presName="parentLeftMargin" presStyleLbl="node1" presStyleIdx="0" presStyleCnt="5"/>
      <dgm:spPr/>
    </dgm:pt>
    <dgm:pt modelId="{7C80B12E-A4FA-4BF0-898B-DB121675FF9A}" type="pres">
      <dgm:prSet presAssocID="{E5B8EF1D-4821-4909-9381-EB2C1D2DE9C2}" presName="parentText" presStyleLbl="node1" presStyleIdx="1" presStyleCnt="5">
        <dgm:presLayoutVars>
          <dgm:chMax val="0"/>
          <dgm:bulletEnabled val="1"/>
        </dgm:presLayoutVars>
      </dgm:prSet>
      <dgm:spPr/>
    </dgm:pt>
    <dgm:pt modelId="{6747B590-E049-4402-86B9-B02C4BE7421F}" type="pres">
      <dgm:prSet presAssocID="{E5B8EF1D-4821-4909-9381-EB2C1D2DE9C2}" presName="negativeSpace" presStyleCnt="0"/>
      <dgm:spPr/>
    </dgm:pt>
    <dgm:pt modelId="{ED7DBEA1-C060-462C-8D89-E79CEE842C7F}" type="pres">
      <dgm:prSet presAssocID="{E5B8EF1D-4821-4909-9381-EB2C1D2DE9C2}" presName="childText" presStyleLbl="conFgAcc1" presStyleIdx="1" presStyleCnt="5">
        <dgm:presLayoutVars>
          <dgm:bulletEnabled val="1"/>
        </dgm:presLayoutVars>
      </dgm:prSet>
      <dgm:spPr/>
    </dgm:pt>
    <dgm:pt modelId="{6A827F90-0DDD-4F12-A1E3-9E8683524959}" type="pres">
      <dgm:prSet presAssocID="{82CDC3C9-6456-4A7F-B4E0-707FF95DF8F4}" presName="spaceBetweenRectangles" presStyleCnt="0"/>
      <dgm:spPr/>
    </dgm:pt>
    <dgm:pt modelId="{317317D4-BB1E-487F-9A7F-0D1FA5E4EEBC}" type="pres">
      <dgm:prSet presAssocID="{1245C286-5BAB-49FD-9A82-83C984CE7A9E}" presName="parentLin" presStyleCnt="0"/>
      <dgm:spPr/>
    </dgm:pt>
    <dgm:pt modelId="{F7DCAA42-7A2A-4678-BDCB-A40C56FA4ACA}" type="pres">
      <dgm:prSet presAssocID="{1245C286-5BAB-49FD-9A82-83C984CE7A9E}" presName="parentLeftMargin" presStyleLbl="node1" presStyleIdx="1" presStyleCnt="5"/>
      <dgm:spPr/>
    </dgm:pt>
    <dgm:pt modelId="{025E68F9-5A0B-408A-9C55-397CD6D5B1F4}" type="pres">
      <dgm:prSet presAssocID="{1245C286-5BAB-49FD-9A82-83C984CE7A9E}" presName="parentText" presStyleLbl="node1" presStyleIdx="2" presStyleCnt="5">
        <dgm:presLayoutVars>
          <dgm:chMax val="0"/>
          <dgm:bulletEnabled val="1"/>
        </dgm:presLayoutVars>
      </dgm:prSet>
      <dgm:spPr/>
    </dgm:pt>
    <dgm:pt modelId="{6110C044-4C75-4EBF-B1F7-B4F6BA7B784C}" type="pres">
      <dgm:prSet presAssocID="{1245C286-5BAB-49FD-9A82-83C984CE7A9E}" presName="negativeSpace" presStyleCnt="0"/>
      <dgm:spPr/>
    </dgm:pt>
    <dgm:pt modelId="{0B0D1B17-7EE4-4DC2-8B02-DB2275606A62}" type="pres">
      <dgm:prSet presAssocID="{1245C286-5BAB-49FD-9A82-83C984CE7A9E}" presName="childText" presStyleLbl="conFgAcc1" presStyleIdx="2" presStyleCnt="5">
        <dgm:presLayoutVars>
          <dgm:bulletEnabled val="1"/>
        </dgm:presLayoutVars>
      </dgm:prSet>
      <dgm:spPr/>
    </dgm:pt>
    <dgm:pt modelId="{868BFDCE-CED1-46C3-AC8E-27139AB462BB}" type="pres">
      <dgm:prSet presAssocID="{AEB7E335-3F41-41FE-AF85-7A2ACCD34A9D}" presName="spaceBetweenRectangles" presStyleCnt="0"/>
      <dgm:spPr/>
    </dgm:pt>
    <dgm:pt modelId="{125AF10B-84BE-40FF-83EE-4BCB4F9658F0}" type="pres">
      <dgm:prSet presAssocID="{AF052CC2-5AC1-4BFB-9BE7-5453A7C823A2}" presName="parentLin" presStyleCnt="0"/>
      <dgm:spPr/>
    </dgm:pt>
    <dgm:pt modelId="{68DB3DF0-C497-4D1A-BF0D-8F86CE823A72}" type="pres">
      <dgm:prSet presAssocID="{AF052CC2-5AC1-4BFB-9BE7-5453A7C823A2}" presName="parentLeftMargin" presStyleLbl="node1" presStyleIdx="2" presStyleCnt="5"/>
      <dgm:spPr/>
    </dgm:pt>
    <dgm:pt modelId="{2DE0A0DB-9A59-449E-965B-9CCBAA097E2C}" type="pres">
      <dgm:prSet presAssocID="{AF052CC2-5AC1-4BFB-9BE7-5453A7C823A2}" presName="parentText" presStyleLbl="node1" presStyleIdx="3" presStyleCnt="5">
        <dgm:presLayoutVars>
          <dgm:chMax val="0"/>
          <dgm:bulletEnabled val="1"/>
        </dgm:presLayoutVars>
      </dgm:prSet>
      <dgm:spPr/>
    </dgm:pt>
    <dgm:pt modelId="{535CAB8B-E858-46C7-ACF8-86F479C63683}" type="pres">
      <dgm:prSet presAssocID="{AF052CC2-5AC1-4BFB-9BE7-5453A7C823A2}" presName="negativeSpace" presStyleCnt="0"/>
      <dgm:spPr/>
    </dgm:pt>
    <dgm:pt modelId="{0A491E3E-8514-48DE-B875-7E29DB3CF36D}" type="pres">
      <dgm:prSet presAssocID="{AF052CC2-5AC1-4BFB-9BE7-5453A7C823A2}" presName="childText" presStyleLbl="conFgAcc1" presStyleIdx="3" presStyleCnt="5">
        <dgm:presLayoutVars>
          <dgm:bulletEnabled val="1"/>
        </dgm:presLayoutVars>
      </dgm:prSet>
      <dgm:spPr/>
    </dgm:pt>
    <dgm:pt modelId="{0C329A3A-E4B3-4578-8B50-E15F384F5D78}" type="pres">
      <dgm:prSet presAssocID="{6C762AEB-118E-48EE-93BD-58443FA4B967}" presName="spaceBetweenRectangles" presStyleCnt="0"/>
      <dgm:spPr/>
    </dgm:pt>
    <dgm:pt modelId="{ABBDED5A-35DE-43BB-B806-18D4109A2F1C}" type="pres">
      <dgm:prSet presAssocID="{76EBEAE6-F55B-4329-8C0D-4CA3A4065516}" presName="parentLin" presStyleCnt="0"/>
      <dgm:spPr/>
    </dgm:pt>
    <dgm:pt modelId="{2FD7A531-A581-4D93-ADC5-BCAC4FCB5555}" type="pres">
      <dgm:prSet presAssocID="{76EBEAE6-F55B-4329-8C0D-4CA3A4065516}" presName="parentLeftMargin" presStyleLbl="node1" presStyleIdx="3" presStyleCnt="5"/>
      <dgm:spPr/>
    </dgm:pt>
    <dgm:pt modelId="{58DB4758-FC9A-4D13-AEF1-B46DF54B9C23}" type="pres">
      <dgm:prSet presAssocID="{76EBEAE6-F55B-4329-8C0D-4CA3A4065516}" presName="parentText" presStyleLbl="node1" presStyleIdx="4" presStyleCnt="5">
        <dgm:presLayoutVars>
          <dgm:chMax val="0"/>
          <dgm:bulletEnabled val="1"/>
        </dgm:presLayoutVars>
      </dgm:prSet>
      <dgm:spPr/>
    </dgm:pt>
    <dgm:pt modelId="{A26D9885-E102-41D1-AF8B-776796B306DB}" type="pres">
      <dgm:prSet presAssocID="{76EBEAE6-F55B-4329-8C0D-4CA3A4065516}" presName="negativeSpace" presStyleCnt="0"/>
      <dgm:spPr/>
    </dgm:pt>
    <dgm:pt modelId="{C1621E45-D98F-4DE4-981D-6CD81E5D18E2}" type="pres">
      <dgm:prSet presAssocID="{76EBEAE6-F55B-4329-8C0D-4CA3A4065516}" presName="childText" presStyleLbl="conFgAcc1" presStyleIdx="4" presStyleCnt="5">
        <dgm:presLayoutVars>
          <dgm:bulletEnabled val="1"/>
        </dgm:presLayoutVars>
      </dgm:prSet>
      <dgm:spPr/>
    </dgm:pt>
  </dgm:ptLst>
  <dgm:cxnLst>
    <dgm:cxn modelId="{6A255200-2769-4499-81BA-E5B6CB1F7AFE}" type="presOf" srcId="{1245C286-5BAB-49FD-9A82-83C984CE7A9E}" destId="{F7DCAA42-7A2A-4678-BDCB-A40C56FA4ACA}" srcOrd="0" destOrd="0" presId="urn:microsoft.com/office/officeart/2005/8/layout/list1"/>
    <dgm:cxn modelId="{FE81AE06-B4E9-4C3D-8045-F58F7363B4C5}" srcId="{226A6F67-FD81-4D1E-89CC-7A90E46391D7}" destId="{E5B8EF1D-4821-4909-9381-EB2C1D2DE9C2}" srcOrd="1" destOrd="0" parTransId="{8ED24135-BB90-45A4-8AF0-3252666FCDB5}" sibTransId="{82CDC3C9-6456-4A7F-B4E0-707FF95DF8F4}"/>
    <dgm:cxn modelId="{0C13D50D-23C8-4182-B87C-041E7463E212}" type="presOf" srcId="{1245C286-5BAB-49FD-9A82-83C984CE7A9E}" destId="{025E68F9-5A0B-408A-9C55-397CD6D5B1F4}" srcOrd="1" destOrd="0" presId="urn:microsoft.com/office/officeart/2005/8/layout/list1"/>
    <dgm:cxn modelId="{1F99DF36-03F8-41B4-AAAD-31B4FF2A73C5}" srcId="{226A6F67-FD81-4D1E-89CC-7A90E46391D7}" destId="{5733BB7B-35B0-4FF5-8475-069099DE9F0E}" srcOrd="0" destOrd="0" parTransId="{68AF2922-0A7B-45ED-B253-0486092C2291}" sibTransId="{89F4AFD5-C01E-44F8-B3FB-AB8B164310ED}"/>
    <dgm:cxn modelId="{1BC9303A-7E9A-4D18-AA38-1239DC861604}" type="presOf" srcId="{E5B8EF1D-4821-4909-9381-EB2C1D2DE9C2}" destId="{7C80B12E-A4FA-4BF0-898B-DB121675FF9A}" srcOrd="1" destOrd="0" presId="urn:microsoft.com/office/officeart/2005/8/layout/list1"/>
    <dgm:cxn modelId="{C5BCB663-13A8-4CA2-881B-23440052C471}" srcId="{226A6F67-FD81-4D1E-89CC-7A90E46391D7}" destId="{AF052CC2-5AC1-4BFB-9BE7-5453A7C823A2}" srcOrd="3" destOrd="0" parTransId="{24952E12-7F19-4389-8C57-DF449B0E9560}" sibTransId="{6C762AEB-118E-48EE-93BD-58443FA4B967}"/>
    <dgm:cxn modelId="{C1A09D6F-D806-411C-AF12-15033FC03C30}" type="presOf" srcId="{5733BB7B-35B0-4FF5-8475-069099DE9F0E}" destId="{B42BBB22-E209-4E30-A5F1-C9A51F366E21}" srcOrd="0" destOrd="0" presId="urn:microsoft.com/office/officeart/2005/8/layout/list1"/>
    <dgm:cxn modelId="{9FC0F17B-21C3-41D9-8F34-7BBDCF0D5CD6}" type="presOf" srcId="{AF052CC2-5AC1-4BFB-9BE7-5453A7C823A2}" destId="{2DE0A0DB-9A59-449E-965B-9CCBAA097E2C}" srcOrd="1" destOrd="0" presId="urn:microsoft.com/office/officeart/2005/8/layout/list1"/>
    <dgm:cxn modelId="{9CA25F86-EFE5-4B63-8A95-4B84FBD583CB}" type="presOf" srcId="{76EBEAE6-F55B-4329-8C0D-4CA3A4065516}" destId="{2FD7A531-A581-4D93-ADC5-BCAC4FCB5555}" srcOrd="0" destOrd="0" presId="urn:microsoft.com/office/officeart/2005/8/layout/list1"/>
    <dgm:cxn modelId="{E3931C8D-8969-4BA1-AEB8-D8A4E1B80882}" srcId="{226A6F67-FD81-4D1E-89CC-7A90E46391D7}" destId="{76EBEAE6-F55B-4329-8C0D-4CA3A4065516}" srcOrd="4" destOrd="0" parTransId="{67DA01B5-44FD-458F-8A79-A43D34B54127}" sibTransId="{DB976769-5EC7-4610-9994-EF3F1AA42B11}"/>
    <dgm:cxn modelId="{BD91879B-CEA0-4387-A40A-F1A10B8C642A}" srcId="{226A6F67-FD81-4D1E-89CC-7A90E46391D7}" destId="{1245C286-5BAB-49FD-9A82-83C984CE7A9E}" srcOrd="2" destOrd="0" parTransId="{315244A0-BB39-4714-90EA-EBEC591D66F6}" sibTransId="{AEB7E335-3F41-41FE-AF85-7A2ACCD34A9D}"/>
    <dgm:cxn modelId="{66BE23A2-7F6E-4885-9255-AFAA3E4FEAA9}" type="presOf" srcId="{AF052CC2-5AC1-4BFB-9BE7-5453A7C823A2}" destId="{68DB3DF0-C497-4D1A-BF0D-8F86CE823A72}" srcOrd="0" destOrd="0" presId="urn:microsoft.com/office/officeart/2005/8/layout/list1"/>
    <dgm:cxn modelId="{F063D4BB-132C-474E-89CF-0122351FB252}" type="presOf" srcId="{226A6F67-FD81-4D1E-89CC-7A90E46391D7}" destId="{EE5C65FD-66A5-44E7-84AB-6B9AC47D2756}" srcOrd="0" destOrd="0" presId="urn:microsoft.com/office/officeart/2005/8/layout/list1"/>
    <dgm:cxn modelId="{EE9473E5-FD2E-48A6-BF32-5BE1FF60A37A}" type="presOf" srcId="{E5B8EF1D-4821-4909-9381-EB2C1D2DE9C2}" destId="{36C7A5ED-0760-4A8C-941D-DF16F77F592B}" srcOrd="0" destOrd="0" presId="urn:microsoft.com/office/officeart/2005/8/layout/list1"/>
    <dgm:cxn modelId="{54E154E5-DF72-4334-9E6E-08CE1D937090}" type="presOf" srcId="{76EBEAE6-F55B-4329-8C0D-4CA3A4065516}" destId="{58DB4758-FC9A-4D13-AEF1-B46DF54B9C23}" srcOrd="1" destOrd="0" presId="urn:microsoft.com/office/officeart/2005/8/layout/list1"/>
    <dgm:cxn modelId="{B52B9AFF-B8B2-4153-947C-D9C696A1B1C6}" type="presOf" srcId="{5733BB7B-35B0-4FF5-8475-069099DE9F0E}" destId="{17C0CEA5-9609-4B92-B6EF-9073C322E9FE}" srcOrd="1" destOrd="0" presId="urn:microsoft.com/office/officeart/2005/8/layout/list1"/>
    <dgm:cxn modelId="{24514C8E-EC1E-4B78-AF0E-E45361756ECC}" type="presParOf" srcId="{EE5C65FD-66A5-44E7-84AB-6B9AC47D2756}" destId="{18CE2BED-658A-43E3-9D3A-4CDA771A81A7}" srcOrd="0" destOrd="0" presId="urn:microsoft.com/office/officeart/2005/8/layout/list1"/>
    <dgm:cxn modelId="{1B975E88-8012-42F7-B056-C26B96ABD597}" type="presParOf" srcId="{18CE2BED-658A-43E3-9D3A-4CDA771A81A7}" destId="{B42BBB22-E209-4E30-A5F1-C9A51F366E21}" srcOrd="0" destOrd="0" presId="urn:microsoft.com/office/officeart/2005/8/layout/list1"/>
    <dgm:cxn modelId="{7722B4BE-5228-4087-B3EA-5952FEE6E195}" type="presParOf" srcId="{18CE2BED-658A-43E3-9D3A-4CDA771A81A7}" destId="{17C0CEA5-9609-4B92-B6EF-9073C322E9FE}" srcOrd="1" destOrd="0" presId="urn:microsoft.com/office/officeart/2005/8/layout/list1"/>
    <dgm:cxn modelId="{916C8BD2-25DD-4375-BCAA-32EAD10F79EB}" type="presParOf" srcId="{EE5C65FD-66A5-44E7-84AB-6B9AC47D2756}" destId="{2A1D8EA3-44A3-4ACF-9287-26B8DE2CFC41}" srcOrd="1" destOrd="0" presId="urn:microsoft.com/office/officeart/2005/8/layout/list1"/>
    <dgm:cxn modelId="{20201D52-BFF6-4D59-A1AF-D7FCFD13A337}" type="presParOf" srcId="{EE5C65FD-66A5-44E7-84AB-6B9AC47D2756}" destId="{FF431097-C6DB-4BA3-884E-9DC0EEACEB7C}" srcOrd="2" destOrd="0" presId="urn:microsoft.com/office/officeart/2005/8/layout/list1"/>
    <dgm:cxn modelId="{462797E8-075F-4AD3-A12A-7C0AF37A5199}" type="presParOf" srcId="{EE5C65FD-66A5-44E7-84AB-6B9AC47D2756}" destId="{3C6A9CBB-2193-456B-86DF-CD0AA2CC72E1}" srcOrd="3" destOrd="0" presId="urn:microsoft.com/office/officeart/2005/8/layout/list1"/>
    <dgm:cxn modelId="{246829EF-2E87-4431-9D82-C0083BE714F8}" type="presParOf" srcId="{EE5C65FD-66A5-44E7-84AB-6B9AC47D2756}" destId="{6192431B-1D21-4045-8FC5-EBD782EDA471}" srcOrd="4" destOrd="0" presId="urn:microsoft.com/office/officeart/2005/8/layout/list1"/>
    <dgm:cxn modelId="{1D8ED232-468E-4B12-873A-B96BFED2BA0C}" type="presParOf" srcId="{6192431B-1D21-4045-8FC5-EBD782EDA471}" destId="{36C7A5ED-0760-4A8C-941D-DF16F77F592B}" srcOrd="0" destOrd="0" presId="urn:microsoft.com/office/officeart/2005/8/layout/list1"/>
    <dgm:cxn modelId="{70B40507-090A-4A5D-B6FC-EB5E0FFA5D20}" type="presParOf" srcId="{6192431B-1D21-4045-8FC5-EBD782EDA471}" destId="{7C80B12E-A4FA-4BF0-898B-DB121675FF9A}" srcOrd="1" destOrd="0" presId="urn:microsoft.com/office/officeart/2005/8/layout/list1"/>
    <dgm:cxn modelId="{981D5AA2-22B9-4E46-B4E0-C60A4C9B5F00}" type="presParOf" srcId="{EE5C65FD-66A5-44E7-84AB-6B9AC47D2756}" destId="{6747B590-E049-4402-86B9-B02C4BE7421F}" srcOrd="5" destOrd="0" presId="urn:microsoft.com/office/officeart/2005/8/layout/list1"/>
    <dgm:cxn modelId="{33E809DF-F99D-431E-99A4-590D409A9D70}" type="presParOf" srcId="{EE5C65FD-66A5-44E7-84AB-6B9AC47D2756}" destId="{ED7DBEA1-C060-462C-8D89-E79CEE842C7F}" srcOrd="6" destOrd="0" presId="urn:microsoft.com/office/officeart/2005/8/layout/list1"/>
    <dgm:cxn modelId="{5BAB47C6-F75A-4DA3-BF77-C79DBE72458F}" type="presParOf" srcId="{EE5C65FD-66A5-44E7-84AB-6B9AC47D2756}" destId="{6A827F90-0DDD-4F12-A1E3-9E8683524959}" srcOrd="7" destOrd="0" presId="urn:microsoft.com/office/officeart/2005/8/layout/list1"/>
    <dgm:cxn modelId="{EEEE513C-DA18-4CFF-B960-F5E1B6AA5933}" type="presParOf" srcId="{EE5C65FD-66A5-44E7-84AB-6B9AC47D2756}" destId="{317317D4-BB1E-487F-9A7F-0D1FA5E4EEBC}" srcOrd="8" destOrd="0" presId="urn:microsoft.com/office/officeart/2005/8/layout/list1"/>
    <dgm:cxn modelId="{5327807E-0D9D-4C23-A60A-9E0BC001DD97}" type="presParOf" srcId="{317317D4-BB1E-487F-9A7F-0D1FA5E4EEBC}" destId="{F7DCAA42-7A2A-4678-BDCB-A40C56FA4ACA}" srcOrd="0" destOrd="0" presId="urn:microsoft.com/office/officeart/2005/8/layout/list1"/>
    <dgm:cxn modelId="{5147DD72-7D15-4967-9A48-EAF8B7497706}" type="presParOf" srcId="{317317D4-BB1E-487F-9A7F-0D1FA5E4EEBC}" destId="{025E68F9-5A0B-408A-9C55-397CD6D5B1F4}" srcOrd="1" destOrd="0" presId="urn:microsoft.com/office/officeart/2005/8/layout/list1"/>
    <dgm:cxn modelId="{2A2F874D-C8EB-44CD-A468-E8EEC3258502}" type="presParOf" srcId="{EE5C65FD-66A5-44E7-84AB-6B9AC47D2756}" destId="{6110C044-4C75-4EBF-B1F7-B4F6BA7B784C}" srcOrd="9" destOrd="0" presId="urn:microsoft.com/office/officeart/2005/8/layout/list1"/>
    <dgm:cxn modelId="{AFAD23ED-E53C-4A46-A510-4CC86232C96E}" type="presParOf" srcId="{EE5C65FD-66A5-44E7-84AB-6B9AC47D2756}" destId="{0B0D1B17-7EE4-4DC2-8B02-DB2275606A62}" srcOrd="10" destOrd="0" presId="urn:microsoft.com/office/officeart/2005/8/layout/list1"/>
    <dgm:cxn modelId="{5412805D-E2C1-4932-AE45-3B56EA6CA7F2}" type="presParOf" srcId="{EE5C65FD-66A5-44E7-84AB-6B9AC47D2756}" destId="{868BFDCE-CED1-46C3-AC8E-27139AB462BB}" srcOrd="11" destOrd="0" presId="urn:microsoft.com/office/officeart/2005/8/layout/list1"/>
    <dgm:cxn modelId="{41C9B425-14BA-4B0A-AB67-061F371ED394}" type="presParOf" srcId="{EE5C65FD-66A5-44E7-84AB-6B9AC47D2756}" destId="{125AF10B-84BE-40FF-83EE-4BCB4F9658F0}" srcOrd="12" destOrd="0" presId="urn:microsoft.com/office/officeart/2005/8/layout/list1"/>
    <dgm:cxn modelId="{A28B4B6D-0FBF-41ED-8EEB-D26FB0BE52F2}" type="presParOf" srcId="{125AF10B-84BE-40FF-83EE-4BCB4F9658F0}" destId="{68DB3DF0-C497-4D1A-BF0D-8F86CE823A72}" srcOrd="0" destOrd="0" presId="urn:microsoft.com/office/officeart/2005/8/layout/list1"/>
    <dgm:cxn modelId="{35DEED8E-AA21-49DC-9269-6B427A74E244}" type="presParOf" srcId="{125AF10B-84BE-40FF-83EE-4BCB4F9658F0}" destId="{2DE0A0DB-9A59-449E-965B-9CCBAA097E2C}" srcOrd="1" destOrd="0" presId="urn:microsoft.com/office/officeart/2005/8/layout/list1"/>
    <dgm:cxn modelId="{8BB4F0F8-2E8A-4716-9675-7B966A7D6265}" type="presParOf" srcId="{EE5C65FD-66A5-44E7-84AB-6B9AC47D2756}" destId="{535CAB8B-E858-46C7-ACF8-86F479C63683}" srcOrd="13" destOrd="0" presId="urn:microsoft.com/office/officeart/2005/8/layout/list1"/>
    <dgm:cxn modelId="{5EC0A1DD-BE50-453C-BD6E-41A92A36E55A}" type="presParOf" srcId="{EE5C65FD-66A5-44E7-84AB-6B9AC47D2756}" destId="{0A491E3E-8514-48DE-B875-7E29DB3CF36D}" srcOrd="14" destOrd="0" presId="urn:microsoft.com/office/officeart/2005/8/layout/list1"/>
    <dgm:cxn modelId="{81DCEC83-7473-4C04-BE57-F682BBE6E3C4}" type="presParOf" srcId="{EE5C65FD-66A5-44E7-84AB-6B9AC47D2756}" destId="{0C329A3A-E4B3-4578-8B50-E15F384F5D78}" srcOrd="15" destOrd="0" presId="urn:microsoft.com/office/officeart/2005/8/layout/list1"/>
    <dgm:cxn modelId="{D12A166F-943F-46F9-AF02-D67FBD51DD9F}" type="presParOf" srcId="{EE5C65FD-66A5-44E7-84AB-6B9AC47D2756}" destId="{ABBDED5A-35DE-43BB-B806-18D4109A2F1C}" srcOrd="16" destOrd="0" presId="urn:microsoft.com/office/officeart/2005/8/layout/list1"/>
    <dgm:cxn modelId="{3B1FE8D0-290F-49D2-B32B-D881E0D86AD9}" type="presParOf" srcId="{ABBDED5A-35DE-43BB-B806-18D4109A2F1C}" destId="{2FD7A531-A581-4D93-ADC5-BCAC4FCB5555}" srcOrd="0" destOrd="0" presId="urn:microsoft.com/office/officeart/2005/8/layout/list1"/>
    <dgm:cxn modelId="{1F6C85E3-61EC-49B0-9471-4A4BC12E43B3}" type="presParOf" srcId="{ABBDED5A-35DE-43BB-B806-18D4109A2F1C}" destId="{58DB4758-FC9A-4D13-AEF1-B46DF54B9C23}" srcOrd="1" destOrd="0" presId="urn:microsoft.com/office/officeart/2005/8/layout/list1"/>
    <dgm:cxn modelId="{AC1FE553-967A-4C64-B443-C701E8165B32}" type="presParOf" srcId="{EE5C65FD-66A5-44E7-84AB-6B9AC47D2756}" destId="{A26D9885-E102-41D1-AF8B-776796B306DB}" srcOrd="17" destOrd="0" presId="urn:microsoft.com/office/officeart/2005/8/layout/list1"/>
    <dgm:cxn modelId="{2AD63C49-83AD-420B-81AC-9217144D61F6}" type="presParOf" srcId="{EE5C65FD-66A5-44E7-84AB-6B9AC47D2756}" destId="{C1621E45-D98F-4DE4-981D-6CD81E5D18E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C2D5CF-A701-489A-B211-4C04122CFFF5}"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US"/>
        </a:p>
      </dgm:t>
    </dgm:pt>
    <dgm:pt modelId="{3DA49946-80B8-4DD6-8141-2879FDBB6302}">
      <dgm:prSet phldrT="[Text]"/>
      <dgm:spPr/>
      <dgm:t>
        <a:bodyPr/>
        <a:lstStyle/>
        <a:p>
          <a:r>
            <a:rPr lang="en-US" dirty="0">
              <a:latin typeface="Times New Roman" panose="02020603050405020304" pitchFamily="18" charset="0"/>
              <a:cs typeface="Times New Roman" panose="02020603050405020304" pitchFamily="18" charset="0"/>
            </a:rPr>
            <a:t>Weaknesses</a:t>
          </a:r>
        </a:p>
      </dgm:t>
    </dgm:pt>
    <dgm:pt modelId="{83C1CE01-F5C9-43E2-8B3C-12E95356E3D3}" type="parTrans" cxnId="{5228136F-8D96-4EAD-97A2-6BCD1F3CBE1E}">
      <dgm:prSet/>
      <dgm:spPr/>
      <dgm:t>
        <a:bodyPr/>
        <a:lstStyle/>
        <a:p>
          <a:endParaRPr lang="en-US">
            <a:latin typeface="Times New Roman" panose="02020603050405020304" pitchFamily="18" charset="0"/>
            <a:cs typeface="Times New Roman" panose="02020603050405020304" pitchFamily="18" charset="0"/>
          </a:endParaRPr>
        </a:p>
      </dgm:t>
    </dgm:pt>
    <dgm:pt modelId="{8572729D-2BB8-4CEF-9156-64ADF5F90B24}" type="sibTrans" cxnId="{5228136F-8D96-4EAD-97A2-6BCD1F3CBE1E}">
      <dgm:prSet/>
      <dgm:spPr/>
      <dgm:t>
        <a:bodyPr/>
        <a:lstStyle/>
        <a:p>
          <a:endParaRPr lang="en-US">
            <a:latin typeface="Times New Roman" panose="02020603050405020304" pitchFamily="18" charset="0"/>
            <a:cs typeface="Times New Roman" panose="02020603050405020304" pitchFamily="18" charset="0"/>
          </a:endParaRPr>
        </a:p>
      </dgm:t>
    </dgm:pt>
    <dgm:pt modelId="{F9B89BF9-2859-487F-B30B-4079925EDEEF}">
      <dgm:prSet phldrT="[Text]"/>
      <dgm:spPr/>
      <dgm:t>
        <a:bodyPr/>
        <a:lstStyle/>
        <a:p>
          <a:r>
            <a:rPr lang="en-US" dirty="0">
              <a:latin typeface="Times New Roman" panose="02020603050405020304" pitchFamily="18" charset="0"/>
              <a:cs typeface="Times New Roman" panose="02020603050405020304" pitchFamily="18" charset="0"/>
            </a:rPr>
            <a:t>Weather-dependence (outdoor setting)</a:t>
          </a:r>
        </a:p>
      </dgm:t>
    </dgm:pt>
    <dgm:pt modelId="{C8AB1EBA-B49B-448D-B877-A788E44AA8F4}" type="parTrans" cxnId="{82897001-06B1-4D3D-92DD-913FB5D29F14}">
      <dgm:prSet/>
      <dgm:spPr/>
      <dgm:t>
        <a:bodyPr/>
        <a:lstStyle/>
        <a:p>
          <a:endParaRPr lang="en-US">
            <a:latin typeface="Times New Roman" panose="02020603050405020304" pitchFamily="18" charset="0"/>
            <a:cs typeface="Times New Roman" panose="02020603050405020304" pitchFamily="18" charset="0"/>
          </a:endParaRPr>
        </a:p>
      </dgm:t>
    </dgm:pt>
    <dgm:pt modelId="{5585093A-F74D-45A9-887D-EEA15D579821}" type="sibTrans" cxnId="{82897001-06B1-4D3D-92DD-913FB5D29F14}">
      <dgm:prSet/>
      <dgm:spPr/>
      <dgm:t>
        <a:bodyPr/>
        <a:lstStyle/>
        <a:p>
          <a:endParaRPr lang="en-US">
            <a:latin typeface="Times New Roman" panose="02020603050405020304" pitchFamily="18" charset="0"/>
            <a:cs typeface="Times New Roman" panose="02020603050405020304" pitchFamily="18" charset="0"/>
          </a:endParaRPr>
        </a:p>
      </dgm:t>
    </dgm:pt>
    <dgm:pt modelId="{BBECC7FC-1A87-43D0-8493-AB1899B21990}">
      <dgm:prSet phldrT="[Text]"/>
      <dgm:spPr/>
      <dgm:t>
        <a:bodyPr/>
        <a:lstStyle/>
        <a:p>
          <a:r>
            <a:rPr lang="en-US" dirty="0">
              <a:latin typeface="Times New Roman" panose="02020603050405020304" pitchFamily="18" charset="0"/>
              <a:cs typeface="Times New Roman" panose="02020603050405020304" pitchFamily="18" charset="0"/>
            </a:rPr>
            <a:t>Opportunities</a:t>
          </a:r>
        </a:p>
      </dgm:t>
    </dgm:pt>
    <dgm:pt modelId="{841C9118-43E6-4BBD-924F-DADC493C8CF7}" type="parTrans" cxnId="{EE31DDB0-203D-49B8-B0AE-C1A75F8D62D6}">
      <dgm:prSet/>
      <dgm:spPr/>
      <dgm:t>
        <a:bodyPr/>
        <a:lstStyle/>
        <a:p>
          <a:endParaRPr lang="en-US">
            <a:latin typeface="Times New Roman" panose="02020603050405020304" pitchFamily="18" charset="0"/>
            <a:cs typeface="Times New Roman" panose="02020603050405020304" pitchFamily="18" charset="0"/>
          </a:endParaRPr>
        </a:p>
      </dgm:t>
    </dgm:pt>
    <dgm:pt modelId="{2C18E029-5C3E-4BAE-867D-DC2387FFF36C}" type="sibTrans" cxnId="{EE31DDB0-203D-49B8-B0AE-C1A75F8D62D6}">
      <dgm:prSet/>
      <dgm:spPr/>
      <dgm:t>
        <a:bodyPr/>
        <a:lstStyle/>
        <a:p>
          <a:endParaRPr lang="en-US">
            <a:latin typeface="Times New Roman" panose="02020603050405020304" pitchFamily="18" charset="0"/>
            <a:cs typeface="Times New Roman" panose="02020603050405020304" pitchFamily="18" charset="0"/>
          </a:endParaRPr>
        </a:p>
      </dgm:t>
    </dgm:pt>
    <dgm:pt modelId="{52B3182B-FB14-4E5B-A56C-9B4BE705B19E}">
      <dgm:prSet phldrT="[Text]"/>
      <dgm:spPr/>
      <dgm:t>
        <a:bodyPr/>
        <a:lstStyle/>
        <a:p>
          <a:r>
            <a:rPr lang="en-US" dirty="0">
              <a:latin typeface="Times New Roman" panose="02020603050405020304" pitchFamily="18" charset="0"/>
              <a:cs typeface="Times New Roman" panose="02020603050405020304" pitchFamily="18" charset="0"/>
            </a:rPr>
            <a:t>Growth in culinary tourism	</a:t>
          </a:r>
        </a:p>
      </dgm:t>
    </dgm:pt>
    <dgm:pt modelId="{F338070C-C613-402C-8D3C-81775A5598C3}" type="parTrans" cxnId="{C69ABD86-BF25-4D46-A7D4-C16655A3CB69}">
      <dgm:prSet/>
      <dgm:spPr/>
      <dgm:t>
        <a:bodyPr/>
        <a:lstStyle/>
        <a:p>
          <a:endParaRPr lang="en-US">
            <a:latin typeface="Times New Roman" panose="02020603050405020304" pitchFamily="18" charset="0"/>
            <a:cs typeface="Times New Roman" panose="02020603050405020304" pitchFamily="18" charset="0"/>
          </a:endParaRPr>
        </a:p>
      </dgm:t>
    </dgm:pt>
    <dgm:pt modelId="{A497C5C6-A27A-49DB-84C8-ECB9AE727D54}" type="sibTrans" cxnId="{C69ABD86-BF25-4D46-A7D4-C16655A3CB69}">
      <dgm:prSet/>
      <dgm:spPr/>
      <dgm:t>
        <a:bodyPr/>
        <a:lstStyle/>
        <a:p>
          <a:endParaRPr lang="en-US">
            <a:latin typeface="Times New Roman" panose="02020603050405020304" pitchFamily="18" charset="0"/>
            <a:cs typeface="Times New Roman" panose="02020603050405020304" pitchFamily="18" charset="0"/>
          </a:endParaRPr>
        </a:p>
      </dgm:t>
    </dgm:pt>
    <dgm:pt modelId="{5AFEEF38-18AD-477C-981D-DAFC1CA6D1DE}">
      <dgm:prSet phldrT="[Text]"/>
      <dgm:spPr/>
      <dgm:t>
        <a:bodyPr/>
        <a:lstStyle/>
        <a:p>
          <a:r>
            <a:rPr lang="en-US" dirty="0">
              <a:latin typeface="Times New Roman" panose="02020603050405020304" pitchFamily="18" charset="0"/>
              <a:cs typeface="Times New Roman" panose="02020603050405020304" pitchFamily="18" charset="0"/>
            </a:rPr>
            <a:t>Threats</a:t>
          </a:r>
        </a:p>
      </dgm:t>
    </dgm:pt>
    <dgm:pt modelId="{B22EBECC-60F4-4CB3-90C4-DC8EE6F17682}" type="parTrans" cxnId="{5CE6FC50-1FE2-4BE5-89BC-52F23E9A5877}">
      <dgm:prSet/>
      <dgm:spPr/>
      <dgm:t>
        <a:bodyPr/>
        <a:lstStyle/>
        <a:p>
          <a:endParaRPr lang="en-US">
            <a:latin typeface="Times New Roman" panose="02020603050405020304" pitchFamily="18" charset="0"/>
            <a:cs typeface="Times New Roman" panose="02020603050405020304" pitchFamily="18" charset="0"/>
          </a:endParaRPr>
        </a:p>
      </dgm:t>
    </dgm:pt>
    <dgm:pt modelId="{3E81C539-A680-4AF5-B411-03BBAED9C35D}" type="sibTrans" cxnId="{5CE6FC50-1FE2-4BE5-89BC-52F23E9A5877}">
      <dgm:prSet/>
      <dgm:spPr/>
      <dgm:t>
        <a:bodyPr/>
        <a:lstStyle/>
        <a:p>
          <a:endParaRPr lang="en-US">
            <a:latin typeface="Times New Roman" panose="02020603050405020304" pitchFamily="18" charset="0"/>
            <a:cs typeface="Times New Roman" panose="02020603050405020304" pitchFamily="18" charset="0"/>
          </a:endParaRPr>
        </a:p>
      </dgm:t>
    </dgm:pt>
    <dgm:pt modelId="{A953331E-6965-4DCA-B66D-DE42EEF5A9AE}">
      <dgm:prSet phldrT="[Text]"/>
      <dgm:spPr/>
      <dgm:t>
        <a:bodyPr/>
        <a:lstStyle/>
        <a:p>
          <a:r>
            <a:rPr lang="en-US" dirty="0">
              <a:latin typeface="Times New Roman" panose="02020603050405020304" pitchFamily="18" charset="0"/>
              <a:cs typeface="Times New Roman" panose="02020603050405020304" pitchFamily="18" charset="0"/>
            </a:rPr>
            <a:t>Economic downturn affecting travel</a:t>
          </a:r>
        </a:p>
      </dgm:t>
    </dgm:pt>
    <dgm:pt modelId="{CD56B7C7-EBBE-491C-9B70-1634B04D065F}" type="parTrans" cxnId="{DC31A17B-04C1-4000-9E39-CB094BE3C24F}">
      <dgm:prSet/>
      <dgm:spPr/>
      <dgm:t>
        <a:bodyPr/>
        <a:lstStyle/>
        <a:p>
          <a:endParaRPr lang="en-US">
            <a:latin typeface="Times New Roman" panose="02020603050405020304" pitchFamily="18" charset="0"/>
            <a:cs typeface="Times New Roman" panose="02020603050405020304" pitchFamily="18" charset="0"/>
          </a:endParaRPr>
        </a:p>
      </dgm:t>
    </dgm:pt>
    <dgm:pt modelId="{E0AAF9F2-A3DD-46F8-B2E6-614306E2C346}" type="sibTrans" cxnId="{DC31A17B-04C1-4000-9E39-CB094BE3C24F}">
      <dgm:prSet/>
      <dgm:spPr/>
      <dgm:t>
        <a:bodyPr/>
        <a:lstStyle/>
        <a:p>
          <a:endParaRPr lang="en-US">
            <a:latin typeface="Times New Roman" panose="02020603050405020304" pitchFamily="18" charset="0"/>
            <a:cs typeface="Times New Roman" panose="02020603050405020304" pitchFamily="18" charset="0"/>
          </a:endParaRPr>
        </a:p>
      </dgm:t>
    </dgm:pt>
    <dgm:pt modelId="{1ADA95F9-6D5A-4299-91FC-D6514A17ACED}">
      <dgm:prSet/>
      <dgm:spPr/>
      <dgm:t>
        <a:bodyPr/>
        <a:lstStyle/>
        <a:p>
          <a:r>
            <a:rPr lang="en-US" dirty="0">
              <a:latin typeface="Times New Roman" panose="02020603050405020304" pitchFamily="18" charset="0"/>
              <a:cs typeface="Times New Roman" panose="02020603050405020304" pitchFamily="18" charset="0"/>
            </a:rPr>
            <a:t>Limited awareness of Welsh desserts abroad</a:t>
          </a:r>
        </a:p>
      </dgm:t>
    </dgm:pt>
    <dgm:pt modelId="{27442A0F-F06E-42D5-A8C5-4061C2A9000E}" type="parTrans" cxnId="{1FE0B596-4BC7-44D3-975A-C135A58ADE11}">
      <dgm:prSet/>
      <dgm:spPr/>
      <dgm:t>
        <a:bodyPr/>
        <a:lstStyle/>
        <a:p>
          <a:endParaRPr lang="en-US">
            <a:latin typeface="Times New Roman" panose="02020603050405020304" pitchFamily="18" charset="0"/>
            <a:cs typeface="Times New Roman" panose="02020603050405020304" pitchFamily="18" charset="0"/>
          </a:endParaRPr>
        </a:p>
      </dgm:t>
    </dgm:pt>
    <dgm:pt modelId="{4EFCC7BE-16E1-416B-86DB-5E7ED82804B1}" type="sibTrans" cxnId="{1FE0B596-4BC7-44D3-975A-C135A58ADE11}">
      <dgm:prSet/>
      <dgm:spPr/>
      <dgm:t>
        <a:bodyPr/>
        <a:lstStyle/>
        <a:p>
          <a:endParaRPr lang="en-US">
            <a:latin typeface="Times New Roman" panose="02020603050405020304" pitchFamily="18" charset="0"/>
            <a:cs typeface="Times New Roman" panose="02020603050405020304" pitchFamily="18" charset="0"/>
          </a:endParaRPr>
        </a:p>
      </dgm:t>
    </dgm:pt>
    <dgm:pt modelId="{483AAE24-045C-464C-833F-650C4540CC1A}">
      <dgm:prSet/>
      <dgm:spPr/>
      <dgm:t>
        <a:bodyPr/>
        <a:lstStyle/>
        <a:p>
          <a:r>
            <a:rPr lang="en-US" dirty="0">
              <a:latin typeface="Times New Roman" panose="02020603050405020304" pitchFamily="18" charset="0"/>
              <a:cs typeface="Times New Roman" panose="02020603050405020304" pitchFamily="18" charset="0"/>
            </a:rPr>
            <a:t>Initial funding and sponsorship challenges</a:t>
          </a:r>
        </a:p>
      </dgm:t>
    </dgm:pt>
    <dgm:pt modelId="{32CDC0F1-4690-4E54-BFBD-A6B2F161033A}" type="parTrans" cxnId="{7B4F589D-4A65-4C57-99B5-4C80C72CD9AA}">
      <dgm:prSet/>
      <dgm:spPr/>
      <dgm:t>
        <a:bodyPr/>
        <a:lstStyle/>
        <a:p>
          <a:endParaRPr lang="en-US">
            <a:latin typeface="Times New Roman" panose="02020603050405020304" pitchFamily="18" charset="0"/>
            <a:cs typeface="Times New Roman" panose="02020603050405020304" pitchFamily="18" charset="0"/>
          </a:endParaRPr>
        </a:p>
      </dgm:t>
    </dgm:pt>
    <dgm:pt modelId="{29039E19-569C-4168-B6CA-0C067137520F}" type="sibTrans" cxnId="{7B4F589D-4A65-4C57-99B5-4C80C72CD9AA}">
      <dgm:prSet/>
      <dgm:spPr/>
      <dgm:t>
        <a:bodyPr/>
        <a:lstStyle/>
        <a:p>
          <a:endParaRPr lang="en-US">
            <a:latin typeface="Times New Roman" panose="02020603050405020304" pitchFamily="18" charset="0"/>
            <a:cs typeface="Times New Roman" panose="02020603050405020304" pitchFamily="18" charset="0"/>
          </a:endParaRPr>
        </a:p>
      </dgm:t>
    </dgm:pt>
    <dgm:pt modelId="{62236F77-D483-48F4-8487-3413CA3839C0}">
      <dgm:prSet/>
      <dgm:spPr/>
      <dgm:t>
        <a:bodyPr/>
        <a:lstStyle/>
        <a:p>
          <a:r>
            <a:rPr lang="en-US" dirty="0">
              <a:latin typeface="Times New Roman" panose="02020603050405020304" pitchFamily="18" charset="0"/>
              <a:cs typeface="Times New Roman" panose="02020603050405020304" pitchFamily="18" charset="0"/>
            </a:rPr>
            <a:t>Local vendor and tourism partnerships (Tinakhat and Viriyachaikul, 2023)</a:t>
          </a:r>
        </a:p>
      </dgm:t>
    </dgm:pt>
    <dgm:pt modelId="{6EC6A177-16BD-42E7-94D8-5001E825D503}" type="parTrans" cxnId="{B3FA3726-214F-41AE-A958-4E184C213F4E}">
      <dgm:prSet/>
      <dgm:spPr/>
      <dgm:t>
        <a:bodyPr/>
        <a:lstStyle/>
        <a:p>
          <a:endParaRPr lang="en-US">
            <a:latin typeface="Times New Roman" panose="02020603050405020304" pitchFamily="18" charset="0"/>
            <a:cs typeface="Times New Roman" panose="02020603050405020304" pitchFamily="18" charset="0"/>
          </a:endParaRPr>
        </a:p>
      </dgm:t>
    </dgm:pt>
    <dgm:pt modelId="{BFB0176B-5422-48B1-91F5-9CA0697D6E03}" type="sibTrans" cxnId="{B3FA3726-214F-41AE-A958-4E184C213F4E}">
      <dgm:prSet/>
      <dgm:spPr/>
      <dgm:t>
        <a:bodyPr/>
        <a:lstStyle/>
        <a:p>
          <a:endParaRPr lang="en-US">
            <a:latin typeface="Times New Roman" panose="02020603050405020304" pitchFamily="18" charset="0"/>
            <a:cs typeface="Times New Roman" panose="02020603050405020304" pitchFamily="18" charset="0"/>
          </a:endParaRPr>
        </a:p>
      </dgm:t>
    </dgm:pt>
    <dgm:pt modelId="{717D34E2-5550-47E3-9C34-9DED95EC408D}">
      <dgm:prSet/>
      <dgm:spPr/>
      <dgm:t>
        <a:bodyPr/>
        <a:lstStyle/>
        <a:p>
          <a:r>
            <a:rPr lang="en-US" dirty="0">
              <a:latin typeface="Times New Roman" panose="02020603050405020304" pitchFamily="18" charset="0"/>
              <a:cs typeface="Times New Roman" panose="02020603050405020304" pitchFamily="18" charset="0"/>
            </a:rPr>
            <a:t>Attracting international food enthusiasts (Moreo et al., 2022)</a:t>
          </a:r>
        </a:p>
      </dgm:t>
    </dgm:pt>
    <dgm:pt modelId="{EBB47932-DC97-4873-94C0-8B9807872A21}" type="parTrans" cxnId="{952E62CD-3695-4CAB-B1FA-BF52718A6E9B}">
      <dgm:prSet/>
      <dgm:spPr/>
      <dgm:t>
        <a:bodyPr/>
        <a:lstStyle/>
        <a:p>
          <a:endParaRPr lang="en-US">
            <a:latin typeface="Times New Roman" panose="02020603050405020304" pitchFamily="18" charset="0"/>
            <a:cs typeface="Times New Roman" panose="02020603050405020304" pitchFamily="18" charset="0"/>
          </a:endParaRPr>
        </a:p>
      </dgm:t>
    </dgm:pt>
    <dgm:pt modelId="{09C9F520-58C3-4B29-9082-D2E9019BA0AF}" type="sibTrans" cxnId="{952E62CD-3695-4CAB-B1FA-BF52718A6E9B}">
      <dgm:prSet/>
      <dgm:spPr/>
      <dgm:t>
        <a:bodyPr/>
        <a:lstStyle/>
        <a:p>
          <a:endParaRPr lang="en-US">
            <a:latin typeface="Times New Roman" panose="02020603050405020304" pitchFamily="18" charset="0"/>
            <a:cs typeface="Times New Roman" panose="02020603050405020304" pitchFamily="18" charset="0"/>
          </a:endParaRPr>
        </a:p>
      </dgm:t>
    </dgm:pt>
    <dgm:pt modelId="{5534E8F4-38A6-4499-9F4F-FF3908B3DBF4}">
      <dgm:prSet/>
      <dgm:spPr/>
      <dgm:t>
        <a:bodyPr/>
        <a:lstStyle/>
        <a:p>
          <a:r>
            <a:rPr lang="en-US" dirty="0">
              <a:latin typeface="Times New Roman" panose="02020603050405020304" pitchFamily="18" charset="0"/>
              <a:cs typeface="Times New Roman" panose="02020603050405020304" pitchFamily="18" charset="0"/>
            </a:rPr>
            <a:t>Health/safety regulations impact operations</a:t>
          </a:r>
        </a:p>
      </dgm:t>
    </dgm:pt>
    <dgm:pt modelId="{E80544ED-30DC-46CF-9059-718542344105}" type="parTrans" cxnId="{5D4CD558-8805-4764-B6A9-A58258D63301}">
      <dgm:prSet/>
      <dgm:spPr/>
      <dgm:t>
        <a:bodyPr/>
        <a:lstStyle/>
        <a:p>
          <a:endParaRPr lang="en-US">
            <a:latin typeface="Times New Roman" panose="02020603050405020304" pitchFamily="18" charset="0"/>
            <a:cs typeface="Times New Roman" panose="02020603050405020304" pitchFamily="18" charset="0"/>
          </a:endParaRPr>
        </a:p>
      </dgm:t>
    </dgm:pt>
    <dgm:pt modelId="{8A18EDB8-6708-4011-AB44-C1ED174A1E12}" type="sibTrans" cxnId="{5D4CD558-8805-4764-B6A9-A58258D63301}">
      <dgm:prSet/>
      <dgm:spPr/>
      <dgm:t>
        <a:bodyPr/>
        <a:lstStyle/>
        <a:p>
          <a:endParaRPr lang="en-US">
            <a:latin typeface="Times New Roman" panose="02020603050405020304" pitchFamily="18" charset="0"/>
            <a:cs typeface="Times New Roman" panose="02020603050405020304" pitchFamily="18" charset="0"/>
          </a:endParaRPr>
        </a:p>
      </dgm:t>
    </dgm:pt>
    <dgm:pt modelId="{7B354CB2-4087-4683-9182-798B09E3C5AA}">
      <dgm:prSet custT="1"/>
      <dgm:spPr/>
      <dgm:t>
        <a:bodyPr/>
        <a:lstStyle/>
        <a:p>
          <a:r>
            <a:rPr lang="en-US" sz="2400" dirty="0">
              <a:latin typeface="Times New Roman" panose="02020603050405020304" pitchFamily="18" charset="0"/>
              <a:cs typeface="Times New Roman" panose="02020603050405020304" pitchFamily="18" charset="0"/>
            </a:rPr>
            <a:t>Strengths</a:t>
          </a:r>
          <a:r>
            <a:rPr lang="en-US" sz="2000" dirty="0">
              <a:latin typeface="Times New Roman" panose="02020603050405020304" pitchFamily="18" charset="0"/>
              <a:cs typeface="Times New Roman" panose="02020603050405020304" pitchFamily="18" charset="0"/>
            </a:rPr>
            <a:t>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Unique and original concept	</a:t>
          </a:r>
        </a:p>
        <a:p>
          <a:r>
            <a:rPr lang="en-US" sz="2000" dirty="0">
              <a:latin typeface="Times New Roman" panose="02020603050405020304" pitchFamily="18" charset="0"/>
              <a:cs typeface="Times New Roman" panose="02020603050405020304" pitchFamily="18" charset="0"/>
            </a:rPr>
            <a:t>Strong cultural alignment with Croeso	</a:t>
          </a:r>
        </a:p>
        <a:p>
          <a:r>
            <a:rPr lang="en-US" sz="2000" dirty="0">
              <a:latin typeface="Times New Roman" panose="02020603050405020304" pitchFamily="18" charset="0"/>
              <a:cs typeface="Times New Roman" panose="02020603050405020304" pitchFamily="18" charset="0"/>
            </a:rPr>
            <a:t>High potential for media attention</a:t>
          </a:r>
        </a:p>
      </dgm:t>
    </dgm:pt>
    <dgm:pt modelId="{8B566600-2C00-48AE-A88E-90292D1F8465}" type="parTrans" cxnId="{2D7DD58B-13E4-445D-A14A-A43AE06F1FD0}">
      <dgm:prSet/>
      <dgm:spPr/>
      <dgm:t>
        <a:bodyPr/>
        <a:lstStyle/>
        <a:p>
          <a:endParaRPr lang="en-US"/>
        </a:p>
      </dgm:t>
    </dgm:pt>
    <dgm:pt modelId="{F6456015-F715-4F5D-853C-FC4CFA4E8400}" type="sibTrans" cxnId="{2D7DD58B-13E4-445D-A14A-A43AE06F1FD0}">
      <dgm:prSet/>
      <dgm:spPr/>
      <dgm:t>
        <a:bodyPr/>
        <a:lstStyle/>
        <a:p>
          <a:endParaRPr lang="en-US"/>
        </a:p>
      </dgm:t>
    </dgm:pt>
    <dgm:pt modelId="{FB313015-8E15-49FE-A76E-C7062BAD7489}" type="pres">
      <dgm:prSet presAssocID="{6AC2D5CF-A701-489A-B211-4C04122CFFF5}" presName="Name0" presStyleCnt="0">
        <dgm:presLayoutVars>
          <dgm:dir/>
          <dgm:resizeHandles val="exact"/>
        </dgm:presLayoutVars>
      </dgm:prSet>
      <dgm:spPr/>
    </dgm:pt>
    <dgm:pt modelId="{B29EBC09-21E0-498C-9A2D-12A569192845}" type="pres">
      <dgm:prSet presAssocID="{7B354CB2-4087-4683-9182-798B09E3C5AA}" presName="node" presStyleLbl="node1" presStyleIdx="0" presStyleCnt="4">
        <dgm:presLayoutVars>
          <dgm:bulletEnabled val="1"/>
        </dgm:presLayoutVars>
      </dgm:prSet>
      <dgm:spPr/>
    </dgm:pt>
    <dgm:pt modelId="{4F3BF4CC-962C-4003-B09F-0C644664EDD3}" type="pres">
      <dgm:prSet presAssocID="{F6456015-F715-4F5D-853C-FC4CFA4E8400}" presName="sibTrans" presStyleCnt="0"/>
      <dgm:spPr/>
    </dgm:pt>
    <dgm:pt modelId="{3E7DE4F7-DCFF-4270-8B8B-7C46F8656C42}" type="pres">
      <dgm:prSet presAssocID="{3DA49946-80B8-4DD6-8141-2879FDBB6302}" presName="node" presStyleLbl="node1" presStyleIdx="1" presStyleCnt="4">
        <dgm:presLayoutVars>
          <dgm:bulletEnabled val="1"/>
        </dgm:presLayoutVars>
      </dgm:prSet>
      <dgm:spPr/>
    </dgm:pt>
    <dgm:pt modelId="{71E8ADED-E09C-4FB1-972A-390C042341AE}" type="pres">
      <dgm:prSet presAssocID="{8572729D-2BB8-4CEF-9156-64ADF5F90B24}" presName="sibTrans" presStyleCnt="0"/>
      <dgm:spPr/>
    </dgm:pt>
    <dgm:pt modelId="{D0F90AC6-C504-4D9C-98C8-290C1FAA8BFE}" type="pres">
      <dgm:prSet presAssocID="{BBECC7FC-1A87-43D0-8493-AB1899B21990}" presName="node" presStyleLbl="node1" presStyleIdx="2" presStyleCnt="4">
        <dgm:presLayoutVars>
          <dgm:bulletEnabled val="1"/>
        </dgm:presLayoutVars>
      </dgm:prSet>
      <dgm:spPr/>
    </dgm:pt>
    <dgm:pt modelId="{FECDE5CC-90E1-45C0-901A-4E76E7F07F27}" type="pres">
      <dgm:prSet presAssocID="{2C18E029-5C3E-4BAE-867D-DC2387FFF36C}" presName="sibTrans" presStyleCnt="0"/>
      <dgm:spPr/>
    </dgm:pt>
    <dgm:pt modelId="{25339F32-74C6-4CBA-B251-72C66A6127B3}" type="pres">
      <dgm:prSet presAssocID="{5AFEEF38-18AD-477C-981D-DAFC1CA6D1DE}" presName="node" presStyleLbl="node1" presStyleIdx="3" presStyleCnt="4">
        <dgm:presLayoutVars>
          <dgm:bulletEnabled val="1"/>
        </dgm:presLayoutVars>
      </dgm:prSet>
      <dgm:spPr/>
    </dgm:pt>
  </dgm:ptLst>
  <dgm:cxnLst>
    <dgm:cxn modelId="{82897001-06B1-4D3D-92DD-913FB5D29F14}" srcId="{3DA49946-80B8-4DD6-8141-2879FDBB6302}" destId="{F9B89BF9-2859-487F-B30B-4079925EDEEF}" srcOrd="0" destOrd="0" parTransId="{C8AB1EBA-B49B-448D-B877-A788E44AA8F4}" sibTransId="{5585093A-F74D-45A9-887D-EEA15D579821}"/>
    <dgm:cxn modelId="{E170290B-EFAB-4A54-9C6B-0CC58F3FB278}" type="presOf" srcId="{5AFEEF38-18AD-477C-981D-DAFC1CA6D1DE}" destId="{25339F32-74C6-4CBA-B251-72C66A6127B3}" srcOrd="0" destOrd="0" presId="urn:microsoft.com/office/officeart/2005/8/layout/hList6"/>
    <dgm:cxn modelId="{230FAF13-2E8D-4D35-BDA9-AE014C2475DD}" type="presOf" srcId="{3DA49946-80B8-4DD6-8141-2879FDBB6302}" destId="{3E7DE4F7-DCFF-4270-8B8B-7C46F8656C42}" srcOrd="0" destOrd="0" presId="urn:microsoft.com/office/officeart/2005/8/layout/hList6"/>
    <dgm:cxn modelId="{10EDEB25-F6F3-4008-AECC-E1A42F8ECEE7}" type="presOf" srcId="{7B354CB2-4087-4683-9182-798B09E3C5AA}" destId="{B29EBC09-21E0-498C-9A2D-12A569192845}" srcOrd="0" destOrd="0" presId="urn:microsoft.com/office/officeart/2005/8/layout/hList6"/>
    <dgm:cxn modelId="{B3FA3726-214F-41AE-A958-4E184C213F4E}" srcId="{BBECC7FC-1A87-43D0-8493-AB1899B21990}" destId="{62236F77-D483-48F4-8487-3413CA3839C0}" srcOrd="1" destOrd="0" parTransId="{6EC6A177-16BD-42E7-94D8-5001E825D503}" sibTransId="{BFB0176B-5422-48B1-91F5-9CA0697D6E03}"/>
    <dgm:cxn modelId="{5B4B1360-1E85-4B25-B34E-F37AEBB806B6}" type="presOf" srcId="{483AAE24-045C-464C-833F-650C4540CC1A}" destId="{3E7DE4F7-DCFF-4270-8B8B-7C46F8656C42}" srcOrd="0" destOrd="3" presId="urn:microsoft.com/office/officeart/2005/8/layout/hList6"/>
    <dgm:cxn modelId="{5228136F-8D96-4EAD-97A2-6BCD1F3CBE1E}" srcId="{6AC2D5CF-A701-489A-B211-4C04122CFFF5}" destId="{3DA49946-80B8-4DD6-8141-2879FDBB6302}" srcOrd="1" destOrd="0" parTransId="{83C1CE01-F5C9-43E2-8B3C-12E95356E3D3}" sibTransId="{8572729D-2BB8-4CEF-9156-64ADF5F90B24}"/>
    <dgm:cxn modelId="{5CE6FC50-1FE2-4BE5-89BC-52F23E9A5877}" srcId="{6AC2D5CF-A701-489A-B211-4C04122CFFF5}" destId="{5AFEEF38-18AD-477C-981D-DAFC1CA6D1DE}" srcOrd="3" destOrd="0" parTransId="{B22EBECC-60F4-4CB3-90C4-DC8EE6F17682}" sibTransId="{3E81C539-A680-4AF5-B411-03BBAED9C35D}"/>
    <dgm:cxn modelId="{4FEECF73-5A49-492A-8552-0A3CDBEFCE11}" type="presOf" srcId="{52B3182B-FB14-4E5B-A56C-9B4BE705B19E}" destId="{D0F90AC6-C504-4D9C-98C8-290C1FAA8BFE}" srcOrd="0" destOrd="1" presId="urn:microsoft.com/office/officeart/2005/8/layout/hList6"/>
    <dgm:cxn modelId="{5D4CD558-8805-4764-B6A9-A58258D63301}" srcId="{5AFEEF38-18AD-477C-981D-DAFC1CA6D1DE}" destId="{5534E8F4-38A6-4499-9F4F-FF3908B3DBF4}" srcOrd="1" destOrd="0" parTransId="{E80544ED-30DC-46CF-9059-718542344105}" sibTransId="{8A18EDB8-6708-4011-AB44-C1ED174A1E12}"/>
    <dgm:cxn modelId="{DC31A17B-04C1-4000-9E39-CB094BE3C24F}" srcId="{5AFEEF38-18AD-477C-981D-DAFC1CA6D1DE}" destId="{A953331E-6965-4DCA-B66D-DE42EEF5A9AE}" srcOrd="0" destOrd="0" parTransId="{CD56B7C7-EBBE-491C-9B70-1634B04D065F}" sibTransId="{E0AAF9F2-A3DD-46F8-B2E6-614306E2C346}"/>
    <dgm:cxn modelId="{76B72784-3493-472C-B8B3-24068AA32202}" type="presOf" srcId="{BBECC7FC-1A87-43D0-8493-AB1899B21990}" destId="{D0F90AC6-C504-4D9C-98C8-290C1FAA8BFE}" srcOrd="0" destOrd="0" presId="urn:microsoft.com/office/officeart/2005/8/layout/hList6"/>
    <dgm:cxn modelId="{C69ABD86-BF25-4D46-A7D4-C16655A3CB69}" srcId="{BBECC7FC-1A87-43D0-8493-AB1899B21990}" destId="{52B3182B-FB14-4E5B-A56C-9B4BE705B19E}" srcOrd="0" destOrd="0" parTransId="{F338070C-C613-402C-8D3C-81775A5598C3}" sibTransId="{A497C5C6-A27A-49DB-84C8-ECB9AE727D54}"/>
    <dgm:cxn modelId="{FD813489-3506-432A-9846-C0C4D37A12AE}" type="presOf" srcId="{717D34E2-5550-47E3-9C34-9DED95EC408D}" destId="{D0F90AC6-C504-4D9C-98C8-290C1FAA8BFE}" srcOrd="0" destOrd="3" presId="urn:microsoft.com/office/officeart/2005/8/layout/hList6"/>
    <dgm:cxn modelId="{2D7DD58B-13E4-445D-A14A-A43AE06F1FD0}" srcId="{6AC2D5CF-A701-489A-B211-4C04122CFFF5}" destId="{7B354CB2-4087-4683-9182-798B09E3C5AA}" srcOrd="0" destOrd="0" parTransId="{8B566600-2C00-48AE-A88E-90292D1F8465}" sibTransId="{F6456015-F715-4F5D-853C-FC4CFA4E8400}"/>
    <dgm:cxn modelId="{9800A090-069E-45AB-A6FE-F6E5F9F03F5D}" type="presOf" srcId="{F9B89BF9-2859-487F-B30B-4079925EDEEF}" destId="{3E7DE4F7-DCFF-4270-8B8B-7C46F8656C42}" srcOrd="0" destOrd="1" presId="urn:microsoft.com/office/officeart/2005/8/layout/hList6"/>
    <dgm:cxn modelId="{1FE0B596-4BC7-44D3-975A-C135A58ADE11}" srcId="{3DA49946-80B8-4DD6-8141-2879FDBB6302}" destId="{1ADA95F9-6D5A-4299-91FC-D6514A17ACED}" srcOrd="1" destOrd="0" parTransId="{27442A0F-F06E-42D5-A8C5-4061C2A9000E}" sibTransId="{4EFCC7BE-16E1-416B-86DB-5E7ED82804B1}"/>
    <dgm:cxn modelId="{2DF94898-36EF-4910-9A75-8E6018150344}" type="presOf" srcId="{1ADA95F9-6D5A-4299-91FC-D6514A17ACED}" destId="{3E7DE4F7-DCFF-4270-8B8B-7C46F8656C42}" srcOrd="0" destOrd="2" presId="urn:microsoft.com/office/officeart/2005/8/layout/hList6"/>
    <dgm:cxn modelId="{7B4F589D-4A65-4C57-99B5-4C80C72CD9AA}" srcId="{3DA49946-80B8-4DD6-8141-2879FDBB6302}" destId="{483AAE24-045C-464C-833F-650C4540CC1A}" srcOrd="2" destOrd="0" parTransId="{32CDC0F1-4690-4E54-BFBD-A6B2F161033A}" sibTransId="{29039E19-569C-4168-B6CA-0C067137520F}"/>
    <dgm:cxn modelId="{208D6AAE-98EA-4042-919D-B5B29B7AC2D1}" type="presOf" srcId="{5534E8F4-38A6-4499-9F4F-FF3908B3DBF4}" destId="{25339F32-74C6-4CBA-B251-72C66A6127B3}" srcOrd="0" destOrd="2" presId="urn:microsoft.com/office/officeart/2005/8/layout/hList6"/>
    <dgm:cxn modelId="{EE31DDB0-203D-49B8-B0AE-C1A75F8D62D6}" srcId="{6AC2D5CF-A701-489A-B211-4C04122CFFF5}" destId="{BBECC7FC-1A87-43D0-8493-AB1899B21990}" srcOrd="2" destOrd="0" parTransId="{841C9118-43E6-4BBD-924F-DADC493C8CF7}" sibTransId="{2C18E029-5C3E-4BAE-867D-DC2387FFF36C}"/>
    <dgm:cxn modelId="{06E6A0B9-9736-43BE-8E7A-453BD6C5B51D}" type="presOf" srcId="{6AC2D5CF-A701-489A-B211-4C04122CFFF5}" destId="{FB313015-8E15-49FE-A76E-C7062BAD7489}" srcOrd="0" destOrd="0" presId="urn:microsoft.com/office/officeart/2005/8/layout/hList6"/>
    <dgm:cxn modelId="{952E62CD-3695-4CAB-B1FA-BF52718A6E9B}" srcId="{BBECC7FC-1A87-43D0-8493-AB1899B21990}" destId="{717D34E2-5550-47E3-9C34-9DED95EC408D}" srcOrd="2" destOrd="0" parTransId="{EBB47932-DC97-4873-94C0-8B9807872A21}" sibTransId="{09C9F520-58C3-4B29-9082-D2E9019BA0AF}"/>
    <dgm:cxn modelId="{913674CF-83F5-4042-9D12-1FD87E215E9B}" type="presOf" srcId="{62236F77-D483-48F4-8487-3413CA3839C0}" destId="{D0F90AC6-C504-4D9C-98C8-290C1FAA8BFE}" srcOrd="0" destOrd="2" presId="urn:microsoft.com/office/officeart/2005/8/layout/hList6"/>
    <dgm:cxn modelId="{D8AE01EF-E7B8-4981-853E-5A77F821A6E0}" type="presOf" srcId="{A953331E-6965-4DCA-B66D-DE42EEF5A9AE}" destId="{25339F32-74C6-4CBA-B251-72C66A6127B3}" srcOrd="0" destOrd="1" presId="urn:microsoft.com/office/officeart/2005/8/layout/hList6"/>
    <dgm:cxn modelId="{FC9ACF4C-1467-4E11-B546-101E5C7C5F6E}" type="presParOf" srcId="{FB313015-8E15-49FE-A76E-C7062BAD7489}" destId="{B29EBC09-21E0-498C-9A2D-12A569192845}" srcOrd="0" destOrd="0" presId="urn:microsoft.com/office/officeart/2005/8/layout/hList6"/>
    <dgm:cxn modelId="{5A1F39A8-E704-4231-9E11-87928CB4C763}" type="presParOf" srcId="{FB313015-8E15-49FE-A76E-C7062BAD7489}" destId="{4F3BF4CC-962C-4003-B09F-0C644664EDD3}" srcOrd="1" destOrd="0" presId="urn:microsoft.com/office/officeart/2005/8/layout/hList6"/>
    <dgm:cxn modelId="{B71392F7-54DC-4D2A-890A-869F232FE4E7}" type="presParOf" srcId="{FB313015-8E15-49FE-A76E-C7062BAD7489}" destId="{3E7DE4F7-DCFF-4270-8B8B-7C46F8656C42}" srcOrd="2" destOrd="0" presId="urn:microsoft.com/office/officeart/2005/8/layout/hList6"/>
    <dgm:cxn modelId="{26E96D14-5B61-4354-BA76-C7419F5C0862}" type="presParOf" srcId="{FB313015-8E15-49FE-A76E-C7062BAD7489}" destId="{71E8ADED-E09C-4FB1-972A-390C042341AE}" srcOrd="3" destOrd="0" presId="urn:microsoft.com/office/officeart/2005/8/layout/hList6"/>
    <dgm:cxn modelId="{E9B72A74-C58C-4B50-8B82-4375006342F1}" type="presParOf" srcId="{FB313015-8E15-49FE-A76E-C7062BAD7489}" destId="{D0F90AC6-C504-4D9C-98C8-290C1FAA8BFE}" srcOrd="4" destOrd="0" presId="urn:microsoft.com/office/officeart/2005/8/layout/hList6"/>
    <dgm:cxn modelId="{F3CF5AA7-3927-47EB-887A-FC856AAE26D4}" type="presParOf" srcId="{FB313015-8E15-49FE-A76E-C7062BAD7489}" destId="{FECDE5CC-90E1-45C0-901A-4E76E7F07F27}" srcOrd="5" destOrd="0" presId="urn:microsoft.com/office/officeart/2005/8/layout/hList6"/>
    <dgm:cxn modelId="{92D76BA9-F24D-4F86-8D31-A98098BF0ADC}" type="presParOf" srcId="{FB313015-8E15-49FE-A76E-C7062BAD7489}" destId="{25339F32-74C6-4CBA-B251-72C66A6127B3}" srcOrd="6"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434171-DBCF-419A-8F8F-D27ED96C9993}" type="doc">
      <dgm:prSet loTypeId="urn:microsoft.com/office/officeart/2008/layout/HorizontalMultiLevelHierarchy" loCatId="hierarchy" qsTypeId="urn:microsoft.com/office/officeart/2005/8/quickstyle/simple1" qsCatId="simple" csTypeId="urn:microsoft.com/office/officeart/2005/8/colors/accent2_1" csCatId="accent2" phldr="1"/>
      <dgm:spPr/>
      <dgm:t>
        <a:bodyPr/>
        <a:lstStyle/>
        <a:p>
          <a:endParaRPr lang="en-US"/>
        </a:p>
      </dgm:t>
    </dgm:pt>
    <dgm:pt modelId="{F4D428E9-5E14-4602-BBD3-85A13A732EF6}">
      <dgm:prSet phldrT="[Text]" custT="1"/>
      <dgm:spPr/>
      <dgm:t>
        <a:bodyPr/>
        <a:lstStyle/>
        <a:p>
          <a:r>
            <a:rPr lang="en-US" sz="4000" dirty="0">
              <a:latin typeface="Times New Roman" panose="02020603050405020304" pitchFamily="18" charset="0"/>
              <a:cs typeface="Times New Roman" panose="02020603050405020304" pitchFamily="18" charset="0"/>
            </a:rPr>
            <a:t>Segmentation Type</a:t>
          </a:r>
        </a:p>
      </dgm:t>
    </dgm:pt>
    <dgm:pt modelId="{0CD83BDE-7F2B-4C8F-8454-43A59B287F47}" type="parTrans" cxnId="{FDA366F0-F666-4CC6-B00A-731AE128793B}">
      <dgm:prSet/>
      <dgm:spPr/>
      <dgm:t>
        <a:bodyPr/>
        <a:lstStyle/>
        <a:p>
          <a:endParaRPr lang="en-US" sz="2400">
            <a:latin typeface="Times New Roman" panose="02020603050405020304" pitchFamily="18" charset="0"/>
            <a:cs typeface="Times New Roman" panose="02020603050405020304" pitchFamily="18" charset="0"/>
          </a:endParaRPr>
        </a:p>
      </dgm:t>
    </dgm:pt>
    <dgm:pt modelId="{FE25118E-AD77-4A55-A0CB-1C68A79305D7}" type="sibTrans" cxnId="{FDA366F0-F666-4CC6-B00A-731AE128793B}">
      <dgm:prSet/>
      <dgm:spPr/>
      <dgm:t>
        <a:bodyPr/>
        <a:lstStyle/>
        <a:p>
          <a:endParaRPr lang="en-US" sz="2400">
            <a:latin typeface="Times New Roman" panose="02020603050405020304" pitchFamily="18" charset="0"/>
            <a:cs typeface="Times New Roman" panose="02020603050405020304" pitchFamily="18" charset="0"/>
          </a:endParaRPr>
        </a:p>
      </dgm:t>
    </dgm:pt>
    <dgm:pt modelId="{BD721489-803C-4B68-9D7E-B8E955D747A3}">
      <dgm:prSet phldrT="[Text]" custT="1"/>
      <dgm:spPr/>
      <dgm:t>
        <a:bodyPr/>
        <a:lstStyle/>
        <a:p>
          <a:r>
            <a:rPr lang="en-US" sz="2400" dirty="0">
              <a:latin typeface="Times New Roman" panose="02020603050405020304" pitchFamily="18" charset="0"/>
              <a:cs typeface="Times New Roman" panose="02020603050405020304" pitchFamily="18" charset="0"/>
            </a:rPr>
            <a:t>Demographic: Families, professionals, students, middle to high income</a:t>
          </a:r>
        </a:p>
      </dgm:t>
    </dgm:pt>
    <dgm:pt modelId="{2C1B6991-843A-4D43-A1BC-F36D4BD98F35}" type="parTrans" cxnId="{48F3841E-0AC8-4EBD-B05A-4BBEF8CC7925}">
      <dgm:prSet custT="1"/>
      <dgm:spPr/>
      <dgm:t>
        <a:bodyPr/>
        <a:lstStyle/>
        <a:p>
          <a:endParaRPr lang="en-US" sz="2400">
            <a:latin typeface="Times New Roman" panose="02020603050405020304" pitchFamily="18" charset="0"/>
            <a:cs typeface="Times New Roman" panose="02020603050405020304" pitchFamily="18" charset="0"/>
          </a:endParaRPr>
        </a:p>
      </dgm:t>
    </dgm:pt>
    <dgm:pt modelId="{239ECEA9-9EBD-4ACD-93DB-101DD24CA51C}" type="sibTrans" cxnId="{48F3841E-0AC8-4EBD-B05A-4BBEF8CC7925}">
      <dgm:prSet/>
      <dgm:spPr/>
      <dgm:t>
        <a:bodyPr/>
        <a:lstStyle/>
        <a:p>
          <a:endParaRPr lang="en-US" sz="2400">
            <a:latin typeface="Times New Roman" panose="02020603050405020304" pitchFamily="18" charset="0"/>
            <a:cs typeface="Times New Roman" panose="02020603050405020304" pitchFamily="18" charset="0"/>
          </a:endParaRPr>
        </a:p>
      </dgm:t>
    </dgm:pt>
    <dgm:pt modelId="{254C7640-161F-4440-9F69-1022ACC36D42}">
      <dgm:prSet phldrT="[Text]" custT="1"/>
      <dgm:spPr/>
      <dgm:t>
        <a:bodyPr/>
        <a:lstStyle/>
        <a:p>
          <a:r>
            <a:rPr lang="en-US" sz="2400" dirty="0">
              <a:latin typeface="Times New Roman" panose="02020603050405020304" pitchFamily="18" charset="0"/>
              <a:cs typeface="Times New Roman" panose="02020603050405020304" pitchFamily="18" charset="0"/>
            </a:rPr>
            <a:t>Geographic: Europe, USA, Asia, Welsh diaspora globally</a:t>
          </a:r>
        </a:p>
      </dgm:t>
    </dgm:pt>
    <dgm:pt modelId="{5B9146D9-2ADD-4CF6-9218-5940A7A181F9}" type="parTrans" cxnId="{D84E2790-F04D-4D10-B269-A252B9D6E935}">
      <dgm:prSet custT="1"/>
      <dgm:spPr/>
      <dgm:t>
        <a:bodyPr/>
        <a:lstStyle/>
        <a:p>
          <a:endParaRPr lang="en-US" sz="2400">
            <a:latin typeface="Times New Roman" panose="02020603050405020304" pitchFamily="18" charset="0"/>
            <a:cs typeface="Times New Roman" panose="02020603050405020304" pitchFamily="18" charset="0"/>
          </a:endParaRPr>
        </a:p>
      </dgm:t>
    </dgm:pt>
    <dgm:pt modelId="{A7AE4D85-8BA8-46F7-8FCF-E7690C00B2EB}" type="sibTrans" cxnId="{D84E2790-F04D-4D10-B269-A252B9D6E935}">
      <dgm:prSet/>
      <dgm:spPr/>
      <dgm:t>
        <a:bodyPr/>
        <a:lstStyle/>
        <a:p>
          <a:endParaRPr lang="en-US" sz="2400">
            <a:latin typeface="Times New Roman" panose="02020603050405020304" pitchFamily="18" charset="0"/>
            <a:cs typeface="Times New Roman" panose="02020603050405020304" pitchFamily="18" charset="0"/>
          </a:endParaRPr>
        </a:p>
      </dgm:t>
    </dgm:pt>
    <dgm:pt modelId="{FFB7DDFE-5CFE-4D62-B15B-E449E9531FB1}">
      <dgm:prSet phldrT="[Text]" custT="1"/>
      <dgm:spPr/>
      <dgm:t>
        <a:bodyPr/>
        <a:lstStyle/>
        <a:p>
          <a:r>
            <a:rPr lang="en-US" sz="2400" dirty="0">
              <a:latin typeface="Times New Roman" panose="02020603050405020304" pitchFamily="18" charset="0"/>
              <a:cs typeface="Times New Roman" panose="02020603050405020304" pitchFamily="18" charset="0"/>
            </a:rPr>
            <a:t>Psychographic: Food lovers, culture seekers, nostalgic Welsh expats</a:t>
          </a:r>
        </a:p>
      </dgm:t>
    </dgm:pt>
    <dgm:pt modelId="{D9329736-8ECB-4403-8080-A3357875F05F}" type="parTrans" cxnId="{744B5865-8287-43C0-AF72-8B11F5EB7E42}">
      <dgm:prSet custT="1"/>
      <dgm:spPr/>
      <dgm:t>
        <a:bodyPr/>
        <a:lstStyle/>
        <a:p>
          <a:endParaRPr lang="en-US" sz="2400">
            <a:latin typeface="Times New Roman" panose="02020603050405020304" pitchFamily="18" charset="0"/>
            <a:cs typeface="Times New Roman" panose="02020603050405020304" pitchFamily="18" charset="0"/>
          </a:endParaRPr>
        </a:p>
      </dgm:t>
    </dgm:pt>
    <dgm:pt modelId="{D527AD4C-B036-4A1E-948A-D35B5F3BEA9C}" type="sibTrans" cxnId="{744B5865-8287-43C0-AF72-8B11F5EB7E42}">
      <dgm:prSet/>
      <dgm:spPr/>
      <dgm:t>
        <a:bodyPr/>
        <a:lstStyle/>
        <a:p>
          <a:endParaRPr lang="en-US" sz="2400">
            <a:latin typeface="Times New Roman" panose="02020603050405020304" pitchFamily="18" charset="0"/>
            <a:cs typeface="Times New Roman" panose="02020603050405020304" pitchFamily="18" charset="0"/>
          </a:endParaRPr>
        </a:p>
      </dgm:t>
    </dgm:pt>
    <dgm:pt modelId="{672C6D96-EEB1-4507-A44A-B8D946B94595}">
      <dgm:prSet phldrT="[Text]" custT="1"/>
      <dgm:spPr/>
      <dgm:t>
        <a:bodyPr/>
        <a:lstStyle/>
        <a:p>
          <a:r>
            <a:rPr lang="en-US" sz="2400" dirty="0">
              <a:latin typeface="Times New Roman" panose="02020603050405020304" pitchFamily="18" charset="0"/>
              <a:cs typeface="Times New Roman" panose="02020603050405020304" pitchFamily="18" charset="0"/>
            </a:rPr>
            <a:t>Behavioural: Experience-driven tourists, repeat cultural event goers </a:t>
          </a:r>
        </a:p>
      </dgm:t>
    </dgm:pt>
    <dgm:pt modelId="{49D3B242-333A-4327-94E3-03B1AD74573E}" type="parTrans" cxnId="{3CB91B00-116E-48FF-8DEA-4D42E9AF834F}">
      <dgm:prSet custT="1"/>
      <dgm:spPr/>
      <dgm:t>
        <a:bodyPr/>
        <a:lstStyle/>
        <a:p>
          <a:endParaRPr lang="en-US" sz="2400">
            <a:latin typeface="Times New Roman" panose="02020603050405020304" pitchFamily="18" charset="0"/>
            <a:cs typeface="Times New Roman" panose="02020603050405020304" pitchFamily="18" charset="0"/>
          </a:endParaRPr>
        </a:p>
      </dgm:t>
    </dgm:pt>
    <dgm:pt modelId="{1B27035A-D3D9-455A-A995-E10439FC5E93}" type="sibTrans" cxnId="{3CB91B00-116E-48FF-8DEA-4D42E9AF834F}">
      <dgm:prSet/>
      <dgm:spPr/>
      <dgm:t>
        <a:bodyPr/>
        <a:lstStyle/>
        <a:p>
          <a:endParaRPr lang="en-US" sz="2400">
            <a:latin typeface="Times New Roman" panose="02020603050405020304" pitchFamily="18" charset="0"/>
            <a:cs typeface="Times New Roman" panose="02020603050405020304" pitchFamily="18" charset="0"/>
          </a:endParaRPr>
        </a:p>
      </dgm:t>
    </dgm:pt>
    <dgm:pt modelId="{8B65BF1D-DFA6-4F0C-9C51-26EB7C92EC5D}" type="pres">
      <dgm:prSet presAssocID="{4D434171-DBCF-419A-8F8F-D27ED96C9993}" presName="Name0" presStyleCnt="0">
        <dgm:presLayoutVars>
          <dgm:chPref val="1"/>
          <dgm:dir/>
          <dgm:animOne val="branch"/>
          <dgm:animLvl val="lvl"/>
          <dgm:resizeHandles val="exact"/>
        </dgm:presLayoutVars>
      </dgm:prSet>
      <dgm:spPr/>
    </dgm:pt>
    <dgm:pt modelId="{F1040D0B-970A-44BE-AD5B-C287E1FF029D}" type="pres">
      <dgm:prSet presAssocID="{F4D428E9-5E14-4602-BBD3-85A13A732EF6}" presName="root1" presStyleCnt="0"/>
      <dgm:spPr/>
    </dgm:pt>
    <dgm:pt modelId="{A6707B75-C2A5-4A1F-B246-067DAE457DD8}" type="pres">
      <dgm:prSet presAssocID="{F4D428E9-5E14-4602-BBD3-85A13A732EF6}" presName="LevelOneTextNode" presStyleLbl="node0" presStyleIdx="0" presStyleCnt="1">
        <dgm:presLayoutVars>
          <dgm:chPref val="3"/>
        </dgm:presLayoutVars>
      </dgm:prSet>
      <dgm:spPr/>
    </dgm:pt>
    <dgm:pt modelId="{FC304962-CB4A-4724-AD2B-2BA4C55BF088}" type="pres">
      <dgm:prSet presAssocID="{F4D428E9-5E14-4602-BBD3-85A13A732EF6}" presName="level2hierChild" presStyleCnt="0"/>
      <dgm:spPr/>
    </dgm:pt>
    <dgm:pt modelId="{AAFF9392-5D7F-4D7B-8249-6D1C32E9753A}" type="pres">
      <dgm:prSet presAssocID="{2C1B6991-843A-4D43-A1BC-F36D4BD98F35}" presName="conn2-1" presStyleLbl="parChTrans1D2" presStyleIdx="0" presStyleCnt="4"/>
      <dgm:spPr/>
    </dgm:pt>
    <dgm:pt modelId="{0EB7C5B6-CD5F-42BB-B538-9A33B0B7BFD9}" type="pres">
      <dgm:prSet presAssocID="{2C1B6991-843A-4D43-A1BC-F36D4BD98F35}" presName="connTx" presStyleLbl="parChTrans1D2" presStyleIdx="0" presStyleCnt="4"/>
      <dgm:spPr/>
    </dgm:pt>
    <dgm:pt modelId="{5807C8CC-2E62-402E-8144-5EE5A34D8F22}" type="pres">
      <dgm:prSet presAssocID="{BD721489-803C-4B68-9D7E-B8E955D747A3}" presName="root2" presStyleCnt="0"/>
      <dgm:spPr/>
    </dgm:pt>
    <dgm:pt modelId="{4C7A1801-7ED4-4BBF-AFFE-3549146428CC}" type="pres">
      <dgm:prSet presAssocID="{BD721489-803C-4B68-9D7E-B8E955D747A3}" presName="LevelTwoTextNode" presStyleLbl="node2" presStyleIdx="0" presStyleCnt="4" custScaleX="131536">
        <dgm:presLayoutVars>
          <dgm:chPref val="3"/>
        </dgm:presLayoutVars>
      </dgm:prSet>
      <dgm:spPr/>
    </dgm:pt>
    <dgm:pt modelId="{7788E5D1-A97E-4860-B466-D2DC4CCA69F6}" type="pres">
      <dgm:prSet presAssocID="{BD721489-803C-4B68-9D7E-B8E955D747A3}" presName="level3hierChild" presStyleCnt="0"/>
      <dgm:spPr/>
    </dgm:pt>
    <dgm:pt modelId="{FD389F0B-6B89-4B98-A46D-5727AD21E1DA}" type="pres">
      <dgm:prSet presAssocID="{5B9146D9-2ADD-4CF6-9218-5940A7A181F9}" presName="conn2-1" presStyleLbl="parChTrans1D2" presStyleIdx="1" presStyleCnt="4"/>
      <dgm:spPr/>
    </dgm:pt>
    <dgm:pt modelId="{A9F2B8AD-9B78-4811-BE5D-7E097A83325A}" type="pres">
      <dgm:prSet presAssocID="{5B9146D9-2ADD-4CF6-9218-5940A7A181F9}" presName="connTx" presStyleLbl="parChTrans1D2" presStyleIdx="1" presStyleCnt="4"/>
      <dgm:spPr/>
    </dgm:pt>
    <dgm:pt modelId="{71C7CCA5-23FD-4925-8DD4-F7F70EB10A3F}" type="pres">
      <dgm:prSet presAssocID="{254C7640-161F-4440-9F69-1022ACC36D42}" presName="root2" presStyleCnt="0"/>
      <dgm:spPr/>
    </dgm:pt>
    <dgm:pt modelId="{8A1E9A88-79DF-4A45-9A59-FE1FE29166D5}" type="pres">
      <dgm:prSet presAssocID="{254C7640-161F-4440-9F69-1022ACC36D42}" presName="LevelTwoTextNode" presStyleLbl="node2" presStyleIdx="1" presStyleCnt="4" custScaleX="134545">
        <dgm:presLayoutVars>
          <dgm:chPref val="3"/>
        </dgm:presLayoutVars>
      </dgm:prSet>
      <dgm:spPr/>
    </dgm:pt>
    <dgm:pt modelId="{1CF4D99F-D245-4528-92D4-00FE63502BEA}" type="pres">
      <dgm:prSet presAssocID="{254C7640-161F-4440-9F69-1022ACC36D42}" presName="level3hierChild" presStyleCnt="0"/>
      <dgm:spPr/>
    </dgm:pt>
    <dgm:pt modelId="{A92B4E99-EAF4-4560-9954-FA78CC2004C1}" type="pres">
      <dgm:prSet presAssocID="{D9329736-8ECB-4403-8080-A3357875F05F}" presName="conn2-1" presStyleLbl="parChTrans1D2" presStyleIdx="2" presStyleCnt="4"/>
      <dgm:spPr/>
    </dgm:pt>
    <dgm:pt modelId="{BE48FE88-14BB-4A85-A959-8C5A70501E6A}" type="pres">
      <dgm:prSet presAssocID="{D9329736-8ECB-4403-8080-A3357875F05F}" presName="connTx" presStyleLbl="parChTrans1D2" presStyleIdx="2" presStyleCnt="4"/>
      <dgm:spPr/>
    </dgm:pt>
    <dgm:pt modelId="{E0F348E4-118F-4C1A-831E-5EABCC1348B6}" type="pres">
      <dgm:prSet presAssocID="{FFB7DDFE-5CFE-4D62-B15B-E449E9531FB1}" presName="root2" presStyleCnt="0"/>
      <dgm:spPr/>
    </dgm:pt>
    <dgm:pt modelId="{C356A5D9-308B-4670-8C2E-1525A3D46F7B}" type="pres">
      <dgm:prSet presAssocID="{FFB7DDFE-5CFE-4D62-B15B-E449E9531FB1}" presName="LevelTwoTextNode" presStyleLbl="node2" presStyleIdx="2" presStyleCnt="4" custScaleX="133095">
        <dgm:presLayoutVars>
          <dgm:chPref val="3"/>
        </dgm:presLayoutVars>
      </dgm:prSet>
      <dgm:spPr/>
    </dgm:pt>
    <dgm:pt modelId="{EAC53D4D-D04E-4869-B40E-436EFED9E77D}" type="pres">
      <dgm:prSet presAssocID="{FFB7DDFE-5CFE-4D62-B15B-E449E9531FB1}" presName="level3hierChild" presStyleCnt="0"/>
      <dgm:spPr/>
    </dgm:pt>
    <dgm:pt modelId="{B156BD58-2607-4873-987D-47C0393AD7D1}" type="pres">
      <dgm:prSet presAssocID="{49D3B242-333A-4327-94E3-03B1AD74573E}" presName="conn2-1" presStyleLbl="parChTrans1D2" presStyleIdx="3" presStyleCnt="4"/>
      <dgm:spPr/>
    </dgm:pt>
    <dgm:pt modelId="{AA10876E-6302-46D6-A198-34D978191963}" type="pres">
      <dgm:prSet presAssocID="{49D3B242-333A-4327-94E3-03B1AD74573E}" presName="connTx" presStyleLbl="parChTrans1D2" presStyleIdx="3" presStyleCnt="4"/>
      <dgm:spPr/>
    </dgm:pt>
    <dgm:pt modelId="{755BA9FF-91C5-4516-B868-9CD660507DBC}" type="pres">
      <dgm:prSet presAssocID="{672C6D96-EEB1-4507-A44A-B8D946B94595}" presName="root2" presStyleCnt="0"/>
      <dgm:spPr/>
    </dgm:pt>
    <dgm:pt modelId="{FBC90F61-D1C2-492E-B5B6-AEC6346F48FC}" type="pres">
      <dgm:prSet presAssocID="{672C6D96-EEB1-4507-A44A-B8D946B94595}" presName="LevelTwoTextNode" presStyleLbl="node2" presStyleIdx="3" presStyleCnt="4" custScaleX="133095">
        <dgm:presLayoutVars>
          <dgm:chPref val="3"/>
        </dgm:presLayoutVars>
      </dgm:prSet>
      <dgm:spPr/>
    </dgm:pt>
    <dgm:pt modelId="{F84C3880-D104-4620-A63D-F89A1A1FAE53}" type="pres">
      <dgm:prSet presAssocID="{672C6D96-EEB1-4507-A44A-B8D946B94595}" presName="level3hierChild" presStyleCnt="0"/>
      <dgm:spPr/>
    </dgm:pt>
  </dgm:ptLst>
  <dgm:cxnLst>
    <dgm:cxn modelId="{3CB91B00-116E-48FF-8DEA-4D42E9AF834F}" srcId="{F4D428E9-5E14-4602-BBD3-85A13A732EF6}" destId="{672C6D96-EEB1-4507-A44A-B8D946B94595}" srcOrd="3" destOrd="0" parTransId="{49D3B242-333A-4327-94E3-03B1AD74573E}" sibTransId="{1B27035A-D3D9-455A-A995-E10439FC5E93}"/>
    <dgm:cxn modelId="{48F3841E-0AC8-4EBD-B05A-4BBEF8CC7925}" srcId="{F4D428E9-5E14-4602-BBD3-85A13A732EF6}" destId="{BD721489-803C-4B68-9D7E-B8E955D747A3}" srcOrd="0" destOrd="0" parTransId="{2C1B6991-843A-4D43-A1BC-F36D4BD98F35}" sibTransId="{239ECEA9-9EBD-4ACD-93DB-101DD24CA51C}"/>
    <dgm:cxn modelId="{4F7FF81E-4620-4E85-BB5F-3949F617FAAF}" type="presOf" srcId="{4D434171-DBCF-419A-8F8F-D27ED96C9993}" destId="{8B65BF1D-DFA6-4F0C-9C51-26EB7C92EC5D}" srcOrd="0" destOrd="0" presId="urn:microsoft.com/office/officeart/2008/layout/HorizontalMultiLevelHierarchy"/>
    <dgm:cxn modelId="{D11D042C-39B7-4349-99E6-E9FE936E72DE}" type="presOf" srcId="{672C6D96-EEB1-4507-A44A-B8D946B94595}" destId="{FBC90F61-D1C2-492E-B5B6-AEC6346F48FC}" srcOrd="0" destOrd="0" presId="urn:microsoft.com/office/officeart/2008/layout/HorizontalMultiLevelHierarchy"/>
    <dgm:cxn modelId="{3BFDFF2D-5F4C-4247-80F3-F378279CE59A}" type="presOf" srcId="{49D3B242-333A-4327-94E3-03B1AD74573E}" destId="{B156BD58-2607-4873-987D-47C0393AD7D1}" srcOrd="0" destOrd="0" presId="urn:microsoft.com/office/officeart/2008/layout/HorizontalMultiLevelHierarchy"/>
    <dgm:cxn modelId="{744B5865-8287-43C0-AF72-8B11F5EB7E42}" srcId="{F4D428E9-5E14-4602-BBD3-85A13A732EF6}" destId="{FFB7DDFE-5CFE-4D62-B15B-E449E9531FB1}" srcOrd="2" destOrd="0" parTransId="{D9329736-8ECB-4403-8080-A3357875F05F}" sibTransId="{D527AD4C-B036-4A1E-948A-D35B5F3BEA9C}"/>
    <dgm:cxn modelId="{42B07F48-E9C7-45A1-9EFA-B243BCE68BBD}" type="presOf" srcId="{5B9146D9-2ADD-4CF6-9218-5940A7A181F9}" destId="{A9F2B8AD-9B78-4811-BE5D-7E097A83325A}" srcOrd="1" destOrd="0" presId="urn:microsoft.com/office/officeart/2008/layout/HorizontalMultiLevelHierarchy"/>
    <dgm:cxn modelId="{56A2CA79-F6BB-4B55-94B4-76D2FD45F655}" type="presOf" srcId="{2C1B6991-843A-4D43-A1BC-F36D4BD98F35}" destId="{0EB7C5B6-CD5F-42BB-B538-9A33B0B7BFD9}" srcOrd="1" destOrd="0" presId="urn:microsoft.com/office/officeart/2008/layout/HorizontalMultiLevelHierarchy"/>
    <dgm:cxn modelId="{117E9C87-7598-406E-B0D1-35B914C0AF47}" type="presOf" srcId="{D9329736-8ECB-4403-8080-A3357875F05F}" destId="{A92B4E99-EAF4-4560-9954-FA78CC2004C1}" srcOrd="0" destOrd="0" presId="urn:microsoft.com/office/officeart/2008/layout/HorizontalMultiLevelHierarchy"/>
    <dgm:cxn modelId="{0130B78C-C5F2-4FA7-B930-43C21907D0DE}" type="presOf" srcId="{F4D428E9-5E14-4602-BBD3-85A13A732EF6}" destId="{A6707B75-C2A5-4A1F-B246-067DAE457DD8}" srcOrd="0" destOrd="0" presId="urn:microsoft.com/office/officeart/2008/layout/HorizontalMultiLevelHierarchy"/>
    <dgm:cxn modelId="{D84E2790-F04D-4D10-B269-A252B9D6E935}" srcId="{F4D428E9-5E14-4602-BBD3-85A13A732EF6}" destId="{254C7640-161F-4440-9F69-1022ACC36D42}" srcOrd="1" destOrd="0" parTransId="{5B9146D9-2ADD-4CF6-9218-5940A7A181F9}" sibTransId="{A7AE4D85-8BA8-46F7-8FCF-E7690C00B2EB}"/>
    <dgm:cxn modelId="{DBA45390-1506-4135-9EBB-75D024793E63}" type="presOf" srcId="{D9329736-8ECB-4403-8080-A3357875F05F}" destId="{BE48FE88-14BB-4A85-A959-8C5A70501E6A}" srcOrd="1" destOrd="0" presId="urn:microsoft.com/office/officeart/2008/layout/HorizontalMultiLevelHierarchy"/>
    <dgm:cxn modelId="{D99254BD-E363-41EB-BED5-499F8E8BB403}" type="presOf" srcId="{254C7640-161F-4440-9F69-1022ACC36D42}" destId="{8A1E9A88-79DF-4A45-9A59-FE1FE29166D5}" srcOrd="0" destOrd="0" presId="urn:microsoft.com/office/officeart/2008/layout/HorizontalMultiLevelHierarchy"/>
    <dgm:cxn modelId="{40664EC4-A8FC-40EA-8E7E-32CD44DABFC0}" type="presOf" srcId="{2C1B6991-843A-4D43-A1BC-F36D4BD98F35}" destId="{AAFF9392-5D7F-4D7B-8249-6D1C32E9753A}" srcOrd="0" destOrd="0" presId="urn:microsoft.com/office/officeart/2008/layout/HorizontalMultiLevelHierarchy"/>
    <dgm:cxn modelId="{FDA366F0-F666-4CC6-B00A-731AE128793B}" srcId="{4D434171-DBCF-419A-8F8F-D27ED96C9993}" destId="{F4D428E9-5E14-4602-BBD3-85A13A732EF6}" srcOrd="0" destOrd="0" parTransId="{0CD83BDE-7F2B-4C8F-8454-43A59B287F47}" sibTransId="{FE25118E-AD77-4A55-A0CB-1C68A79305D7}"/>
    <dgm:cxn modelId="{9A0696F0-55CF-4326-9EDF-214AD8592D2C}" type="presOf" srcId="{49D3B242-333A-4327-94E3-03B1AD74573E}" destId="{AA10876E-6302-46D6-A198-34D978191963}" srcOrd="1" destOrd="0" presId="urn:microsoft.com/office/officeart/2008/layout/HorizontalMultiLevelHierarchy"/>
    <dgm:cxn modelId="{F02A0DF2-4A9C-4C5E-878D-11B9818AC9F1}" type="presOf" srcId="{5B9146D9-2ADD-4CF6-9218-5940A7A181F9}" destId="{FD389F0B-6B89-4B98-A46D-5727AD21E1DA}" srcOrd="0" destOrd="0" presId="urn:microsoft.com/office/officeart/2008/layout/HorizontalMultiLevelHierarchy"/>
    <dgm:cxn modelId="{C87927FA-ED8A-4AB8-97B1-8DCE55E55E0B}" type="presOf" srcId="{FFB7DDFE-5CFE-4D62-B15B-E449E9531FB1}" destId="{C356A5D9-308B-4670-8C2E-1525A3D46F7B}" srcOrd="0" destOrd="0" presId="urn:microsoft.com/office/officeart/2008/layout/HorizontalMultiLevelHierarchy"/>
    <dgm:cxn modelId="{C7D01BFD-4945-46B9-A0CF-979260D88F01}" type="presOf" srcId="{BD721489-803C-4B68-9D7E-B8E955D747A3}" destId="{4C7A1801-7ED4-4BBF-AFFE-3549146428CC}" srcOrd="0" destOrd="0" presId="urn:microsoft.com/office/officeart/2008/layout/HorizontalMultiLevelHierarchy"/>
    <dgm:cxn modelId="{8DF6BB2A-8EE6-4F28-9FA9-61655C7B1A76}" type="presParOf" srcId="{8B65BF1D-DFA6-4F0C-9C51-26EB7C92EC5D}" destId="{F1040D0B-970A-44BE-AD5B-C287E1FF029D}" srcOrd="0" destOrd="0" presId="urn:microsoft.com/office/officeart/2008/layout/HorizontalMultiLevelHierarchy"/>
    <dgm:cxn modelId="{7ECACC4D-9061-4AF0-81DD-F3AFDDFC19AB}" type="presParOf" srcId="{F1040D0B-970A-44BE-AD5B-C287E1FF029D}" destId="{A6707B75-C2A5-4A1F-B246-067DAE457DD8}" srcOrd="0" destOrd="0" presId="urn:microsoft.com/office/officeart/2008/layout/HorizontalMultiLevelHierarchy"/>
    <dgm:cxn modelId="{89FBD7F5-3FA2-41DF-9AFC-520001449362}" type="presParOf" srcId="{F1040D0B-970A-44BE-AD5B-C287E1FF029D}" destId="{FC304962-CB4A-4724-AD2B-2BA4C55BF088}" srcOrd="1" destOrd="0" presId="urn:microsoft.com/office/officeart/2008/layout/HorizontalMultiLevelHierarchy"/>
    <dgm:cxn modelId="{72005DAB-8539-4888-B3DC-D4718667C9E5}" type="presParOf" srcId="{FC304962-CB4A-4724-AD2B-2BA4C55BF088}" destId="{AAFF9392-5D7F-4D7B-8249-6D1C32E9753A}" srcOrd="0" destOrd="0" presId="urn:microsoft.com/office/officeart/2008/layout/HorizontalMultiLevelHierarchy"/>
    <dgm:cxn modelId="{63155AE7-EF6A-4EAA-BBD9-CF14A6F3E7E6}" type="presParOf" srcId="{AAFF9392-5D7F-4D7B-8249-6D1C32E9753A}" destId="{0EB7C5B6-CD5F-42BB-B538-9A33B0B7BFD9}" srcOrd="0" destOrd="0" presId="urn:microsoft.com/office/officeart/2008/layout/HorizontalMultiLevelHierarchy"/>
    <dgm:cxn modelId="{202B7C23-BC92-4D94-9064-2D2FC5DA39BB}" type="presParOf" srcId="{FC304962-CB4A-4724-AD2B-2BA4C55BF088}" destId="{5807C8CC-2E62-402E-8144-5EE5A34D8F22}" srcOrd="1" destOrd="0" presId="urn:microsoft.com/office/officeart/2008/layout/HorizontalMultiLevelHierarchy"/>
    <dgm:cxn modelId="{5D6F2EEF-8A16-4EFE-974B-0DB318F26CDF}" type="presParOf" srcId="{5807C8CC-2E62-402E-8144-5EE5A34D8F22}" destId="{4C7A1801-7ED4-4BBF-AFFE-3549146428CC}" srcOrd="0" destOrd="0" presId="urn:microsoft.com/office/officeart/2008/layout/HorizontalMultiLevelHierarchy"/>
    <dgm:cxn modelId="{F939B264-86A8-45E9-9FCD-2F61D5AC66A0}" type="presParOf" srcId="{5807C8CC-2E62-402E-8144-5EE5A34D8F22}" destId="{7788E5D1-A97E-4860-B466-D2DC4CCA69F6}" srcOrd="1" destOrd="0" presId="urn:microsoft.com/office/officeart/2008/layout/HorizontalMultiLevelHierarchy"/>
    <dgm:cxn modelId="{0EFED398-5481-4E1E-8762-269E62870086}" type="presParOf" srcId="{FC304962-CB4A-4724-AD2B-2BA4C55BF088}" destId="{FD389F0B-6B89-4B98-A46D-5727AD21E1DA}" srcOrd="2" destOrd="0" presId="urn:microsoft.com/office/officeart/2008/layout/HorizontalMultiLevelHierarchy"/>
    <dgm:cxn modelId="{23BEE1AF-3DFB-4A36-9C86-BD427EB8A071}" type="presParOf" srcId="{FD389F0B-6B89-4B98-A46D-5727AD21E1DA}" destId="{A9F2B8AD-9B78-4811-BE5D-7E097A83325A}" srcOrd="0" destOrd="0" presId="urn:microsoft.com/office/officeart/2008/layout/HorizontalMultiLevelHierarchy"/>
    <dgm:cxn modelId="{17D273E6-B3FB-465F-9C8A-1FCA0FEFE687}" type="presParOf" srcId="{FC304962-CB4A-4724-AD2B-2BA4C55BF088}" destId="{71C7CCA5-23FD-4925-8DD4-F7F70EB10A3F}" srcOrd="3" destOrd="0" presId="urn:microsoft.com/office/officeart/2008/layout/HorizontalMultiLevelHierarchy"/>
    <dgm:cxn modelId="{B046A71A-F6DC-4A12-9C30-6640BD9361B1}" type="presParOf" srcId="{71C7CCA5-23FD-4925-8DD4-F7F70EB10A3F}" destId="{8A1E9A88-79DF-4A45-9A59-FE1FE29166D5}" srcOrd="0" destOrd="0" presId="urn:microsoft.com/office/officeart/2008/layout/HorizontalMultiLevelHierarchy"/>
    <dgm:cxn modelId="{ECC6B833-17E4-42F3-BE7E-D0D2EB8C68F9}" type="presParOf" srcId="{71C7CCA5-23FD-4925-8DD4-F7F70EB10A3F}" destId="{1CF4D99F-D245-4528-92D4-00FE63502BEA}" srcOrd="1" destOrd="0" presId="urn:microsoft.com/office/officeart/2008/layout/HorizontalMultiLevelHierarchy"/>
    <dgm:cxn modelId="{C79D4787-7C6D-4C5C-A2BC-841EE8C85066}" type="presParOf" srcId="{FC304962-CB4A-4724-AD2B-2BA4C55BF088}" destId="{A92B4E99-EAF4-4560-9954-FA78CC2004C1}" srcOrd="4" destOrd="0" presId="urn:microsoft.com/office/officeart/2008/layout/HorizontalMultiLevelHierarchy"/>
    <dgm:cxn modelId="{F2B6A712-DD97-4EAA-B857-FCE2441F0699}" type="presParOf" srcId="{A92B4E99-EAF4-4560-9954-FA78CC2004C1}" destId="{BE48FE88-14BB-4A85-A959-8C5A70501E6A}" srcOrd="0" destOrd="0" presId="urn:microsoft.com/office/officeart/2008/layout/HorizontalMultiLevelHierarchy"/>
    <dgm:cxn modelId="{12C64999-0687-42FC-842A-0D20B3F12D58}" type="presParOf" srcId="{FC304962-CB4A-4724-AD2B-2BA4C55BF088}" destId="{E0F348E4-118F-4C1A-831E-5EABCC1348B6}" srcOrd="5" destOrd="0" presId="urn:microsoft.com/office/officeart/2008/layout/HorizontalMultiLevelHierarchy"/>
    <dgm:cxn modelId="{E67CABEE-7470-47B6-8D6A-DFABA526CEFF}" type="presParOf" srcId="{E0F348E4-118F-4C1A-831E-5EABCC1348B6}" destId="{C356A5D9-308B-4670-8C2E-1525A3D46F7B}" srcOrd="0" destOrd="0" presId="urn:microsoft.com/office/officeart/2008/layout/HorizontalMultiLevelHierarchy"/>
    <dgm:cxn modelId="{4AC3B4F8-597E-461B-AD52-D3A4032E1F99}" type="presParOf" srcId="{E0F348E4-118F-4C1A-831E-5EABCC1348B6}" destId="{EAC53D4D-D04E-4869-B40E-436EFED9E77D}" srcOrd="1" destOrd="0" presId="urn:microsoft.com/office/officeart/2008/layout/HorizontalMultiLevelHierarchy"/>
    <dgm:cxn modelId="{59009A5A-0C5A-412A-9FE1-52F992C5F9A9}" type="presParOf" srcId="{FC304962-CB4A-4724-AD2B-2BA4C55BF088}" destId="{B156BD58-2607-4873-987D-47C0393AD7D1}" srcOrd="6" destOrd="0" presId="urn:microsoft.com/office/officeart/2008/layout/HorizontalMultiLevelHierarchy"/>
    <dgm:cxn modelId="{44578BD5-DE31-4400-B564-0F75A8D043AB}" type="presParOf" srcId="{B156BD58-2607-4873-987D-47C0393AD7D1}" destId="{AA10876E-6302-46D6-A198-34D978191963}" srcOrd="0" destOrd="0" presId="urn:microsoft.com/office/officeart/2008/layout/HorizontalMultiLevelHierarchy"/>
    <dgm:cxn modelId="{A811E7BF-0141-4F49-99EF-07AA3184F054}" type="presParOf" srcId="{FC304962-CB4A-4724-AD2B-2BA4C55BF088}" destId="{755BA9FF-91C5-4516-B868-9CD660507DBC}" srcOrd="7" destOrd="0" presId="urn:microsoft.com/office/officeart/2008/layout/HorizontalMultiLevelHierarchy"/>
    <dgm:cxn modelId="{B77AEAF1-843A-42F4-83A1-446D715687C3}" type="presParOf" srcId="{755BA9FF-91C5-4516-B868-9CD660507DBC}" destId="{FBC90F61-D1C2-492E-B5B6-AEC6346F48FC}" srcOrd="0" destOrd="0" presId="urn:microsoft.com/office/officeart/2008/layout/HorizontalMultiLevelHierarchy"/>
    <dgm:cxn modelId="{AADEBE76-1B2F-47A9-81D9-7B32D4F52FF7}" type="presParOf" srcId="{755BA9FF-91C5-4516-B868-9CD660507DBC}" destId="{F84C3880-D104-4620-A63D-F89A1A1FAE53}"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2C332F-737B-4DE6-9F2E-7FEED560452D}" type="doc">
      <dgm:prSet loTypeId="urn:microsoft.com/office/officeart/2005/8/layout/chevron2" loCatId="list" qsTypeId="urn:microsoft.com/office/officeart/2005/8/quickstyle/simple1" qsCatId="simple" csTypeId="urn:microsoft.com/office/officeart/2005/8/colors/colorful2" csCatId="colorful" phldr="1"/>
      <dgm:spPr/>
      <dgm:t>
        <a:bodyPr/>
        <a:lstStyle/>
        <a:p>
          <a:endParaRPr lang="en-US"/>
        </a:p>
      </dgm:t>
    </dgm:pt>
    <dgm:pt modelId="{D3D25B5C-4AEB-4705-A7AC-041B1168593A}">
      <dgm:prSet phldrT="[Text]" custT="1"/>
      <dgm:spPr/>
      <dgm:t>
        <a:bodyPr/>
        <a:lstStyle/>
        <a:p>
          <a:r>
            <a:rPr lang="en-US" sz="2400" dirty="0">
              <a:latin typeface="Times New Roman" panose="02020603050405020304" pitchFamily="18" charset="0"/>
              <a:cs typeface="Times New Roman" panose="02020603050405020304" pitchFamily="18" charset="0"/>
            </a:rPr>
            <a:t>Staffing</a:t>
          </a:r>
        </a:p>
      </dgm:t>
    </dgm:pt>
    <dgm:pt modelId="{389B88A1-EA77-4DCC-B82D-02CDE656BB16}" type="parTrans" cxnId="{BE17E2D1-2093-4A9D-9C30-CA804AE356BC}">
      <dgm:prSet/>
      <dgm:spPr/>
      <dgm:t>
        <a:bodyPr/>
        <a:lstStyle/>
        <a:p>
          <a:endParaRPr lang="en-US" sz="2400">
            <a:latin typeface="Times New Roman" panose="02020603050405020304" pitchFamily="18" charset="0"/>
            <a:cs typeface="Times New Roman" panose="02020603050405020304" pitchFamily="18" charset="0"/>
          </a:endParaRPr>
        </a:p>
      </dgm:t>
    </dgm:pt>
    <dgm:pt modelId="{8D38292D-5626-43E3-B895-44B0550821FC}" type="sibTrans" cxnId="{BE17E2D1-2093-4A9D-9C30-CA804AE356BC}">
      <dgm:prSet/>
      <dgm:spPr/>
      <dgm:t>
        <a:bodyPr/>
        <a:lstStyle/>
        <a:p>
          <a:endParaRPr lang="en-US" sz="2400">
            <a:latin typeface="Times New Roman" panose="02020603050405020304" pitchFamily="18" charset="0"/>
            <a:cs typeface="Times New Roman" panose="02020603050405020304" pitchFamily="18" charset="0"/>
          </a:endParaRPr>
        </a:p>
      </dgm:t>
    </dgm:pt>
    <dgm:pt modelId="{7B8F5082-1951-49C0-A91A-83619F400D3B}">
      <dgm:prSet phldrT="[Text]" custT="1"/>
      <dgm:spPr/>
      <dgm:t>
        <a:bodyPr/>
        <a:lstStyle/>
        <a:p>
          <a:r>
            <a:rPr lang="en-US" sz="2400" dirty="0">
              <a:latin typeface="Times New Roman" panose="02020603050405020304" pitchFamily="18" charset="0"/>
              <a:cs typeface="Times New Roman" panose="02020603050405020304" pitchFamily="18" charset="0"/>
            </a:rPr>
            <a:t>Event managers, hospitality staff (Shupjatskij and Laurikainen, 2023), interpreters, performers, and volunteers (Li and Robertson, 2018)</a:t>
          </a:r>
        </a:p>
      </dgm:t>
    </dgm:pt>
    <dgm:pt modelId="{88230362-43E0-4B38-B3F3-5B86B86F5707}" type="parTrans" cxnId="{E6BF2B57-ADC2-49EC-842F-496CBF8B71BB}">
      <dgm:prSet/>
      <dgm:spPr/>
      <dgm:t>
        <a:bodyPr/>
        <a:lstStyle/>
        <a:p>
          <a:endParaRPr lang="en-US" sz="2400">
            <a:latin typeface="Times New Roman" panose="02020603050405020304" pitchFamily="18" charset="0"/>
            <a:cs typeface="Times New Roman" panose="02020603050405020304" pitchFamily="18" charset="0"/>
          </a:endParaRPr>
        </a:p>
      </dgm:t>
    </dgm:pt>
    <dgm:pt modelId="{4E953B53-43C1-406E-AFB7-596C81D9FD9D}" type="sibTrans" cxnId="{E6BF2B57-ADC2-49EC-842F-496CBF8B71BB}">
      <dgm:prSet/>
      <dgm:spPr/>
      <dgm:t>
        <a:bodyPr/>
        <a:lstStyle/>
        <a:p>
          <a:endParaRPr lang="en-US" sz="2400">
            <a:latin typeface="Times New Roman" panose="02020603050405020304" pitchFamily="18" charset="0"/>
            <a:cs typeface="Times New Roman" panose="02020603050405020304" pitchFamily="18" charset="0"/>
          </a:endParaRPr>
        </a:p>
      </dgm:t>
    </dgm:pt>
    <dgm:pt modelId="{FC5A9E3D-F110-4231-9DF0-B9A4E7CC3121}">
      <dgm:prSet phldrT="[Text]" custT="1"/>
      <dgm:spPr/>
      <dgm:t>
        <a:bodyPr/>
        <a:lstStyle/>
        <a:p>
          <a:r>
            <a:rPr lang="en-US" sz="2400" dirty="0">
              <a:latin typeface="Times New Roman" panose="02020603050405020304" pitchFamily="18" charset="0"/>
              <a:cs typeface="Times New Roman" panose="02020603050405020304" pitchFamily="18" charset="0"/>
            </a:rPr>
            <a:t>Catering</a:t>
          </a:r>
        </a:p>
      </dgm:t>
    </dgm:pt>
    <dgm:pt modelId="{9DA5FD85-FA72-4363-ABD9-B63D189DCF61}" type="parTrans" cxnId="{A3A0CAAD-5CE8-4622-9762-AB77CCE3641F}">
      <dgm:prSet/>
      <dgm:spPr/>
      <dgm:t>
        <a:bodyPr/>
        <a:lstStyle/>
        <a:p>
          <a:endParaRPr lang="en-US" sz="2400">
            <a:latin typeface="Times New Roman" panose="02020603050405020304" pitchFamily="18" charset="0"/>
            <a:cs typeface="Times New Roman" panose="02020603050405020304" pitchFamily="18" charset="0"/>
          </a:endParaRPr>
        </a:p>
      </dgm:t>
    </dgm:pt>
    <dgm:pt modelId="{95F50435-1204-4964-BDE8-FDDC57856BD9}" type="sibTrans" cxnId="{A3A0CAAD-5CE8-4622-9762-AB77CCE3641F}">
      <dgm:prSet/>
      <dgm:spPr/>
      <dgm:t>
        <a:bodyPr/>
        <a:lstStyle/>
        <a:p>
          <a:endParaRPr lang="en-US" sz="2400">
            <a:latin typeface="Times New Roman" panose="02020603050405020304" pitchFamily="18" charset="0"/>
            <a:cs typeface="Times New Roman" panose="02020603050405020304" pitchFamily="18" charset="0"/>
          </a:endParaRPr>
        </a:p>
      </dgm:t>
    </dgm:pt>
    <dgm:pt modelId="{7E4C9FB3-E7A6-4901-B911-8D20C3FD52F0}">
      <dgm:prSet phldrT="[Text]" custT="1"/>
      <dgm:spPr/>
      <dgm:t>
        <a:bodyPr/>
        <a:lstStyle/>
        <a:p>
          <a:r>
            <a:rPr lang="en-US" sz="2400" dirty="0">
              <a:latin typeface="Times New Roman" panose="02020603050405020304" pitchFamily="18" charset="0"/>
              <a:cs typeface="Times New Roman" panose="02020603050405020304" pitchFamily="18" charset="0"/>
            </a:rPr>
            <a:t>Partnerships with local Welsh food vendors for authentic offerings (Haven et al., 2022)</a:t>
          </a:r>
        </a:p>
      </dgm:t>
    </dgm:pt>
    <dgm:pt modelId="{EBEDFB73-0FE0-47D8-B335-461505EEA391}" type="parTrans" cxnId="{CB4E932F-1B4D-4E8D-B43B-F7E93361B60A}">
      <dgm:prSet/>
      <dgm:spPr/>
      <dgm:t>
        <a:bodyPr/>
        <a:lstStyle/>
        <a:p>
          <a:endParaRPr lang="en-US" sz="2400">
            <a:latin typeface="Times New Roman" panose="02020603050405020304" pitchFamily="18" charset="0"/>
            <a:cs typeface="Times New Roman" panose="02020603050405020304" pitchFamily="18" charset="0"/>
          </a:endParaRPr>
        </a:p>
      </dgm:t>
    </dgm:pt>
    <dgm:pt modelId="{DE2CA081-A7B8-4B08-9EBA-9586C91D7C03}" type="sibTrans" cxnId="{CB4E932F-1B4D-4E8D-B43B-F7E93361B60A}">
      <dgm:prSet/>
      <dgm:spPr/>
      <dgm:t>
        <a:bodyPr/>
        <a:lstStyle/>
        <a:p>
          <a:endParaRPr lang="en-US" sz="2400">
            <a:latin typeface="Times New Roman" panose="02020603050405020304" pitchFamily="18" charset="0"/>
            <a:cs typeface="Times New Roman" panose="02020603050405020304" pitchFamily="18" charset="0"/>
          </a:endParaRPr>
        </a:p>
      </dgm:t>
    </dgm:pt>
    <dgm:pt modelId="{F9D5F5DF-9B3B-4613-A73E-FFCA199AE6AF}">
      <dgm:prSet phldrT="[Text]" custT="1"/>
      <dgm:spPr/>
      <dgm:t>
        <a:bodyPr/>
        <a:lstStyle/>
        <a:p>
          <a:r>
            <a:rPr lang="en-US" sz="2400" dirty="0">
              <a:latin typeface="Times New Roman" panose="02020603050405020304" pitchFamily="18" charset="0"/>
              <a:cs typeface="Times New Roman" panose="02020603050405020304" pitchFamily="18" charset="0"/>
            </a:rPr>
            <a:t>Logistics</a:t>
          </a:r>
        </a:p>
      </dgm:t>
    </dgm:pt>
    <dgm:pt modelId="{33731773-2ED4-4CBD-8408-968A8714A1E3}" type="parTrans" cxnId="{70A5373C-C647-481A-AAEF-FD53E7AC3DE4}">
      <dgm:prSet/>
      <dgm:spPr/>
      <dgm:t>
        <a:bodyPr/>
        <a:lstStyle/>
        <a:p>
          <a:endParaRPr lang="en-US" sz="2400">
            <a:latin typeface="Times New Roman" panose="02020603050405020304" pitchFamily="18" charset="0"/>
            <a:cs typeface="Times New Roman" panose="02020603050405020304" pitchFamily="18" charset="0"/>
          </a:endParaRPr>
        </a:p>
      </dgm:t>
    </dgm:pt>
    <dgm:pt modelId="{DEA95137-078F-4A8F-A705-86493D60BC0C}" type="sibTrans" cxnId="{70A5373C-C647-481A-AAEF-FD53E7AC3DE4}">
      <dgm:prSet/>
      <dgm:spPr/>
      <dgm:t>
        <a:bodyPr/>
        <a:lstStyle/>
        <a:p>
          <a:endParaRPr lang="en-US" sz="2400">
            <a:latin typeface="Times New Roman" panose="02020603050405020304" pitchFamily="18" charset="0"/>
            <a:cs typeface="Times New Roman" panose="02020603050405020304" pitchFamily="18" charset="0"/>
          </a:endParaRPr>
        </a:p>
      </dgm:t>
    </dgm:pt>
    <dgm:pt modelId="{D7932BAF-FE56-48B8-8289-80A9A239F54E}">
      <dgm:prSet phldrT="[Text]" custT="1"/>
      <dgm:spPr/>
      <dgm:t>
        <a:bodyPr/>
        <a:lstStyle/>
        <a:p>
          <a:r>
            <a:rPr lang="en-US" sz="2400" dirty="0">
              <a:latin typeface="Times New Roman" panose="02020603050405020304" pitchFamily="18" charset="0"/>
              <a:cs typeface="Times New Roman" panose="02020603050405020304" pitchFamily="18" charset="0"/>
            </a:rPr>
            <a:t>Parking facilities, accessibility for disabled guests, and eco-friendly and sustainable practices</a:t>
          </a:r>
        </a:p>
      </dgm:t>
    </dgm:pt>
    <dgm:pt modelId="{816A448F-F740-46FA-87EF-F2F8A15BD972}" type="parTrans" cxnId="{8FCCBD4A-814E-443B-805B-2AA25C71FB14}">
      <dgm:prSet/>
      <dgm:spPr/>
      <dgm:t>
        <a:bodyPr/>
        <a:lstStyle/>
        <a:p>
          <a:endParaRPr lang="en-US" sz="2400">
            <a:latin typeface="Times New Roman" panose="02020603050405020304" pitchFamily="18" charset="0"/>
            <a:cs typeface="Times New Roman" panose="02020603050405020304" pitchFamily="18" charset="0"/>
          </a:endParaRPr>
        </a:p>
      </dgm:t>
    </dgm:pt>
    <dgm:pt modelId="{639F7D18-584C-4CD7-95B6-63B0BD4A2799}" type="sibTrans" cxnId="{8FCCBD4A-814E-443B-805B-2AA25C71FB14}">
      <dgm:prSet/>
      <dgm:spPr/>
      <dgm:t>
        <a:bodyPr/>
        <a:lstStyle/>
        <a:p>
          <a:endParaRPr lang="en-US" sz="2400">
            <a:latin typeface="Times New Roman" panose="02020603050405020304" pitchFamily="18" charset="0"/>
            <a:cs typeface="Times New Roman" panose="02020603050405020304" pitchFamily="18" charset="0"/>
          </a:endParaRPr>
        </a:p>
      </dgm:t>
    </dgm:pt>
    <dgm:pt modelId="{88AF53E9-7A2E-40AC-AFF3-2C9000DA7053}">
      <dgm:prSet phldrT="[Text]" custT="1"/>
      <dgm:spPr/>
      <dgm:t>
        <a:bodyPr/>
        <a:lstStyle/>
        <a:p>
          <a:r>
            <a:rPr lang="en-US" sz="2400" dirty="0">
              <a:latin typeface="Times New Roman" panose="02020603050405020304" pitchFamily="18" charset="0"/>
              <a:cs typeface="Times New Roman" panose="02020603050405020304" pitchFamily="18" charset="0"/>
            </a:rPr>
            <a:t>Technical Setup</a:t>
          </a:r>
        </a:p>
      </dgm:t>
    </dgm:pt>
    <dgm:pt modelId="{664A8840-AC16-477C-A9B3-A1FCFEE8B0A7}" type="parTrans" cxnId="{D8C5C1CE-DCE3-4212-8CF8-04B8EB338B1C}">
      <dgm:prSet/>
      <dgm:spPr/>
      <dgm:t>
        <a:bodyPr/>
        <a:lstStyle/>
        <a:p>
          <a:endParaRPr lang="en-US" sz="2400">
            <a:latin typeface="Times New Roman" panose="02020603050405020304" pitchFamily="18" charset="0"/>
            <a:cs typeface="Times New Roman" panose="02020603050405020304" pitchFamily="18" charset="0"/>
          </a:endParaRPr>
        </a:p>
      </dgm:t>
    </dgm:pt>
    <dgm:pt modelId="{4DD004C8-C263-44A7-86BD-8086102AB36F}" type="sibTrans" cxnId="{D8C5C1CE-DCE3-4212-8CF8-04B8EB338B1C}">
      <dgm:prSet/>
      <dgm:spPr/>
      <dgm:t>
        <a:bodyPr/>
        <a:lstStyle/>
        <a:p>
          <a:endParaRPr lang="en-US" sz="2400">
            <a:latin typeface="Times New Roman" panose="02020603050405020304" pitchFamily="18" charset="0"/>
            <a:cs typeface="Times New Roman" panose="02020603050405020304" pitchFamily="18" charset="0"/>
          </a:endParaRPr>
        </a:p>
      </dgm:t>
    </dgm:pt>
    <dgm:pt modelId="{AA1C3265-4336-492B-8EAD-0E242B69A42C}">
      <dgm:prSet custT="1"/>
      <dgm:spPr/>
      <dgm:t>
        <a:bodyPr/>
        <a:lstStyle/>
        <a:p>
          <a:r>
            <a:rPr lang="en-US" sz="2400" dirty="0">
              <a:latin typeface="Times New Roman" panose="02020603050405020304" pitchFamily="18" charset="0"/>
              <a:cs typeface="Times New Roman" panose="02020603050405020304" pitchFamily="18" charset="0"/>
            </a:rPr>
            <a:t>Audio-visual equipment (Dickinson, 2021), professional lighting, stage design for contests and performances (Levy et al., 2017)</a:t>
          </a:r>
        </a:p>
      </dgm:t>
    </dgm:pt>
    <dgm:pt modelId="{F1D78100-F334-4F78-861F-A3E994249A4C}" type="parTrans" cxnId="{85479CE7-9FC2-4C6B-A17B-4BA87D9BC9E4}">
      <dgm:prSet/>
      <dgm:spPr/>
      <dgm:t>
        <a:bodyPr/>
        <a:lstStyle/>
        <a:p>
          <a:endParaRPr lang="en-US" sz="2400">
            <a:latin typeface="Times New Roman" panose="02020603050405020304" pitchFamily="18" charset="0"/>
            <a:cs typeface="Times New Roman" panose="02020603050405020304" pitchFamily="18" charset="0"/>
          </a:endParaRPr>
        </a:p>
      </dgm:t>
    </dgm:pt>
    <dgm:pt modelId="{40A5B203-9A5F-4307-A33B-B33689F0F877}" type="sibTrans" cxnId="{85479CE7-9FC2-4C6B-A17B-4BA87D9BC9E4}">
      <dgm:prSet/>
      <dgm:spPr/>
      <dgm:t>
        <a:bodyPr/>
        <a:lstStyle/>
        <a:p>
          <a:endParaRPr lang="en-US" sz="2400">
            <a:latin typeface="Times New Roman" panose="02020603050405020304" pitchFamily="18" charset="0"/>
            <a:cs typeface="Times New Roman" panose="02020603050405020304" pitchFamily="18" charset="0"/>
          </a:endParaRPr>
        </a:p>
      </dgm:t>
    </dgm:pt>
    <dgm:pt modelId="{D8AD5F3E-B61A-4046-A930-50191EAC6CC7}" type="pres">
      <dgm:prSet presAssocID="{8B2C332F-737B-4DE6-9F2E-7FEED560452D}" presName="linearFlow" presStyleCnt="0">
        <dgm:presLayoutVars>
          <dgm:dir/>
          <dgm:animLvl val="lvl"/>
          <dgm:resizeHandles val="exact"/>
        </dgm:presLayoutVars>
      </dgm:prSet>
      <dgm:spPr/>
    </dgm:pt>
    <dgm:pt modelId="{16D5541F-4076-46BA-A637-B94AB69C9EF0}" type="pres">
      <dgm:prSet presAssocID="{D3D25B5C-4AEB-4705-A7AC-041B1168593A}" presName="composite" presStyleCnt="0"/>
      <dgm:spPr/>
    </dgm:pt>
    <dgm:pt modelId="{160B9BEE-E845-477A-A005-B2CB68584398}" type="pres">
      <dgm:prSet presAssocID="{D3D25B5C-4AEB-4705-A7AC-041B1168593A}" presName="parentText" presStyleLbl="alignNode1" presStyleIdx="0" presStyleCnt="4">
        <dgm:presLayoutVars>
          <dgm:chMax val="1"/>
          <dgm:bulletEnabled val="1"/>
        </dgm:presLayoutVars>
      </dgm:prSet>
      <dgm:spPr/>
    </dgm:pt>
    <dgm:pt modelId="{BD672B92-609F-4290-A11D-A6DD2CD8F560}" type="pres">
      <dgm:prSet presAssocID="{D3D25B5C-4AEB-4705-A7AC-041B1168593A}" presName="descendantText" presStyleLbl="alignAcc1" presStyleIdx="0" presStyleCnt="4">
        <dgm:presLayoutVars>
          <dgm:bulletEnabled val="1"/>
        </dgm:presLayoutVars>
      </dgm:prSet>
      <dgm:spPr/>
    </dgm:pt>
    <dgm:pt modelId="{D38FF0ED-8BD4-4D91-BF22-7D59DF539C99}" type="pres">
      <dgm:prSet presAssocID="{8D38292D-5626-43E3-B895-44B0550821FC}" presName="sp" presStyleCnt="0"/>
      <dgm:spPr/>
    </dgm:pt>
    <dgm:pt modelId="{26EFB611-814B-4E6B-BC55-FD2989C7B3BA}" type="pres">
      <dgm:prSet presAssocID="{FC5A9E3D-F110-4231-9DF0-B9A4E7CC3121}" presName="composite" presStyleCnt="0"/>
      <dgm:spPr/>
    </dgm:pt>
    <dgm:pt modelId="{822BD2C1-6B7F-491C-A2FF-CE1A2D0C3391}" type="pres">
      <dgm:prSet presAssocID="{FC5A9E3D-F110-4231-9DF0-B9A4E7CC3121}" presName="parentText" presStyleLbl="alignNode1" presStyleIdx="1" presStyleCnt="4">
        <dgm:presLayoutVars>
          <dgm:chMax val="1"/>
          <dgm:bulletEnabled val="1"/>
        </dgm:presLayoutVars>
      </dgm:prSet>
      <dgm:spPr/>
    </dgm:pt>
    <dgm:pt modelId="{50023C3F-16FE-4984-8D63-4381DE07FB00}" type="pres">
      <dgm:prSet presAssocID="{FC5A9E3D-F110-4231-9DF0-B9A4E7CC3121}" presName="descendantText" presStyleLbl="alignAcc1" presStyleIdx="1" presStyleCnt="4">
        <dgm:presLayoutVars>
          <dgm:bulletEnabled val="1"/>
        </dgm:presLayoutVars>
      </dgm:prSet>
      <dgm:spPr/>
    </dgm:pt>
    <dgm:pt modelId="{3DBC3D6D-88B6-44DF-9BC3-6352681853E5}" type="pres">
      <dgm:prSet presAssocID="{95F50435-1204-4964-BDE8-FDDC57856BD9}" presName="sp" presStyleCnt="0"/>
      <dgm:spPr/>
    </dgm:pt>
    <dgm:pt modelId="{AE0CE611-2254-4222-AC4A-60E33D86EBA5}" type="pres">
      <dgm:prSet presAssocID="{F9D5F5DF-9B3B-4613-A73E-FFCA199AE6AF}" presName="composite" presStyleCnt="0"/>
      <dgm:spPr/>
    </dgm:pt>
    <dgm:pt modelId="{EFD730C5-107E-4619-9820-51740A037191}" type="pres">
      <dgm:prSet presAssocID="{F9D5F5DF-9B3B-4613-A73E-FFCA199AE6AF}" presName="parentText" presStyleLbl="alignNode1" presStyleIdx="2" presStyleCnt="4">
        <dgm:presLayoutVars>
          <dgm:chMax val="1"/>
          <dgm:bulletEnabled val="1"/>
        </dgm:presLayoutVars>
      </dgm:prSet>
      <dgm:spPr/>
    </dgm:pt>
    <dgm:pt modelId="{95C3ABE1-8D0C-4054-A05A-BD7B04F2DEA9}" type="pres">
      <dgm:prSet presAssocID="{F9D5F5DF-9B3B-4613-A73E-FFCA199AE6AF}" presName="descendantText" presStyleLbl="alignAcc1" presStyleIdx="2" presStyleCnt="4">
        <dgm:presLayoutVars>
          <dgm:bulletEnabled val="1"/>
        </dgm:presLayoutVars>
      </dgm:prSet>
      <dgm:spPr/>
    </dgm:pt>
    <dgm:pt modelId="{C649D340-6F8B-419E-81B4-EA6FA0FB062C}" type="pres">
      <dgm:prSet presAssocID="{DEA95137-078F-4A8F-A705-86493D60BC0C}" presName="sp" presStyleCnt="0"/>
      <dgm:spPr/>
    </dgm:pt>
    <dgm:pt modelId="{A45B4753-3A91-43AC-BA07-7A64DACFB56E}" type="pres">
      <dgm:prSet presAssocID="{88AF53E9-7A2E-40AC-AFF3-2C9000DA7053}" presName="composite" presStyleCnt="0"/>
      <dgm:spPr/>
    </dgm:pt>
    <dgm:pt modelId="{30485481-D413-4A76-BB13-9590E1F4B06F}" type="pres">
      <dgm:prSet presAssocID="{88AF53E9-7A2E-40AC-AFF3-2C9000DA7053}" presName="parentText" presStyleLbl="alignNode1" presStyleIdx="3" presStyleCnt="4">
        <dgm:presLayoutVars>
          <dgm:chMax val="1"/>
          <dgm:bulletEnabled val="1"/>
        </dgm:presLayoutVars>
      </dgm:prSet>
      <dgm:spPr/>
    </dgm:pt>
    <dgm:pt modelId="{A0EC6B2C-491D-420C-8C31-96D7AD2D94FE}" type="pres">
      <dgm:prSet presAssocID="{88AF53E9-7A2E-40AC-AFF3-2C9000DA7053}" presName="descendantText" presStyleLbl="alignAcc1" presStyleIdx="3" presStyleCnt="4">
        <dgm:presLayoutVars>
          <dgm:bulletEnabled val="1"/>
        </dgm:presLayoutVars>
      </dgm:prSet>
      <dgm:spPr/>
    </dgm:pt>
  </dgm:ptLst>
  <dgm:cxnLst>
    <dgm:cxn modelId="{CB4E932F-1B4D-4E8D-B43B-F7E93361B60A}" srcId="{FC5A9E3D-F110-4231-9DF0-B9A4E7CC3121}" destId="{7E4C9FB3-E7A6-4901-B911-8D20C3FD52F0}" srcOrd="0" destOrd="0" parTransId="{EBEDFB73-0FE0-47D8-B335-461505EEA391}" sibTransId="{DE2CA081-A7B8-4B08-9EBA-9586C91D7C03}"/>
    <dgm:cxn modelId="{4F422437-0F4E-44DA-895B-57D3DDEEFEC5}" type="presOf" srcId="{FC5A9E3D-F110-4231-9DF0-B9A4E7CC3121}" destId="{822BD2C1-6B7F-491C-A2FF-CE1A2D0C3391}" srcOrd="0" destOrd="0" presId="urn:microsoft.com/office/officeart/2005/8/layout/chevron2"/>
    <dgm:cxn modelId="{1F6AF039-CDE1-4B4B-B8C9-B415CCEA15C4}" type="presOf" srcId="{AA1C3265-4336-492B-8EAD-0E242B69A42C}" destId="{A0EC6B2C-491D-420C-8C31-96D7AD2D94FE}" srcOrd="0" destOrd="0" presId="urn:microsoft.com/office/officeart/2005/8/layout/chevron2"/>
    <dgm:cxn modelId="{70A5373C-C647-481A-AAEF-FD53E7AC3DE4}" srcId="{8B2C332F-737B-4DE6-9F2E-7FEED560452D}" destId="{F9D5F5DF-9B3B-4613-A73E-FFCA199AE6AF}" srcOrd="2" destOrd="0" parTransId="{33731773-2ED4-4CBD-8408-968A8714A1E3}" sibTransId="{DEA95137-078F-4A8F-A705-86493D60BC0C}"/>
    <dgm:cxn modelId="{2E52195D-3C52-4CD5-A19C-5134F38DB8EC}" type="presOf" srcId="{F9D5F5DF-9B3B-4613-A73E-FFCA199AE6AF}" destId="{EFD730C5-107E-4619-9820-51740A037191}" srcOrd="0" destOrd="0" presId="urn:microsoft.com/office/officeart/2005/8/layout/chevron2"/>
    <dgm:cxn modelId="{E3C26C6A-E906-4C92-95DB-0D9E14510B43}" type="presOf" srcId="{7B8F5082-1951-49C0-A91A-83619F400D3B}" destId="{BD672B92-609F-4290-A11D-A6DD2CD8F560}" srcOrd="0" destOrd="0" presId="urn:microsoft.com/office/officeart/2005/8/layout/chevron2"/>
    <dgm:cxn modelId="{8FCCBD4A-814E-443B-805B-2AA25C71FB14}" srcId="{F9D5F5DF-9B3B-4613-A73E-FFCA199AE6AF}" destId="{D7932BAF-FE56-48B8-8289-80A9A239F54E}" srcOrd="0" destOrd="0" parTransId="{816A448F-F740-46FA-87EF-F2F8A15BD972}" sibTransId="{639F7D18-584C-4CD7-95B6-63B0BD4A2799}"/>
    <dgm:cxn modelId="{DAFC9D70-D59E-4CED-8374-FFC156FBFB1B}" type="presOf" srcId="{D7932BAF-FE56-48B8-8289-80A9A239F54E}" destId="{95C3ABE1-8D0C-4054-A05A-BD7B04F2DEA9}" srcOrd="0" destOrd="0" presId="urn:microsoft.com/office/officeart/2005/8/layout/chevron2"/>
    <dgm:cxn modelId="{E6BF2B57-ADC2-49EC-842F-496CBF8B71BB}" srcId="{D3D25B5C-4AEB-4705-A7AC-041B1168593A}" destId="{7B8F5082-1951-49C0-A91A-83619F400D3B}" srcOrd="0" destOrd="0" parTransId="{88230362-43E0-4B38-B3F3-5B86B86F5707}" sibTransId="{4E953B53-43C1-406E-AFB7-596C81D9FD9D}"/>
    <dgm:cxn modelId="{E3BBCE95-A79B-4CB3-AC8E-BC5B156B1CBD}" type="presOf" srcId="{7E4C9FB3-E7A6-4901-B911-8D20C3FD52F0}" destId="{50023C3F-16FE-4984-8D63-4381DE07FB00}" srcOrd="0" destOrd="0" presId="urn:microsoft.com/office/officeart/2005/8/layout/chevron2"/>
    <dgm:cxn modelId="{B8767198-6DFC-4165-BFF6-17F107229186}" type="presOf" srcId="{88AF53E9-7A2E-40AC-AFF3-2C9000DA7053}" destId="{30485481-D413-4A76-BB13-9590E1F4B06F}" srcOrd="0" destOrd="0" presId="urn:microsoft.com/office/officeart/2005/8/layout/chevron2"/>
    <dgm:cxn modelId="{A3A0CAAD-5CE8-4622-9762-AB77CCE3641F}" srcId="{8B2C332F-737B-4DE6-9F2E-7FEED560452D}" destId="{FC5A9E3D-F110-4231-9DF0-B9A4E7CC3121}" srcOrd="1" destOrd="0" parTransId="{9DA5FD85-FA72-4363-ABD9-B63D189DCF61}" sibTransId="{95F50435-1204-4964-BDE8-FDDC57856BD9}"/>
    <dgm:cxn modelId="{C7BBDFBF-A45F-4E76-8750-A456A1589F92}" type="presOf" srcId="{D3D25B5C-4AEB-4705-A7AC-041B1168593A}" destId="{160B9BEE-E845-477A-A005-B2CB68584398}" srcOrd="0" destOrd="0" presId="urn:microsoft.com/office/officeart/2005/8/layout/chevron2"/>
    <dgm:cxn modelId="{D8C5C1CE-DCE3-4212-8CF8-04B8EB338B1C}" srcId="{8B2C332F-737B-4DE6-9F2E-7FEED560452D}" destId="{88AF53E9-7A2E-40AC-AFF3-2C9000DA7053}" srcOrd="3" destOrd="0" parTransId="{664A8840-AC16-477C-A9B3-A1FCFEE8B0A7}" sibTransId="{4DD004C8-C263-44A7-86BD-8086102AB36F}"/>
    <dgm:cxn modelId="{BE17E2D1-2093-4A9D-9C30-CA804AE356BC}" srcId="{8B2C332F-737B-4DE6-9F2E-7FEED560452D}" destId="{D3D25B5C-4AEB-4705-A7AC-041B1168593A}" srcOrd="0" destOrd="0" parTransId="{389B88A1-EA77-4DCC-B82D-02CDE656BB16}" sibTransId="{8D38292D-5626-43E3-B895-44B0550821FC}"/>
    <dgm:cxn modelId="{C156C5D3-7970-4FFA-AB67-D64278C1B09E}" type="presOf" srcId="{8B2C332F-737B-4DE6-9F2E-7FEED560452D}" destId="{D8AD5F3E-B61A-4046-A930-50191EAC6CC7}" srcOrd="0" destOrd="0" presId="urn:microsoft.com/office/officeart/2005/8/layout/chevron2"/>
    <dgm:cxn modelId="{85479CE7-9FC2-4C6B-A17B-4BA87D9BC9E4}" srcId="{88AF53E9-7A2E-40AC-AFF3-2C9000DA7053}" destId="{AA1C3265-4336-492B-8EAD-0E242B69A42C}" srcOrd="0" destOrd="0" parTransId="{F1D78100-F334-4F78-861F-A3E994249A4C}" sibTransId="{40A5B203-9A5F-4307-A33B-B33689F0F877}"/>
    <dgm:cxn modelId="{056F4267-002A-43A0-804E-DB187C8A5121}" type="presParOf" srcId="{D8AD5F3E-B61A-4046-A930-50191EAC6CC7}" destId="{16D5541F-4076-46BA-A637-B94AB69C9EF0}" srcOrd="0" destOrd="0" presId="urn:microsoft.com/office/officeart/2005/8/layout/chevron2"/>
    <dgm:cxn modelId="{994EF450-959E-44CC-B419-4B04167DD42D}" type="presParOf" srcId="{16D5541F-4076-46BA-A637-B94AB69C9EF0}" destId="{160B9BEE-E845-477A-A005-B2CB68584398}" srcOrd="0" destOrd="0" presId="urn:microsoft.com/office/officeart/2005/8/layout/chevron2"/>
    <dgm:cxn modelId="{1CA05130-C7E9-4BDF-AC7B-B5BE8D920CE0}" type="presParOf" srcId="{16D5541F-4076-46BA-A637-B94AB69C9EF0}" destId="{BD672B92-609F-4290-A11D-A6DD2CD8F560}" srcOrd="1" destOrd="0" presId="urn:microsoft.com/office/officeart/2005/8/layout/chevron2"/>
    <dgm:cxn modelId="{639A5568-79A0-441E-8AAB-82DFB78CA9C8}" type="presParOf" srcId="{D8AD5F3E-B61A-4046-A930-50191EAC6CC7}" destId="{D38FF0ED-8BD4-4D91-BF22-7D59DF539C99}" srcOrd="1" destOrd="0" presId="urn:microsoft.com/office/officeart/2005/8/layout/chevron2"/>
    <dgm:cxn modelId="{E8D96876-F13F-4A9F-A93F-C271A1B71D0F}" type="presParOf" srcId="{D8AD5F3E-B61A-4046-A930-50191EAC6CC7}" destId="{26EFB611-814B-4E6B-BC55-FD2989C7B3BA}" srcOrd="2" destOrd="0" presId="urn:microsoft.com/office/officeart/2005/8/layout/chevron2"/>
    <dgm:cxn modelId="{F4070464-D59A-4590-BDC8-6CC433530715}" type="presParOf" srcId="{26EFB611-814B-4E6B-BC55-FD2989C7B3BA}" destId="{822BD2C1-6B7F-491C-A2FF-CE1A2D0C3391}" srcOrd="0" destOrd="0" presId="urn:microsoft.com/office/officeart/2005/8/layout/chevron2"/>
    <dgm:cxn modelId="{DD844F74-14A5-493F-957A-FA3A4AAD6004}" type="presParOf" srcId="{26EFB611-814B-4E6B-BC55-FD2989C7B3BA}" destId="{50023C3F-16FE-4984-8D63-4381DE07FB00}" srcOrd="1" destOrd="0" presId="urn:microsoft.com/office/officeart/2005/8/layout/chevron2"/>
    <dgm:cxn modelId="{919687F7-886E-4F22-A7A4-EC9401CAFA35}" type="presParOf" srcId="{D8AD5F3E-B61A-4046-A930-50191EAC6CC7}" destId="{3DBC3D6D-88B6-44DF-9BC3-6352681853E5}" srcOrd="3" destOrd="0" presId="urn:microsoft.com/office/officeart/2005/8/layout/chevron2"/>
    <dgm:cxn modelId="{0C659A5B-5286-4F95-91AA-C189B8972506}" type="presParOf" srcId="{D8AD5F3E-B61A-4046-A930-50191EAC6CC7}" destId="{AE0CE611-2254-4222-AC4A-60E33D86EBA5}" srcOrd="4" destOrd="0" presId="urn:microsoft.com/office/officeart/2005/8/layout/chevron2"/>
    <dgm:cxn modelId="{DDED8B5F-B30F-4487-A65B-14D62456F629}" type="presParOf" srcId="{AE0CE611-2254-4222-AC4A-60E33D86EBA5}" destId="{EFD730C5-107E-4619-9820-51740A037191}" srcOrd="0" destOrd="0" presId="urn:microsoft.com/office/officeart/2005/8/layout/chevron2"/>
    <dgm:cxn modelId="{7A9A6A82-5B3D-48B9-89CF-1EF9E03AE744}" type="presParOf" srcId="{AE0CE611-2254-4222-AC4A-60E33D86EBA5}" destId="{95C3ABE1-8D0C-4054-A05A-BD7B04F2DEA9}" srcOrd="1" destOrd="0" presId="urn:microsoft.com/office/officeart/2005/8/layout/chevron2"/>
    <dgm:cxn modelId="{5E3A5DF5-E846-4730-8156-11DA2A14F964}" type="presParOf" srcId="{D8AD5F3E-B61A-4046-A930-50191EAC6CC7}" destId="{C649D340-6F8B-419E-81B4-EA6FA0FB062C}" srcOrd="5" destOrd="0" presId="urn:microsoft.com/office/officeart/2005/8/layout/chevron2"/>
    <dgm:cxn modelId="{1958AD59-9C04-4BE8-BD48-79ACD7B38CAC}" type="presParOf" srcId="{D8AD5F3E-B61A-4046-A930-50191EAC6CC7}" destId="{A45B4753-3A91-43AC-BA07-7A64DACFB56E}" srcOrd="6" destOrd="0" presId="urn:microsoft.com/office/officeart/2005/8/layout/chevron2"/>
    <dgm:cxn modelId="{B0BBBC0E-DE3C-4F12-B90B-15D6E72385E0}" type="presParOf" srcId="{A45B4753-3A91-43AC-BA07-7A64DACFB56E}" destId="{30485481-D413-4A76-BB13-9590E1F4B06F}" srcOrd="0" destOrd="0" presId="urn:microsoft.com/office/officeart/2005/8/layout/chevron2"/>
    <dgm:cxn modelId="{A38794B6-8DBB-4BEA-BF87-0466F3D842EC}" type="presParOf" srcId="{A45B4753-3A91-43AC-BA07-7A64DACFB56E}" destId="{A0EC6B2C-491D-420C-8C31-96D7AD2D94F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46608F-8FED-4370-A8A1-54F02B9C32E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1056799E-FA07-46CF-A72F-8665CD9254ED}">
      <dgm:prSet phldrT="[Text]"/>
      <dgm:spPr/>
      <dgm:t>
        <a:bodyPr/>
        <a:lstStyle/>
        <a:p>
          <a:r>
            <a:rPr lang="en-US" dirty="0">
              <a:latin typeface="Times New Roman" panose="02020603050405020304" pitchFamily="18" charset="0"/>
              <a:cs typeface="Times New Roman" panose="02020603050405020304" pitchFamily="18" charset="0"/>
            </a:rPr>
            <a:t>Ticket sales from attendees </a:t>
          </a:r>
        </a:p>
      </dgm:t>
    </dgm:pt>
    <dgm:pt modelId="{E5C4FFD8-6ED0-4BF3-8E00-8836ECF86EF9}" type="parTrans" cxnId="{549E2D1E-3565-45A7-A61E-873BAE90697E}">
      <dgm:prSet/>
      <dgm:spPr/>
      <dgm:t>
        <a:bodyPr/>
        <a:lstStyle/>
        <a:p>
          <a:endParaRPr lang="en-US">
            <a:latin typeface="Times New Roman" panose="02020603050405020304" pitchFamily="18" charset="0"/>
            <a:cs typeface="Times New Roman" panose="02020603050405020304" pitchFamily="18" charset="0"/>
          </a:endParaRPr>
        </a:p>
      </dgm:t>
    </dgm:pt>
    <dgm:pt modelId="{39E06A88-A393-4C88-916A-AEB10C5D28D5}" type="sibTrans" cxnId="{549E2D1E-3565-45A7-A61E-873BAE90697E}">
      <dgm:prSet/>
      <dgm:spPr/>
      <dgm:t>
        <a:bodyPr/>
        <a:lstStyle/>
        <a:p>
          <a:endParaRPr lang="en-US">
            <a:latin typeface="Times New Roman" panose="02020603050405020304" pitchFamily="18" charset="0"/>
            <a:cs typeface="Times New Roman" panose="02020603050405020304" pitchFamily="18" charset="0"/>
          </a:endParaRPr>
        </a:p>
      </dgm:t>
    </dgm:pt>
    <dgm:pt modelId="{8D87CA56-6249-469A-AE11-C60AFDC1A356}">
      <dgm:prSet phldrT="[Text]"/>
      <dgm:spPr/>
      <dgm:t>
        <a:bodyPr/>
        <a:lstStyle/>
        <a:p>
          <a:r>
            <a:rPr lang="en-US" dirty="0">
              <a:latin typeface="Times New Roman" panose="02020603050405020304" pitchFamily="18" charset="0"/>
              <a:cs typeface="Times New Roman" panose="02020603050405020304" pitchFamily="18" charset="0"/>
            </a:rPr>
            <a:t>Participation fee from local vendors </a:t>
          </a:r>
        </a:p>
      </dgm:t>
    </dgm:pt>
    <dgm:pt modelId="{63053138-CE63-4AF1-99D6-2247FE2D721D}" type="parTrans" cxnId="{F29BD1A9-2CF0-464A-9A1C-263940A30748}">
      <dgm:prSet/>
      <dgm:spPr/>
      <dgm:t>
        <a:bodyPr/>
        <a:lstStyle/>
        <a:p>
          <a:endParaRPr lang="en-US">
            <a:latin typeface="Times New Roman" panose="02020603050405020304" pitchFamily="18" charset="0"/>
            <a:cs typeface="Times New Roman" panose="02020603050405020304" pitchFamily="18" charset="0"/>
          </a:endParaRPr>
        </a:p>
      </dgm:t>
    </dgm:pt>
    <dgm:pt modelId="{A1461E26-3567-4DA1-B2FD-BF9FA9CAF3FB}" type="sibTrans" cxnId="{F29BD1A9-2CF0-464A-9A1C-263940A30748}">
      <dgm:prSet/>
      <dgm:spPr/>
      <dgm:t>
        <a:bodyPr/>
        <a:lstStyle/>
        <a:p>
          <a:endParaRPr lang="en-US">
            <a:latin typeface="Times New Roman" panose="02020603050405020304" pitchFamily="18" charset="0"/>
            <a:cs typeface="Times New Roman" panose="02020603050405020304" pitchFamily="18" charset="0"/>
          </a:endParaRPr>
        </a:p>
      </dgm:t>
    </dgm:pt>
    <dgm:pt modelId="{46C2EA9A-8FCE-4735-A23D-8581A5D9DC8E}">
      <dgm:prSet phldrT="[Text]"/>
      <dgm:spPr/>
      <dgm:t>
        <a:bodyPr/>
        <a:lstStyle/>
        <a:p>
          <a:r>
            <a:rPr lang="en-US" dirty="0">
              <a:latin typeface="Times New Roman" panose="02020603050405020304" pitchFamily="18" charset="0"/>
              <a:cs typeface="Times New Roman" panose="02020603050405020304" pitchFamily="18" charset="0"/>
            </a:rPr>
            <a:t>Corporate and local sponsorship </a:t>
          </a:r>
        </a:p>
      </dgm:t>
    </dgm:pt>
    <dgm:pt modelId="{6D99FB29-0E5A-412B-8C4E-F27AC08907A2}" type="parTrans" cxnId="{C543920D-F5E0-414C-BC31-37C33B9EC92C}">
      <dgm:prSet/>
      <dgm:spPr/>
      <dgm:t>
        <a:bodyPr/>
        <a:lstStyle/>
        <a:p>
          <a:endParaRPr lang="en-US">
            <a:latin typeface="Times New Roman" panose="02020603050405020304" pitchFamily="18" charset="0"/>
            <a:cs typeface="Times New Roman" panose="02020603050405020304" pitchFamily="18" charset="0"/>
          </a:endParaRPr>
        </a:p>
      </dgm:t>
    </dgm:pt>
    <dgm:pt modelId="{B3D5F057-5574-44CF-91F5-DE5FE9A6C7FF}" type="sibTrans" cxnId="{C543920D-F5E0-414C-BC31-37C33B9EC92C}">
      <dgm:prSet/>
      <dgm:spPr/>
      <dgm:t>
        <a:bodyPr/>
        <a:lstStyle/>
        <a:p>
          <a:endParaRPr lang="en-US">
            <a:latin typeface="Times New Roman" panose="02020603050405020304" pitchFamily="18" charset="0"/>
            <a:cs typeface="Times New Roman" panose="02020603050405020304" pitchFamily="18" charset="0"/>
          </a:endParaRPr>
        </a:p>
      </dgm:t>
    </dgm:pt>
    <dgm:pt modelId="{1715E2C1-8C40-49F9-987E-32B87E8E6B15}">
      <dgm:prSet phldrT="[Text]"/>
      <dgm:spPr/>
      <dgm:t>
        <a:bodyPr/>
        <a:lstStyle/>
        <a:p>
          <a:r>
            <a:rPr lang="en-US" dirty="0">
              <a:latin typeface="Times New Roman" panose="02020603050405020304" pitchFamily="18" charset="0"/>
              <a:cs typeface="Times New Roman" panose="02020603050405020304" pitchFamily="18" charset="0"/>
            </a:rPr>
            <a:t>Grant support from Visit Wales and Cardiff City Council</a:t>
          </a:r>
        </a:p>
      </dgm:t>
    </dgm:pt>
    <dgm:pt modelId="{32D957C7-9D67-49D9-B6D5-740B399C5212}" type="parTrans" cxnId="{31EB378F-7E60-4D2B-A19C-96AF80D143D3}">
      <dgm:prSet/>
      <dgm:spPr/>
      <dgm:t>
        <a:bodyPr/>
        <a:lstStyle/>
        <a:p>
          <a:endParaRPr lang="en-US">
            <a:latin typeface="Times New Roman" panose="02020603050405020304" pitchFamily="18" charset="0"/>
            <a:cs typeface="Times New Roman" panose="02020603050405020304" pitchFamily="18" charset="0"/>
          </a:endParaRPr>
        </a:p>
      </dgm:t>
    </dgm:pt>
    <dgm:pt modelId="{C1875217-C62E-4DA9-BA57-8496428F191F}" type="sibTrans" cxnId="{31EB378F-7E60-4D2B-A19C-96AF80D143D3}">
      <dgm:prSet/>
      <dgm:spPr/>
      <dgm:t>
        <a:bodyPr/>
        <a:lstStyle/>
        <a:p>
          <a:endParaRPr lang="en-US">
            <a:latin typeface="Times New Roman" panose="02020603050405020304" pitchFamily="18" charset="0"/>
            <a:cs typeface="Times New Roman" panose="02020603050405020304" pitchFamily="18" charset="0"/>
          </a:endParaRPr>
        </a:p>
      </dgm:t>
    </dgm:pt>
    <dgm:pt modelId="{1308F24D-61C3-4A32-AAFB-959DB90FC424}">
      <dgm:prSet phldrT="[Text]"/>
      <dgm:spPr/>
      <dgm:t>
        <a:bodyPr/>
        <a:lstStyle/>
        <a:p>
          <a:r>
            <a:rPr lang="en-US" dirty="0">
              <a:latin typeface="Times New Roman" panose="02020603050405020304" pitchFamily="18" charset="0"/>
              <a:cs typeface="Times New Roman" panose="02020603050405020304" pitchFamily="18" charset="0"/>
            </a:rPr>
            <a:t>Merchandise and food sales commission</a:t>
          </a:r>
        </a:p>
      </dgm:t>
    </dgm:pt>
    <dgm:pt modelId="{32A816B3-CEEA-4D80-94C4-33BEDDF3BA23}" type="parTrans" cxnId="{453BAED5-EB26-4271-B3B9-DDC5698B9C07}">
      <dgm:prSet/>
      <dgm:spPr/>
      <dgm:t>
        <a:bodyPr/>
        <a:lstStyle/>
        <a:p>
          <a:endParaRPr lang="en-US">
            <a:latin typeface="Times New Roman" panose="02020603050405020304" pitchFamily="18" charset="0"/>
            <a:cs typeface="Times New Roman" panose="02020603050405020304" pitchFamily="18" charset="0"/>
          </a:endParaRPr>
        </a:p>
      </dgm:t>
    </dgm:pt>
    <dgm:pt modelId="{07556651-45AB-4892-87A1-E4B31125EC66}" type="sibTrans" cxnId="{453BAED5-EB26-4271-B3B9-DDC5698B9C07}">
      <dgm:prSet/>
      <dgm:spPr/>
      <dgm:t>
        <a:bodyPr/>
        <a:lstStyle/>
        <a:p>
          <a:endParaRPr lang="en-US">
            <a:latin typeface="Times New Roman" panose="02020603050405020304" pitchFamily="18" charset="0"/>
            <a:cs typeface="Times New Roman" panose="02020603050405020304" pitchFamily="18" charset="0"/>
          </a:endParaRPr>
        </a:p>
      </dgm:t>
    </dgm:pt>
    <dgm:pt modelId="{09D30F97-BE92-4709-8F5C-41150DE81C4C}" type="pres">
      <dgm:prSet presAssocID="{7C46608F-8FED-4370-A8A1-54F02B9C32EE}" presName="diagram" presStyleCnt="0">
        <dgm:presLayoutVars>
          <dgm:dir/>
          <dgm:resizeHandles val="exact"/>
        </dgm:presLayoutVars>
      </dgm:prSet>
      <dgm:spPr/>
    </dgm:pt>
    <dgm:pt modelId="{61CD4368-0B42-45F0-970F-B8D52B257818}" type="pres">
      <dgm:prSet presAssocID="{1056799E-FA07-46CF-A72F-8665CD9254ED}" presName="node" presStyleLbl="node1" presStyleIdx="0" presStyleCnt="5">
        <dgm:presLayoutVars>
          <dgm:bulletEnabled val="1"/>
        </dgm:presLayoutVars>
      </dgm:prSet>
      <dgm:spPr/>
    </dgm:pt>
    <dgm:pt modelId="{AB936D46-3DB2-492D-87BB-F139D0DB622D}" type="pres">
      <dgm:prSet presAssocID="{39E06A88-A393-4C88-916A-AEB10C5D28D5}" presName="sibTrans" presStyleCnt="0"/>
      <dgm:spPr/>
    </dgm:pt>
    <dgm:pt modelId="{60CA6E54-16FD-4EDE-A9EB-D43E9C2FAD77}" type="pres">
      <dgm:prSet presAssocID="{8D87CA56-6249-469A-AE11-C60AFDC1A356}" presName="node" presStyleLbl="node1" presStyleIdx="1" presStyleCnt="5">
        <dgm:presLayoutVars>
          <dgm:bulletEnabled val="1"/>
        </dgm:presLayoutVars>
      </dgm:prSet>
      <dgm:spPr/>
    </dgm:pt>
    <dgm:pt modelId="{8A23DA59-EE64-413C-8779-597A57D99C6E}" type="pres">
      <dgm:prSet presAssocID="{A1461E26-3567-4DA1-B2FD-BF9FA9CAF3FB}" presName="sibTrans" presStyleCnt="0"/>
      <dgm:spPr/>
    </dgm:pt>
    <dgm:pt modelId="{0DD61731-B88E-447E-85B2-32AB12562D29}" type="pres">
      <dgm:prSet presAssocID="{46C2EA9A-8FCE-4735-A23D-8581A5D9DC8E}" presName="node" presStyleLbl="node1" presStyleIdx="2" presStyleCnt="5">
        <dgm:presLayoutVars>
          <dgm:bulletEnabled val="1"/>
        </dgm:presLayoutVars>
      </dgm:prSet>
      <dgm:spPr/>
    </dgm:pt>
    <dgm:pt modelId="{B77B12A6-62B2-4A43-9868-C21943B2B166}" type="pres">
      <dgm:prSet presAssocID="{B3D5F057-5574-44CF-91F5-DE5FE9A6C7FF}" presName="sibTrans" presStyleCnt="0"/>
      <dgm:spPr/>
    </dgm:pt>
    <dgm:pt modelId="{3D503DD6-C314-4C1D-9179-5BDB134BCDC4}" type="pres">
      <dgm:prSet presAssocID="{1715E2C1-8C40-49F9-987E-32B87E8E6B15}" presName="node" presStyleLbl="node1" presStyleIdx="3" presStyleCnt="5">
        <dgm:presLayoutVars>
          <dgm:bulletEnabled val="1"/>
        </dgm:presLayoutVars>
      </dgm:prSet>
      <dgm:spPr/>
    </dgm:pt>
    <dgm:pt modelId="{AFD39B75-6528-4471-AD8F-C36D5C9083E8}" type="pres">
      <dgm:prSet presAssocID="{C1875217-C62E-4DA9-BA57-8496428F191F}" presName="sibTrans" presStyleCnt="0"/>
      <dgm:spPr/>
    </dgm:pt>
    <dgm:pt modelId="{E3CEFBB6-B308-4404-A187-E00042D538D7}" type="pres">
      <dgm:prSet presAssocID="{1308F24D-61C3-4A32-AAFB-959DB90FC424}" presName="node" presStyleLbl="node1" presStyleIdx="4" presStyleCnt="5">
        <dgm:presLayoutVars>
          <dgm:bulletEnabled val="1"/>
        </dgm:presLayoutVars>
      </dgm:prSet>
      <dgm:spPr/>
    </dgm:pt>
  </dgm:ptLst>
  <dgm:cxnLst>
    <dgm:cxn modelId="{5397A602-D0A9-4F0D-9752-7AD31553813B}" type="presOf" srcId="{1056799E-FA07-46CF-A72F-8665CD9254ED}" destId="{61CD4368-0B42-45F0-970F-B8D52B257818}" srcOrd="0" destOrd="0" presId="urn:microsoft.com/office/officeart/2005/8/layout/default"/>
    <dgm:cxn modelId="{C543920D-F5E0-414C-BC31-37C33B9EC92C}" srcId="{7C46608F-8FED-4370-A8A1-54F02B9C32EE}" destId="{46C2EA9A-8FCE-4735-A23D-8581A5D9DC8E}" srcOrd="2" destOrd="0" parTransId="{6D99FB29-0E5A-412B-8C4E-F27AC08907A2}" sibTransId="{B3D5F057-5574-44CF-91F5-DE5FE9A6C7FF}"/>
    <dgm:cxn modelId="{C2F90313-B564-46F8-A716-560224ECF360}" type="presOf" srcId="{1308F24D-61C3-4A32-AAFB-959DB90FC424}" destId="{E3CEFBB6-B308-4404-A187-E00042D538D7}" srcOrd="0" destOrd="0" presId="urn:microsoft.com/office/officeart/2005/8/layout/default"/>
    <dgm:cxn modelId="{549E2D1E-3565-45A7-A61E-873BAE90697E}" srcId="{7C46608F-8FED-4370-A8A1-54F02B9C32EE}" destId="{1056799E-FA07-46CF-A72F-8665CD9254ED}" srcOrd="0" destOrd="0" parTransId="{E5C4FFD8-6ED0-4BF3-8E00-8836ECF86EF9}" sibTransId="{39E06A88-A393-4C88-916A-AEB10C5D28D5}"/>
    <dgm:cxn modelId="{A54FCE43-3FEC-4284-AE73-235A00339335}" type="presOf" srcId="{8D87CA56-6249-469A-AE11-C60AFDC1A356}" destId="{60CA6E54-16FD-4EDE-A9EB-D43E9C2FAD77}" srcOrd="0" destOrd="0" presId="urn:microsoft.com/office/officeart/2005/8/layout/default"/>
    <dgm:cxn modelId="{94063875-AB72-4AA1-A617-6B2B78E2725C}" type="presOf" srcId="{1715E2C1-8C40-49F9-987E-32B87E8E6B15}" destId="{3D503DD6-C314-4C1D-9179-5BDB134BCDC4}" srcOrd="0" destOrd="0" presId="urn:microsoft.com/office/officeart/2005/8/layout/default"/>
    <dgm:cxn modelId="{31EB378F-7E60-4D2B-A19C-96AF80D143D3}" srcId="{7C46608F-8FED-4370-A8A1-54F02B9C32EE}" destId="{1715E2C1-8C40-49F9-987E-32B87E8E6B15}" srcOrd="3" destOrd="0" parTransId="{32D957C7-9D67-49D9-B6D5-740B399C5212}" sibTransId="{C1875217-C62E-4DA9-BA57-8496428F191F}"/>
    <dgm:cxn modelId="{F29BD1A9-2CF0-464A-9A1C-263940A30748}" srcId="{7C46608F-8FED-4370-A8A1-54F02B9C32EE}" destId="{8D87CA56-6249-469A-AE11-C60AFDC1A356}" srcOrd="1" destOrd="0" parTransId="{63053138-CE63-4AF1-99D6-2247FE2D721D}" sibTransId="{A1461E26-3567-4DA1-B2FD-BF9FA9CAF3FB}"/>
    <dgm:cxn modelId="{3BFA7BB8-BE17-4536-9CF8-99F682205D0B}" type="presOf" srcId="{46C2EA9A-8FCE-4735-A23D-8581A5D9DC8E}" destId="{0DD61731-B88E-447E-85B2-32AB12562D29}" srcOrd="0" destOrd="0" presId="urn:microsoft.com/office/officeart/2005/8/layout/default"/>
    <dgm:cxn modelId="{453BAED5-EB26-4271-B3B9-DDC5698B9C07}" srcId="{7C46608F-8FED-4370-A8A1-54F02B9C32EE}" destId="{1308F24D-61C3-4A32-AAFB-959DB90FC424}" srcOrd="4" destOrd="0" parTransId="{32A816B3-CEEA-4D80-94C4-33BEDDF3BA23}" sibTransId="{07556651-45AB-4892-87A1-E4B31125EC66}"/>
    <dgm:cxn modelId="{AC791BD7-3353-4310-9283-3F05898A7377}" type="presOf" srcId="{7C46608F-8FED-4370-A8A1-54F02B9C32EE}" destId="{09D30F97-BE92-4709-8F5C-41150DE81C4C}" srcOrd="0" destOrd="0" presId="urn:microsoft.com/office/officeart/2005/8/layout/default"/>
    <dgm:cxn modelId="{73929811-9F1F-4930-A2FB-78491325BF4D}" type="presParOf" srcId="{09D30F97-BE92-4709-8F5C-41150DE81C4C}" destId="{61CD4368-0B42-45F0-970F-B8D52B257818}" srcOrd="0" destOrd="0" presId="urn:microsoft.com/office/officeart/2005/8/layout/default"/>
    <dgm:cxn modelId="{80DBE09B-57B3-434B-9F43-19DB6A7B6170}" type="presParOf" srcId="{09D30F97-BE92-4709-8F5C-41150DE81C4C}" destId="{AB936D46-3DB2-492D-87BB-F139D0DB622D}" srcOrd="1" destOrd="0" presId="urn:microsoft.com/office/officeart/2005/8/layout/default"/>
    <dgm:cxn modelId="{4A905528-5A51-41D8-A1CB-F290DF660189}" type="presParOf" srcId="{09D30F97-BE92-4709-8F5C-41150DE81C4C}" destId="{60CA6E54-16FD-4EDE-A9EB-D43E9C2FAD77}" srcOrd="2" destOrd="0" presId="urn:microsoft.com/office/officeart/2005/8/layout/default"/>
    <dgm:cxn modelId="{0A07F26F-246B-4DE4-8900-F274949E5C3B}" type="presParOf" srcId="{09D30F97-BE92-4709-8F5C-41150DE81C4C}" destId="{8A23DA59-EE64-413C-8779-597A57D99C6E}" srcOrd="3" destOrd="0" presId="urn:microsoft.com/office/officeart/2005/8/layout/default"/>
    <dgm:cxn modelId="{7BABAA17-FE9B-4949-AB87-B94E16C99EFE}" type="presParOf" srcId="{09D30F97-BE92-4709-8F5C-41150DE81C4C}" destId="{0DD61731-B88E-447E-85B2-32AB12562D29}" srcOrd="4" destOrd="0" presId="urn:microsoft.com/office/officeart/2005/8/layout/default"/>
    <dgm:cxn modelId="{9CD352F0-7E50-42D7-8595-2CAFD0681A10}" type="presParOf" srcId="{09D30F97-BE92-4709-8F5C-41150DE81C4C}" destId="{B77B12A6-62B2-4A43-9868-C21943B2B166}" srcOrd="5" destOrd="0" presId="urn:microsoft.com/office/officeart/2005/8/layout/default"/>
    <dgm:cxn modelId="{51E4763F-B563-478F-B845-8F10266694F9}" type="presParOf" srcId="{09D30F97-BE92-4709-8F5C-41150DE81C4C}" destId="{3D503DD6-C314-4C1D-9179-5BDB134BCDC4}" srcOrd="6" destOrd="0" presId="urn:microsoft.com/office/officeart/2005/8/layout/default"/>
    <dgm:cxn modelId="{7B37180A-AF51-4683-A76F-1C985CE8F716}" type="presParOf" srcId="{09D30F97-BE92-4709-8F5C-41150DE81C4C}" destId="{AFD39B75-6528-4471-AD8F-C36D5C9083E8}" srcOrd="7" destOrd="0" presId="urn:microsoft.com/office/officeart/2005/8/layout/default"/>
    <dgm:cxn modelId="{A936ACFA-2672-4534-B80F-598A589F2097}" type="presParOf" srcId="{09D30F97-BE92-4709-8F5C-41150DE81C4C}" destId="{E3CEFBB6-B308-4404-A187-E00042D538D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31097-C6DB-4BA3-884E-9DC0EEACEB7C}">
      <dsp:nvSpPr>
        <dsp:cNvPr id="0" name=""/>
        <dsp:cNvSpPr/>
      </dsp:nvSpPr>
      <dsp:spPr>
        <a:xfrm>
          <a:off x="0" y="610159"/>
          <a:ext cx="8553450" cy="9072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C0CEA5-9609-4B92-B6EF-9073C322E9FE}">
      <dsp:nvSpPr>
        <dsp:cNvPr id="0" name=""/>
        <dsp:cNvSpPr/>
      </dsp:nvSpPr>
      <dsp:spPr>
        <a:xfrm>
          <a:off x="427672" y="78799"/>
          <a:ext cx="5987415" cy="10627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 event follows the “Year of Croeso” campaign to bring warmth, culture, and welcome to everyone.</a:t>
          </a:r>
        </a:p>
      </dsp:txBody>
      <dsp:txXfrm>
        <a:off x="479550" y="130677"/>
        <a:ext cx="5883659" cy="958964"/>
      </dsp:txXfrm>
    </dsp:sp>
    <dsp:sp modelId="{ED7DBEA1-C060-462C-8D89-E79CEE842C7F}">
      <dsp:nvSpPr>
        <dsp:cNvPr id="0" name=""/>
        <dsp:cNvSpPr/>
      </dsp:nvSpPr>
      <dsp:spPr>
        <a:xfrm>
          <a:off x="0" y="2243119"/>
          <a:ext cx="8553450" cy="907200"/>
        </a:xfrm>
        <a:prstGeom prst="rect">
          <a:avLst/>
        </a:prstGeom>
        <a:solidFill>
          <a:schemeClr val="lt1">
            <a:alpha val="90000"/>
            <a:hueOff val="0"/>
            <a:satOff val="0"/>
            <a:lumOff val="0"/>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dsp:style>
    </dsp:sp>
    <dsp:sp modelId="{7C80B12E-A4FA-4BF0-898B-DB121675FF9A}">
      <dsp:nvSpPr>
        <dsp:cNvPr id="0" name=""/>
        <dsp:cNvSpPr/>
      </dsp:nvSpPr>
      <dsp:spPr>
        <a:xfrm>
          <a:off x="427672" y="1711759"/>
          <a:ext cx="5987415" cy="1062720"/>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It helps to keep Wales’ food and hospitality traditions alive by promoting them to visitors.</a:t>
          </a:r>
        </a:p>
      </dsp:txBody>
      <dsp:txXfrm>
        <a:off x="479550" y="1763637"/>
        <a:ext cx="5883659" cy="958964"/>
      </dsp:txXfrm>
    </dsp:sp>
    <dsp:sp modelId="{0B0D1B17-7EE4-4DC2-8B02-DB2275606A62}">
      <dsp:nvSpPr>
        <dsp:cNvPr id="0" name=""/>
        <dsp:cNvSpPr/>
      </dsp:nvSpPr>
      <dsp:spPr>
        <a:xfrm>
          <a:off x="0" y="3876079"/>
          <a:ext cx="8553450" cy="907200"/>
        </a:xfrm>
        <a:prstGeom prst="rect">
          <a:avLst/>
        </a:prstGeom>
        <a:solidFill>
          <a:schemeClr val="lt1">
            <a:alpha val="90000"/>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025E68F9-5A0B-408A-9C55-397CD6D5B1F4}">
      <dsp:nvSpPr>
        <dsp:cNvPr id="0" name=""/>
        <dsp:cNvSpPr/>
      </dsp:nvSpPr>
      <dsp:spPr>
        <a:xfrm>
          <a:off x="427672" y="3344719"/>
          <a:ext cx="5987415" cy="106272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Celebrates Welsh culture through food and bringing people together.</a:t>
          </a:r>
        </a:p>
      </dsp:txBody>
      <dsp:txXfrm>
        <a:off x="479550" y="3396597"/>
        <a:ext cx="5883659" cy="958964"/>
      </dsp:txXfrm>
    </dsp:sp>
    <dsp:sp modelId="{0A491E3E-8514-48DE-B875-7E29DB3CF36D}">
      <dsp:nvSpPr>
        <dsp:cNvPr id="0" name=""/>
        <dsp:cNvSpPr/>
      </dsp:nvSpPr>
      <dsp:spPr>
        <a:xfrm>
          <a:off x="0" y="5509040"/>
          <a:ext cx="8553450" cy="907200"/>
        </a:xfrm>
        <a:prstGeom prst="rect">
          <a:avLst/>
        </a:prstGeom>
        <a:solidFill>
          <a:schemeClr val="lt1">
            <a:alpha val="90000"/>
            <a:hueOff val="0"/>
            <a:satOff val="0"/>
            <a:lumOff val="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dsp:style>
    </dsp:sp>
    <dsp:sp modelId="{2DE0A0DB-9A59-449E-965B-9CCBAA097E2C}">
      <dsp:nvSpPr>
        <dsp:cNvPr id="0" name=""/>
        <dsp:cNvSpPr/>
      </dsp:nvSpPr>
      <dsp:spPr>
        <a:xfrm>
          <a:off x="427672" y="4977680"/>
          <a:ext cx="5987415" cy="1062720"/>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Further, Visit Wales is working to help communities give tourists local experiences and help boost tourism in the region.</a:t>
          </a:r>
        </a:p>
      </dsp:txBody>
      <dsp:txXfrm>
        <a:off x="479550" y="5029558"/>
        <a:ext cx="5883659" cy="958964"/>
      </dsp:txXfrm>
    </dsp:sp>
    <dsp:sp modelId="{C1621E45-D98F-4DE4-981D-6CD81E5D18E2}">
      <dsp:nvSpPr>
        <dsp:cNvPr id="0" name=""/>
        <dsp:cNvSpPr/>
      </dsp:nvSpPr>
      <dsp:spPr>
        <a:xfrm>
          <a:off x="0" y="7142000"/>
          <a:ext cx="8553450" cy="9072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58DB4758-FC9A-4D13-AEF1-B46DF54B9C23}">
      <dsp:nvSpPr>
        <dsp:cNvPr id="0" name=""/>
        <dsp:cNvSpPr/>
      </dsp:nvSpPr>
      <dsp:spPr>
        <a:xfrm>
          <a:off x="427672" y="6610640"/>
          <a:ext cx="5987415" cy="10627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Reflects feedback from 2024, showing people want more real and local celebrations.</a:t>
          </a:r>
        </a:p>
      </dsp:txBody>
      <dsp:txXfrm>
        <a:off x="479550" y="6662518"/>
        <a:ext cx="5883659" cy="958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EBC09-21E0-498C-9A2D-12A569192845}">
      <dsp:nvSpPr>
        <dsp:cNvPr id="0" name=""/>
        <dsp:cNvSpPr/>
      </dsp:nvSpPr>
      <dsp:spPr>
        <a:xfrm rot="16200000">
          <a:off x="-2336611" y="2338552"/>
          <a:ext cx="6581655" cy="1904551"/>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Strengths</a:t>
          </a:r>
          <a:r>
            <a:rPr lang="en-US" sz="2000" kern="1200" dirty="0">
              <a:latin typeface="Times New Roman" panose="02020603050405020304" pitchFamily="18" charset="0"/>
              <a:cs typeface="Times New Roman" panose="02020603050405020304" pitchFamily="18" charset="0"/>
            </a:rPr>
            <a:t> </a:t>
          </a:r>
        </a:p>
        <a:p>
          <a:pPr marL="0" lvl="0" indent="0" algn="ctr" defTabSz="1066800">
            <a:lnSpc>
              <a:spcPct val="90000"/>
            </a:lnSpc>
            <a:spcBef>
              <a:spcPct val="0"/>
            </a:spcBef>
            <a:spcAft>
              <a:spcPct val="35000"/>
            </a:spcAft>
            <a:buNone/>
          </a:pPr>
          <a:endParaRPr lang="en-US" sz="2000" kern="1200" dirty="0">
            <a:latin typeface="Times New Roman" panose="02020603050405020304" pitchFamily="18" charset="0"/>
            <a:cs typeface="Times New Roman" panose="02020603050405020304" pitchFamily="18" charset="0"/>
          </a:endParaRPr>
        </a:p>
        <a:p>
          <a:pPr marL="0" lvl="0" indent="0" algn="ctr" defTabSz="10668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Unique and original concept	</a:t>
          </a:r>
        </a:p>
        <a:p>
          <a:pPr marL="0" lvl="0" indent="0" algn="ctr" defTabSz="10668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Strong cultural alignment with Croeso	</a:t>
          </a:r>
        </a:p>
        <a:p>
          <a:pPr marL="0" lvl="0" indent="0" algn="ctr" defTabSz="10668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High potential for media attention</a:t>
          </a:r>
        </a:p>
      </dsp:txBody>
      <dsp:txXfrm rot="5400000">
        <a:off x="1941" y="1316331"/>
        <a:ext cx="1904551" cy="3948993"/>
      </dsp:txXfrm>
    </dsp:sp>
    <dsp:sp modelId="{3E7DE4F7-DCFF-4270-8B8B-7C46F8656C42}">
      <dsp:nvSpPr>
        <dsp:cNvPr id="0" name=""/>
        <dsp:cNvSpPr/>
      </dsp:nvSpPr>
      <dsp:spPr>
        <a:xfrm rot="16200000">
          <a:off x="-289218" y="2338552"/>
          <a:ext cx="6581655" cy="1904551"/>
        </a:xfrm>
        <a:prstGeom prst="flowChartManualOperati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758"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Weaknesses</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Weather-dependence (outdoor setting)</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Limited awareness of Welsh desserts abroad</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Initial funding and sponsorship challenges</a:t>
          </a:r>
        </a:p>
      </dsp:txBody>
      <dsp:txXfrm rot="5400000">
        <a:off x="2049334" y="1316331"/>
        <a:ext cx="1904551" cy="3948993"/>
      </dsp:txXfrm>
    </dsp:sp>
    <dsp:sp modelId="{D0F90AC6-C504-4D9C-98C8-290C1FAA8BFE}">
      <dsp:nvSpPr>
        <dsp:cNvPr id="0" name=""/>
        <dsp:cNvSpPr/>
      </dsp:nvSpPr>
      <dsp:spPr>
        <a:xfrm rot="16200000">
          <a:off x="1758175" y="2338552"/>
          <a:ext cx="6581655" cy="1904551"/>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758"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Opportunities</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Growth in culinary tourism	</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Local vendor and tourism partnerships (Tinakhat and Viriyachaikul, 2023)</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Attracting international food enthusiasts (Moreo et al., 2022)</a:t>
          </a:r>
        </a:p>
      </dsp:txBody>
      <dsp:txXfrm rot="5400000">
        <a:off x="4096727" y="1316331"/>
        <a:ext cx="1904551" cy="3948993"/>
      </dsp:txXfrm>
    </dsp:sp>
    <dsp:sp modelId="{25339F32-74C6-4CBA-B251-72C66A6127B3}">
      <dsp:nvSpPr>
        <dsp:cNvPr id="0" name=""/>
        <dsp:cNvSpPr/>
      </dsp:nvSpPr>
      <dsp:spPr>
        <a:xfrm rot="16200000">
          <a:off x="3805568" y="2338552"/>
          <a:ext cx="6581655" cy="1904551"/>
        </a:xfrm>
        <a:prstGeom prst="flowChartManualOperati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758"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Threats</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Economic downturn affecting travel</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Health/safety regulations impact operations</a:t>
          </a:r>
        </a:p>
      </dsp:txBody>
      <dsp:txXfrm rot="5400000">
        <a:off x="6144120" y="1316331"/>
        <a:ext cx="1904551" cy="39489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BD58-2607-4873-987D-47C0393AD7D1}">
      <dsp:nvSpPr>
        <dsp:cNvPr id="0" name=""/>
        <dsp:cNvSpPr/>
      </dsp:nvSpPr>
      <dsp:spPr>
        <a:xfrm>
          <a:off x="4211322" y="4064000"/>
          <a:ext cx="1013073" cy="2895600"/>
        </a:xfrm>
        <a:custGeom>
          <a:avLst/>
          <a:gdLst/>
          <a:ahLst/>
          <a:cxnLst/>
          <a:rect l="0" t="0" r="0" b="0"/>
          <a:pathLst>
            <a:path>
              <a:moveTo>
                <a:pt x="0" y="0"/>
              </a:moveTo>
              <a:lnTo>
                <a:pt x="506536" y="0"/>
              </a:lnTo>
              <a:lnTo>
                <a:pt x="506536" y="2895600"/>
              </a:lnTo>
              <a:lnTo>
                <a:pt x="1013073" y="2895600"/>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41166" y="5435107"/>
        <a:ext cx="153385" cy="153385"/>
      </dsp:txXfrm>
    </dsp:sp>
    <dsp:sp modelId="{A92B4E99-EAF4-4560-9954-FA78CC2004C1}">
      <dsp:nvSpPr>
        <dsp:cNvPr id="0" name=""/>
        <dsp:cNvSpPr/>
      </dsp:nvSpPr>
      <dsp:spPr>
        <a:xfrm>
          <a:off x="4211322" y="4064000"/>
          <a:ext cx="1013073" cy="965199"/>
        </a:xfrm>
        <a:custGeom>
          <a:avLst/>
          <a:gdLst/>
          <a:ahLst/>
          <a:cxnLst/>
          <a:rect l="0" t="0" r="0" b="0"/>
          <a:pathLst>
            <a:path>
              <a:moveTo>
                <a:pt x="0" y="0"/>
              </a:moveTo>
              <a:lnTo>
                <a:pt x="506536" y="0"/>
              </a:lnTo>
              <a:lnTo>
                <a:pt x="506536" y="965199"/>
              </a:lnTo>
              <a:lnTo>
                <a:pt x="1013073" y="965199"/>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82877" y="4511618"/>
        <a:ext cx="69963" cy="69963"/>
      </dsp:txXfrm>
    </dsp:sp>
    <dsp:sp modelId="{FD389F0B-6B89-4B98-A46D-5727AD21E1DA}">
      <dsp:nvSpPr>
        <dsp:cNvPr id="0" name=""/>
        <dsp:cNvSpPr/>
      </dsp:nvSpPr>
      <dsp:spPr>
        <a:xfrm>
          <a:off x="4211322" y="3098799"/>
          <a:ext cx="1013073" cy="965200"/>
        </a:xfrm>
        <a:custGeom>
          <a:avLst/>
          <a:gdLst/>
          <a:ahLst/>
          <a:cxnLst/>
          <a:rect l="0" t="0" r="0" b="0"/>
          <a:pathLst>
            <a:path>
              <a:moveTo>
                <a:pt x="0" y="965200"/>
              </a:moveTo>
              <a:lnTo>
                <a:pt x="506536" y="965200"/>
              </a:lnTo>
              <a:lnTo>
                <a:pt x="506536" y="0"/>
              </a:lnTo>
              <a:lnTo>
                <a:pt x="1013073" y="0"/>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82877" y="3546418"/>
        <a:ext cx="69963" cy="69963"/>
      </dsp:txXfrm>
    </dsp:sp>
    <dsp:sp modelId="{AAFF9392-5D7F-4D7B-8249-6D1C32E9753A}">
      <dsp:nvSpPr>
        <dsp:cNvPr id="0" name=""/>
        <dsp:cNvSpPr/>
      </dsp:nvSpPr>
      <dsp:spPr>
        <a:xfrm>
          <a:off x="4211322" y="1168399"/>
          <a:ext cx="1013073" cy="2895600"/>
        </a:xfrm>
        <a:custGeom>
          <a:avLst/>
          <a:gdLst/>
          <a:ahLst/>
          <a:cxnLst/>
          <a:rect l="0" t="0" r="0" b="0"/>
          <a:pathLst>
            <a:path>
              <a:moveTo>
                <a:pt x="0" y="2895600"/>
              </a:moveTo>
              <a:lnTo>
                <a:pt x="506536" y="2895600"/>
              </a:lnTo>
              <a:lnTo>
                <a:pt x="506536" y="0"/>
              </a:lnTo>
              <a:lnTo>
                <a:pt x="1013073" y="0"/>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41166" y="2539507"/>
        <a:ext cx="153385" cy="153385"/>
      </dsp:txXfrm>
    </dsp:sp>
    <dsp:sp modelId="{A6707B75-C2A5-4A1F-B246-067DAE457DD8}">
      <dsp:nvSpPr>
        <dsp:cNvPr id="0" name=""/>
        <dsp:cNvSpPr/>
      </dsp:nvSpPr>
      <dsp:spPr>
        <a:xfrm rot="16200000">
          <a:off x="-624837" y="3291840"/>
          <a:ext cx="8128000"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Segmentation Type</a:t>
          </a:r>
        </a:p>
      </dsp:txBody>
      <dsp:txXfrm>
        <a:off x="-624837" y="3291840"/>
        <a:ext cx="8128000" cy="1544320"/>
      </dsp:txXfrm>
    </dsp:sp>
    <dsp:sp modelId="{4C7A1801-7ED4-4BBF-AFFE-3549146428CC}">
      <dsp:nvSpPr>
        <dsp:cNvPr id="0" name=""/>
        <dsp:cNvSpPr/>
      </dsp:nvSpPr>
      <dsp:spPr>
        <a:xfrm>
          <a:off x="5224396" y="396239"/>
          <a:ext cx="6662784"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Demographic: Families, professionals, students, middle to high income</a:t>
          </a:r>
        </a:p>
      </dsp:txBody>
      <dsp:txXfrm>
        <a:off x="5224396" y="396239"/>
        <a:ext cx="6662784" cy="1544320"/>
      </dsp:txXfrm>
    </dsp:sp>
    <dsp:sp modelId="{8A1E9A88-79DF-4A45-9A59-FE1FE29166D5}">
      <dsp:nvSpPr>
        <dsp:cNvPr id="0" name=""/>
        <dsp:cNvSpPr/>
      </dsp:nvSpPr>
      <dsp:spPr>
        <a:xfrm>
          <a:off x="5224396" y="2326639"/>
          <a:ext cx="6815201"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Geographic: Europe, USA, Asia, Welsh diaspora globally</a:t>
          </a:r>
        </a:p>
      </dsp:txBody>
      <dsp:txXfrm>
        <a:off x="5224396" y="2326639"/>
        <a:ext cx="6815201" cy="1544320"/>
      </dsp:txXfrm>
    </dsp:sp>
    <dsp:sp modelId="{C356A5D9-308B-4670-8C2E-1525A3D46F7B}">
      <dsp:nvSpPr>
        <dsp:cNvPr id="0" name=""/>
        <dsp:cNvSpPr/>
      </dsp:nvSpPr>
      <dsp:spPr>
        <a:xfrm>
          <a:off x="5224396" y="4257039"/>
          <a:ext cx="6741753"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Psychographic: Food lovers, culture seekers, nostalgic Welsh expats</a:t>
          </a:r>
        </a:p>
      </dsp:txBody>
      <dsp:txXfrm>
        <a:off x="5224396" y="4257039"/>
        <a:ext cx="6741753" cy="1544320"/>
      </dsp:txXfrm>
    </dsp:sp>
    <dsp:sp modelId="{FBC90F61-D1C2-492E-B5B6-AEC6346F48FC}">
      <dsp:nvSpPr>
        <dsp:cNvPr id="0" name=""/>
        <dsp:cNvSpPr/>
      </dsp:nvSpPr>
      <dsp:spPr>
        <a:xfrm>
          <a:off x="5224396" y="6187440"/>
          <a:ext cx="6741753"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Behavioural: Experience-driven tourists, repeat cultural event goers </a:t>
          </a:r>
        </a:p>
      </dsp:txBody>
      <dsp:txXfrm>
        <a:off x="5224396" y="6187440"/>
        <a:ext cx="6741753" cy="15443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B9BEE-E845-477A-A005-B2CB68584398}">
      <dsp:nvSpPr>
        <dsp:cNvPr id="0" name=""/>
        <dsp:cNvSpPr/>
      </dsp:nvSpPr>
      <dsp:spPr>
        <a:xfrm rot="5400000">
          <a:off x="-319965" y="328635"/>
          <a:ext cx="2133102" cy="1493171"/>
        </a:xfrm>
        <a:prstGeom prst="chevron">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Staffing</a:t>
          </a:r>
        </a:p>
      </dsp:txBody>
      <dsp:txXfrm rot="-5400000">
        <a:off x="1" y="755256"/>
        <a:ext cx="1493171" cy="639931"/>
      </dsp:txXfrm>
    </dsp:sp>
    <dsp:sp modelId="{BD672B92-609F-4290-A11D-A6DD2CD8F560}">
      <dsp:nvSpPr>
        <dsp:cNvPr id="0" name=""/>
        <dsp:cNvSpPr/>
      </dsp:nvSpPr>
      <dsp:spPr>
        <a:xfrm rot="5400000">
          <a:off x="6149327" y="-4647485"/>
          <a:ext cx="1386516" cy="10698828"/>
        </a:xfrm>
        <a:prstGeom prst="round2Same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Event managers, hospitality staff (Shupjatskij and Laurikainen, 2023), interpreters, performers, and volunteers (Li and Robertson, 2018)</a:t>
          </a:r>
        </a:p>
      </dsp:txBody>
      <dsp:txXfrm rot="-5400000">
        <a:off x="1493171" y="76355"/>
        <a:ext cx="10631144" cy="1251148"/>
      </dsp:txXfrm>
    </dsp:sp>
    <dsp:sp modelId="{822BD2C1-6B7F-491C-A2FF-CE1A2D0C3391}">
      <dsp:nvSpPr>
        <dsp:cNvPr id="0" name=""/>
        <dsp:cNvSpPr/>
      </dsp:nvSpPr>
      <dsp:spPr>
        <a:xfrm rot="5400000">
          <a:off x="-319965" y="2321154"/>
          <a:ext cx="2133102" cy="1493171"/>
        </a:xfrm>
        <a:prstGeom prst="chevron">
          <a:avLst/>
        </a:prstGeom>
        <a:solidFill>
          <a:schemeClr val="accent2">
            <a:hueOff val="1560506"/>
            <a:satOff val="-1946"/>
            <a:lumOff val="458"/>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Catering</a:t>
          </a:r>
        </a:p>
      </dsp:txBody>
      <dsp:txXfrm rot="-5400000">
        <a:off x="1" y="2747775"/>
        <a:ext cx="1493171" cy="639931"/>
      </dsp:txXfrm>
    </dsp:sp>
    <dsp:sp modelId="{50023C3F-16FE-4984-8D63-4381DE07FB00}">
      <dsp:nvSpPr>
        <dsp:cNvPr id="0" name=""/>
        <dsp:cNvSpPr/>
      </dsp:nvSpPr>
      <dsp:spPr>
        <a:xfrm rot="5400000">
          <a:off x="6149327" y="-2654966"/>
          <a:ext cx="1386516" cy="10698828"/>
        </a:xfrm>
        <a:prstGeom prst="round2SameRect">
          <a:avLst/>
        </a:prstGeom>
        <a:solidFill>
          <a:schemeClr val="lt1">
            <a:alpha val="90000"/>
            <a:hueOff val="0"/>
            <a:satOff val="0"/>
            <a:lumOff val="0"/>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Partnerships with local Welsh food vendors for authentic offerings (Haven et al., 2022)</a:t>
          </a:r>
        </a:p>
      </dsp:txBody>
      <dsp:txXfrm rot="-5400000">
        <a:off x="1493171" y="2068874"/>
        <a:ext cx="10631144" cy="1251148"/>
      </dsp:txXfrm>
    </dsp:sp>
    <dsp:sp modelId="{EFD730C5-107E-4619-9820-51740A037191}">
      <dsp:nvSpPr>
        <dsp:cNvPr id="0" name=""/>
        <dsp:cNvSpPr/>
      </dsp:nvSpPr>
      <dsp:spPr>
        <a:xfrm rot="5400000">
          <a:off x="-319965" y="4313673"/>
          <a:ext cx="2133102" cy="1493171"/>
        </a:xfrm>
        <a:prstGeom prst="chevron">
          <a:avLst/>
        </a:prstGeom>
        <a:solidFill>
          <a:schemeClr val="accent2">
            <a:hueOff val="3121013"/>
            <a:satOff val="-3893"/>
            <a:lumOff val="915"/>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Logistics</a:t>
          </a:r>
        </a:p>
      </dsp:txBody>
      <dsp:txXfrm rot="-5400000">
        <a:off x="1" y="4740294"/>
        <a:ext cx="1493171" cy="639931"/>
      </dsp:txXfrm>
    </dsp:sp>
    <dsp:sp modelId="{95C3ABE1-8D0C-4054-A05A-BD7B04F2DEA9}">
      <dsp:nvSpPr>
        <dsp:cNvPr id="0" name=""/>
        <dsp:cNvSpPr/>
      </dsp:nvSpPr>
      <dsp:spPr>
        <a:xfrm rot="5400000">
          <a:off x="6149327" y="-662447"/>
          <a:ext cx="1386516" cy="10698828"/>
        </a:xfrm>
        <a:prstGeom prst="round2SameRect">
          <a:avLst/>
        </a:prstGeom>
        <a:solidFill>
          <a:schemeClr val="lt1">
            <a:alpha val="90000"/>
            <a:hueOff val="0"/>
            <a:satOff val="0"/>
            <a:lumOff val="0"/>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Parking facilities, accessibility for disabled guests, and eco-friendly and sustainable practices</a:t>
          </a:r>
        </a:p>
      </dsp:txBody>
      <dsp:txXfrm rot="-5400000">
        <a:off x="1493171" y="4061393"/>
        <a:ext cx="10631144" cy="1251148"/>
      </dsp:txXfrm>
    </dsp:sp>
    <dsp:sp modelId="{30485481-D413-4A76-BB13-9590E1F4B06F}">
      <dsp:nvSpPr>
        <dsp:cNvPr id="0" name=""/>
        <dsp:cNvSpPr/>
      </dsp:nvSpPr>
      <dsp:spPr>
        <a:xfrm rot="5400000">
          <a:off x="-319965" y="6306192"/>
          <a:ext cx="2133102" cy="1493171"/>
        </a:xfrm>
        <a:prstGeom prst="chevron">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Technical Setup</a:t>
          </a:r>
        </a:p>
      </dsp:txBody>
      <dsp:txXfrm rot="-5400000">
        <a:off x="1" y="6732813"/>
        <a:ext cx="1493171" cy="639931"/>
      </dsp:txXfrm>
    </dsp:sp>
    <dsp:sp modelId="{A0EC6B2C-491D-420C-8C31-96D7AD2D94FE}">
      <dsp:nvSpPr>
        <dsp:cNvPr id="0" name=""/>
        <dsp:cNvSpPr/>
      </dsp:nvSpPr>
      <dsp:spPr>
        <a:xfrm rot="5400000">
          <a:off x="6148963" y="1330436"/>
          <a:ext cx="1387245" cy="10698828"/>
        </a:xfrm>
        <a:prstGeom prst="round2Same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Audio-visual equipment (Dickinson, 2021), professional lighting, stage design for contests and performances (Levy et al., 2017)</a:t>
          </a:r>
        </a:p>
      </dsp:txBody>
      <dsp:txXfrm rot="-5400000">
        <a:off x="1493172" y="6053947"/>
        <a:ext cx="10631108" cy="1251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D4368-0B42-45F0-970F-B8D52B257818}">
      <dsp:nvSpPr>
        <dsp:cNvPr id="0" name=""/>
        <dsp:cNvSpPr/>
      </dsp:nvSpPr>
      <dsp:spPr>
        <a:xfrm>
          <a:off x="1832967" y="3968"/>
          <a:ext cx="4060031" cy="243601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Ticket sales from attendees </a:t>
          </a:r>
        </a:p>
      </dsp:txBody>
      <dsp:txXfrm>
        <a:off x="1832967" y="3968"/>
        <a:ext cx="4060031" cy="2436018"/>
      </dsp:txXfrm>
    </dsp:sp>
    <dsp:sp modelId="{60CA6E54-16FD-4EDE-A9EB-D43E9C2FAD77}">
      <dsp:nvSpPr>
        <dsp:cNvPr id="0" name=""/>
        <dsp:cNvSpPr/>
      </dsp:nvSpPr>
      <dsp:spPr>
        <a:xfrm>
          <a:off x="6299001" y="3968"/>
          <a:ext cx="4060031" cy="2436018"/>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Participation fee from local vendors </a:t>
          </a:r>
        </a:p>
      </dsp:txBody>
      <dsp:txXfrm>
        <a:off x="6299001" y="3968"/>
        <a:ext cx="4060031" cy="2436018"/>
      </dsp:txXfrm>
    </dsp:sp>
    <dsp:sp modelId="{0DD61731-B88E-447E-85B2-32AB12562D29}">
      <dsp:nvSpPr>
        <dsp:cNvPr id="0" name=""/>
        <dsp:cNvSpPr/>
      </dsp:nvSpPr>
      <dsp:spPr>
        <a:xfrm>
          <a:off x="1832967" y="2845990"/>
          <a:ext cx="4060031" cy="2436018"/>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Corporate and local sponsorship </a:t>
          </a:r>
        </a:p>
      </dsp:txBody>
      <dsp:txXfrm>
        <a:off x="1832967" y="2845990"/>
        <a:ext cx="4060031" cy="2436018"/>
      </dsp:txXfrm>
    </dsp:sp>
    <dsp:sp modelId="{3D503DD6-C314-4C1D-9179-5BDB134BCDC4}">
      <dsp:nvSpPr>
        <dsp:cNvPr id="0" name=""/>
        <dsp:cNvSpPr/>
      </dsp:nvSpPr>
      <dsp:spPr>
        <a:xfrm>
          <a:off x="6299001" y="2845990"/>
          <a:ext cx="4060031" cy="2436018"/>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Grant support from Visit Wales and Cardiff City Council</a:t>
          </a:r>
        </a:p>
      </dsp:txBody>
      <dsp:txXfrm>
        <a:off x="6299001" y="2845990"/>
        <a:ext cx="4060031" cy="2436018"/>
      </dsp:txXfrm>
    </dsp:sp>
    <dsp:sp modelId="{E3CEFBB6-B308-4404-A187-E00042D538D7}">
      <dsp:nvSpPr>
        <dsp:cNvPr id="0" name=""/>
        <dsp:cNvSpPr/>
      </dsp:nvSpPr>
      <dsp:spPr>
        <a:xfrm>
          <a:off x="4065984" y="5688012"/>
          <a:ext cx="4060031" cy="2436018"/>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Merchandise and food sales commission</a:t>
          </a:r>
        </a:p>
      </dsp:txBody>
      <dsp:txXfrm>
        <a:off x="4065984" y="5688012"/>
        <a:ext cx="4060031" cy="243601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8D97AF-F449-469B-B8A3-CC92B43E3B0F}" type="datetimeFigureOut">
              <a:rPr lang="en-US" smtClean="0"/>
              <a:t>5/19/2025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73449-0DA8-4F8D-BE7A-F8E9F9C7136F}" type="slidenum">
              <a:rPr lang="en-US" smtClean="0"/>
              <a:t>‹#›</a:t>
            </a:fld>
            <a:endParaRPr lang="en-US"/>
          </a:p>
        </p:txBody>
      </p:sp>
    </p:spTree>
    <p:extLst>
      <p:ext uri="{BB962C8B-B14F-4D97-AF65-F5344CB8AC3E}">
        <p14:creationId xmlns:p14="http://schemas.microsoft.com/office/powerpoint/2010/main" val="2066559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150" dirty="0"/>
          </a:p>
        </p:txBody>
      </p:sp>
      <p:sp>
        <p:nvSpPr>
          <p:cNvPr id="4" name="Slide Number Placeholder 3"/>
          <p:cNvSpPr>
            <a:spLocks noGrp="1"/>
          </p:cNvSpPr>
          <p:nvPr>
            <p:ph type="sldNum" sz="quarter" idx="5"/>
          </p:nvPr>
        </p:nvSpPr>
        <p:spPr/>
        <p:txBody>
          <a:bodyPr/>
          <a:lstStyle/>
          <a:p>
            <a:fld id="{E9E73449-0DA8-4F8D-BE7A-F8E9F9C7136F}" type="slidenum">
              <a:rPr lang="en-US" smtClean="0"/>
              <a:t>1</a:t>
            </a:fld>
            <a:endParaRPr lang="en-US"/>
          </a:p>
        </p:txBody>
      </p:sp>
    </p:spTree>
    <p:extLst>
      <p:ext uri="{BB962C8B-B14F-4D97-AF65-F5344CB8AC3E}">
        <p14:creationId xmlns:p14="http://schemas.microsoft.com/office/powerpoint/2010/main" val="2040499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open the way for a very exciting event: The Great Welsh Pie and Dessert Contest, an event that falls under the "Year of Croeso 2025" celebration. This event takes inspiration from traditional pie competition ideas and is going to turn that concept into Welsh culture, food, games, and family fun. This will go through the key planning factors, which include market demand, the location choice, budgeting, stakeholders, and how this event supports Wales' tourism and cultural identity goals.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Great Welsh Pie &amp; Dessert Contest is a three-day event happening from 19–21 May 2025, right before summer vacation starts. This original event brings together the taste of Welsh food, with pie and dessert competitions, fun food stalls, and activities for the whole family to enjoy. Its main objective is to help make Wales look more friendly and friendly to people from all over the world, as part of the “Year of Welcome” theme. By showcasing classic Welsh food and telling interesting stories, the event hopes to bring people from different countries, who are looking for genuine local experiences, to enjoy true Welsh food and get to know the people and culture. </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2</a:t>
            </a:fld>
            <a:endParaRPr lang="en-US"/>
          </a:p>
        </p:txBody>
      </p:sp>
    </p:spTree>
    <p:extLst>
      <p:ext uri="{BB962C8B-B14F-4D97-AF65-F5344CB8AC3E}">
        <p14:creationId xmlns:p14="http://schemas.microsoft.com/office/powerpoint/2010/main" val="1185976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event ties in well with the "Year of Croeso" campaign because it encourages people to be welcoming, share some local culture, and help everyone feel included. It also helps support Visit Wales' tourism goals by giving visitors a real taste of Welsh culture that is appealing to people from around the world, and by making sure that the events are led by the local community, showing off what Welsh life is really like.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indicates that this event is indeed a novel concept, keenly synchronised to culture and its media and tourism potential. It will be held in May and is outdoors; weather will, therefore, most likely affect attendance. Limited to Welsh desserts, which lack international appeal, it is likely to experience limited reach. Opportunities include harnessing current culinary tourism trends and building local partnerships. Threats include economic instability, rival events, as </a:t>
            </a:r>
            <a:r>
              <a:rPr lang="en-US" sz="1200" kern="1200">
                <a:solidFill>
                  <a:schemeClr val="tx1"/>
                </a:solidFill>
                <a:effectLst/>
                <a:latin typeface="+mn-lt"/>
                <a:ea typeface="+mn-ea"/>
                <a:cs typeface="+mn-cs"/>
              </a:rPr>
              <a:t>well as </a:t>
            </a:r>
            <a:r>
              <a:rPr lang="en-US" sz="1200" kern="1200" dirty="0">
                <a:solidFill>
                  <a:schemeClr val="tx1"/>
                </a:solidFill>
                <a:effectLst/>
                <a:latin typeface="+mn-lt"/>
                <a:ea typeface="+mn-ea"/>
                <a:cs typeface="+mn-cs"/>
              </a:rPr>
              <a:t>operational challenges owing to health and safety regulations, all of which they must prepare for during planning.</a:t>
            </a:r>
          </a:p>
          <a:p>
            <a:endParaRPr lang="en-US" dirty="0"/>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3</a:t>
            </a:fld>
            <a:endParaRPr lang="en-US"/>
          </a:p>
        </p:txBody>
      </p:sp>
    </p:spTree>
    <p:extLst>
      <p:ext uri="{BB962C8B-B14F-4D97-AF65-F5344CB8AC3E}">
        <p14:creationId xmlns:p14="http://schemas.microsoft.com/office/powerpoint/2010/main" val="423766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event targets multi-segmented audiences. It reaches out, demographically, to families, professionals, and students; geographically, to international tourists as well as the Welsh community in countries outside Wales; and psychographically, to food enthusiasts and culture lovers. Behaviourally, it is focusing on those wanting a memorable, culture-based experience who, statistically, are most likely to attend again. </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4</a:t>
            </a:fld>
            <a:endParaRPr lang="en-US"/>
          </a:p>
        </p:txBody>
      </p:sp>
    </p:spTree>
    <p:extLst>
      <p:ext uri="{BB962C8B-B14F-4D97-AF65-F5344CB8AC3E}">
        <p14:creationId xmlns:p14="http://schemas.microsoft.com/office/powerpoint/2010/main" val="488499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has been an incredible surge in demand for authentic local experiences post-COVID, with 74% of global tourists considering it a priority (UNWTO, 2024). The MICE sector is bouncing back very well and is projected to be worth $2.3 trillion by 2030 (Allied Market Research, 2023). Travel and tourism contributed approximately $10 trillion to the global GDP in 2023 (Statista, 2025). There is ample opportunity for differentiation since what Wales has to offer culturally is hardly represented internationally (Jones, 2018).</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5</a:t>
            </a:fld>
            <a:endParaRPr lang="en-US"/>
          </a:p>
        </p:txBody>
      </p:sp>
    </p:spTree>
    <p:extLst>
      <p:ext uri="{BB962C8B-B14F-4D97-AF65-F5344CB8AC3E}">
        <p14:creationId xmlns:p14="http://schemas.microsoft.com/office/powerpoint/2010/main" val="303721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competitors are British Pie Awards, an established brand; The Great British Bake Off Live, which capitalises on the fanfare of the TV show; and Ludlow Food Festival, which has a very wide gastronomic offering and is family-oriented. Each of these has existence clauses, but the Welsh Pie Contest will stand apart by concentrating on Welsh culture and indigenous sweets relevant to the Year of Croeso campaign.</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6</a:t>
            </a:fld>
            <a:endParaRPr lang="en-US"/>
          </a:p>
        </p:txBody>
      </p:sp>
    </p:spTree>
    <p:extLst>
      <p:ext uri="{BB962C8B-B14F-4D97-AF65-F5344CB8AC3E}">
        <p14:creationId xmlns:p14="http://schemas.microsoft.com/office/powerpoint/2010/main" val="2738180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festive areas of Cardiff Bay provide spacious and well-equipped venues, along with excellent transportation connectivity and hotel facilities ensuring convenience for visitors (Visit Cardiff Bay, 2025). The site promotes regional economic growth and accessibility for both local and international tourists (Cardiff, 2021). Venue availability matches the month of May in the summer season, thus providing the potential for the best possible turnout in the peak tourist season.</a:t>
            </a:r>
          </a:p>
        </p:txBody>
      </p:sp>
      <p:sp>
        <p:nvSpPr>
          <p:cNvPr id="4" name="Slide Number Placeholder 3"/>
          <p:cNvSpPr>
            <a:spLocks noGrp="1"/>
          </p:cNvSpPr>
          <p:nvPr>
            <p:ph type="sldNum" sz="quarter" idx="10"/>
          </p:nvPr>
        </p:nvSpPr>
        <p:spPr/>
        <p:txBody>
          <a:bodyPr/>
          <a:lstStyle/>
          <a:p>
            <a:fld id="{E9E73449-0DA8-4F8D-BE7A-F8E9F9C7136F}" type="slidenum">
              <a:rPr lang="en-US" smtClean="0"/>
              <a:t>7</a:t>
            </a:fld>
            <a:endParaRPr lang="en-US"/>
          </a:p>
        </p:txBody>
      </p:sp>
    </p:spTree>
    <p:extLst>
      <p:ext uri="{BB962C8B-B14F-4D97-AF65-F5344CB8AC3E}">
        <p14:creationId xmlns:p14="http://schemas.microsoft.com/office/powerpoint/2010/main" val="1475667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Staffing contains the manager for events along with the people who worked that day in hospitality, translation services, and students who intended to volunteer towards automatic operations for the event. Catering comprises local Welsh providers for further authenticity. In addition, parking and accessibility are ideal and manageable while keeping the event practices' sustainable approach. The technical setup will be modelled to high-end audio-visuals from lighting to stage design to support the competitions and entertainment.</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8</a:t>
            </a:fld>
            <a:endParaRPr lang="en-US"/>
          </a:p>
        </p:txBody>
      </p:sp>
    </p:spTree>
    <p:extLst>
      <p:ext uri="{BB962C8B-B14F-4D97-AF65-F5344CB8AC3E}">
        <p14:creationId xmlns:p14="http://schemas.microsoft.com/office/powerpoint/2010/main" val="3988591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stakeholders have clustered according to their power and interest. The Cardiff Council and Visit Wales are under "Manage Closely" because they have a high impact and involvement. Local vendors and volunteers fall under "Keep Informed" for better coordination. Sponsors and accommodation, as well as the general  public and competing events, are monitored as needed.</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9</a:t>
            </a:fld>
            <a:endParaRPr lang="en-US"/>
          </a:p>
        </p:txBody>
      </p:sp>
    </p:spTree>
    <p:extLst>
      <p:ext uri="{BB962C8B-B14F-4D97-AF65-F5344CB8AC3E}">
        <p14:creationId xmlns:p14="http://schemas.microsoft.com/office/powerpoint/2010/main" val="15520820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10</a:t>
            </a:fld>
            <a:endParaRPr lang="en-US"/>
          </a:p>
        </p:txBody>
      </p:sp>
    </p:spTree>
    <p:extLst>
      <p:ext uri="{BB962C8B-B14F-4D97-AF65-F5344CB8AC3E}">
        <p14:creationId xmlns:p14="http://schemas.microsoft.com/office/powerpoint/2010/main" val="3639419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Funding is multilateral from the public and private sectors, whereby ticket sales, vendor fees, and local business sponsorships will be employed. The support from Visit Wales and city grants will guarantee financial stability and alignment to national tourism goals (Nicholls et al. 2021; Ifan et al. 2020).</a:t>
            </a:r>
          </a:p>
        </p:txBody>
      </p:sp>
      <p:sp>
        <p:nvSpPr>
          <p:cNvPr id="4" name="Slide Number Placeholder 3"/>
          <p:cNvSpPr>
            <a:spLocks noGrp="1"/>
          </p:cNvSpPr>
          <p:nvPr>
            <p:ph type="sldNum" sz="quarter" idx="10"/>
          </p:nvPr>
        </p:nvSpPr>
        <p:spPr/>
        <p:txBody>
          <a:bodyPr/>
          <a:lstStyle/>
          <a:p>
            <a:fld id="{E9E73449-0DA8-4F8D-BE7A-F8E9F9C7136F}" type="slidenum">
              <a:rPr lang="en-US" smtClean="0"/>
              <a:t>11</a:t>
            </a:fld>
            <a:endParaRPr lang="en-US"/>
          </a:p>
        </p:txBody>
      </p:sp>
    </p:spTree>
    <p:extLst>
      <p:ext uri="{BB962C8B-B14F-4D97-AF65-F5344CB8AC3E}">
        <p14:creationId xmlns:p14="http://schemas.microsoft.com/office/powerpoint/2010/main" val="2085091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150" dirty="0"/>
          </a:p>
        </p:txBody>
      </p:sp>
      <p:sp>
        <p:nvSpPr>
          <p:cNvPr id="4" name="Slide Number Placeholder 3"/>
          <p:cNvSpPr>
            <a:spLocks noGrp="1"/>
          </p:cNvSpPr>
          <p:nvPr>
            <p:ph type="sldNum" sz="quarter" idx="5"/>
          </p:nvPr>
        </p:nvSpPr>
        <p:spPr/>
        <p:txBody>
          <a:bodyPr/>
          <a:lstStyle/>
          <a:p>
            <a:fld id="{E9E73449-0DA8-4F8D-BE7A-F8E9F9C7136F}" type="slidenum">
              <a:rPr lang="en-US" smtClean="0"/>
              <a:t>13</a:t>
            </a:fld>
            <a:endParaRPr lang="en-US"/>
          </a:p>
        </p:txBody>
      </p:sp>
    </p:spTree>
    <p:extLst>
      <p:ext uri="{BB962C8B-B14F-4D97-AF65-F5344CB8AC3E}">
        <p14:creationId xmlns:p14="http://schemas.microsoft.com/office/powerpoint/2010/main" val="476096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statista.com/statistics/292479/total-contribution-of-travel-and-tourism-to-gdp-in-selected-countries/" TargetMode="External"/><Relationship Id="rId3" Type="http://schemas.openxmlformats.org/officeDocument/2006/relationships/hyperlink" Target="https://www.alliedmarketresearch.com/MICE-industry-market" TargetMode="External"/><Relationship Id="rId7" Type="http://schemas.openxmlformats.org/officeDocument/2006/relationships/hyperlink" Target="https://thegreatbritishbakeoff.co.uk/the-great-stand-up-to-cancer-bake-off-2025/"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www.foodfestival.co.uk/" TargetMode="External"/><Relationship Id="rId11" Type="http://schemas.openxmlformats.org/officeDocument/2006/relationships/hyperlink" Target="https://www.gov.wales/sites/default/files/publications/2019-03/wales-in-world.pdf" TargetMode="External"/><Relationship Id="rId5" Type="http://schemas.openxmlformats.org/officeDocument/2006/relationships/hyperlink" Target="https://www.bbc.com/news/uk-wales-40681940" TargetMode="External"/><Relationship Id="rId10" Type="http://schemas.openxmlformats.org/officeDocument/2006/relationships/hyperlink" Target="https://www.visitcardiffbay.info/" TargetMode="External"/><Relationship Id="rId4" Type="http://schemas.openxmlformats.org/officeDocument/2006/relationships/hyperlink" Target="https://www.britishpieawards.co.uk/" TargetMode="External"/><Relationship Id="rId9" Type="http://schemas.openxmlformats.org/officeDocument/2006/relationships/hyperlink" Target="https://www.unwto.org/news/international-tourism-recovers-pre-pandemic-levels-in-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grpSp>
        <p:nvGrpSpPr>
          <p:cNvPr id="4" name="Group 4"/>
          <p:cNvGrpSpPr/>
          <p:nvPr/>
        </p:nvGrpSpPr>
        <p:grpSpPr>
          <a:xfrm>
            <a:off x="15201900" y="0"/>
            <a:ext cx="3086100" cy="3086100"/>
            <a:chOff x="0" y="0"/>
            <a:chExt cx="812800" cy="812800"/>
          </a:xfrm>
        </p:grpSpPr>
        <p:sp>
          <p:nvSpPr>
            <p:cNvPr id="5" name="Freeform 5"/>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923B24"/>
            </a:solidFill>
          </p:spPr>
          <p:txBody>
            <a:bodyPr/>
            <a:lstStyle/>
            <a:p>
              <a:endParaRPr lang="en-150"/>
            </a:p>
          </p:txBody>
        </p:sp>
        <p:sp>
          <p:nvSpPr>
            <p:cNvPr id="6" name="TextBox 6"/>
            <p:cNvSpPr txBox="1"/>
            <p:nvPr/>
          </p:nvSpPr>
          <p:spPr>
            <a:xfrm>
              <a:off x="0" y="-47625"/>
              <a:ext cx="812800" cy="860425"/>
            </a:xfrm>
            <a:prstGeom prst="rect">
              <a:avLst/>
            </a:prstGeom>
          </p:spPr>
          <p:txBody>
            <a:bodyPr lIns="50800" tIns="50800" rIns="50800" bIns="50800" rtlCol="0" anchor="ctr"/>
            <a:lstStyle/>
            <a:p>
              <a:pPr algn="ctr">
                <a:lnSpc>
                  <a:spcPts val="3639"/>
                </a:lnSpc>
              </a:pPr>
              <a:endParaRPr/>
            </a:p>
          </p:txBody>
        </p:sp>
      </p:grpSp>
      <p:sp>
        <p:nvSpPr>
          <p:cNvPr id="7" name="TextBox 7"/>
          <p:cNvSpPr txBox="1"/>
          <p:nvPr/>
        </p:nvSpPr>
        <p:spPr>
          <a:xfrm>
            <a:off x="10702496" y="9015095"/>
            <a:ext cx="6556804" cy="438785"/>
          </a:xfrm>
          <a:prstGeom prst="rect">
            <a:avLst/>
          </a:prstGeom>
        </p:spPr>
        <p:txBody>
          <a:bodyPr lIns="0" tIns="0" rIns="0" bIns="0" rtlCol="0" anchor="t">
            <a:spAutoFit/>
          </a:bodyPr>
          <a:lstStyle/>
          <a:p>
            <a:pPr algn="r">
              <a:lnSpc>
                <a:spcPts val="3639"/>
              </a:lnSpc>
              <a:spcBef>
                <a:spcPct val="0"/>
              </a:spcBef>
            </a:pPr>
            <a:r>
              <a:rPr lang="en-US" sz="2599">
                <a:solidFill>
                  <a:srgbClr val="F4D4B7"/>
                </a:solidFill>
                <a:latin typeface="Didact Gothic"/>
                <a:ea typeface="Didact Gothic"/>
                <a:cs typeface="Didact Gothic"/>
                <a:sym typeface="Didact Gothic"/>
              </a:rPr>
              <a:t>www.reallygreatsite.com </a:t>
            </a:r>
          </a:p>
        </p:txBody>
      </p:sp>
      <p:grpSp>
        <p:nvGrpSpPr>
          <p:cNvPr id="9" name="Group 9"/>
          <p:cNvGrpSpPr/>
          <p:nvPr/>
        </p:nvGrpSpPr>
        <p:grpSpPr>
          <a:xfrm>
            <a:off x="0" y="9704960"/>
            <a:ext cx="3086100" cy="613154"/>
            <a:chOff x="0" y="0"/>
            <a:chExt cx="812800" cy="161489"/>
          </a:xfrm>
        </p:grpSpPr>
        <p:sp>
          <p:nvSpPr>
            <p:cNvPr id="10" name="Freeform 10"/>
            <p:cNvSpPr/>
            <p:nvPr/>
          </p:nvSpPr>
          <p:spPr>
            <a:xfrm>
              <a:off x="0" y="0"/>
              <a:ext cx="812800" cy="161489"/>
            </a:xfrm>
            <a:custGeom>
              <a:avLst/>
              <a:gdLst/>
              <a:ahLst/>
              <a:cxnLst/>
              <a:rect l="l" t="t" r="r" b="b"/>
              <a:pathLst>
                <a:path w="812800" h="161489">
                  <a:moveTo>
                    <a:pt x="0" y="0"/>
                  </a:moveTo>
                  <a:lnTo>
                    <a:pt x="812800" y="0"/>
                  </a:lnTo>
                  <a:lnTo>
                    <a:pt x="812800" y="161489"/>
                  </a:lnTo>
                  <a:lnTo>
                    <a:pt x="0" y="161489"/>
                  </a:lnTo>
                  <a:close/>
                </a:path>
              </a:pathLst>
            </a:custGeom>
            <a:solidFill>
              <a:srgbClr val="923B24"/>
            </a:solidFill>
          </p:spPr>
          <p:txBody>
            <a:bodyPr/>
            <a:lstStyle/>
            <a:p>
              <a:endParaRPr lang="en-150"/>
            </a:p>
          </p:txBody>
        </p:sp>
        <p:sp>
          <p:nvSpPr>
            <p:cNvPr id="11" name="TextBox 11"/>
            <p:cNvSpPr txBox="1"/>
            <p:nvPr/>
          </p:nvSpPr>
          <p:spPr>
            <a:xfrm>
              <a:off x="0" y="-47625"/>
              <a:ext cx="812800" cy="209114"/>
            </a:xfrm>
            <a:prstGeom prst="rect">
              <a:avLst/>
            </a:prstGeom>
          </p:spPr>
          <p:txBody>
            <a:bodyPr lIns="50800" tIns="50800" rIns="50800" bIns="50800" rtlCol="0" anchor="ctr"/>
            <a:lstStyle/>
            <a:p>
              <a:pPr algn="ctr">
                <a:lnSpc>
                  <a:spcPts val="3639"/>
                </a:lnSpc>
              </a:pPr>
              <a:endParaRPr/>
            </a:p>
          </p:txBody>
        </p:sp>
      </p:grpSp>
      <p:sp>
        <p:nvSpPr>
          <p:cNvPr id="12" name="Rectangle 11"/>
          <p:cNvSpPr/>
          <p:nvPr/>
        </p:nvSpPr>
        <p:spPr>
          <a:xfrm>
            <a:off x="838200" y="0"/>
            <a:ext cx="7820388" cy="7955511"/>
          </a:xfrm>
          <a:prstGeom prst="rect">
            <a:avLst/>
          </a:prstGeom>
        </p:spPr>
        <p:txBody>
          <a:bodyPr wrap="square">
            <a:spAutoFit/>
          </a:bodyPr>
          <a:lstStyle/>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r>
              <a:rPr lang="en-US" sz="3200" b="1" dirty="0">
                <a:solidFill>
                  <a:srgbClr val="FFFAF9"/>
                </a:solidFill>
                <a:latin typeface="Times New Roman" panose="02020603050405020304" pitchFamily="18" charset="0"/>
                <a:ea typeface="Belleza"/>
                <a:cs typeface="Times New Roman" panose="02020603050405020304" pitchFamily="18" charset="0"/>
                <a:sym typeface="Belleza"/>
              </a:rPr>
              <a:t> The Great Welsh Pie &amp; Dessert Contest</a:t>
            </a:r>
          </a:p>
          <a:p>
            <a:pPr algn="ctr">
              <a:lnSpc>
                <a:spcPct val="150000"/>
              </a:lnSpc>
            </a:pPr>
            <a:endParaRPr lang="en-US" sz="32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r>
              <a:rPr lang="en-US" sz="2800" b="1" dirty="0">
                <a:solidFill>
                  <a:srgbClr val="FFFAF9"/>
                </a:solidFill>
                <a:latin typeface="Times New Roman" panose="02020603050405020304" pitchFamily="18" charset="0"/>
                <a:ea typeface="Belleza"/>
                <a:cs typeface="Times New Roman" panose="02020603050405020304" pitchFamily="18" charset="0"/>
                <a:sym typeface="Belleza"/>
              </a:rPr>
              <a:t>Student name: Alina Iuliana Axinte</a:t>
            </a:r>
          </a:p>
          <a:p>
            <a:pPr algn="ctr">
              <a:lnSpc>
                <a:spcPct val="150000"/>
              </a:lnSpc>
            </a:pPr>
            <a:r>
              <a:rPr lang="en-US" sz="2800" b="1" dirty="0">
                <a:solidFill>
                  <a:srgbClr val="FFFAF9"/>
                </a:solidFill>
                <a:latin typeface="Times New Roman" panose="02020603050405020304" pitchFamily="18" charset="0"/>
                <a:ea typeface="Belleza"/>
                <a:cs typeface="Times New Roman" panose="02020603050405020304" pitchFamily="18" charset="0"/>
                <a:sym typeface="Belleza"/>
              </a:rPr>
              <a:t>Student ID: 2223962</a:t>
            </a:r>
          </a:p>
          <a:p>
            <a:pPr algn="ctr">
              <a:lnSpc>
                <a:spcPct val="150000"/>
              </a:lnSpc>
            </a:pPr>
            <a:r>
              <a:rPr lang="en-US" sz="2800" b="1" dirty="0">
                <a:solidFill>
                  <a:srgbClr val="FFFAF9"/>
                </a:solidFill>
                <a:latin typeface="Times New Roman" panose="02020603050405020304" pitchFamily="18" charset="0"/>
                <a:ea typeface="Belleza"/>
                <a:cs typeface="Times New Roman" panose="02020603050405020304" pitchFamily="18" charset="0"/>
                <a:sym typeface="Belleza"/>
              </a:rPr>
              <a:t>Lecturer name: Kathryn Roberts</a:t>
            </a:r>
          </a:p>
          <a:p>
            <a:pPr algn="ctr">
              <a:lnSpc>
                <a:spcPct val="150000"/>
              </a:lnSpc>
            </a:pPr>
            <a:r>
              <a:rPr lang="en-US" sz="2800" b="1" dirty="0">
                <a:solidFill>
                  <a:srgbClr val="FFFAF9"/>
                </a:solidFill>
                <a:latin typeface="Times New Roman" panose="02020603050405020304" pitchFamily="18" charset="0"/>
                <a:ea typeface="Belleza"/>
                <a:cs typeface="Times New Roman" panose="02020603050405020304" pitchFamily="18" charset="0"/>
                <a:sym typeface="Belleza"/>
              </a:rPr>
              <a:t>  </a:t>
            </a: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r>
              <a:rPr lang="en-US" sz="2800" b="1" dirty="0">
                <a:solidFill>
                  <a:srgbClr val="FFFAF9"/>
                </a:solidFill>
                <a:latin typeface="Times New Roman" panose="02020603050405020304" pitchFamily="18" charset="0"/>
                <a:ea typeface="Belleza"/>
                <a:cs typeface="Times New Roman" panose="02020603050405020304" pitchFamily="18" charset="0"/>
                <a:sym typeface="Belleza"/>
              </a:rPr>
              <a:t>s</a:t>
            </a:r>
          </a:p>
        </p:txBody>
      </p:sp>
      <p:pic>
        <p:nvPicPr>
          <p:cNvPr id="13" name="Picture 12"/>
          <p:cNvPicPr>
            <a:picLocks noChangeAspect="1"/>
          </p:cNvPicPr>
          <p:nvPr/>
        </p:nvPicPr>
        <p:blipFill>
          <a:blip r:embed="rId3"/>
          <a:stretch>
            <a:fillRect/>
          </a:stretch>
        </p:blipFill>
        <p:spPr>
          <a:xfrm>
            <a:off x="9420589" y="0"/>
            <a:ext cx="8874338" cy="9400394"/>
          </a:xfrm>
          <a:prstGeom prst="rect">
            <a:avLst/>
          </a:prstGeom>
        </p:spPr>
      </p:pic>
      <p:sp>
        <p:nvSpPr>
          <p:cNvPr id="14" name="Rounded Rectangle 13"/>
          <p:cNvSpPr/>
          <p:nvPr/>
        </p:nvSpPr>
        <p:spPr>
          <a:xfrm>
            <a:off x="502920" y="5199491"/>
            <a:ext cx="8001000" cy="4324643"/>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lnSpc>
                <a:spcPct val="200000"/>
              </a:lnSpc>
            </a:pPr>
            <a:r>
              <a:rPr lang="en-US" sz="2400" b="1" dirty="0">
                <a:latin typeface="Times New Roman" panose="02020603050405020304" pitchFamily="18" charset="0"/>
                <a:cs typeface="Times New Roman" panose="02020603050405020304" pitchFamily="18" charset="0"/>
              </a:rPr>
              <a:t>AI Declaration </a:t>
            </a:r>
          </a:p>
          <a:p>
            <a:pPr algn="ctr">
              <a:lnSpc>
                <a:spcPct val="200000"/>
              </a:lnSpc>
            </a:pPr>
            <a:r>
              <a:rPr lang="en-US" sz="20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grpSp>
        <p:nvGrpSpPr>
          <p:cNvPr id="4" name="Group 4"/>
          <p:cNvGrpSpPr/>
          <p:nvPr/>
        </p:nvGrpSpPr>
        <p:grpSpPr>
          <a:xfrm>
            <a:off x="10937121" y="1591084"/>
            <a:ext cx="1671559" cy="1731129"/>
            <a:chOff x="0" y="0"/>
            <a:chExt cx="440246" cy="455935"/>
          </a:xfrm>
        </p:grpSpPr>
        <p:sp>
          <p:nvSpPr>
            <p:cNvPr id="5" name="Freeform 5"/>
            <p:cNvSpPr/>
            <p:nvPr/>
          </p:nvSpPr>
          <p:spPr>
            <a:xfrm>
              <a:off x="0" y="0"/>
              <a:ext cx="440246" cy="455935"/>
            </a:xfrm>
            <a:custGeom>
              <a:avLst/>
              <a:gdLst/>
              <a:ahLst/>
              <a:cxnLst/>
              <a:rect l="l" t="t" r="r" b="b"/>
              <a:pathLst>
                <a:path w="440246" h="455935">
                  <a:moveTo>
                    <a:pt x="0" y="0"/>
                  </a:moveTo>
                  <a:lnTo>
                    <a:pt x="440246" y="0"/>
                  </a:lnTo>
                  <a:lnTo>
                    <a:pt x="440246" y="455935"/>
                  </a:lnTo>
                  <a:lnTo>
                    <a:pt x="0" y="455935"/>
                  </a:lnTo>
                  <a:close/>
                </a:path>
              </a:pathLst>
            </a:custGeom>
            <a:solidFill>
              <a:srgbClr val="923B24"/>
            </a:solidFill>
          </p:spPr>
          <p:txBody>
            <a:bodyPr/>
            <a:lstStyle/>
            <a:p>
              <a:endParaRPr lang="en-150"/>
            </a:p>
          </p:txBody>
        </p:sp>
        <p:sp>
          <p:nvSpPr>
            <p:cNvPr id="6" name="TextBox 6"/>
            <p:cNvSpPr txBox="1"/>
            <p:nvPr/>
          </p:nvSpPr>
          <p:spPr>
            <a:xfrm>
              <a:off x="0" y="-47625"/>
              <a:ext cx="440246" cy="503560"/>
            </a:xfrm>
            <a:prstGeom prst="rect">
              <a:avLst/>
            </a:prstGeom>
          </p:spPr>
          <p:txBody>
            <a:bodyPr lIns="50800" tIns="50800" rIns="50800" bIns="50800" rtlCol="0" anchor="ctr"/>
            <a:lstStyle/>
            <a:p>
              <a:pPr algn="ctr">
                <a:lnSpc>
                  <a:spcPts val="3639"/>
                </a:lnSpc>
              </a:pPr>
              <a:endParaRPr/>
            </a:p>
          </p:txBody>
        </p:sp>
      </p:grpSp>
      <p:sp>
        <p:nvSpPr>
          <p:cNvPr id="7" name="TextBox 7"/>
          <p:cNvSpPr txBox="1"/>
          <p:nvPr/>
        </p:nvSpPr>
        <p:spPr>
          <a:xfrm>
            <a:off x="1005254" y="667754"/>
            <a:ext cx="9806102" cy="1846659"/>
          </a:xfrm>
          <a:prstGeom prst="rect">
            <a:avLst/>
          </a:prstGeom>
        </p:spPr>
        <p:txBody>
          <a:bodyPr lIns="0" tIns="0" rIns="0" bIns="0" rtlCol="0" anchor="t">
            <a:spAutoFit/>
          </a:bodyPr>
          <a:lstStyle/>
          <a:p>
            <a:pPr algn="ctr"/>
            <a:r>
              <a:rPr lang="en-US" sz="6000" b="1" dirty="0">
                <a:solidFill>
                  <a:schemeClr val="bg1"/>
                </a:solidFill>
                <a:latin typeface="Times New Roman" panose="02020603050405020304" pitchFamily="18" charset="0"/>
                <a:cs typeface="Times New Roman" panose="02020603050405020304" pitchFamily="18" charset="0"/>
              </a:rPr>
              <a:t>Event Concept and Objectives</a:t>
            </a:r>
            <a:endParaRPr lang="en-US" sz="6000" dirty="0">
              <a:solidFill>
                <a:schemeClr val="bg1"/>
              </a:solidFill>
              <a:latin typeface="Times New Roman" panose="02020603050405020304" pitchFamily="18" charset="0"/>
              <a:cs typeface="Times New Roman" panose="02020603050405020304" pitchFamily="18" charset="0"/>
            </a:endParaRPr>
          </a:p>
        </p:txBody>
      </p:sp>
      <p:sp>
        <p:nvSpPr>
          <p:cNvPr id="9" name="Rounded Rectangle 8"/>
          <p:cNvSpPr/>
          <p:nvPr/>
        </p:nvSpPr>
        <p:spPr>
          <a:xfrm>
            <a:off x="567042" y="2857501"/>
            <a:ext cx="9381518" cy="675579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This presentation highlights a feasibility study for a new MICE event aligned with Visit Wales’ “Year of Croeso 2025”.</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event is a new food-themed cultural get-together: the Great Welsh Pie &amp; Dessert Contest, where people from Wales show their best pies and desserts for a chance to win prizes.</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event is scheduled to take place between May 19-21, 2025, timing ahead of the peak summer season, to maximize exposure.</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Further, the audience will avail themselves to food enthusiasts, families, international travellers, and residents.</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The event passes the international standards of highlighting the distinct Welsh dishes, cultural experience, and warm hospitality during the event.</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Activities involve local wine tastings, pie contests, games, vendor stalls, and dessert displays. </a:t>
            </a:r>
          </a:p>
        </p:txBody>
      </p:sp>
      <p:pic>
        <p:nvPicPr>
          <p:cNvPr id="13" name="Picture 12"/>
          <p:cNvPicPr>
            <a:picLocks noChangeAspect="1"/>
          </p:cNvPicPr>
          <p:nvPr/>
        </p:nvPicPr>
        <p:blipFill>
          <a:blip r:embed="rId3"/>
          <a:stretch>
            <a:fillRect/>
          </a:stretch>
        </p:blipFill>
        <p:spPr>
          <a:xfrm>
            <a:off x="10691638" y="1"/>
            <a:ext cx="7476644" cy="9613296"/>
          </a:xfrm>
          <a:prstGeom prst="rect">
            <a:avLst/>
          </a:prstGeom>
        </p:spPr>
      </p:pic>
      <p:sp>
        <p:nvSpPr>
          <p:cNvPr id="14" name="Rectangle 13"/>
          <p:cNvSpPr/>
          <p:nvPr/>
        </p:nvSpPr>
        <p:spPr>
          <a:xfrm>
            <a:off x="14668021" y="9828926"/>
            <a:ext cx="2823681" cy="458074"/>
          </a:xfrm>
          <a:prstGeom prst="rect">
            <a:avLst/>
          </a:prstGeom>
        </p:spPr>
        <p:txBody>
          <a:bodyPr wrap="square">
            <a:spAutoFit/>
          </a:bodyPr>
          <a:lstStyle/>
          <a:p>
            <a:pPr lvl="0">
              <a:lnSpc>
                <a:spcPct val="150000"/>
              </a:lnSpc>
            </a:pPr>
            <a:r>
              <a:rPr lang="en-US" dirty="0">
                <a:solidFill>
                  <a:schemeClr val="bg1"/>
                </a:solidFill>
                <a:latin typeface="Times New Roman" panose="02020603050405020304" pitchFamily="18" charset="0"/>
                <a:cs typeface="Times New Roman" panose="02020603050405020304" pitchFamily="18" charset="0"/>
              </a:rPr>
              <a:t>Self Created </a:t>
            </a:r>
          </a:p>
        </p:txBody>
      </p:sp>
      <p:sp>
        <p:nvSpPr>
          <p:cNvPr id="15" name="Rectangle 14"/>
          <p:cNvSpPr/>
          <p:nvPr/>
        </p:nvSpPr>
        <p:spPr>
          <a:xfrm>
            <a:off x="13416804" y="9613296"/>
            <a:ext cx="4074898" cy="369332"/>
          </a:xfrm>
          <a:prstGeom prst="rect">
            <a:avLst/>
          </a:prstGeom>
        </p:spPr>
        <p:txBody>
          <a:bodyPr wrap="none">
            <a:spAutoFit/>
          </a:bodyPr>
          <a:lstStyle/>
          <a:p>
            <a:r>
              <a:rPr lang="en-US" b="1" dirty="0">
                <a:solidFill>
                  <a:srgbClr val="FFFAF9"/>
                </a:solidFill>
                <a:latin typeface="Times New Roman" panose="02020603050405020304" pitchFamily="18" charset="0"/>
                <a:ea typeface="Belleza"/>
                <a:cs typeface="Times New Roman" panose="02020603050405020304" pitchFamily="18" charset="0"/>
                <a:sym typeface="Belleza"/>
              </a:rPr>
              <a:t>The Great Welsh Pie &amp; Dessert Contest</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E1E17"/>
        </a:solidFill>
        <a:effectLst/>
      </p:bgPr>
    </p:bg>
    <p:spTree>
      <p:nvGrpSpPr>
        <p:cNvPr id="1" name=""/>
        <p:cNvGrpSpPr/>
        <p:nvPr/>
      </p:nvGrpSpPr>
      <p:grpSpPr>
        <a:xfrm>
          <a:off x="0" y="0"/>
          <a:ext cx="0" cy="0"/>
          <a:chOff x="0" y="0"/>
          <a:chExt cx="0" cy="0"/>
        </a:xfrm>
      </p:grpSpPr>
      <p:grpSp>
        <p:nvGrpSpPr>
          <p:cNvPr id="2" name="Group 2"/>
          <p:cNvGrpSpPr/>
          <p:nvPr/>
        </p:nvGrpSpPr>
        <p:grpSpPr>
          <a:xfrm>
            <a:off x="11227987" y="0"/>
            <a:ext cx="7060013" cy="1789514"/>
            <a:chOff x="0" y="0"/>
            <a:chExt cx="1859427" cy="471312"/>
          </a:xfrm>
        </p:grpSpPr>
        <p:sp>
          <p:nvSpPr>
            <p:cNvPr id="3" name="Freeform 3"/>
            <p:cNvSpPr/>
            <p:nvPr/>
          </p:nvSpPr>
          <p:spPr>
            <a:xfrm>
              <a:off x="0" y="0"/>
              <a:ext cx="1859427" cy="471312"/>
            </a:xfrm>
            <a:custGeom>
              <a:avLst/>
              <a:gdLst/>
              <a:ahLst/>
              <a:cxnLst/>
              <a:rect l="l" t="t" r="r" b="b"/>
              <a:pathLst>
                <a:path w="1859427" h="471312">
                  <a:moveTo>
                    <a:pt x="0" y="0"/>
                  </a:moveTo>
                  <a:lnTo>
                    <a:pt x="1859427" y="0"/>
                  </a:lnTo>
                  <a:lnTo>
                    <a:pt x="1859427" y="471312"/>
                  </a:lnTo>
                  <a:lnTo>
                    <a:pt x="0" y="471312"/>
                  </a:lnTo>
                  <a:close/>
                </a:path>
              </a:pathLst>
            </a:custGeom>
            <a:solidFill>
              <a:srgbClr val="37100B"/>
            </a:solidFill>
          </p:spPr>
          <p:txBody>
            <a:bodyPr/>
            <a:lstStyle/>
            <a:p>
              <a:endParaRPr lang="en-150"/>
            </a:p>
          </p:txBody>
        </p:sp>
        <p:sp>
          <p:nvSpPr>
            <p:cNvPr id="4" name="TextBox 4"/>
            <p:cNvSpPr txBox="1"/>
            <p:nvPr/>
          </p:nvSpPr>
          <p:spPr>
            <a:xfrm>
              <a:off x="0" y="-47625"/>
              <a:ext cx="1859427" cy="518937"/>
            </a:xfrm>
            <a:prstGeom prst="rect">
              <a:avLst/>
            </a:prstGeom>
          </p:spPr>
          <p:txBody>
            <a:bodyPr lIns="50800" tIns="50800" rIns="50800" bIns="50800" rtlCol="0" anchor="ctr"/>
            <a:lstStyle/>
            <a:p>
              <a:pPr algn="ctr">
                <a:lnSpc>
                  <a:spcPts val="3639"/>
                </a:lnSpc>
              </a:pPr>
              <a:endParaRPr/>
            </a:p>
          </p:txBody>
        </p:sp>
      </p:grpSp>
      <p:grpSp>
        <p:nvGrpSpPr>
          <p:cNvPr id="5" name="Group 5"/>
          <p:cNvGrpSpPr/>
          <p:nvPr/>
        </p:nvGrpSpPr>
        <p:grpSpPr>
          <a:xfrm>
            <a:off x="0" y="9258300"/>
            <a:ext cx="1028700" cy="1028700"/>
            <a:chOff x="0" y="0"/>
            <a:chExt cx="270933" cy="270933"/>
          </a:xfrm>
        </p:grpSpPr>
        <p:sp>
          <p:nvSpPr>
            <p:cNvPr id="6" name="Freeform 6"/>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37100B"/>
            </a:solidFill>
          </p:spPr>
          <p:txBody>
            <a:bodyPr/>
            <a:lstStyle/>
            <a:p>
              <a:endParaRPr lang="en-150"/>
            </a:p>
          </p:txBody>
        </p:sp>
        <p:sp>
          <p:nvSpPr>
            <p:cNvPr id="7" name="TextBox 7"/>
            <p:cNvSpPr txBox="1"/>
            <p:nvPr/>
          </p:nvSpPr>
          <p:spPr>
            <a:xfrm>
              <a:off x="0" y="-47625"/>
              <a:ext cx="270933" cy="318558"/>
            </a:xfrm>
            <a:prstGeom prst="rect">
              <a:avLst/>
            </a:prstGeom>
          </p:spPr>
          <p:txBody>
            <a:bodyPr lIns="50800" tIns="50800" rIns="50800" bIns="50800" rtlCol="0" anchor="ctr"/>
            <a:lstStyle/>
            <a:p>
              <a:pPr algn="ctr">
                <a:lnSpc>
                  <a:spcPts val="3639"/>
                </a:lnSpc>
              </a:pPr>
              <a:endParaRPr/>
            </a:p>
          </p:txBody>
        </p:sp>
      </p:grpSp>
      <p:sp>
        <p:nvSpPr>
          <p:cNvPr id="9" name="TextBox 9"/>
          <p:cNvSpPr txBox="1"/>
          <p:nvPr/>
        </p:nvSpPr>
        <p:spPr>
          <a:xfrm>
            <a:off x="1828800" y="317393"/>
            <a:ext cx="15027653" cy="677108"/>
          </a:xfrm>
          <a:prstGeom prst="rect">
            <a:avLst/>
          </a:prstGeom>
        </p:spPr>
        <p:txBody>
          <a:bodyPr wrap="square" lIns="0" tIns="0" rIns="0" bIns="0" rtlCol="0" anchor="t">
            <a:spAutoFit/>
          </a:bodyPr>
          <a:lstStyle/>
          <a:p>
            <a:r>
              <a:rPr lang="en-US" sz="4400" b="1" dirty="0">
                <a:solidFill>
                  <a:schemeClr val="bg1"/>
                </a:solidFill>
                <a:latin typeface="Times New Roman" panose="02020603050405020304" pitchFamily="18" charset="0"/>
                <a:cs typeface="Times New Roman" panose="02020603050405020304" pitchFamily="18" charset="0"/>
              </a:rPr>
              <a:t>Strategic Fit with “Year of Croeso” and SWOT Analysis </a:t>
            </a:r>
            <a:endParaRPr lang="en-US" sz="4400" dirty="0">
              <a:solidFill>
                <a:schemeClr val="bg1"/>
              </a:solidFill>
              <a:latin typeface="Times New Roman" panose="02020603050405020304" pitchFamily="18" charset="0"/>
              <a:cs typeface="Times New Roman" panose="02020603050405020304" pitchFamily="18" charset="0"/>
            </a:endParaRPr>
          </a:p>
        </p:txBody>
      </p:sp>
      <p:graphicFrame>
        <p:nvGraphicFramePr>
          <p:cNvPr id="11" name="Diagram 10"/>
          <p:cNvGraphicFramePr/>
          <p:nvPr>
            <p:extLst>
              <p:ext uri="{D42A27DB-BD31-4B8C-83A1-F6EECF244321}">
                <p14:modId xmlns:p14="http://schemas.microsoft.com/office/powerpoint/2010/main" val="3018917703"/>
              </p:ext>
            </p:extLst>
          </p:nvPr>
        </p:nvGraphicFramePr>
        <p:xfrm>
          <a:off x="514351" y="1571555"/>
          <a:ext cx="855345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ext uri="{D42A27DB-BD31-4B8C-83A1-F6EECF244321}">
                <p14:modId xmlns:p14="http://schemas.microsoft.com/office/powerpoint/2010/main" val="363109305"/>
              </p:ext>
            </p:extLst>
          </p:nvPr>
        </p:nvGraphicFramePr>
        <p:xfrm>
          <a:off x="9829800" y="2520063"/>
          <a:ext cx="8050613" cy="658165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E1E17"/>
        </a:solidFill>
        <a:effectLst/>
      </p:bgPr>
    </p:bg>
    <p:spTree>
      <p:nvGrpSpPr>
        <p:cNvPr id="1" name=""/>
        <p:cNvGrpSpPr/>
        <p:nvPr/>
      </p:nvGrpSpPr>
      <p:grpSpPr>
        <a:xfrm>
          <a:off x="0" y="0"/>
          <a:ext cx="0" cy="0"/>
          <a:chOff x="0" y="0"/>
          <a:chExt cx="0" cy="0"/>
        </a:xfrm>
      </p:grpSpPr>
      <p:sp>
        <p:nvSpPr>
          <p:cNvPr id="3" name="TextBox 3"/>
          <p:cNvSpPr txBox="1"/>
          <p:nvPr/>
        </p:nvSpPr>
        <p:spPr>
          <a:xfrm>
            <a:off x="1143000" y="376574"/>
            <a:ext cx="12640277" cy="923330"/>
          </a:xfrm>
          <a:prstGeom prst="rect">
            <a:avLst/>
          </a:prstGeom>
        </p:spPr>
        <p:txBody>
          <a:bodyPr lIns="0" tIns="0" rIns="0" bIns="0" rtlCol="0" anchor="t">
            <a:spAutoFit/>
          </a:bodyPr>
          <a:lstStyle/>
          <a:p>
            <a:r>
              <a:rPr lang="en-US" sz="6000" b="1" dirty="0">
                <a:solidFill>
                  <a:schemeClr val="bg1"/>
                </a:solidFill>
                <a:latin typeface="Times New Roman" panose="02020603050405020304" pitchFamily="18" charset="0"/>
                <a:cs typeface="Times New Roman" panose="02020603050405020304" pitchFamily="18" charset="0"/>
              </a:rPr>
              <a:t>Market Factors (Target Market</a:t>
            </a:r>
            <a:r>
              <a:rPr lang="en-US" sz="6000" dirty="0">
                <a:solidFill>
                  <a:schemeClr val="bg1"/>
                </a:solidFill>
                <a:latin typeface="Times New Roman" panose="02020603050405020304" pitchFamily="18" charset="0"/>
                <a:cs typeface="Times New Roman" panose="02020603050405020304" pitchFamily="18" charset="0"/>
              </a:rPr>
              <a:t>)</a:t>
            </a:r>
          </a:p>
        </p:txBody>
      </p:sp>
      <p:grpSp>
        <p:nvGrpSpPr>
          <p:cNvPr id="7" name="Group 7"/>
          <p:cNvGrpSpPr/>
          <p:nvPr/>
        </p:nvGrpSpPr>
        <p:grpSpPr>
          <a:xfrm>
            <a:off x="16465159" y="8428548"/>
            <a:ext cx="1822841" cy="1858452"/>
            <a:chOff x="0" y="0"/>
            <a:chExt cx="480090" cy="489469"/>
          </a:xfrm>
        </p:grpSpPr>
        <p:sp>
          <p:nvSpPr>
            <p:cNvPr id="8" name="Freeform 8"/>
            <p:cNvSpPr/>
            <p:nvPr/>
          </p:nvSpPr>
          <p:spPr>
            <a:xfrm>
              <a:off x="0" y="0"/>
              <a:ext cx="480090" cy="489469"/>
            </a:xfrm>
            <a:custGeom>
              <a:avLst/>
              <a:gdLst/>
              <a:ahLst/>
              <a:cxnLst/>
              <a:rect l="l" t="t" r="r" b="b"/>
              <a:pathLst>
                <a:path w="480090" h="489469">
                  <a:moveTo>
                    <a:pt x="0" y="0"/>
                  </a:moveTo>
                  <a:lnTo>
                    <a:pt x="480090" y="0"/>
                  </a:lnTo>
                  <a:lnTo>
                    <a:pt x="480090" y="489469"/>
                  </a:lnTo>
                  <a:lnTo>
                    <a:pt x="0" y="489469"/>
                  </a:lnTo>
                  <a:close/>
                </a:path>
              </a:pathLst>
            </a:custGeom>
            <a:solidFill>
              <a:srgbClr val="37100B"/>
            </a:solidFill>
          </p:spPr>
          <p:txBody>
            <a:bodyPr/>
            <a:lstStyle/>
            <a:p>
              <a:endParaRPr lang="en-150"/>
            </a:p>
          </p:txBody>
        </p:sp>
        <p:sp>
          <p:nvSpPr>
            <p:cNvPr id="9" name="TextBox 9"/>
            <p:cNvSpPr txBox="1"/>
            <p:nvPr/>
          </p:nvSpPr>
          <p:spPr>
            <a:xfrm>
              <a:off x="0" y="-47625"/>
              <a:ext cx="480090" cy="537094"/>
            </a:xfrm>
            <a:prstGeom prst="rect">
              <a:avLst/>
            </a:prstGeom>
          </p:spPr>
          <p:txBody>
            <a:bodyPr lIns="50800" tIns="50800" rIns="50800" bIns="50800" rtlCol="0" anchor="ctr"/>
            <a:lstStyle/>
            <a:p>
              <a:pPr algn="ctr">
                <a:lnSpc>
                  <a:spcPts val="3639"/>
                </a:lnSpc>
              </a:pPr>
              <a:endParaRPr/>
            </a:p>
          </p:txBody>
        </p:sp>
      </p:grpSp>
      <p:graphicFrame>
        <p:nvGraphicFramePr>
          <p:cNvPr id="11" name="Diagram 10"/>
          <p:cNvGraphicFramePr/>
          <p:nvPr>
            <p:extLst>
              <p:ext uri="{D42A27DB-BD31-4B8C-83A1-F6EECF244321}">
                <p14:modId xmlns:p14="http://schemas.microsoft.com/office/powerpoint/2010/main" val="1368026965"/>
              </p:ext>
            </p:extLst>
          </p:nvPr>
        </p:nvGraphicFramePr>
        <p:xfrm>
          <a:off x="-533400" y="1714500"/>
          <a:ext cx="147066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p:cNvPicPr>
            <a:picLocks noChangeAspect="1"/>
          </p:cNvPicPr>
          <p:nvPr/>
        </p:nvPicPr>
        <p:blipFill>
          <a:blip r:embed="rId8"/>
          <a:stretch>
            <a:fillRect/>
          </a:stretch>
        </p:blipFill>
        <p:spPr>
          <a:xfrm>
            <a:off x="12322842" y="32238"/>
            <a:ext cx="5965158" cy="4267200"/>
          </a:xfrm>
          <a:prstGeom prst="rect">
            <a:avLst/>
          </a:prstGeom>
        </p:spPr>
      </p:pic>
      <p:sp>
        <p:nvSpPr>
          <p:cNvPr id="13" name="Rectangle 12"/>
          <p:cNvSpPr/>
          <p:nvPr/>
        </p:nvSpPr>
        <p:spPr>
          <a:xfrm>
            <a:off x="14281417" y="4480264"/>
            <a:ext cx="2823681" cy="458074"/>
          </a:xfrm>
          <a:prstGeom prst="rect">
            <a:avLst/>
          </a:prstGeom>
        </p:spPr>
        <p:txBody>
          <a:bodyPr wrap="square">
            <a:spAutoFit/>
          </a:bodyPr>
          <a:lstStyle/>
          <a:p>
            <a:pPr lvl="0">
              <a:lnSpc>
                <a:spcPct val="150000"/>
              </a:lnSpc>
            </a:pPr>
            <a:r>
              <a:rPr lang="en-US" dirty="0">
                <a:solidFill>
                  <a:schemeClr val="bg1"/>
                </a:solidFill>
                <a:latin typeface="Times New Roman" panose="02020603050405020304" pitchFamily="18" charset="0"/>
                <a:cs typeface="Times New Roman" panose="02020603050405020304" pitchFamily="18" charset="0"/>
              </a:rPr>
              <a:t>Self Created </a:t>
            </a:r>
          </a:p>
        </p:txBody>
      </p:sp>
      <p:sp>
        <p:nvSpPr>
          <p:cNvPr id="14" name="Rectangle 13"/>
          <p:cNvSpPr/>
          <p:nvPr/>
        </p:nvSpPr>
        <p:spPr>
          <a:xfrm>
            <a:off x="13030200" y="4240836"/>
            <a:ext cx="4074898" cy="369332"/>
          </a:xfrm>
          <a:prstGeom prst="rect">
            <a:avLst/>
          </a:prstGeom>
        </p:spPr>
        <p:txBody>
          <a:bodyPr wrap="none">
            <a:spAutoFit/>
          </a:bodyPr>
          <a:lstStyle/>
          <a:p>
            <a:r>
              <a:rPr lang="en-US" b="1" dirty="0">
                <a:solidFill>
                  <a:srgbClr val="FFFAF9"/>
                </a:solidFill>
                <a:latin typeface="Times New Roman" panose="02020603050405020304" pitchFamily="18" charset="0"/>
                <a:ea typeface="Belleza"/>
                <a:cs typeface="Times New Roman" panose="02020603050405020304" pitchFamily="18" charset="0"/>
                <a:sym typeface="Belleza"/>
              </a:rPr>
              <a:t>The Great Welsh Pie &amp; Dessert Contest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sp>
        <p:nvSpPr>
          <p:cNvPr id="3" name="TextBox 3"/>
          <p:cNvSpPr txBox="1"/>
          <p:nvPr/>
        </p:nvSpPr>
        <p:spPr>
          <a:xfrm>
            <a:off x="428413" y="118626"/>
            <a:ext cx="12640277" cy="1334533"/>
          </a:xfrm>
          <a:prstGeom prst="rect">
            <a:avLst/>
          </a:prstGeom>
        </p:spPr>
        <p:txBody>
          <a:bodyPr lIns="0" tIns="0" rIns="0" bIns="0" rtlCol="0" anchor="t">
            <a:spAutoFit/>
          </a:bodyPr>
          <a:lstStyle/>
          <a:p>
            <a:pPr lvl="0" algn="ctr">
              <a:lnSpc>
                <a:spcPts val="12000"/>
              </a:lnSpc>
            </a:pPr>
            <a:r>
              <a:rPr lang="en-US" sz="6000" b="1" dirty="0">
                <a:solidFill>
                  <a:schemeClr val="bg1"/>
                </a:solidFill>
                <a:latin typeface="Times New Roman" panose="02020603050405020304" pitchFamily="18" charset="0"/>
                <a:cs typeface="Times New Roman" panose="02020603050405020304" pitchFamily="18" charset="0"/>
              </a:rPr>
              <a:t>Market Factors (Market Demand)</a:t>
            </a:r>
            <a:endParaRPr lang="en-US" sz="6000" dirty="0">
              <a:solidFill>
                <a:schemeClr val="bg1"/>
              </a:solidFill>
              <a:latin typeface="Times New Roman" panose="02020603050405020304" pitchFamily="18" charset="0"/>
              <a:ea typeface="Belleza"/>
              <a:cs typeface="Times New Roman" panose="02020603050405020304" pitchFamily="18" charset="0"/>
              <a:sym typeface="Belleza"/>
            </a:endParaRPr>
          </a:p>
        </p:txBody>
      </p:sp>
      <p:grpSp>
        <p:nvGrpSpPr>
          <p:cNvPr id="4" name="Group 4"/>
          <p:cNvGrpSpPr/>
          <p:nvPr/>
        </p:nvGrpSpPr>
        <p:grpSpPr>
          <a:xfrm>
            <a:off x="0" y="9258300"/>
            <a:ext cx="1822841" cy="1028700"/>
            <a:chOff x="0" y="0"/>
            <a:chExt cx="480090" cy="270933"/>
          </a:xfrm>
        </p:grpSpPr>
        <p:sp>
          <p:nvSpPr>
            <p:cNvPr id="5" name="Freeform 5"/>
            <p:cNvSpPr/>
            <p:nvPr/>
          </p:nvSpPr>
          <p:spPr>
            <a:xfrm>
              <a:off x="0" y="0"/>
              <a:ext cx="480090" cy="270933"/>
            </a:xfrm>
            <a:custGeom>
              <a:avLst/>
              <a:gdLst/>
              <a:ahLst/>
              <a:cxnLst/>
              <a:rect l="l" t="t" r="r" b="b"/>
              <a:pathLst>
                <a:path w="480090" h="270933">
                  <a:moveTo>
                    <a:pt x="0" y="0"/>
                  </a:moveTo>
                  <a:lnTo>
                    <a:pt x="480090" y="0"/>
                  </a:lnTo>
                  <a:lnTo>
                    <a:pt x="480090" y="270933"/>
                  </a:lnTo>
                  <a:lnTo>
                    <a:pt x="0" y="270933"/>
                  </a:lnTo>
                  <a:close/>
                </a:path>
              </a:pathLst>
            </a:custGeom>
            <a:solidFill>
              <a:srgbClr val="923B24"/>
            </a:solidFill>
          </p:spPr>
          <p:txBody>
            <a:bodyPr/>
            <a:lstStyle/>
            <a:p>
              <a:endParaRPr lang="en-150"/>
            </a:p>
          </p:txBody>
        </p:sp>
        <p:sp>
          <p:nvSpPr>
            <p:cNvPr id="6" name="TextBox 6"/>
            <p:cNvSpPr txBox="1"/>
            <p:nvPr/>
          </p:nvSpPr>
          <p:spPr>
            <a:xfrm>
              <a:off x="0" y="-47625"/>
              <a:ext cx="480090" cy="318558"/>
            </a:xfrm>
            <a:prstGeom prst="rect">
              <a:avLst/>
            </a:prstGeom>
          </p:spPr>
          <p:txBody>
            <a:bodyPr lIns="50800" tIns="50800" rIns="50800" bIns="50800" rtlCol="0" anchor="ctr"/>
            <a:lstStyle/>
            <a:p>
              <a:pPr algn="ctr">
                <a:lnSpc>
                  <a:spcPts val="3639"/>
                </a:lnSpc>
              </a:pPr>
              <a:endParaRPr/>
            </a:p>
          </p:txBody>
        </p:sp>
      </p:grpSp>
      <p:grpSp>
        <p:nvGrpSpPr>
          <p:cNvPr id="7" name="Group 7"/>
          <p:cNvGrpSpPr/>
          <p:nvPr/>
        </p:nvGrpSpPr>
        <p:grpSpPr>
          <a:xfrm>
            <a:off x="17259300" y="0"/>
            <a:ext cx="1028700" cy="4537268"/>
            <a:chOff x="0" y="0"/>
            <a:chExt cx="270933" cy="1195001"/>
          </a:xfrm>
        </p:grpSpPr>
        <p:sp>
          <p:nvSpPr>
            <p:cNvPr id="8" name="Freeform 8"/>
            <p:cNvSpPr/>
            <p:nvPr/>
          </p:nvSpPr>
          <p:spPr>
            <a:xfrm>
              <a:off x="0" y="0"/>
              <a:ext cx="270933" cy="1195001"/>
            </a:xfrm>
            <a:custGeom>
              <a:avLst/>
              <a:gdLst/>
              <a:ahLst/>
              <a:cxnLst/>
              <a:rect l="l" t="t" r="r" b="b"/>
              <a:pathLst>
                <a:path w="270933" h="1195001">
                  <a:moveTo>
                    <a:pt x="0" y="0"/>
                  </a:moveTo>
                  <a:lnTo>
                    <a:pt x="270933" y="0"/>
                  </a:lnTo>
                  <a:lnTo>
                    <a:pt x="270933" y="1195001"/>
                  </a:lnTo>
                  <a:lnTo>
                    <a:pt x="0" y="1195001"/>
                  </a:lnTo>
                  <a:close/>
                </a:path>
              </a:pathLst>
            </a:custGeom>
            <a:solidFill>
              <a:srgbClr val="923B24"/>
            </a:solidFill>
          </p:spPr>
          <p:txBody>
            <a:bodyPr/>
            <a:lstStyle/>
            <a:p>
              <a:endParaRPr lang="en-150"/>
            </a:p>
          </p:txBody>
        </p:sp>
        <p:sp>
          <p:nvSpPr>
            <p:cNvPr id="9" name="TextBox 9"/>
            <p:cNvSpPr txBox="1"/>
            <p:nvPr/>
          </p:nvSpPr>
          <p:spPr>
            <a:xfrm>
              <a:off x="0" y="-47625"/>
              <a:ext cx="270933" cy="1242626"/>
            </a:xfrm>
            <a:prstGeom prst="rect">
              <a:avLst/>
            </a:prstGeom>
          </p:spPr>
          <p:txBody>
            <a:bodyPr lIns="50800" tIns="50800" rIns="50800" bIns="50800" rtlCol="0" anchor="ctr"/>
            <a:lstStyle/>
            <a:p>
              <a:pPr algn="ctr">
                <a:lnSpc>
                  <a:spcPts val="3639"/>
                </a:lnSpc>
              </a:pPr>
              <a:endParaRPr/>
            </a:p>
          </p:txBody>
        </p:sp>
      </p:grpSp>
      <p:sp>
        <p:nvSpPr>
          <p:cNvPr id="12" name="Rounded Rectangle 11"/>
          <p:cNvSpPr/>
          <p:nvPr/>
        </p:nvSpPr>
        <p:spPr>
          <a:xfrm>
            <a:off x="445998" y="2324100"/>
            <a:ext cx="9060342" cy="6019799"/>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lvl="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Post-COVID cultural tourism increases, 74 % of worldwide tourists are now eager to visit local and original experiences (UNWTO, 2024).</a:t>
            </a:r>
          </a:p>
          <a:p>
            <a:pPr marL="342900" lvl="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MICE industry and global market size expected growth to $2309.4 Bn by 2030 (Allied Market Research, 2023).</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Travel and tourism contribution to global GDP nearly hit 10 trillion dollars in 2023 (Statista, 2025).</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Cultural services of Wales are globally underdeveloped in their offerings, thus giving opportunity for differentiation (Wales, 2015; Jones, 2018).</a:t>
            </a:r>
          </a:p>
          <a:p>
            <a:pPr lvl="0">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13" name="Picture 12"/>
          <p:cNvPicPr/>
          <p:nvPr/>
        </p:nvPicPr>
        <p:blipFill>
          <a:blip r:embed="rId3"/>
          <a:stretch>
            <a:fillRect/>
          </a:stretch>
        </p:blipFill>
        <p:spPr>
          <a:xfrm>
            <a:off x="13068690" y="1200773"/>
            <a:ext cx="4895850" cy="3044190"/>
          </a:xfrm>
          <a:prstGeom prst="rect">
            <a:avLst/>
          </a:prstGeom>
        </p:spPr>
      </p:pic>
      <p:sp>
        <p:nvSpPr>
          <p:cNvPr id="14" name="Rectangle 13"/>
          <p:cNvSpPr/>
          <p:nvPr/>
        </p:nvSpPr>
        <p:spPr>
          <a:xfrm>
            <a:off x="13998719" y="4397194"/>
            <a:ext cx="4114800" cy="866904"/>
          </a:xfrm>
          <a:prstGeom prst="rect">
            <a:avLst/>
          </a:prstGeom>
        </p:spPr>
        <p:txBody>
          <a:bodyPr wrap="square">
            <a:spAutoFit/>
          </a:bodyPr>
          <a:lstStyle/>
          <a:p>
            <a:pPr algn="ctr">
              <a:spcAft>
                <a:spcPts val="1000"/>
              </a:spcAft>
            </a:pPr>
            <a:r>
              <a:rPr lang="en-US" sz="120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 Based on event type, the meetings segment held the major share of the market in 2021</a:t>
            </a:r>
            <a:endParaRPr lang="en-US" sz="90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sz="12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(Allied Market Research, 2024)</a:t>
            </a:r>
          </a:p>
        </p:txBody>
      </p:sp>
      <p:pic>
        <p:nvPicPr>
          <p:cNvPr id="15" name="Picture 14"/>
          <p:cNvPicPr/>
          <p:nvPr/>
        </p:nvPicPr>
        <p:blipFill>
          <a:blip r:embed="rId4"/>
          <a:stretch>
            <a:fillRect/>
          </a:stretch>
        </p:blipFill>
        <p:spPr>
          <a:xfrm>
            <a:off x="9829800" y="5093931"/>
            <a:ext cx="4505325" cy="4991100"/>
          </a:xfrm>
          <a:prstGeom prst="rect">
            <a:avLst/>
          </a:prstGeom>
        </p:spPr>
      </p:pic>
      <p:sp>
        <p:nvSpPr>
          <p:cNvPr id="16" name="Rectangle 15"/>
          <p:cNvSpPr/>
          <p:nvPr/>
        </p:nvSpPr>
        <p:spPr>
          <a:xfrm>
            <a:off x="14335125" y="9051096"/>
            <a:ext cx="4032901" cy="786113"/>
          </a:xfrm>
          <a:prstGeom prst="rect">
            <a:avLst/>
          </a:prstGeom>
        </p:spPr>
        <p:txBody>
          <a:bodyPr wrap="square">
            <a:spAutoFit/>
          </a:bodyPr>
          <a:lstStyle/>
          <a:p>
            <a:pPr algn="ctr">
              <a:spcAft>
                <a:spcPts val="1000"/>
              </a:spcAft>
            </a:pPr>
            <a:r>
              <a:rPr lang="en-US" sz="105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2: Leading global travel markets by travel and tourism contribution to GDP 2019-2023</a:t>
            </a:r>
            <a:endParaRPr lang="en-US" sz="70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(Statista,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513F22"/>
        </a:solidFill>
        <a:effectLst/>
      </p:bgPr>
    </p:bg>
    <p:spTree>
      <p:nvGrpSpPr>
        <p:cNvPr id="1" name=""/>
        <p:cNvGrpSpPr/>
        <p:nvPr/>
      </p:nvGrpSpPr>
      <p:grpSpPr>
        <a:xfrm>
          <a:off x="0" y="0"/>
          <a:ext cx="0" cy="0"/>
          <a:chOff x="0" y="0"/>
          <a:chExt cx="0" cy="0"/>
        </a:xfrm>
      </p:grpSpPr>
      <p:grpSp>
        <p:nvGrpSpPr>
          <p:cNvPr id="2" name="Group 2"/>
          <p:cNvGrpSpPr/>
          <p:nvPr/>
        </p:nvGrpSpPr>
        <p:grpSpPr>
          <a:xfrm>
            <a:off x="13566775" y="6028641"/>
            <a:ext cx="4721225" cy="2001829"/>
            <a:chOff x="0" y="0"/>
            <a:chExt cx="1243450" cy="527231"/>
          </a:xfrm>
        </p:grpSpPr>
        <p:sp>
          <p:nvSpPr>
            <p:cNvPr id="3" name="Freeform 3"/>
            <p:cNvSpPr/>
            <p:nvPr/>
          </p:nvSpPr>
          <p:spPr>
            <a:xfrm>
              <a:off x="0" y="0"/>
              <a:ext cx="1243450" cy="527231"/>
            </a:xfrm>
            <a:custGeom>
              <a:avLst/>
              <a:gdLst/>
              <a:ahLst/>
              <a:cxnLst/>
              <a:rect l="l" t="t" r="r" b="b"/>
              <a:pathLst>
                <a:path w="1243450" h="527231">
                  <a:moveTo>
                    <a:pt x="0" y="0"/>
                  </a:moveTo>
                  <a:lnTo>
                    <a:pt x="1243450" y="0"/>
                  </a:lnTo>
                  <a:lnTo>
                    <a:pt x="1243450" y="527231"/>
                  </a:lnTo>
                  <a:lnTo>
                    <a:pt x="0" y="527231"/>
                  </a:lnTo>
                  <a:close/>
                </a:path>
              </a:pathLst>
            </a:custGeom>
            <a:solidFill>
              <a:srgbClr val="44341B"/>
            </a:solidFill>
          </p:spPr>
          <p:txBody>
            <a:bodyPr/>
            <a:lstStyle/>
            <a:p>
              <a:endParaRPr lang="en-150"/>
            </a:p>
          </p:txBody>
        </p:sp>
        <p:sp>
          <p:nvSpPr>
            <p:cNvPr id="4" name="TextBox 4"/>
            <p:cNvSpPr txBox="1"/>
            <p:nvPr/>
          </p:nvSpPr>
          <p:spPr>
            <a:xfrm>
              <a:off x="0" y="-47625"/>
              <a:ext cx="1243450" cy="574856"/>
            </a:xfrm>
            <a:prstGeom prst="rect">
              <a:avLst/>
            </a:prstGeom>
          </p:spPr>
          <p:txBody>
            <a:bodyPr lIns="50800" tIns="50800" rIns="50800" bIns="50800" rtlCol="0" anchor="ctr"/>
            <a:lstStyle/>
            <a:p>
              <a:pPr algn="ctr">
                <a:lnSpc>
                  <a:spcPts val="3639"/>
                </a:lnSpc>
              </a:pPr>
              <a:endParaRPr/>
            </a:p>
          </p:txBody>
        </p:sp>
      </p:grpSp>
      <p:grpSp>
        <p:nvGrpSpPr>
          <p:cNvPr id="9" name="Group 9"/>
          <p:cNvGrpSpPr/>
          <p:nvPr/>
        </p:nvGrpSpPr>
        <p:grpSpPr>
          <a:xfrm>
            <a:off x="660897" y="679450"/>
            <a:ext cx="2042227" cy="845230"/>
            <a:chOff x="0" y="0"/>
            <a:chExt cx="537870" cy="222612"/>
          </a:xfrm>
        </p:grpSpPr>
        <p:sp>
          <p:nvSpPr>
            <p:cNvPr id="10" name="Freeform 10"/>
            <p:cNvSpPr/>
            <p:nvPr/>
          </p:nvSpPr>
          <p:spPr>
            <a:xfrm>
              <a:off x="0" y="0"/>
              <a:ext cx="537870" cy="222612"/>
            </a:xfrm>
            <a:custGeom>
              <a:avLst/>
              <a:gdLst/>
              <a:ahLst/>
              <a:cxnLst/>
              <a:rect l="l" t="t" r="r" b="b"/>
              <a:pathLst>
                <a:path w="537870" h="222612">
                  <a:moveTo>
                    <a:pt x="0" y="0"/>
                  </a:moveTo>
                  <a:lnTo>
                    <a:pt x="537870" y="0"/>
                  </a:lnTo>
                  <a:lnTo>
                    <a:pt x="537870" y="222612"/>
                  </a:lnTo>
                  <a:lnTo>
                    <a:pt x="0" y="222612"/>
                  </a:lnTo>
                  <a:close/>
                </a:path>
              </a:pathLst>
            </a:custGeom>
            <a:solidFill>
              <a:srgbClr val="44341B"/>
            </a:solidFill>
          </p:spPr>
          <p:txBody>
            <a:bodyPr/>
            <a:lstStyle/>
            <a:p>
              <a:endParaRPr lang="en-150"/>
            </a:p>
          </p:txBody>
        </p:sp>
        <p:sp>
          <p:nvSpPr>
            <p:cNvPr id="11" name="TextBox 11"/>
            <p:cNvSpPr txBox="1"/>
            <p:nvPr/>
          </p:nvSpPr>
          <p:spPr>
            <a:xfrm>
              <a:off x="0" y="-47625"/>
              <a:ext cx="537870" cy="270237"/>
            </a:xfrm>
            <a:prstGeom prst="rect">
              <a:avLst/>
            </a:prstGeom>
          </p:spPr>
          <p:txBody>
            <a:bodyPr lIns="50800" tIns="50800" rIns="50800" bIns="50800" rtlCol="0" anchor="ctr"/>
            <a:lstStyle/>
            <a:p>
              <a:pPr algn="ctr">
                <a:lnSpc>
                  <a:spcPts val="3639"/>
                </a:lnSpc>
              </a:pPr>
              <a:endParaRPr/>
            </a:p>
          </p:txBody>
        </p:sp>
      </p:grpSp>
      <p:sp>
        <p:nvSpPr>
          <p:cNvPr id="12" name="TextBox 12"/>
          <p:cNvSpPr txBox="1"/>
          <p:nvPr/>
        </p:nvSpPr>
        <p:spPr>
          <a:xfrm>
            <a:off x="3532776" y="480838"/>
            <a:ext cx="10022276" cy="923330"/>
          </a:xfrm>
          <a:prstGeom prst="rect">
            <a:avLst/>
          </a:prstGeom>
        </p:spPr>
        <p:txBody>
          <a:bodyPr wrap="square" lIns="0" tIns="0" rIns="0" bIns="0" rtlCol="0" anchor="t">
            <a:spAutoFit/>
          </a:bodyPr>
          <a:lstStyle/>
          <a:p>
            <a:r>
              <a:rPr lang="en-US" sz="6000" dirty="0">
                <a:solidFill>
                  <a:schemeClr val="bg1"/>
                </a:solidFill>
                <a:latin typeface="Times New Roman" panose="02020603050405020304" pitchFamily="18" charset="0"/>
                <a:cs typeface="Times New Roman" panose="02020603050405020304" pitchFamily="18" charset="0"/>
              </a:rPr>
              <a:t>Market Factor (Competitors)</a:t>
            </a:r>
          </a:p>
        </p:txBody>
      </p:sp>
      <p:graphicFrame>
        <p:nvGraphicFramePr>
          <p:cNvPr id="13" name="Table 12"/>
          <p:cNvGraphicFramePr>
            <a:graphicFrameLocks noGrp="1"/>
          </p:cNvGraphicFramePr>
          <p:nvPr>
            <p:extLst>
              <p:ext uri="{D42A27DB-BD31-4B8C-83A1-F6EECF244321}">
                <p14:modId xmlns:p14="http://schemas.microsoft.com/office/powerpoint/2010/main" val="1449281887"/>
              </p:ext>
            </p:extLst>
          </p:nvPr>
        </p:nvGraphicFramePr>
        <p:xfrm>
          <a:off x="681677" y="2019300"/>
          <a:ext cx="11434122" cy="7330600"/>
        </p:xfrm>
        <a:graphic>
          <a:graphicData uri="http://schemas.openxmlformats.org/drawingml/2006/table">
            <a:tbl>
              <a:tblPr firstRow="1" firstCol="1" bandRow="1">
                <a:tableStyleId>{F5AB1C69-6EDB-4FF4-983F-18BD219EF322}</a:tableStyleId>
              </a:tblPr>
              <a:tblGrid>
                <a:gridCol w="2857919">
                  <a:extLst>
                    <a:ext uri="{9D8B030D-6E8A-4147-A177-3AD203B41FA5}">
                      <a16:colId xmlns:a16="http://schemas.microsoft.com/office/drawing/2014/main" val="740722965"/>
                    </a:ext>
                  </a:extLst>
                </a:gridCol>
                <a:gridCol w="2857919">
                  <a:extLst>
                    <a:ext uri="{9D8B030D-6E8A-4147-A177-3AD203B41FA5}">
                      <a16:colId xmlns:a16="http://schemas.microsoft.com/office/drawing/2014/main" val="1842620737"/>
                    </a:ext>
                  </a:extLst>
                </a:gridCol>
                <a:gridCol w="2859142">
                  <a:extLst>
                    <a:ext uri="{9D8B030D-6E8A-4147-A177-3AD203B41FA5}">
                      <a16:colId xmlns:a16="http://schemas.microsoft.com/office/drawing/2014/main" val="697000025"/>
                    </a:ext>
                  </a:extLst>
                </a:gridCol>
                <a:gridCol w="2859142">
                  <a:extLst>
                    <a:ext uri="{9D8B030D-6E8A-4147-A177-3AD203B41FA5}">
                      <a16:colId xmlns:a16="http://schemas.microsoft.com/office/drawing/2014/main" val="1531013622"/>
                    </a:ext>
                  </a:extLst>
                </a:gridCol>
              </a:tblGrid>
              <a:tr h="52081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Competitors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Event Type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Location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Strengths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369754"/>
                  </a:ext>
                </a:extLst>
              </a:tr>
              <a:tr h="2269927">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British Pie Awards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Pie contest &amp; food festival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Melton Mowbray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Established, strong brand presence (British Pie Awards, 2025)</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72816578"/>
                  </a:ext>
                </a:extLst>
              </a:tr>
              <a:tr h="2269927">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The Great British Bake Off Live</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Baking show and competition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Various UK citiess</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Large fan base, media coverage (Great British Bake Off, 2025)</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3463403"/>
                  </a:ext>
                </a:extLst>
              </a:tr>
              <a:tr h="2269927">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Ludlow Food Festival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Food and drink festival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Ludlow, Shropshire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Diverse food offerings, family-friendly (Food Festival, 2025)</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90960101"/>
                  </a:ext>
                </a:extLst>
              </a:tr>
            </a:tbl>
          </a:graphicData>
        </a:graphic>
      </p:graphicFrame>
      <p:pic>
        <p:nvPicPr>
          <p:cNvPr id="14" name="Picture 13"/>
          <p:cNvPicPr>
            <a:picLocks noChangeAspect="1"/>
          </p:cNvPicPr>
          <p:nvPr/>
        </p:nvPicPr>
        <p:blipFill>
          <a:blip r:embed="rId3"/>
          <a:stretch>
            <a:fillRect/>
          </a:stretch>
        </p:blipFill>
        <p:spPr>
          <a:xfrm>
            <a:off x="12725400" y="2160998"/>
            <a:ext cx="2672617" cy="27803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5" name="Picture 14"/>
          <p:cNvPicPr>
            <a:picLocks noChangeAspect="1"/>
          </p:cNvPicPr>
          <p:nvPr/>
        </p:nvPicPr>
        <p:blipFill>
          <a:blip r:embed="rId4"/>
          <a:stretch>
            <a:fillRect/>
          </a:stretch>
        </p:blipFill>
        <p:spPr>
          <a:xfrm>
            <a:off x="13868400" y="5340231"/>
            <a:ext cx="2696063" cy="14535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6" name="Picture 15"/>
          <p:cNvPicPr>
            <a:picLocks noChangeAspect="1"/>
          </p:cNvPicPr>
          <p:nvPr/>
        </p:nvPicPr>
        <p:blipFill>
          <a:blip r:embed="rId5"/>
          <a:stretch>
            <a:fillRect/>
          </a:stretch>
        </p:blipFill>
        <p:spPr>
          <a:xfrm>
            <a:off x="12725400" y="6999265"/>
            <a:ext cx="2858341" cy="25323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sp>
        <p:nvSpPr>
          <p:cNvPr id="6" name="TextBox 6"/>
          <p:cNvSpPr txBox="1"/>
          <p:nvPr/>
        </p:nvSpPr>
        <p:spPr>
          <a:xfrm>
            <a:off x="625711" y="1609062"/>
            <a:ext cx="4936889" cy="3323987"/>
          </a:xfrm>
          <a:prstGeom prst="rect">
            <a:avLst/>
          </a:prstGeom>
        </p:spPr>
        <p:txBody>
          <a:bodyPr wrap="square" lIns="0" tIns="0" rIns="0" bIns="0" rtlCol="0" anchor="t">
            <a:spAutoFit/>
          </a:bodyPr>
          <a:lstStyle/>
          <a:p>
            <a:r>
              <a:rPr lang="en-US" sz="5400" b="1" dirty="0">
                <a:solidFill>
                  <a:schemeClr val="bg1"/>
                </a:solidFill>
                <a:latin typeface="Times New Roman" panose="02020603050405020304" pitchFamily="18" charset="0"/>
                <a:cs typeface="Times New Roman" panose="02020603050405020304" pitchFamily="18" charset="0"/>
              </a:rPr>
              <a:t>Operational Factors (Location and Venue)</a:t>
            </a:r>
            <a:endParaRPr lang="en-US" sz="5400" dirty="0">
              <a:solidFill>
                <a:schemeClr val="bg1"/>
              </a:solidFill>
              <a:latin typeface="Times New Roman" panose="02020603050405020304" pitchFamily="18" charset="0"/>
              <a:cs typeface="Times New Roman" panose="02020603050405020304" pitchFamily="18" charset="0"/>
            </a:endParaRPr>
          </a:p>
        </p:txBody>
      </p:sp>
      <p:grpSp>
        <p:nvGrpSpPr>
          <p:cNvPr id="7" name="Group 7"/>
          <p:cNvGrpSpPr/>
          <p:nvPr/>
        </p:nvGrpSpPr>
        <p:grpSpPr>
          <a:xfrm>
            <a:off x="8495897" y="0"/>
            <a:ext cx="1791103" cy="1799751"/>
            <a:chOff x="0" y="0"/>
            <a:chExt cx="471731" cy="474009"/>
          </a:xfrm>
        </p:grpSpPr>
        <p:sp>
          <p:nvSpPr>
            <p:cNvPr id="8" name="Freeform 8"/>
            <p:cNvSpPr/>
            <p:nvPr/>
          </p:nvSpPr>
          <p:spPr>
            <a:xfrm>
              <a:off x="0" y="0"/>
              <a:ext cx="471731" cy="474009"/>
            </a:xfrm>
            <a:custGeom>
              <a:avLst/>
              <a:gdLst/>
              <a:ahLst/>
              <a:cxnLst/>
              <a:rect l="l" t="t" r="r" b="b"/>
              <a:pathLst>
                <a:path w="471731" h="474009">
                  <a:moveTo>
                    <a:pt x="0" y="0"/>
                  </a:moveTo>
                  <a:lnTo>
                    <a:pt x="471731" y="0"/>
                  </a:lnTo>
                  <a:lnTo>
                    <a:pt x="471731" y="474009"/>
                  </a:lnTo>
                  <a:lnTo>
                    <a:pt x="0" y="474009"/>
                  </a:lnTo>
                  <a:close/>
                </a:path>
              </a:pathLst>
            </a:custGeom>
            <a:solidFill>
              <a:srgbClr val="923B24"/>
            </a:solidFill>
          </p:spPr>
          <p:txBody>
            <a:bodyPr/>
            <a:lstStyle/>
            <a:p>
              <a:endParaRPr lang="en-150"/>
            </a:p>
          </p:txBody>
        </p:sp>
        <p:sp>
          <p:nvSpPr>
            <p:cNvPr id="9" name="TextBox 9"/>
            <p:cNvSpPr txBox="1"/>
            <p:nvPr/>
          </p:nvSpPr>
          <p:spPr>
            <a:xfrm>
              <a:off x="0" y="-47625"/>
              <a:ext cx="471731" cy="521634"/>
            </a:xfrm>
            <a:prstGeom prst="rect">
              <a:avLst/>
            </a:prstGeom>
          </p:spPr>
          <p:txBody>
            <a:bodyPr lIns="50800" tIns="50800" rIns="50800" bIns="50800" rtlCol="0" anchor="ctr"/>
            <a:lstStyle/>
            <a:p>
              <a:pPr algn="ctr">
                <a:lnSpc>
                  <a:spcPts val="3639"/>
                </a:lnSpc>
              </a:pPr>
              <a:endParaRPr>
                <a:latin typeface="Times New Roman" panose="02020603050405020304" pitchFamily="18" charset="0"/>
                <a:cs typeface="Times New Roman" panose="02020603050405020304" pitchFamily="18" charset="0"/>
              </a:endParaRPr>
            </a:p>
          </p:txBody>
        </p:sp>
      </p:grpSp>
      <p:grpSp>
        <p:nvGrpSpPr>
          <p:cNvPr id="10" name="Group 10"/>
          <p:cNvGrpSpPr/>
          <p:nvPr/>
        </p:nvGrpSpPr>
        <p:grpSpPr>
          <a:xfrm>
            <a:off x="0" y="7982593"/>
            <a:ext cx="660897" cy="2304407"/>
            <a:chOff x="0" y="0"/>
            <a:chExt cx="174063" cy="606922"/>
          </a:xfrm>
        </p:grpSpPr>
        <p:sp>
          <p:nvSpPr>
            <p:cNvPr id="11" name="Freeform 11"/>
            <p:cNvSpPr/>
            <p:nvPr/>
          </p:nvSpPr>
          <p:spPr>
            <a:xfrm>
              <a:off x="0" y="0"/>
              <a:ext cx="174063" cy="606922"/>
            </a:xfrm>
            <a:custGeom>
              <a:avLst/>
              <a:gdLst/>
              <a:ahLst/>
              <a:cxnLst/>
              <a:rect l="l" t="t" r="r" b="b"/>
              <a:pathLst>
                <a:path w="174063" h="606922">
                  <a:moveTo>
                    <a:pt x="0" y="0"/>
                  </a:moveTo>
                  <a:lnTo>
                    <a:pt x="174063" y="0"/>
                  </a:lnTo>
                  <a:lnTo>
                    <a:pt x="174063" y="606922"/>
                  </a:lnTo>
                  <a:lnTo>
                    <a:pt x="0" y="606922"/>
                  </a:lnTo>
                  <a:close/>
                </a:path>
              </a:pathLst>
            </a:custGeom>
            <a:solidFill>
              <a:srgbClr val="923B24"/>
            </a:solidFill>
          </p:spPr>
          <p:txBody>
            <a:bodyPr/>
            <a:lstStyle/>
            <a:p>
              <a:endParaRPr lang="en-150"/>
            </a:p>
          </p:txBody>
        </p:sp>
        <p:sp>
          <p:nvSpPr>
            <p:cNvPr id="12" name="TextBox 12"/>
            <p:cNvSpPr txBox="1"/>
            <p:nvPr/>
          </p:nvSpPr>
          <p:spPr>
            <a:xfrm>
              <a:off x="0" y="-47625"/>
              <a:ext cx="174063" cy="654547"/>
            </a:xfrm>
            <a:prstGeom prst="rect">
              <a:avLst/>
            </a:prstGeom>
          </p:spPr>
          <p:txBody>
            <a:bodyPr lIns="50800" tIns="50800" rIns="50800" bIns="50800" rtlCol="0" anchor="ctr"/>
            <a:lstStyle/>
            <a:p>
              <a:pPr algn="ctr">
                <a:lnSpc>
                  <a:spcPts val="3639"/>
                </a:lnSpc>
              </a:pPr>
              <a:endParaRPr>
                <a:latin typeface="Times New Roman" panose="02020603050405020304" pitchFamily="18" charset="0"/>
                <a:cs typeface="Times New Roman" panose="02020603050405020304" pitchFamily="18" charset="0"/>
              </a:endParaRPr>
            </a:p>
          </p:txBody>
        </p:sp>
      </p:grpSp>
      <p:graphicFrame>
        <p:nvGraphicFramePr>
          <p:cNvPr id="13" name="Table 12"/>
          <p:cNvGraphicFramePr>
            <a:graphicFrameLocks noGrp="1"/>
          </p:cNvGraphicFramePr>
          <p:nvPr>
            <p:extLst>
              <p:ext uri="{D42A27DB-BD31-4B8C-83A1-F6EECF244321}">
                <p14:modId xmlns:p14="http://schemas.microsoft.com/office/powerpoint/2010/main" val="3470697987"/>
              </p:ext>
            </p:extLst>
          </p:nvPr>
        </p:nvGraphicFramePr>
        <p:xfrm>
          <a:off x="1059873" y="6076950"/>
          <a:ext cx="12723198" cy="3971636"/>
        </p:xfrm>
        <a:graphic>
          <a:graphicData uri="http://schemas.openxmlformats.org/drawingml/2006/table">
            <a:tbl>
              <a:tblPr firstRow="1" firstCol="1" bandRow="1">
                <a:tableStyleId>{2A488322-F2BA-4B5B-9748-0D474271808F}</a:tableStyleId>
              </a:tblPr>
              <a:tblGrid>
                <a:gridCol w="6361599">
                  <a:extLst>
                    <a:ext uri="{9D8B030D-6E8A-4147-A177-3AD203B41FA5}">
                      <a16:colId xmlns:a16="http://schemas.microsoft.com/office/drawing/2014/main" val="3838680662"/>
                    </a:ext>
                  </a:extLst>
                </a:gridCol>
                <a:gridCol w="6361599">
                  <a:extLst>
                    <a:ext uri="{9D8B030D-6E8A-4147-A177-3AD203B41FA5}">
                      <a16:colId xmlns:a16="http://schemas.microsoft.com/office/drawing/2014/main" val="2744409609"/>
                    </a:ext>
                  </a:extLst>
                </a:gridCol>
              </a:tblGrid>
              <a:tr h="508106">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Factor</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Details</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897651"/>
                  </a:ext>
                </a:extLst>
              </a:tr>
              <a:tr h="508106">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Venue</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Festive areas, Cardiff Bay (Visit Cardiff Bay, 2025)</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6194342"/>
                  </a:ext>
                </a:extLst>
              </a:tr>
              <a:tr h="79385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Facilities</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Large capacity, modern tech, excellent transport links</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47759141"/>
                  </a:ext>
                </a:extLst>
              </a:tr>
              <a:tr h="508106">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Accommodation</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Nearby hotels with ample rooms</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8415620"/>
                  </a:ext>
                </a:extLst>
              </a:tr>
              <a:tr h="79385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Justification</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Boosts regional economy, and is highly accessible (Crockett, 2017)</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0907803"/>
                  </a:ext>
                </a:extLst>
              </a:tr>
              <a:tr h="79385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Availability</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Summer dates available, aligns with peak visitor season</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15704202"/>
                  </a:ext>
                </a:extLst>
              </a:tr>
            </a:tbl>
          </a:graphicData>
        </a:graphic>
      </p:graphicFrame>
      <p:pic>
        <p:nvPicPr>
          <p:cNvPr id="14" name="Picture 13"/>
          <p:cNvPicPr>
            <a:picLocks noChangeAspect="1"/>
          </p:cNvPicPr>
          <p:nvPr/>
        </p:nvPicPr>
        <p:blipFill>
          <a:blip r:embed="rId3"/>
          <a:stretch>
            <a:fillRect/>
          </a:stretch>
        </p:blipFill>
        <p:spPr>
          <a:xfrm>
            <a:off x="5541818" y="93494"/>
            <a:ext cx="12517582" cy="5507205"/>
          </a:xfrm>
          <a:prstGeom prst="rect">
            <a:avLst/>
          </a:prstGeom>
        </p:spPr>
      </p:pic>
      <p:sp>
        <p:nvSpPr>
          <p:cNvPr id="15" name="Rectangle 14"/>
          <p:cNvSpPr/>
          <p:nvPr/>
        </p:nvSpPr>
        <p:spPr>
          <a:xfrm>
            <a:off x="14554200" y="6073486"/>
            <a:ext cx="2485617" cy="369332"/>
          </a:xfrm>
          <a:prstGeom prst="rect">
            <a:avLst/>
          </a:prstGeom>
        </p:spPr>
        <p:txBody>
          <a:bodyPr wrap="none">
            <a:spAutoFit/>
          </a:bodyPr>
          <a:lstStyle/>
          <a:p>
            <a:r>
              <a:rPr lang="en-US" kern="100" dirty="0">
                <a:solidFill>
                  <a:schemeClr val="bg1"/>
                </a:solidFill>
                <a:latin typeface="Times New Roman" panose="02020603050405020304" pitchFamily="18" charset="0"/>
                <a:cs typeface="Times New Roman" panose="02020603050405020304" pitchFamily="18" charset="0"/>
              </a:rPr>
              <a:t>(Visit Cardiff Bay, 2025)</a:t>
            </a:r>
            <a:endParaRPr lang="en-US" dirty="0">
              <a:solidFill>
                <a:schemeClr val="bg1"/>
              </a:solidFill>
            </a:endParaRPr>
          </a:p>
        </p:txBody>
      </p:sp>
      <p:sp>
        <p:nvSpPr>
          <p:cNvPr id="16" name="Rectangle 15"/>
          <p:cNvSpPr/>
          <p:nvPr/>
        </p:nvSpPr>
        <p:spPr>
          <a:xfrm>
            <a:off x="15060235" y="5704154"/>
            <a:ext cx="1319657" cy="369332"/>
          </a:xfrm>
          <a:prstGeom prst="rect">
            <a:avLst/>
          </a:prstGeom>
        </p:spPr>
        <p:txBody>
          <a:bodyPr wrap="none">
            <a:spAutoFit/>
          </a:bodyPr>
          <a:lstStyle/>
          <a:p>
            <a:r>
              <a:rPr lang="en-US" kern="100" dirty="0">
                <a:solidFill>
                  <a:schemeClr val="bg1"/>
                </a:solidFill>
                <a:latin typeface="Times New Roman" panose="02020603050405020304" pitchFamily="18" charset="0"/>
                <a:cs typeface="Times New Roman" panose="02020603050405020304" pitchFamily="18" charset="0"/>
              </a:rPr>
              <a:t>Cardiff Bay</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E1E17"/>
        </a:solidFill>
        <a:effectLst/>
      </p:bgPr>
    </p:bg>
    <p:spTree>
      <p:nvGrpSpPr>
        <p:cNvPr id="1" name=""/>
        <p:cNvGrpSpPr/>
        <p:nvPr/>
      </p:nvGrpSpPr>
      <p:grpSpPr>
        <a:xfrm>
          <a:off x="0" y="0"/>
          <a:ext cx="0" cy="0"/>
          <a:chOff x="0" y="0"/>
          <a:chExt cx="0" cy="0"/>
        </a:xfrm>
      </p:grpSpPr>
      <p:sp>
        <p:nvSpPr>
          <p:cNvPr id="4" name="TextBox 4"/>
          <p:cNvSpPr txBox="1"/>
          <p:nvPr/>
        </p:nvSpPr>
        <p:spPr>
          <a:xfrm>
            <a:off x="1028700" y="687501"/>
            <a:ext cx="16230600" cy="923330"/>
          </a:xfrm>
          <a:prstGeom prst="rect">
            <a:avLst/>
          </a:prstGeom>
        </p:spPr>
        <p:txBody>
          <a:bodyPr lIns="0" tIns="0" rIns="0" bIns="0" rtlCol="0" anchor="t">
            <a:spAutoFit/>
          </a:bodyPr>
          <a:lstStyle/>
          <a:p>
            <a:pPr algn="ctr"/>
            <a:r>
              <a:rPr lang="en-US" sz="6000" b="1" dirty="0">
                <a:solidFill>
                  <a:schemeClr val="bg1"/>
                </a:solidFill>
                <a:latin typeface="Times New Roman" panose="02020603050405020304" pitchFamily="18" charset="0"/>
                <a:cs typeface="Times New Roman" panose="02020603050405020304" pitchFamily="18" charset="0"/>
              </a:rPr>
              <a:t>Operational Factors (Resources and Staffing)</a:t>
            </a:r>
          </a:p>
        </p:txBody>
      </p:sp>
      <p:grpSp>
        <p:nvGrpSpPr>
          <p:cNvPr id="8" name="Group 8"/>
          <p:cNvGrpSpPr/>
          <p:nvPr/>
        </p:nvGrpSpPr>
        <p:grpSpPr>
          <a:xfrm>
            <a:off x="0" y="1476658"/>
            <a:ext cx="2000442" cy="1394257"/>
            <a:chOff x="0" y="0"/>
            <a:chExt cx="526865" cy="367212"/>
          </a:xfrm>
        </p:grpSpPr>
        <p:sp>
          <p:nvSpPr>
            <p:cNvPr id="9" name="Freeform 9"/>
            <p:cNvSpPr/>
            <p:nvPr/>
          </p:nvSpPr>
          <p:spPr>
            <a:xfrm>
              <a:off x="0" y="0"/>
              <a:ext cx="526865" cy="367212"/>
            </a:xfrm>
            <a:custGeom>
              <a:avLst/>
              <a:gdLst/>
              <a:ahLst/>
              <a:cxnLst/>
              <a:rect l="l" t="t" r="r" b="b"/>
              <a:pathLst>
                <a:path w="526865" h="367212">
                  <a:moveTo>
                    <a:pt x="0" y="0"/>
                  </a:moveTo>
                  <a:lnTo>
                    <a:pt x="526865" y="0"/>
                  </a:lnTo>
                  <a:lnTo>
                    <a:pt x="526865" y="367212"/>
                  </a:lnTo>
                  <a:lnTo>
                    <a:pt x="0" y="367212"/>
                  </a:lnTo>
                  <a:close/>
                </a:path>
              </a:pathLst>
            </a:custGeom>
            <a:solidFill>
              <a:srgbClr val="37100B"/>
            </a:solidFill>
          </p:spPr>
          <p:txBody>
            <a:bodyPr/>
            <a:lstStyle/>
            <a:p>
              <a:endParaRPr lang="en-150"/>
            </a:p>
          </p:txBody>
        </p:sp>
        <p:sp>
          <p:nvSpPr>
            <p:cNvPr id="10" name="TextBox 10"/>
            <p:cNvSpPr txBox="1"/>
            <p:nvPr/>
          </p:nvSpPr>
          <p:spPr>
            <a:xfrm>
              <a:off x="0" y="-47625"/>
              <a:ext cx="526865" cy="414837"/>
            </a:xfrm>
            <a:prstGeom prst="rect">
              <a:avLst/>
            </a:prstGeom>
          </p:spPr>
          <p:txBody>
            <a:bodyPr lIns="50800" tIns="50800" rIns="50800" bIns="50800" rtlCol="0" anchor="ctr"/>
            <a:lstStyle/>
            <a:p>
              <a:pPr algn="ctr">
                <a:lnSpc>
                  <a:spcPts val="3639"/>
                </a:lnSpc>
              </a:pPr>
              <a:endParaRPr/>
            </a:p>
          </p:txBody>
        </p:sp>
      </p:grpSp>
      <p:grpSp>
        <p:nvGrpSpPr>
          <p:cNvPr id="11" name="Group 11"/>
          <p:cNvGrpSpPr/>
          <p:nvPr/>
        </p:nvGrpSpPr>
        <p:grpSpPr>
          <a:xfrm>
            <a:off x="17259300" y="8082294"/>
            <a:ext cx="1028700" cy="2204706"/>
            <a:chOff x="0" y="0"/>
            <a:chExt cx="270933" cy="580663"/>
          </a:xfrm>
        </p:grpSpPr>
        <p:sp>
          <p:nvSpPr>
            <p:cNvPr id="12" name="Freeform 12"/>
            <p:cNvSpPr/>
            <p:nvPr/>
          </p:nvSpPr>
          <p:spPr>
            <a:xfrm>
              <a:off x="0" y="0"/>
              <a:ext cx="270933" cy="580663"/>
            </a:xfrm>
            <a:custGeom>
              <a:avLst/>
              <a:gdLst/>
              <a:ahLst/>
              <a:cxnLst/>
              <a:rect l="l" t="t" r="r" b="b"/>
              <a:pathLst>
                <a:path w="270933" h="580663">
                  <a:moveTo>
                    <a:pt x="0" y="0"/>
                  </a:moveTo>
                  <a:lnTo>
                    <a:pt x="270933" y="0"/>
                  </a:lnTo>
                  <a:lnTo>
                    <a:pt x="270933" y="580663"/>
                  </a:lnTo>
                  <a:lnTo>
                    <a:pt x="0" y="580663"/>
                  </a:lnTo>
                  <a:close/>
                </a:path>
              </a:pathLst>
            </a:custGeom>
            <a:solidFill>
              <a:srgbClr val="37100B"/>
            </a:solidFill>
          </p:spPr>
          <p:txBody>
            <a:bodyPr/>
            <a:lstStyle/>
            <a:p>
              <a:endParaRPr lang="en-150"/>
            </a:p>
          </p:txBody>
        </p:sp>
        <p:sp>
          <p:nvSpPr>
            <p:cNvPr id="13" name="TextBox 13"/>
            <p:cNvSpPr txBox="1"/>
            <p:nvPr/>
          </p:nvSpPr>
          <p:spPr>
            <a:xfrm>
              <a:off x="0" y="-47625"/>
              <a:ext cx="270933" cy="628288"/>
            </a:xfrm>
            <a:prstGeom prst="rect">
              <a:avLst/>
            </a:prstGeom>
          </p:spPr>
          <p:txBody>
            <a:bodyPr lIns="50800" tIns="50800" rIns="50800" bIns="50800" rtlCol="0" anchor="ctr"/>
            <a:lstStyle/>
            <a:p>
              <a:pPr algn="ctr">
                <a:lnSpc>
                  <a:spcPts val="3639"/>
                </a:lnSpc>
              </a:pPr>
              <a:endParaRPr/>
            </a:p>
          </p:txBody>
        </p:sp>
      </p:grpSp>
      <p:graphicFrame>
        <p:nvGraphicFramePr>
          <p:cNvPr id="15" name="Diagram 14"/>
          <p:cNvGraphicFramePr/>
          <p:nvPr>
            <p:extLst>
              <p:ext uri="{D42A27DB-BD31-4B8C-83A1-F6EECF244321}">
                <p14:modId xmlns:p14="http://schemas.microsoft.com/office/powerpoint/2010/main" val="1983447629"/>
              </p:ext>
            </p:extLst>
          </p:nvPr>
        </p:nvGraphicFramePr>
        <p:xfrm>
          <a:off x="2590800" y="2083373"/>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5201900" y="0"/>
            <a:ext cx="3086100" cy="3086100"/>
            <a:chOff x="0" y="0"/>
            <a:chExt cx="812800" cy="812800"/>
          </a:xfrm>
        </p:grpSpPr>
        <p:sp>
          <p:nvSpPr>
            <p:cNvPr id="5" name="Freeform 5"/>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923B24"/>
            </a:solidFill>
          </p:spPr>
          <p:txBody>
            <a:bodyPr/>
            <a:lstStyle/>
            <a:p>
              <a:endParaRPr lang="en-150"/>
            </a:p>
          </p:txBody>
        </p:sp>
        <p:sp>
          <p:nvSpPr>
            <p:cNvPr id="6" name="TextBox 6"/>
            <p:cNvSpPr txBox="1"/>
            <p:nvPr/>
          </p:nvSpPr>
          <p:spPr>
            <a:xfrm>
              <a:off x="0" y="-47625"/>
              <a:ext cx="812800" cy="860425"/>
            </a:xfrm>
            <a:prstGeom prst="rect">
              <a:avLst/>
            </a:prstGeom>
          </p:spPr>
          <p:txBody>
            <a:bodyPr lIns="50800" tIns="50800" rIns="50800" bIns="50800" rtlCol="0" anchor="ctr"/>
            <a:lstStyle/>
            <a:p>
              <a:pPr algn="ctr">
                <a:lnSpc>
                  <a:spcPts val="3639"/>
                </a:lnSpc>
              </a:pPr>
              <a:endParaRPr/>
            </a:p>
          </p:txBody>
        </p:sp>
      </p:grpSp>
      <p:sp>
        <p:nvSpPr>
          <p:cNvPr id="7" name="TextBox 7"/>
          <p:cNvSpPr txBox="1"/>
          <p:nvPr/>
        </p:nvSpPr>
        <p:spPr>
          <a:xfrm>
            <a:off x="10702496" y="9015095"/>
            <a:ext cx="6556804" cy="438785"/>
          </a:xfrm>
          <a:prstGeom prst="rect">
            <a:avLst/>
          </a:prstGeom>
        </p:spPr>
        <p:txBody>
          <a:bodyPr lIns="0" tIns="0" rIns="0" bIns="0" rtlCol="0" anchor="t">
            <a:spAutoFit/>
          </a:bodyPr>
          <a:lstStyle/>
          <a:p>
            <a:pPr algn="r">
              <a:lnSpc>
                <a:spcPts val="3639"/>
              </a:lnSpc>
              <a:spcBef>
                <a:spcPct val="0"/>
              </a:spcBef>
            </a:pPr>
            <a:r>
              <a:rPr lang="en-US" sz="2599">
                <a:solidFill>
                  <a:srgbClr val="F4D4B7"/>
                </a:solidFill>
                <a:latin typeface="Didact Gothic"/>
                <a:ea typeface="Didact Gothic"/>
                <a:cs typeface="Didact Gothic"/>
                <a:sym typeface="Didact Gothic"/>
              </a:rPr>
              <a:t>www.reallygreatsite.com </a:t>
            </a:r>
          </a:p>
        </p:txBody>
      </p:sp>
      <p:grpSp>
        <p:nvGrpSpPr>
          <p:cNvPr id="9" name="Group 9"/>
          <p:cNvGrpSpPr/>
          <p:nvPr/>
        </p:nvGrpSpPr>
        <p:grpSpPr>
          <a:xfrm>
            <a:off x="0" y="9704960"/>
            <a:ext cx="3086100" cy="613154"/>
            <a:chOff x="0" y="0"/>
            <a:chExt cx="812800" cy="161489"/>
          </a:xfrm>
        </p:grpSpPr>
        <p:sp>
          <p:nvSpPr>
            <p:cNvPr id="10" name="Freeform 10"/>
            <p:cNvSpPr/>
            <p:nvPr/>
          </p:nvSpPr>
          <p:spPr>
            <a:xfrm>
              <a:off x="0" y="0"/>
              <a:ext cx="812800" cy="161489"/>
            </a:xfrm>
            <a:custGeom>
              <a:avLst/>
              <a:gdLst/>
              <a:ahLst/>
              <a:cxnLst/>
              <a:rect l="l" t="t" r="r" b="b"/>
              <a:pathLst>
                <a:path w="812800" h="161489">
                  <a:moveTo>
                    <a:pt x="0" y="0"/>
                  </a:moveTo>
                  <a:lnTo>
                    <a:pt x="812800" y="0"/>
                  </a:lnTo>
                  <a:lnTo>
                    <a:pt x="812800" y="161489"/>
                  </a:lnTo>
                  <a:lnTo>
                    <a:pt x="0" y="161489"/>
                  </a:lnTo>
                  <a:close/>
                </a:path>
              </a:pathLst>
            </a:custGeom>
            <a:solidFill>
              <a:srgbClr val="923B24"/>
            </a:solidFill>
          </p:spPr>
          <p:txBody>
            <a:bodyPr/>
            <a:lstStyle/>
            <a:p>
              <a:endParaRPr lang="en-150"/>
            </a:p>
          </p:txBody>
        </p:sp>
        <p:sp>
          <p:nvSpPr>
            <p:cNvPr id="11" name="TextBox 11"/>
            <p:cNvSpPr txBox="1"/>
            <p:nvPr/>
          </p:nvSpPr>
          <p:spPr>
            <a:xfrm>
              <a:off x="0" y="-47625"/>
              <a:ext cx="812800" cy="209114"/>
            </a:xfrm>
            <a:prstGeom prst="rect">
              <a:avLst/>
            </a:prstGeom>
          </p:spPr>
          <p:txBody>
            <a:bodyPr lIns="50800" tIns="50800" rIns="50800" bIns="50800" rtlCol="0" anchor="ctr"/>
            <a:lstStyle/>
            <a:p>
              <a:pPr algn="ctr">
                <a:lnSpc>
                  <a:spcPts val="3639"/>
                </a:lnSpc>
              </a:pPr>
              <a:endParaRPr/>
            </a:p>
          </p:txBody>
        </p:sp>
      </p:grpSp>
      <p:sp>
        <p:nvSpPr>
          <p:cNvPr id="12" name="Rectangle 11"/>
          <p:cNvSpPr/>
          <p:nvPr/>
        </p:nvSpPr>
        <p:spPr>
          <a:xfrm>
            <a:off x="1702440" y="962441"/>
            <a:ext cx="12249150" cy="1477328"/>
          </a:xfrm>
          <a:prstGeom prst="rect">
            <a:avLst/>
          </a:prstGeom>
        </p:spPr>
        <p:txBody>
          <a:bodyPr wrap="square">
            <a:spAutoFit/>
          </a:bodyPr>
          <a:lstStyle/>
          <a:p>
            <a:pPr algn="ctr">
              <a:lnSpc>
                <a:spcPct val="150000"/>
              </a:lnSpc>
            </a:pPr>
            <a:r>
              <a:rPr lang="en-US" sz="6000" b="1" dirty="0">
                <a:solidFill>
                  <a:schemeClr val="accent2"/>
                </a:solidFill>
                <a:latin typeface="Times New Roman" panose="02020603050405020304" pitchFamily="18" charset="0"/>
                <a:ea typeface="Belleza"/>
                <a:cs typeface="Times New Roman" panose="02020603050405020304" pitchFamily="18" charset="0"/>
                <a:sym typeface="Belleza"/>
              </a:rPr>
              <a:t>Stakeholder Mapping </a:t>
            </a:r>
          </a:p>
        </p:txBody>
      </p:sp>
      <p:graphicFrame>
        <p:nvGraphicFramePr>
          <p:cNvPr id="2" name="Table 1"/>
          <p:cNvGraphicFramePr>
            <a:graphicFrameLocks noGrp="1"/>
          </p:cNvGraphicFramePr>
          <p:nvPr>
            <p:extLst>
              <p:ext uri="{D42A27DB-BD31-4B8C-83A1-F6EECF244321}">
                <p14:modId xmlns:p14="http://schemas.microsoft.com/office/powerpoint/2010/main" val="3827873153"/>
              </p:ext>
            </p:extLst>
          </p:nvPr>
        </p:nvGraphicFramePr>
        <p:xfrm>
          <a:off x="1510870" y="2844137"/>
          <a:ext cx="14097000" cy="6170960"/>
        </p:xfrm>
        <a:graphic>
          <a:graphicData uri="http://schemas.openxmlformats.org/drawingml/2006/table">
            <a:tbl>
              <a:tblPr firstRow="1" firstCol="1" bandRow="1">
                <a:tableStyleId>{21E4AEA4-8DFA-4A89-87EB-49C32662AFE0}</a:tableStyleId>
              </a:tblPr>
              <a:tblGrid>
                <a:gridCol w="4699000">
                  <a:extLst>
                    <a:ext uri="{9D8B030D-6E8A-4147-A177-3AD203B41FA5}">
                      <a16:colId xmlns:a16="http://schemas.microsoft.com/office/drawing/2014/main" val="1008333879"/>
                    </a:ext>
                  </a:extLst>
                </a:gridCol>
                <a:gridCol w="4699000">
                  <a:extLst>
                    <a:ext uri="{9D8B030D-6E8A-4147-A177-3AD203B41FA5}">
                      <a16:colId xmlns:a16="http://schemas.microsoft.com/office/drawing/2014/main" val="4130766156"/>
                    </a:ext>
                  </a:extLst>
                </a:gridCol>
                <a:gridCol w="4699000">
                  <a:extLst>
                    <a:ext uri="{9D8B030D-6E8A-4147-A177-3AD203B41FA5}">
                      <a16:colId xmlns:a16="http://schemas.microsoft.com/office/drawing/2014/main" val="164882073"/>
                    </a:ext>
                  </a:extLst>
                </a:gridCol>
              </a:tblGrid>
              <a:tr h="694718">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High Interest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Low Interest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08642684"/>
                  </a:ext>
                </a:extLst>
              </a:tr>
              <a:tr h="912707">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High Power</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Manage Closely</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Keep Satisfied</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2770768"/>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Cardiff City Council</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 National Sponsors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39380152"/>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Visit Wales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Local Hotels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5522788"/>
                  </a:ext>
                </a:extLst>
              </a:tr>
              <a:tr h="912707">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Low Power</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Keep Informed</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Monitor (Minimal Effort)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7078114"/>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 Local Food Vendors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 General Public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7932825"/>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Performers &amp; Volunteers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Competing Local Events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2415696"/>
                  </a:ext>
                </a:extLst>
              </a:tr>
            </a:tbl>
          </a:graphicData>
        </a:graphic>
      </p:graphicFrame>
    </p:spTree>
    <p:extLst>
      <p:ext uri="{BB962C8B-B14F-4D97-AF65-F5344CB8AC3E}">
        <p14:creationId xmlns:p14="http://schemas.microsoft.com/office/powerpoint/2010/main" val="1536119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066800" y="414756"/>
            <a:ext cx="6556804" cy="2769989"/>
          </a:xfrm>
          <a:prstGeom prst="rect">
            <a:avLst/>
          </a:prstGeom>
        </p:spPr>
        <p:txBody>
          <a:bodyPr lIns="0" tIns="0" rIns="0" bIns="0" rtlCol="0" anchor="t">
            <a:spAutoFit/>
          </a:bodyPr>
          <a:lstStyle/>
          <a:p>
            <a:r>
              <a:rPr lang="en-US" sz="6000" b="1" dirty="0">
                <a:latin typeface="Times New Roman" panose="02020603050405020304" pitchFamily="18" charset="0"/>
                <a:cs typeface="Times New Roman" panose="02020603050405020304" pitchFamily="18" charset="0"/>
              </a:rPr>
              <a:t>Financial Factors – Cost and Predicted Revenue</a:t>
            </a:r>
          </a:p>
        </p:txBody>
      </p:sp>
      <p:grpSp>
        <p:nvGrpSpPr>
          <p:cNvPr id="7" name="Group 7"/>
          <p:cNvGrpSpPr/>
          <p:nvPr/>
        </p:nvGrpSpPr>
        <p:grpSpPr>
          <a:xfrm>
            <a:off x="8495897" y="0"/>
            <a:ext cx="1791103" cy="1799751"/>
            <a:chOff x="0" y="0"/>
            <a:chExt cx="471731" cy="474009"/>
          </a:xfrm>
        </p:grpSpPr>
        <p:sp>
          <p:nvSpPr>
            <p:cNvPr id="8" name="Freeform 8"/>
            <p:cNvSpPr/>
            <p:nvPr/>
          </p:nvSpPr>
          <p:spPr>
            <a:xfrm>
              <a:off x="0" y="0"/>
              <a:ext cx="471731" cy="474009"/>
            </a:xfrm>
            <a:custGeom>
              <a:avLst/>
              <a:gdLst/>
              <a:ahLst/>
              <a:cxnLst/>
              <a:rect l="l" t="t" r="r" b="b"/>
              <a:pathLst>
                <a:path w="471731" h="474009">
                  <a:moveTo>
                    <a:pt x="0" y="0"/>
                  </a:moveTo>
                  <a:lnTo>
                    <a:pt x="471731" y="0"/>
                  </a:lnTo>
                  <a:lnTo>
                    <a:pt x="471731" y="474009"/>
                  </a:lnTo>
                  <a:lnTo>
                    <a:pt x="0" y="474009"/>
                  </a:lnTo>
                  <a:close/>
                </a:path>
              </a:pathLst>
            </a:custGeom>
            <a:solidFill>
              <a:srgbClr val="923B24"/>
            </a:solidFill>
          </p:spPr>
          <p:txBody>
            <a:bodyPr/>
            <a:lstStyle/>
            <a:p>
              <a:endParaRPr lang="en-150"/>
            </a:p>
          </p:txBody>
        </p:sp>
        <p:sp>
          <p:nvSpPr>
            <p:cNvPr id="9" name="TextBox 9"/>
            <p:cNvSpPr txBox="1"/>
            <p:nvPr/>
          </p:nvSpPr>
          <p:spPr>
            <a:xfrm>
              <a:off x="0" y="-47625"/>
              <a:ext cx="471731" cy="521634"/>
            </a:xfrm>
            <a:prstGeom prst="rect">
              <a:avLst/>
            </a:prstGeom>
          </p:spPr>
          <p:txBody>
            <a:bodyPr lIns="50800" tIns="50800" rIns="50800" bIns="50800" rtlCol="0" anchor="ctr"/>
            <a:lstStyle/>
            <a:p>
              <a:pPr algn="ctr">
                <a:lnSpc>
                  <a:spcPts val="3639"/>
                </a:lnSpc>
              </a:pPr>
              <a:endParaRPr/>
            </a:p>
          </p:txBody>
        </p:sp>
      </p:grpSp>
      <p:grpSp>
        <p:nvGrpSpPr>
          <p:cNvPr id="10" name="Group 10"/>
          <p:cNvGrpSpPr/>
          <p:nvPr/>
        </p:nvGrpSpPr>
        <p:grpSpPr>
          <a:xfrm>
            <a:off x="0" y="7982593"/>
            <a:ext cx="660897" cy="2304407"/>
            <a:chOff x="0" y="0"/>
            <a:chExt cx="174063" cy="606922"/>
          </a:xfrm>
        </p:grpSpPr>
        <p:sp>
          <p:nvSpPr>
            <p:cNvPr id="11" name="Freeform 11"/>
            <p:cNvSpPr/>
            <p:nvPr/>
          </p:nvSpPr>
          <p:spPr>
            <a:xfrm>
              <a:off x="0" y="0"/>
              <a:ext cx="174063" cy="606922"/>
            </a:xfrm>
            <a:custGeom>
              <a:avLst/>
              <a:gdLst/>
              <a:ahLst/>
              <a:cxnLst/>
              <a:rect l="l" t="t" r="r" b="b"/>
              <a:pathLst>
                <a:path w="174063" h="606922">
                  <a:moveTo>
                    <a:pt x="0" y="0"/>
                  </a:moveTo>
                  <a:lnTo>
                    <a:pt x="174063" y="0"/>
                  </a:lnTo>
                  <a:lnTo>
                    <a:pt x="174063" y="606922"/>
                  </a:lnTo>
                  <a:lnTo>
                    <a:pt x="0" y="606922"/>
                  </a:lnTo>
                  <a:close/>
                </a:path>
              </a:pathLst>
            </a:custGeom>
            <a:solidFill>
              <a:srgbClr val="923B24"/>
            </a:solidFill>
          </p:spPr>
          <p:txBody>
            <a:bodyPr/>
            <a:lstStyle/>
            <a:p>
              <a:endParaRPr lang="en-150"/>
            </a:p>
          </p:txBody>
        </p:sp>
        <p:sp>
          <p:nvSpPr>
            <p:cNvPr id="12" name="TextBox 12"/>
            <p:cNvSpPr txBox="1"/>
            <p:nvPr/>
          </p:nvSpPr>
          <p:spPr>
            <a:xfrm>
              <a:off x="0" y="-47625"/>
              <a:ext cx="174063" cy="654547"/>
            </a:xfrm>
            <a:prstGeom prst="rect">
              <a:avLst/>
            </a:prstGeom>
          </p:spPr>
          <p:txBody>
            <a:bodyPr lIns="50800" tIns="50800" rIns="50800" bIns="50800" rtlCol="0" anchor="ctr"/>
            <a:lstStyle/>
            <a:p>
              <a:pPr algn="ctr">
                <a:lnSpc>
                  <a:spcPts val="3639"/>
                </a:lnSpc>
              </a:pPr>
              <a:endParaRPr/>
            </a:p>
          </p:txBody>
        </p:sp>
      </p:grpSp>
      <p:graphicFrame>
        <p:nvGraphicFramePr>
          <p:cNvPr id="2" name="Table 1"/>
          <p:cNvGraphicFramePr>
            <a:graphicFrameLocks noGrp="1"/>
          </p:cNvGraphicFramePr>
          <p:nvPr>
            <p:extLst>
              <p:ext uri="{D42A27DB-BD31-4B8C-83A1-F6EECF244321}">
                <p14:modId xmlns:p14="http://schemas.microsoft.com/office/powerpoint/2010/main" val="3950252941"/>
              </p:ext>
            </p:extLst>
          </p:nvPr>
        </p:nvGraphicFramePr>
        <p:xfrm>
          <a:off x="1094507" y="3184740"/>
          <a:ext cx="7516092" cy="4617026"/>
        </p:xfrm>
        <a:graphic>
          <a:graphicData uri="http://schemas.openxmlformats.org/drawingml/2006/table">
            <a:tbl>
              <a:tblPr firstRow="1" firstCol="1" bandRow="1">
                <a:tableStyleId>{21E4AEA4-8DFA-4A89-87EB-49C32662AFE0}</a:tableStyleId>
              </a:tblPr>
              <a:tblGrid>
                <a:gridCol w="3758046">
                  <a:extLst>
                    <a:ext uri="{9D8B030D-6E8A-4147-A177-3AD203B41FA5}">
                      <a16:colId xmlns:a16="http://schemas.microsoft.com/office/drawing/2014/main" val="3529390624"/>
                    </a:ext>
                  </a:extLst>
                </a:gridCol>
                <a:gridCol w="3758046">
                  <a:extLst>
                    <a:ext uri="{9D8B030D-6E8A-4147-A177-3AD203B41FA5}">
                      <a16:colId xmlns:a16="http://schemas.microsoft.com/office/drawing/2014/main" val="2432102650"/>
                    </a:ext>
                  </a:extLst>
                </a:gridCol>
              </a:tblGrid>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Cost Item</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Estimated Cost (£)</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58266888"/>
                  </a:ext>
                </a:extLst>
              </a:tr>
              <a:tr h="375983">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Venue Hire (3 days)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50,000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1850914"/>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Audio-Visual &amp; Stage Setup</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10,000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05030308"/>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Catering &amp; Vendor Logistics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9,500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83636960"/>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Marketing &amp; Promotion</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5,500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62210305"/>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Staffing &amp; Volunteer Support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15,000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25248339"/>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Entertainment &amp; Performers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7,000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45306698"/>
                  </a:ext>
                </a:extLst>
              </a:tr>
              <a:tr h="375983">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Security &amp; First Aid</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2,000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38396063"/>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Sanitation &amp; Waste Management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1,200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31918157"/>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Insurance &amp; Permits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4000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93481192"/>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Miscellaneous/Contingency (10%)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5,000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95037813"/>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Total Estimated Cost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109,200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0546815"/>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3035230207"/>
              </p:ext>
            </p:extLst>
          </p:nvPr>
        </p:nvGraphicFramePr>
        <p:xfrm>
          <a:off x="9982200" y="2781298"/>
          <a:ext cx="7772400" cy="6809654"/>
        </p:xfrm>
        <a:graphic>
          <a:graphicData uri="http://schemas.openxmlformats.org/drawingml/2006/table">
            <a:tbl>
              <a:tblPr firstRow="1" firstCol="1" bandRow="1">
                <a:tableStyleId>{21E4AEA4-8DFA-4A89-87EB-49C32662AFE0}</a:tableStyleId>
              </a:tblPr>
              <a:tblGrid>
                <a:gridCol w="3886200">
                  <a:extLst>
                    <a:ext uri="{9D8B030D-6E8A-4147-A177-3AD203B41FA5}">
                      <a16:colId xmlns:a16="http://schemas.microsoft.com/office/drawing/2014/main" val="2584868489"/>
                    </a:ext>
                  </a:extLst>
                </a:gridCol>
                <a:gridCol w="3886200">
                  <a:extLst>
                    <a:ext uri="{9D8B030D-6E8A-4147-A177-3AD203B41FA5}">
                      <a16:colId xmlns:a16="http://schemas.microsoft.com/office/drawing/2014/main" val="3670469870"/>
                    </a:ext>
                  </a:extLst>
                </a:gridCol>
              </a:tblGrid>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Revenue Stream</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Estimated Income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819079809"/>
                  </a:ext>
                </a:extLst>
              </a:tr>
              <a:tr h="488310">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Ticket Sales (10,000 tickets @ £10)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746266261"/>
                  </a:ext>
                </a:extLst>
              </a:tr>
              <a:tr h="488310">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Vendor Participation Fees</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631936113"/>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Sponsorships (corporate &amp; local)</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4232240867"/>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Merchandise &amp; Food Commissions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7,500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016507807"/>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Local Authority Grant (Visit Wales)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643494528"/>
                  </a:ext>
                </a:extLst>
              </a:tr>
              <a:tr h="474967">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Total Predicted Revenue</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137,500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543486616"/>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Revenue Stream</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Estimated Income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688185366"/>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Ticket Sales (10,000 tickets @ £10)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2845851515"/>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Vendor Participation Fees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4018663980"/>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Sponsorships (corporate &amp; local)</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4180495220"/>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Merchandise &amp; Food Commissions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7,500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492853871"/>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Local Authority Grant (Visit Wales)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304136786"/>
                  </a:ext>
                </a:extLst>
              </a:tr>
              <a:tr h="474967">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Total Predicted Revenue</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137,500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587053451"/>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2249113496"/>
              </p:ext>
            </p:extLst>
          </p:nvPr>
        </p:nvGraphicFramePr>
        <p:xfrm>
          <a:off x="1094509" y="7982593"/>
          <a:ext cx="7401388" cy="1961508"/>
        </p:xfrm>
        <a:graphic>
          <a:graphicData uri="http://schemas.openxmlformats.org/drawingml/2006/table">
            <a:tbl>
              <a:tblPr firstRow="1" firstCol="1" bandRow="1">
                <a:tableStyleId>{21E4AEA4-8DFA-4A89-87EB-49C32662AFE0}</a:tableStyleId>
              </a:tblPr>
              <a:tblGrid>
                <a:gridCol w="3700694">
                  <a:extLst>
                    <a:ext uri="{9D8B030D-6E8A-4147-A177-3AD203B41FA5}">
                      <a16:colId xmlns:a16="http://schemas.microsoft.com/office/drawing/2014/main" val="1868703807"/>
                    </a:ext>
                  </a:extLst>
                </a:gridCol>
                <a:gridCol w="3700694">
                  <a:extLst>
                    <a:ext uri="{9D8B030D-6E8A-4147-A177-3AD203B41FA5}">
                      <a16:colId xmlns:a16="http://schemas.microsoft.com/office/drawing/2014/main" val="1685578342"/>
                    </a:ext>
                  </a:extLst>
                </a:gridCol>
              </a:tblGrid>
              <a:tr h="493759">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Category</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Amount (£)</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09698527"/>
                  </a:ext>
                </a:extLst>
              </a:tr>
              <a:tr h="493759">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Total Revenue</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dirty="0">
                          <a:effectLst/>
                          <a:latin typeface="Times New Roman" panose="02020603050405020304" pitchFamily="18" charset="0"/>
                          <a:cs typeface="Times New Roman" panose="02020603050405020304" pitchFamily="18" charset="0"/>
                        </a:rPr>
                        <a:t>137,500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62594930"/>
                  </a:ext>
                </a:extLst>
              </a:tr>
              <a:tr h="493759">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Total Expenditure</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dirty="0">
                          <a:effectLst/>
                          <a:latin typeface="Times New Roman" panose="02020603050405020304" pitchFamily="18" charset="0"/>
                          <a:cs typeface="Times New Roman" panose="02020603050405020304" pitchFamily="18" charset="0"/>
                        </a:rPr>
                        <a:t>109,200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92519601"/>
                  </a:ext>
                </a:extLst>
              </a:tr>
              <a:tr h="480231">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Net Surplus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dirty="0">
                          <a:effectLst/>
                          <a:latin typeface="Times New Roman" panose="02020603050405020304" pitchFamily="18" charset="0"/>
                          <a:cs typeface="Times New Roman" panose="02020603050405020304" pitchFamily="18" charset="0"/>
                        </a:rPr>
                        <a:t>28,300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03672618"/>
                  </a:ext>
                </a:extLst>
              </a:tr>
            </a:tbl>
          </a:graphicData>
        </a:graphic>
      </p:graphicFrame>
    </p:spTree>
    <p:extLst>
      <p:ext uri="{BB962C8B-B14F-4D97-AF65-F5344CB8AC3E}">
        <p14:creationId xmlns:p14="http://schemas.microsoft.com/office/powerpoint/2010/main" val="4035677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1028700" y="687501"/>
            <a:ext cx="16230600" cy="923330"/>
          </a:xfrm>
          <a:prstGeom prst="rect">
            <a:avLst/>
          </a:prstGeom>
        </p:spPr>
        <p:txBody>
          <a:bodyPr lIns="0" tIns="0" rIns="0" bIns="0" rtlCol="0" anchor="t">
            <a:spAutoFit/>
          </a:bodyPr>
          <a:lstStyle/>
          <a:p>
            <a:pPr algn="ctr"/>
            <a:r>
              <a:rPr lang="en-US" sz="6000" b="1" dirty="0">
                <a:solidFill>
                  <a:schemeClr val="bg1"/>
                </a:solidFill>
                <a:latin typeface="Times New Roman" panose="02020603050405020304" pitchFamily="18" charset="0"/>
                <a:cs typeface="Times New Roman" panose="02020603050405020304" pitchFamily="18" charset="0"/>
              </a:rPr>
              <a:t>Operational Factors (Resources and Staffing)</a:t>
            </a:r>
          </a:p>
        </p:txBody>
      </p:sp>
      <p:grpSp>
        <p:nvGrpSpPr>
          <p:cNvPr id="8" name="Group 8"/>
          <p:cNvGrpSpPr/>
          <p:nvPr/>
        </p:nvGrpSpPr>
        <p:grpSpPr>
          <a:xfrm>
            <a:off x="0" y="1476658"/>
            <a:ext cx="2000442" cy="1394257"/>
            <a:chOff x="0" y="0"/>
            <a:chExt cx="526865" cy="367212"/>
          </a:xfrm>
        </p:grpSpPr>
        <p:sp>
          <p:nvSpPr>
            <p:cNvPr id="9" name="Freeform 9"/>
            <p:cNvSpPr/>
            <p:nvPr/>
          </p:nvSpPr>
          <p:spPr>
            <a:xfrm>
              <a:off x="0" y="0"/>
              <a:ext cx="526865" cy="367212"/>
            </a:xfrm>
            <a:custGeom>
              <a:avLst/>
              <a:gdLst/>
              <a:ahLst/>
              <a:cxnLst/>
              <a:rect l="l" t="t" r="r" b="b"/>
              <a:pathLst>
                <a:path w="526865" h="367212">
                  <a:moveTo>
                    <a:pt x="0" y="0"/>
                  </a:moveTo>
                  <a:lnTo>
                    <a:pt x="526865" y="0"/>
                  </a:lnTo>
                  <a:lnTo>
                    <a:pt x="526865" y="367212"/>
                  </a:lnTo>
                  <a:lnTo>
                    <a:pt x="0" y="367212"/>
                  </a:lnTo>
                  <a:close/>
                </a:path>
              </a:pathLst>
            </a:custGeom>
            <a:solidFill>
              <a:srgbClr val="37100B"/>
            </a:solidFill>
          </p:spPr>
          <p:txBody>
            <a:bodyPr/>
            <a:lstStyle/>
            <a:p>
              <a:endParaRPr lang="en-150"/>
            </a:p>
          </p:txBody>
        </p:sp>
        <p:sp>
          <p:nvSpPr>
            <p:cNvPr id="10" name="TextBox 10"/>
            <p:cNvSpPr txBox="1"/>
            <p:nvPr/>
          </p:nvSpPr>
          <p:spPr>
            <a:xfrm>
              <a:off x="0" y="-47625"/>
              <a:ext cx="526865" cy="414837"/>
            </a:xfrm>
            <a:prstGeom prst="rect">
              <a:avLst/>
            </a:prstGeom>
          </p:spPr>
          <p:txBody>
            <a:bodyPr lIns="50800" tIns="50800" rIns="50800" bIns="50800" rtlCol="0" anchor="ctr"/>
            <a:lstStyle/>
            <a:p>
              <a:pPr algn="ctr">
                <a:lnSpc>
                  <a:spcPts val="3639"/>
                </a:lnSpc>
              </a:pPr>
              <a:endParaRPr/>
            </a:p>
          </p:txBody>
        </p:sp>
      </p:grpSp>
      <p:grpSp>
        <p:nvGrpSpPr>
          <p:cNvPr id="11" name="Group 11"/>
          <p:cNvGrpSpPr/>
          <p:nvPr/>
        </p:nvGrpSpPr>
        <p:grpSpPr>
          <a:xfrm>
            <a:off x="17259300" y="8082294"/>
            <a:ext cx="1028700" cy="2204706"/>
            <a:chOff x="0" y="0"/>
            <a:chExt cx="270933" cy="580663"/>
          </a:xfrm>
        </p:grpSpPr>
        <p:sp>
          <p:nvSpPr>
            <p:cNvPr id="12" name="Freeform 12"/>
            <p:cNvSpPr/>
            <p:nvPr/>
          </p:nvSpPr>
          <p:spPr>
            <a:xfrm>
              <a:off x="0" y="0"/>
              <a:ext cx="270933" cy="580663"/>
            </a:xfrm>
            <a:custGeom>
              <a:avLst/>
              <a:gdLst/>
              <a:ahLst/>
              <a:cxnLst/>
              <a:rect l="l" t="t" r="r" b="b"/>
              <a:pathLst>
                <a:path w="270933" h="580663">
                  <a:moveTo>
                    <a:pt x="0" y="0"/>
                  </a:moveTo>
                  <a:lnTo>
                    <a:pt x="270933" y="0"/>
                  </a:lnTo>
                  <a:lnTo>
                    <a:pt x="270933" y="580663"/>
                  </a:lnTo>
                  <a:lnTo>
                    <a:pt x="0" y="580663"/>
                  </a:lnTo>
                  <a:close/>
                </a:path>
              </a:pathLst>
            </a:custGeom>
            <a:solidFill>
              <a:srgbClr val="37100B"/>
            </a:solidFill>
          </p:spPr>
          <p:txBody>
            <a:bodyPr/>
            <a:lstStyle/>
            <a:p>
              <a:endParaRPr lang="en-150"/>
            </a:p>
          </p:txBody>
        </p:sp>
        <p:sp>
          <p:nvSpPr>
            <p:cNvPr id="13" name="TextBox 13"/>
            <p:cNvSpPr txBox="1"/>
            <p:nvPr/>
          </p:nvSpPr>
          <p:spPr>
            <a:xfrm>
              <a:off x="0" y="-47625"/>
              <a:ext cx="270933" cy="628288"/>
            </a:xfrm>
            <a:prstGeom prst="rect">
              <a:avLst/>
            </a:prstGeom>
          </p:spPr>
          <p:txBody>
            <a:bodyPr lIns="50800" tIns="50800" rIns="50800" bIns="50800" rtlCol="0" anchor="ctr"/>
            <a:lstStyle/>
            <a:p>
              <a:pPr algn="ctr">
                <a:lnSpc>
                  <a:spcPts val="3639"/>
                </a:lnSpc>
              </a:pPr>
              <a:endParaRPr/>
            </a:p>
          </p:txBody>
        </p:sp>
      </p:grpSp>
      <p:sp>
        <p:nvSpPr>
          <p:cNvPr id="2" name="Rectangle 1"/>
          <p:cNvSpPr/>
          <p:nvPr/>
        </p:nvSpPr>
        <p:spPr>
          <a:xfrm>
            <a:off x="0" y="0"/>
            <a:ext cx="18288000" cy="1028700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US" sz="6000" b="1" dirty="0">
                <a:latin typeface="Times New Roman" panose="02020603050405020304" pitchFamily="18" charset="0"/>
                <a:cs typeface="Times New Roman" panose="02020603050405020304" pitchFamily="18" charset="0"/>
              </a:rPr>
              <a:t>Funding Sources</a:t>
            </a:r>
          </a:p>
          <a:p>
            <a:pPr algn="just"/>
            <a:r>
              <a:rPr lang="en-US" sz="6000" b="1" dirty="0">
                <a:latin typeface="Times New Roman" panose="02020603050405020304" pitchFamily="18" charset="0"/>
                <a:cs typeface="Times New Roman" panose="02020603050405020304" pitchFamily="18" charset="0"/>
              </a:rPr>
              <a:t> </a:t>
            </a: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pPr algn="ctr"/>
            <a:r>
              <a:rPr lang="en-US" sz="6000" b="1" dirty="0">
                <a:latin typeface="Times New Roman" panose="02020603050405020304" pitchFamily="18" charset="0"/>
                <a:cs typeface="Times New Roman" panose="02020603050405020304" pitchFamily="18" charset="0"/>
              </a:rPr>
              <a:t> </a:t>
            </a:r>
            <a:endParaRPr lang="en-US" sz="6000" dirty="0">
              <a:latin typeface="Times New Roman" panose="02020603050405020304" pitchFamily="18"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771447454"/>
              </p:ext>
            </p:extLst>
          </p:nvPr>
        </p:nvGraphicFramePr>
        <p:xfrm>
          <a:off x="2533650" y="1610831"/>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9806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513F22"/>
        </a:solidFill>
        <a:effectLst/>
      </p:bgPr>
    </p:bg>
    <p:spTree>
      <p:nvGrpSpPr>
        <p:cNvPr id="1" name=""/>
        <p:cNvGrpSpPr/>
        <p:nvPr/>
      </p:nvGrpSpPr>
      <p:grpSpPr>
        <a:xfrm>
          <a:off x="0" y="0"/>
          <a:ext cx="0" cy="0"/>
          <a:chOff x="0" y="0"/>
          <a:chExt cx="0" cy="0"/>
        </a:xfrm>
      </p:grpSpPr>
      <p:sp>
        <p:nvSpPr>
          <p:cNvPr id="2" name="TextBox 2"/>
          <p:cNvSpPr txBox="1"/>
          <p:nvPr/>
        </p:nvSpPr>
        <p:spPr>
          <a:xfrm>
            <a:off x="1028700" y="8636784"/>
            <a:ext cx="5477295" cy="621516"/>
          </a:xfrm>
          <a:prstGeom prst="rect">
            <a:avLst/>
          </a:prstGeom>
        </p:spPr>
        <p:txBody>
          <a:bodyPr lIns="0" tIns="0" rIns="0" bIns="0" rtlCol="0" anchor="t">
            <a:spAutoFit/>
          </a:bodyPr>
          <a:lstStyle/>
          <a:p>
            <a:pPr marL="0" lvl="0" indent="0" algn="l">
              <a:lnSpc>
                <a:spcPts val="4951"/>
              </a:lnSpc>
              <a:spcBef>
                <a:spcPct val="0"/>
              </a:spcBef>
            </a:pPr>
            <a:endParaRPr/>
          </a:p>
        </p:txBody>
      </p:sp>
      <p:sp>
        <p:nvSpPr>
          <p:cNvPr id="7" name="TextBox 7"/>
          <p:cNvSpPr txBox="1"/>
          <p:nvPr/>
        </p:nvSpPr>
        <p:spPr>
          <a:xfrm>
            <a:off x="2560699" y="408643"/>
            <a:ext cx="13166597" cy="949812"/>
          </a:xfrm>
          <a:prstGeom prst="rect">
            <a:avLst/>
          </a:prstGeom>
        </p:spPr>
        <p:txBody>
          <a:bodyPr lIns="0" tIns="0" rIns="0" bIns="0" rtlCol="0" anchor="t">
            <a:spAutoFit/>
          </a:bodyPr>
          <a:lstStyle/>
          <a:p>
            <a:pPr lvl="0" algn="ctr">
              <a:lnSpc>
                <a:spcPts val="8000"/>
              </a:lnSpc>
              <a:spcBef>
                <a:spcPct val="0"/>
              </a:spcBef>
            </a:pPr>
            <a:r>
              <a:rPr lang="en-US" sz="6000" b="1" dirty="0">
                <a:solidFill>
                  <a:schemeClr val="bg1"/>
                </a:solidFill>
                <a:latin typeface="Times New Roman" panose="02020603050405020304" pitchFamily="18" charset="0"/>
                <a:cs typeface="Times New Roman" panose="02020603050405020304" pitchFamily="18" charset="0"/>
              </a:rPr>
              <a:t>Conclusion </a:t>
            </a:r>
            <a:endParaRPr lang="en-US" sz="6000" b="1" dirty="0">
              <a:solidFill>
                <a:schemeClr val="bg1"/>
              </a:solidFill>
              <a:latin typeface="Times New Roman" panose="02020603050405020304" pitchFamily="18" charset="0"/>
              <a:ea typeface="Belleza"/>
              <a:cs typeface="Times New Roman" panose="02020603050405020304" pitchFamily="18" charset="0"/>
              <a:sym typeface="Belleza"/>
            </a:endParaRPr>
          </a:p>
        </p:txBody>
      </p:sp>
      <p:sp>
        <p:nvSpPr>
          <p:cNvPr id="11" name="Rounded Rectangle 10"/>
          <p:cNvSpPr/>
          <p:nvPr/>
        </p:nvSpPr>
        <p:spPr>
          <a:xfrm>
            <a:off x="1028700" y="1943100"/>
            <a:ext cx="15468600" cy="594360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Great Welsh Pie &amp; Dessert Contest follows along with the goals of the “Year of Croeso 2025.”</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helps promote the area by bringing more people and investment, and it also helps preserve local traditions and culture.</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Feasibility depends on whether the market needs the product and whether it can make money.</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Strategic planning addresses risks effectively.</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event is expected to help Welsh tourism grow and make people think of Wales in a more positive way.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419100"/>
            <a:ext cx="4152099" cy="1107996"/>
          </a:xfrm>
          <a:prstGeom prst="rect">
            <a:avLst/>
          </a:prstGeom>
        </p:spPr>
        <p:txBody>
          <a:bodyPr wrap="none">
            <a:spAutoFit/>
          </a:bodyPr>
          <a:lstStyle/>
          <a:p>
            <a:r>
              <a:rPr lang="en-US" sz="6600" kern="100" dirty="0">
                <a:latin typeface="Times New Roman" panose="02020603050405020304" pitchFamily="18" charset="0"/>
                <a:ea typeface="Calibri" panose="020F0502020204030204" pitchFamily="34" charset="0"/>
              </a:rPr>
              <a:t>References </a:t>
            </a:r>
            <a:endParaRPr lang="en-US" sz="6600" dirty="0"/>
          </a:p>
        </p:txBody>
      </p:sp>
      <p:sp>
        <p:nvSpPr>
          <p:cNvPr id="3" name="Rectangle 2"/>
          <p:cNvSpPr/>
          <p:nvPr/>
        </p:nvSpPr>
        <p:spPr>
          <a:xfrm>
            <a:off x="1143000" y="1561534"/>
            <a:ext cx="16288151" cy="8102346"/>
          </a:xfrm>
          <a:prstGeom prst="rect">
            <a:avLst/>
          </a:prstGeom>
        </p:spPr>
        <p:txBody>
          <a:bodyPr wrap="square">
            <a:spAutoFit/>
          </a:bodyPr>
          <a:lstStyle/>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Allied Market Research. (2024). MICE Industry, by Type (Meeting, Incentive, Convention and Exhibition): Opportunity Analysis and Industry Forecast, 2023-2032.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https://www.alliedmarketresearch.com/MICE-industry-market</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British Pie Awards. (2025).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https://www.britishpieawards.co.uk/</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kern="100">
                <a:latin typeface="Times New Roman" panose="02020603050405020304" pitchFamily="18" charset="0"/>
                <a:ea typeface="Calibri" panose="020F0502020204030204" pitchFamily="34" charset="0"/>
                <a:cs typeface="Times New Roman" panose="02020603050405020304" pitchFamily="18" charset="0"/>
              </a:rPr>
              <a:t>(Accessed: 7 May </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Crockett, N. (2017). Cardiff Bay: What has 30 years of development achieved?.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https://www.bbc.com/news/uk-wales-40681940</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10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Cardiff. (2021). CARDIFF TOURISM STRATEGY AND ACTION PLAN: 2015 – 2020. Available at https://cardiff.moderngov.co.uk/documents/s2422/Item. (Accessed: 13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Dickinson, A. K. (2021). The role of audio-visual material. In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Handbook for History Teachers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(pp. 126-136). Routledge.</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Food Festival. (2025). Championing local and seasonal food &amp; drink from the Marches region..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https://www.foodfestival.co.uk/</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Great British Bake Off. (2025).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https://thegreatbritishbakeoff.co.uk/the-great-stand-up-to-cancer-bake-off-2025/</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10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Haven-Tang, C., Thomas, A., and Fisher, R. (2022). To what extent does the food tourism ‘label ' enhance local food supply chains? Experiences from the southeast wales.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3</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(1), 153-160.</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Ifan, G., Sion, C., and Poole, E. G. (2020). Wales' fiscal future: A path to sustainability?.</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Jones, R. (2018). Regions and cultural representation. In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Handbook on the Geographies of Regions and Territories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(pp. 243-255). Edward Elgar Publishing.</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Levy, P., Sarne, D., and Rochlin, I. (2017, August). Contest Design with Uncertain Performance and Costly Participation. In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IJCAI</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(pp. 302-309).</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Li, L., and Robertson, J. (2018). An analysis of the importance of volunteers during events.</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Moreo, A., Traynor, M., and Beldona, S. (2022). Food enthusiasts: A behavioral typology.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Food Quality and Preference</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96</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104369.</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Nicholls, S., Organ, K., and Cummings, B. (2021). Planning for sustainable tourism development in Wales: an analysis of destination management plans.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Welsh Economic Review</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28</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23-32.</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Shupjatskij, M., and Laurikainen, H. (2023). How to create an exclusive event by defining hospitality standards and training your staff.</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Statista. (2025). Total contribution of travel and tourism to GDP in leading travel markets worldwide in 2019 and 2023.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https://www.statista.com/statistics/292479/total-contribution-of-travel-and-tourism-to-gdp-in-selected-countries/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10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Tinakhat, P., and Viriyachaikul, V. (2023). The Role of Collaboration and Partnerships in Achieving Sustainability Goals in Event Management.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วารสาร</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สห</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วิทยาการ</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จัดการ</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มหาวิทยาลัย</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ราชภัฏ</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บุรีรัมย์</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7</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(2), 92-111.</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UNWTO. (2024). International tourism recovers pre-pandemic levels in 2024.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rPr>
              <a:t>https://www.unwto.org/news/international-tourism-recovers-pre-pandemic-levels-in-2024</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9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Visit Cardiff Bay. (2025). Things to see and do in Cardiff.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rPr>
              <a:t>https://www.visitcardiffbay.info/</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7</a:t>
            </a:r>
            <a:r>
              <a:rPr lang="en-US" sz="1200" kern="100" baseline="30000" dirty="0">
                <a:latin typeface="Times New Roman" panose="02020603050405020304" pitchFamily="18" charset="0"/>
                <a:ea typeface="Calibri" panose="020F0502020204030204" pitchFamily="34" charset="0"/>
                <a:cs typeface="Times New Roman" panose="02020603050405020304" pitchFamily="18" charset="0"/>
              </a:rPr>
              <a:t> </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Wales. (2015). Wales in the World.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rPr>
              <a:t>https://www.gov.wales/sites/default/files/publications/2019-03/wales-in-world.pdf</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13 May 2025).</a:t>
            </a:r>
          </a:p>
        </p:txBody>
      </p:sp>
    </p:spTree>
    <p:extLst>
      <p:ext uri="{BB962C8B-B14F-4D97-AF65-F5344CB8AC3E}">
        <p14:creationId xmlns:p14="http://schemas.microsoft.com/office/powerpoint/2010/main" val="801438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643</TotalTime>
  <Words>2849</Words>
  <Application>Microsoft Office PowerPoint</Application>
  <PresentationFormat>Custom</PresentationFormat>
  <Paragraphs>250</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Didact Gothic</vt:lpstr>
      <vt:lpstr>Calibri</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Alina Iuliana Axinte</dc:creator>
  <cp:lastModifiedBy>alin axinte</cp:lastModifiedBy>
  <cp:revision>1</cp:revision>
  <dcterms:created xsi:type="dcterms:W3CDTF">2025-05-19T10:15:28Z</dcterms:created>
  <dcterms:modified xsi:type="dcterms:W3CDTF">2025-05-19T22:43:28Z</dcterms:modified>
  <dc:identifier/>
</cp:coreProperties>
</file>