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7" r:id="rId1"/>
  </p:sldMasterIdLst>
  <p:notesMasterIdLst>
    <p:notesMasterId r:id="rId15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5" r:id="rId13"/>
    <p:sldId id="266" r:id="rId14"/>
  </p:sldIdLst>
  <p:sldSz cx="9144000" cy="5143500" type="screen16x9"/>
  <p:notesSz cx="51435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484D03-AF33-49C6-81B8-C736C1FF8D1D}" v="2" dt="2026-06-14T16:26:24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7"/>
    <p:restoredTop sz="65044"/>
  </p:normalViewPr>
  <p:slideViewPr>
    <p:cSldViewPr snapToGrid="0" snapToObjects="1">
      <p:cViewPr varScale="1">
        <p:scale>
          <a:sx n="104" d="100"/>
          <a:sy n="104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stiuc.oana@yahoo.ro" userId="6b7e19b530d76489" providerId="LiveId" clId="{06961DB6-EF1F-4FF0-B54A-917B1A382FC5}"/>
    <pc:docChg chg="undo custSel addSld modSld sldOrd">
      <pc:chgData name="brostiuc.oana@yahoo.ro" userId="6b7e19b530d76489" providerId="LiveId" clId="{06961DB6-EF1F-4FF0-B54A-917B1A382FC5}" dt="2026-06-14T16:38:45.752" v="2512"/>
      <pc:docMkLst>
        <pc:docMk/>
      </pc:docMkLst>
      <pc:sldChg chg="delSp modSp mod">
        <pc:chgData name="brostiuc.oana@yahoo.ro" userId="6b7e19b530d76489" providerId="LiveId" clId="{06961DB6-EF1F-4FF0-B54A-917B1A382FC5}" dt="2026-06-14T08:21:05.188" v="2396" actId="20577"/>
        <pc:sldMkLst>
          <pc:docMk/>
          <pc:sldMk cId="0" sldId="256"/>
        </pc:sldMkLst>
        <pc:spChg chg="mod">
          <ac:chgData name="brostiuc.oana@yahoo.ro" userId="6b7e19b530d76489" providerId="LiveId" clId="{06961DB6-EF1F-4FF0-B54A-917B1A382FC5}" dt="2026-06-14T08:21:05.188" v="2396" actId="20577"/>
          <ac:spMkLst>
            <pc:docMk/>
            <pc:sldMk cId="0" sldId="256"/>
            <ac:spMk id="5" creationId="{00000000-0000-0000-0000-000000000000}"/>
          </ac:spMkLst>
        </pc:spChg>
        <pc:picChg chg="del">
          <ac:chgData name="brostiuc.oana@yahoo.ro" userId="6b7e19b530d76489" providerId="LiveId" clId="{06961DB6-EF1F-4FF0-B54A-917B1A382FC5}" dt="2026-06-13T10:23:28.874" v="3" actId="21"/>
          <ac:picMkLst>
            <pc:docMk/>
            <pc:sldMk cId="0" sldId="256"/>
            <ac:picMk id="1026" creationId="{95B568D4-C2C0-A37C-E584-8C6D3A12E2AC}"/>
          </ac:picMkLst>
        </pc:picChg>
      </pc:sldChg>
      <pc:sldChg chg="addSp delSp modSp mod delDesignElem">
        <pc:chgData name="brostiuc.oana@yahoo.ro" userId="6b7e19b530d76489" providerId="LiveId" clId="{06961DB6-EF1F-4FF0-B54A-917B1A382FC5}" dt="2026-06-14T08:22:10.391" v="2405" actId="27636"/>
        <pc:sldMkLst>
          <pc:docMk/>
          <pc:sldMk cId="0" sldId="257"/>
        </pc:sldMkLst>
        <pc:spChg chg="mod">
          <ac:chgData name="brostiuc.oana@yahoo.ro" userId="6b7e19b530d76489" providerId="LiveId" clId="{06961DB6-EF1F-4FF0-B54A-917B1A382FC5}" dt="2026-06-14T08:22:10.391" v="2405" actId="27636"/>
          <ac:spMkLst>
            <pc:docMk/>
            <pc:sldMk cId="0" sldId="257"/>
            <ac:spMk id="2" creationId="{00000000-0000-0000-0000-000000000000}"/>
          </ac:spMkLst>
        </pc:spChg>
        <pc:spChg chg="mod">
          <ac:chgData name="brostiuc.oana@yahoo.ro" userId="6b7e19b530d76489" providerId="LiveId" clId="{06961DB6-EF1F-4FF0-B54A-917B1A382FC5}" dt="2026-06-14T08:22:04.554" v="2403" actId="14100"/>
          <ac:spMkLst>
            <pc:docMk/>
            <pc:sldMk cId="0" sldId="257"/>
            <ac:spMk id="4" creationId="{00000000-0000-0000-0000-000000000000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57"/>
            <ac:spMk id="2059" creationId="{2B97F24A-32CE-4C1C-A50D-3016B394DCFB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57"/>
            <ac:spMk id="2060" creationId="{6357EC4F-235E-4222-A36F-C7878ACE37F2}"/>
          </ac:spMkLst>
        </pc:spChg>
      </pc:sldChg>
      <pc:sldChg chg="modSp mod">
        <pc:chgData name="brostiuc.oana@yahoo.ro" userId="6b7e19b530d76489" providerId="LiveId" clId="{06961DB6-EF1F-4FF0-B54A-917B1A382FC5}" dt="2026-06-14T16:33:58.360" v="2509" actId="20577"/>
        <pc:sldMkLst>
          <pc:docMk/>
          <pc:sldMk cId="0" sldId="258"/>
        </pc:sldMkLst>
        <pc:spChg chg="mod">
          <ac:chgData name="brostiuc.oana@yahoo.ro" userId="6b7e19b530d76489" providerId="LiveId" clId="{06961DB6-EF1F-4FF0-B54A-917B1A382FC5}" dt="2026-06-14T16:33:58.360" v="2509" actId="20577"/>
          <ac:spMkLst>
            <pc:docMk/>
            <pc:sldMk cId="0" sldId="258"/>
            <ac:spMk id="4" creationId="{00000000-0000-0000-0000-000000000000}"/>
          </ac:spMkLst>
        </pc:spChg>
      </pc:sldChg>
      <pc:sldChg chg="modSp mod">
        <pc:chgData name="brostiuc.oana@yahoo.ro" userId="6b7e19b530d76489" providerId="LiveId" clId="{06961DB6-EF1F-4FF0-B54A-917B1A382FC5}" dt="2026-06-14T16:35:22.310" v="2510" actId="20577"/>
        <pc:sldMkLst>
          <pc:docMk/>
          <pc:sldMk cId="0" sldId="259"/>
        </pc:sldMkLst>
        <pc:spChg chg="mod">
          <ac:chgData name="brostiuc.oana@yahoo.ro" userId="6b7e19b530d76489" providerId="LiveId" clId="{06961DB6-EF1F-4FF0-B54A-917B1A382FC5}" dt="2026-06-14T16:35:22.310" v="2510" actId="20577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brostiuc.oana@yahoo.ro" userId="6b7e19b530d76489" providerId="LiveId" clId="{06961DB6-EF1F-4FF0-B54A-917B1A382FC5}" dt="2026-06-14T08:18:17.647" v="2365" actId="20577"/>
        <pc:sldMkLst>
          <pc:docMk/>
          <pc:sldMk cId="0" sldId="261"/>
        </pc:sldMkLst>
        <pc:spChg chg="mod">
          <ac:chgData name="brostiuc.oana@yahoo.ro" userId="6b7e19b530d76489" providerId="LiveId" clId="{06961DB6-EF1F-4FF0-B54A-917B1A382FC5}" dt="2026-06-14T08:18:17.647" v="2365" actId="20577"/>
          <ac:spMkLst>
            <pc:docMk/>
            <pc:sldMk cId="0" sldId="261"/>
            <ac:spMk id="5" creationId="{00000000-0000-0000-0000-000000000000}"/>
          </ac:spMkLst>
        </pc:spChg>
      </pc:sldChg>
      <pc:sldChg chg="addSp delSp modSp mod ord delDesignElem">
        <pc:chgData name="brostiuc.oana@yahoo.ro" userId="6b7e19b530d76489" providerId="LiveId" clId="{06961DB6-EF1F-4FF0-B54A-917B1A382FC5}" dt="2026-06-14T16:38:45.752" v="2512"/>
        <pc:sldMkLst>
          <pc:docMk/>
          <pc:sldMk cId="0" sldId="265"/>
        </pc:sldMkLst>
        <pc:spChg chg="mo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4" creationId="{00000000-0000-0000-0000-000000000000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6" creationId="{DEE2AD96-B495-4E06-9291-B71706F728CB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7" creationId="{53CF6D67-C5A8-4ADD-9E8E-1E38CA1D3166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8" creationId="{86909FA0-B515-4681-B7A8-FA281D133B94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9" creationId="{09588DA8-065E-4F6F-8EFD-43104AB2E0CF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10" creationId="{21C9FE86-FCC3-4A31-AA1C-C882262B7FE7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1" creationId="{C4285719-470E-454C-AF62-8323075F1F5B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12" creationId="{7D96243B-ECED-4B71-8E06-AE9A285EAD20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3" creationId="{CD9FE4EF-C4D8-49A0-B2FF-81D8DB7D8A24}"/>
          </ac:spMkLst>
        </pc:spChg>
        <pc:spChg chg="add">
          <ac:chgData name="brostiuc.oana@yahoo.ro" userId="6b7e19b530d76489" providerId="LiveId" clId="{06961DB6-EF1F-4FF0-B54A-917B1A382FC5}" dt="2026-06-14T08:19:33.559" v="2366" actId="26606"/>
          <ac:spMkLst>
            <pc:docMk/>
            <pc:sldMk cId="0" sldId="265"/>
            <ac:spMk id="14" creationId="{A09989E4-EFDC-4A90-A633-E0525FB4139E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5" creationId="{4300840D-0A0B-4512-BACA-B439D5B9C57C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7" creationId="{D2B78728-A580-49A7-84F9-6EF6F583ADE0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19" creationId="{38FAA1A1-D861-433F-88FA-1E9D6FD31D11}"/>
          </ac:spMkLst>
        </pc:spChg>
        <pc:spChg chg="add del">
          <ac:chgData name="brostiuc.oana@yahoo.ro" userId="6b7e19b530d76489" providerId="LiveId" clId="{06961DB6-EF1F-4FF0-B54A-917B1A382FC5}" dt="2026-06-13T10:27:55.347" v="103"/>
          <ac:spMkLst>
            <pc:docMk/>
            <pc:sldMk cId="0" sldId="265"/>
            <ac:spMk id="21" creationId="{8D71EDA1-87BF-4D5D-AB79-F346FD19278A}"/>
          </ac:spMkLst>
        </pc:spChg>
        <pc:picChg chg="mod">
          <ac:chgData name="brostiuc.oana@yahoo.ro" userId="6b7e19b530d76489" providerId="LiveId" clId="{06961DB6-EF1F-4FF0-B54A-917B1A382FC5}" dt="2026-06-14T08:19:44.637" v="2367" actId="1076"/>
          <ac:picMkLst>
            <pc:docMk/>
            <pc:sldMk cId="0" sldId="265"/>
            <ac:picMk id="3" creationId="{00000000-0000-0000-0000-000000000000}"/>
          </ac:picMkLst>
        </pc:picChg>
      </pc:sldChg>
      <pc:sldChg chg="modSp mod">
        <pc:chgData name="brostiuc.oana@yahoo.ro" userId="6b7e19b530d76489" providerId="LiveId" clId="{06961DB6-EF1F-4FF0-B54A-917B1A382FC5}" dt="2026-06-14T08:12:57.863" v="2099" actId="20577"/>
        <pc:sldMkLst>
          <pc:docMk/>
          <pc:sldMk cId="3020132340" sldId="266"/>
        </pc:sldMkLst>
        <pc:spChg chg="mod">
          <ac:chgData name="brostiuc.oana@yahoo.ro" userId="6b7e19b530d76489" providerId="LiveId" clId="{06961DB6-EF1F-4FF0-B54A-917B1A382FC5}" dt="2026-06-14T08:12:57.863" v="2099" actId="20577"/>
          <ac:spMkLst>
            <pc:docMk/>
            <pc:sldMk cId="3020132340" sldId="266"/>
            <ac:spMk id="2" creationId="{FC28AD2D-C8BD-F582-F4FD-FCA14B6DFFCE}"/>
          </ac:spMkLst>
        </pc:spChg>
      </pc:sldChg>
      <pc:sldChg chg="addSp delSp modSp new mod ord">
        <pc:chgData name="brostiuc.oana@yahoo.ro" userId="6b7e19b530d76489" providerId="LiveId" clId="{06961DB6-EF1F-4FF0-B54A-917B1A382FC5}" dt="2026-06-13T10:32:16.222" v="112" actId="14100"/>
        <pc:sldMkLst>
          <pc:docMk/>
          <pc:sldMk cId="1043671528" sldId="267"/>
        </pc:sldMkLst>
        <pc:spChg chg="add del mod">
          <ac:chgData name="brostiuc.oana@yahoo.ro" userId="6b7e19b530d76489" providerId="LiveId" clId="{06961DB6-EF1F-4FF0-B54A-917B1A382FC5}" dt="2026-06-13T10:27:51.967" v="100" actId="26606"/>
          <ac:spMkLst>
            <pc:docMk/>
            <pc:sldMk cId="1043671528" sldId="267"/>
            <ac:spMk id="5" creationId="{CF012102-0BAE-91AB-6A84-9D23B3D4EEC2}"/>
          </ac:spMkLst>
        </pc:spChg>
        <pc:graphicFrameChg chg="add del">
          <ac:chgData name="brostiuc.oana@yahoo.ro" userId="6b7e19b530d76489" providerId="LiveId" clId="{06961DB6-EF1F-4FF0-B54A-917B1A382FC5}" dt="2026-06-13T10:27:51.967" v="100" actId="26606"/>
          <ac:graphicFrameMkLst>
            <pc:docMk/>
            <pc:sldMk cId="1043671528" sldId="267"/>
            <ac:graphicFrameMk id="7" creationId="{8147CED5-596E-A279-EA36-54F857BB764D}"/>
          </ac:graphicFrameMkLst>
        </pc:graphicFrameChg>
        <pc:picChg chg="add mod">
          <ac:chgData name="brostiuc.oana@yahoo.ro" userId="6b7e19b530d76489" providerId="LiveId" clId="{06961DB6-EF1F-4FF0-B54A-917B1A382FC5}" dt="2026-06-13T10:32:16.222" v="112" actId="14100"/>
          <ac:picMkLst>
            <pc:docMk/>
            <pc:sldMk cId="1043671528" sldId="267"/>
            <ac:picMk id="3" creationId="{61CC9C70-4CD8-A2DA-6EA3-E18B30F59031}"/>
          </ac:picMkLst>
        </pc:picChg>
      </pc:sldChg>
      <pc:sldChg chg="addSp delSp modSp new mod setBg">
        <pc:chgData name="brostiuc.oana@yahoo.ro" userId="6b7e19b530d76489" providerId="LiveId" clId="{06961DB6-EF1F-4FF0-B54A-917B1A382FC5}" dt="2026-06-14T16:29:06.967" v="2422" actId="26606"/>
        <pc:sldMkLst>
          <pc:docMk/>
          <pc:sldMk cId="4283227384" sldId="268"/>
        </pc:sldMkLst>
        <pc:spChg chg="mod">
          <ac:chgData name="brostiuc.oana@yahoo.ro" userId="6b7e19b530d76489" providerId="LiveId" clId="{06961DB6-EF1F-4FF0-B54A-917B1A382FC5}" dt="2026-06-14T16:29:06.967" v="2422" actId="26606"/>
          <ac:spMkLst>
            <pc:docMk/>
            <pc:sldMk cId="4283227384" sldId="268"/>
            <ac:spMk id="2" creationId="{02701613-9399-0C98-A1E6-445614E577F1}"/>
          </ac:spMkLst>
        </pc:spChg>
        <pc:spChg chg="del mod">
          <ac:chgData name="brostiuc.oana@yahoo.ro" userId="6b7e19b530d76489" providerId="LiveId" clId="{06961DB6-EF1F-4FF0-B54A-917B1A382FC5}" dt="2026-06-14T16:29:06.967" v="2422" actId="26606"/>
          <ac:spMkLst>
            <pc:docMk/>
            <pc:sldMk cId="4283227384" sldId="268"/>
            <ac:spMk id="3" creationId="{CF74C5F1-ECD5-5703-BAA0-7D7401BD2DCF}"/>
          </ac:spMkLst>
        </pc:spChg>
        <pc:spChg chg="add">
          <ac:chgData name="brostiuc.oana@yahoo.ro" userId="6b7e19b530d76489" providerId="LiveId" clId="{06961DB6-EF1F-4FF0-B54A-917B1A382FC5}" dt="2026-06-14T16:29:06.967" v="2422" actId="26606"/>
          <ac:spMkLst>
            <pc:docMk/>
            <pc:sldMk cId="4283227384" sldId="268"/>
            <ac:spMk id="9" creationId="{BACC6370-2D7E-4714-9D71-7542949D7D5D}"/>
          </ac:spMkLst>
        </pc:spChg>
        <pc:spChg chg="add">
          <ac:chgData name="brostiuc.oana@yahoo.ro" userId="6b7e19b530d76489" providerId="LiveId" clId="{06961DB6-EF1F-4FF0-B54A-917B1A382FC5}" dt="2026-06-14T16:29:06.967" v="2422" actId="26606"/>
          <ac:spMkLst>
            <pc:docMk/>
            <pc:sldMk cId="4283227384" sldId="268"/>
            <ac:spMk id="11" creationId="{F68B3F68-107C-434F-AA38-110D5EA91B85}"/>
          </ac:spMkLst>
        </pc:spChg>
        <pc:spChg chg="add">
          <ac:chgData name="brostiuc.oana@yahoo.ro" userId="6b7e19b530d76489" providerId="LiveId" clId="{06961DB6-EF1F-4FF0-B54A-917B1A382FC5}" dt="2026-06-14T16:29:06.967" v="2422" actId="26606"/>
          <ac:spMkLst>
            <pc:docMk/>
            <pc:sldMk cId="4283227384" sldId="268"/>
            <ac:spMk id="13" creationId="{AAD0DBB9-1A4B-4391-81D4-CB19F9AB918A}"/>
          </ac:spMkLst>
        </pc:spChg>
        <pc:spChg chg="add">
          <ac:chgData name="brostiuc.oana@yahoo.ro" userId="6b7e19b530d76489" providerId="LiveId" clId="{06961DB6-EF1F-4FF0-B54A-917B1A382FC5}" dt="2026-06-14T16:29:06.967" v="2422" actId="26606"/>
          <ac:spMkLst>
            <pc:docMk/>
            <pc:sldMk cId="4283227384" sldId="268"/>
            <ac:spMk id="15" creationId="{063BBA22-50EA-4C4D-BE05-F1CE4E63AA56}"/>
          </ac:spMkLst>
        </pc:spChg>
        <pc:graphicFrameChg chg="add">
          <ac:chgData name="brostiuc.oana@yahoo.ro" userId="6b7e19b530d76489" providerId="LiveId" clId="{06961DB6-EF1F-4FF0-B54A-917B1A382FC5}" dt="2026-06-14T16:29:06.967" v="2422" actId="26606"/>
          <ac:graphicFrameMkLst>
            <pc:docMk/>
            <pc:sldMk cId="4283227384" sldId="268"/>
            <ac:graphicFrameMk id="5" creationId="{6EF7204F-774C-D153-43B5-2218534FBE0C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A5A150-7AAA-44DD-A979-544F8B4F5AD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7E0ED08-82BC-44F4-AA92-320AA5D1741A}">
      <dgm:prSet/>
      <dgm:spPr/>
      <dgm:t>
        <a:bodyPr/>
        <a:lstStyle/>
        <a:p>
          <a:r>
            <a:rPr lang="en-GB" b="1"/>
            <a:t>Strengths</a:t>
          </a:r>
          <a:endParaRPr lang="en-US"/>
        </a:p>
      </dgm:t>
    </dgm:pt>
    <dgm:pt modelId="{0529B318-7625-410E-8E04-0F1B9014997A}" type="parTrans" cxnId="{FD57652A-67DB-4CC7-B61E-B86243B6B0C6}">
      <dgm:prSet/>
      <dgm:spPr/>
      <dgm:t>
        <a:bodyPr/>
        <a:lstStyle/>
        <a:p>
          <a:endParaRPr lang="en-US"/>
        </a:p>
      </dgm:t>
    </dgm:pt>
    <dgm:pt modelId="{3BF654FB-8645-471D-A35B-2969861E94D9}" type="sibTrans" cxnId="{FD57652A-67DB-4CC7-B61E-B86243B6B0C6}">
      <dgm:prSet/>
      <dgm:spPr/>
      <dgm:t>
        <a:bodyPr/>
        <a:lstStyle/>
        <a:p>
          <a:endParaRPr lang="en-US"/>
        </a:p>
      </dgm:t>
    </dgm:pt>
    <dgm:pt modelId="{B698363D-DED2-4AB4-8FA1-8A1D174B9503}">
      <dgm:prSet/>
      <dgm:spPr/>
      <dgm:t>
        <a:bodyPr/>
        <a:lstStyle/>
        <a:p>
          <a:r>
            <a:rPr lang="en-GB"/>
            <a:t>Supported by research evidence (Berk, 2023).</a:t>
          </a:r>
          <a:endParaRPr lang="en-US"/>
        </a:p>
      </dgm:t>
    </dgm:pt>
    <dgm:pt modelId="{B657EB2D-9643-4D4B-A252-9E42EDA5459E}" type="parTrans" cxnId="{3BDBBA16-B482-4E75-8A0C-19B478C8874E}">
      <dgm:prSet/>
      <dgm:spPr/>
      <dgm:t>
        <a:bodyPr/>
        <a:lstStyle/>
        <a:p>
          <a:endParaRPr lang="en-US"/>
        </a:p>
      </dgm:t>
    </dgm:pt>
    <dgm:pt modelId="{4A01DC58-9C5B-4756-8174-8C86F72166F6}" type="sibTrans" cxnId="{3BDBBA16-B482-4E75-8A0C-19B478C8874E}">
      <dgm:prSet/>
      <dgm:spPr/>
      <dgm:t>
        <a:bodyPr/>
        <a:lstStyle/>
        <a:p>
          <a:endParaRPr lang="en-US"/>
        </a:p>
      </dgm:t>
    </dgm:pt>
    <dgm:pt modelId="{2E53BE62-81B1-41DE-9CA0-38152D029682}">
      <dgm:prSet/>
      <dgm:spPr/>
      <dgm:t>
        <a:bodyPr/>
        <a:lstStyle/>
        <a:p>
          <a:r>
            <a:rPr lang="en-GB"/>
            <a:t>Explains children's emotional and social development (World Health Organization, 2025).</a:t>
          </a:r>
          <a:endParaRPr lang="en-US"/>
        </a:p>
      </dgm:t>
    </dgm:pt>
    <dgm:pt modelId="{F0952692-C152-4093-8EF4-6ED588D6108A}" type="parTrans" cxnId="{40821E75-7DCE-4A85-8E45-F3B478282E72}">
      <dgm:prSet/>
      <dgm:spPr/>
      <dgm:t>
        <a:bodyPr/>
        <a:lstStyle/>
        <a:p>
          <a:endParaRPr lang="en-US"/>
        </a:p>
      </dgm:t>
    </dgm:pt>
    <dgm:pt modelId="{E86E8918-DE81-4CF9-9149-DA6190B71011}" type="sibTrans" cxnId="{40821E75-7DCE-4A85-8E45-F3B478282E72}">
      <dgm:prSet/>
      <dgm:spPr/>
      <dgm:t>
        <a:bodyPr/>
        <a:lstStyle/>
        <a:p>
          <a:endParaRPr lang="en-US"/>
        </a:p>
      </dgm:t>
    </dgm:pt>
    <dgm:pt modelId="{E392B9D2-0EDD-4739-B57F-8DB33322AF67}">
      <dgm:prSet/>
      <dgm:spPr/>
      <dgm:t>
        <a:bodyPr/>
        <a:lstStyle/>
        <a:p>
          <a:r>
            <a:rPr lang="en-GB"/>
            <a:t>Useful in early years practice (World Health Organization, 2025).</a:t>
          </a:r>
          <a:endParaRPr lang="en-US"/>
        </a:p>
      </dgm:t>
    </dgm:pt>
    <dgm:pt modelId="{CFC34143-18A2-4BE9-A6F8-150FFEC29661}" type="parTrans" cxnId="{92461AAB-B53C-4AB6-A543-62270B52E41D}">
      <dgm:prSet/>
      <dgm:spPr/>
      <dgm:t>
        <a:bodyPr/>
        <a:lstStyle/>
        <a:p>
          <a:endParaRPr lang="en-US"/>
        </a:p>
      </dgm:t>
    </dgm:pt>
    <dgm:pt modelId="{DC0A4522-A6F7-459F-BF3C-E4C39ACF9B4A}" type="sibTrans" cxnId="{92461AAB-B53C-4AB6-A543-62270B52E41D}">
      <dgm:prSet/>
      <dgm:spPr/>
      <dgm:t>
        <a:bodyPr/>
        <a:lstStyle/>
        <a:p>
          <a:endParaRPr lang="en-US"/>
        </a:p>
      </dgm:t>
    </dgm:pt>
    <dgm:pt modelId="{20773237-36CD-4B0B-A9A9-66BE42A6432B}">
      <dgm:prSet/>
      <dgm:spPr/>
      <dgm:t>
        <a:bodyPr/>
        <a:lstStyle/>
        <a:p>
          <a:r>
            <a:rPr lang="en-GB" b="1"/>
            <a:t>Criticisms</a:t>
          </a:r>
          <a:endParaRPr lang="en-US"/>
        </a:p>
      </dgm:t>
    </dgm:pt>
    <dgm:pt modelId="{14DA0400-ED00-46AB-B65D-EA37A748D1BE}" type="parTrans" cxnId="{B3C1BE2B-BA6B-471C-8720-9759D02781BC}">
      <dgm:prSet/>
      <dgm:spPr/>
      <dgm:t>
        <a:bodyPr/>
        <a:lstStyle/>
        <a:p>
          <a:endParaRPr lang="en-US"/>
        </a:p>
      </dgm:t>
    </dgm:pt>
    <dgm:pt modelId="{75475577-328C-4E32-A395-E29F6476DE55}" type="sibTrans" cxnId="{B3C1BE2B-BA6B-471C-8720-9759D02781BC}">
      <dgm:prSet/>
      <dgm:spPr/>
      <dgm:t>
        <a:bodyPr/>
        <a:lstStyle/>
        <a:p>
          <a:endParaRPr lang="en-US"/>
        </a:p>
      </dgm:t>
    </dgm:pt>
    <dgm:pt modelId="{7067096A-1DA4-4608-BC00-A7C53211150C}">
      <dgm:prSet/>
      <dgm:spPr/>
      <dgm:t>
        <a:bodyPr/>
        <a:lstStyle/>
        <a:p>
          <a:r>
            <a:rPr lang="en-GB"/>
            <a:t>Focuses too much on the mother-child relationship (Cambridge University Press, 2020).</a:t>
          </a:r>
          <a:endParaRPr lang="en-US"/>
        </a:p>
      </dgm:t>
    </dgm:pt>
    <dgm:pt modelId="{F3F2F420-D956-457F-947A-D4B906A870E6}" type="parTrans" cxnId="{CDFD785F-77AD-4C77-8CAC-E395E79CBDA9}">
      <dgm:prSet/>
      <dgm:spPr/>
      <dgm:t>
        <a:bodyPr/>
        <a:lstStyle/>
        <a:p>
          <a:endParaRPr lang="en-US"/>
        </a:p>
      </dgm:t>
    </dgm:pt>
    <dgm:pt modelId="{90008F7A-3A4F-47CF-B8AF-518FD8047A7F}" type="sibTrans" cxnId="{CDFD785F-77AD-4C77-8CAC-E395E79CBDA9}">
      <dgm:prSet/>
      <dgm:spPr/>
      <dgm:t>
        <a:bodyPr/>
        <a:lstStyle/>
        <a:p>
          <a:endParaRPr lang="en-US"/>
        </a:p>
      </dgm:t>
    </dgm:pt>
    <dgm:pt modelId="{A1E4C1E8-0372-4CE2-BBBC-971082C8B4A1}">
      <dgm:prSet/>
      <dgm:spPr/>
      <dgm:t>
        <a:bodyPr/>
        <a:lstStyle/>
        <a:p>
          <a:r>
            <a:rPr lang="en-GB"/>
            <a:t>Overlooks the influence of other caregivers (Berk, 2023).</a:t>
          </a:r>
          <a:endParaRPr lang="en-US"/>
        </a:p>
      </dgm:t>
    </dgm:pt>
    <dgm:pt modelId="{6574F56F-34D3-4841-8448-6E622AFCFB4E}" type="parTrans" cxnId="{5AE60F05-5406-4B9C-8905-12C602FB2E14}">
      <dgm:prSet/>
      <dgm:spPr/>
      <dgm:t>
        <a:bodyPr/>
        <a:lstStyle/>
        <a:p>
          <a:endParaRPr lang="en-US"/>
        </a:p>
      </dgm:t>
    </dgm:pt>
    <dgm:pt modelId="{DD375125-79DA-4CE5-8AE5-12CAED68E39C}" type="sibTrans" cxnId="{5AE60F05-5406-4B9C-8905-12C602FB2E14}">
      <dgm:prSet/>
      <dgm:spPr/>
      <dgm:t>
        <a:bodyPr/>
        <a:lstStyle/>
        <a:p>
          <a:endParaRPr lang="en-US"/>
        </a:p>
      </dgm:t>
    </dgm:pt>
    <dgm:pt modelId="{46D77730-26B9-4C2D-9CDB-77602EDCA882}">
      <dgm:prSet/>
      <dgm:spPr/>
      <dgm:t>
        <a:bodyPr/>
        <a:lstStyle/>
        <a:p>
          <a:r>
            <a:rPr lang="en-GB"/>
            <a:t>Does not fully consider cultural differences (Cambridge University Press, 2020).</a:t>
          </a:r>
          <a:endParaRPr lang="en-US"/>
        </a:p>
      </dgm:t>
    </dgm:pt>
    <dgm:pt modelId="{4313D46B-89FA-436B-AABF-681D7579976A}" type="parTrans" cxnId="{0815C2BA-49CA-4F69-A681-CD6283AF249F}">
      <dgm:prSet/>
      <dgm:spPr/>
      <dgm:t>
        <a:bodyPr/>
        <a:lstStyle/>
        <a:p>
          <a:endParaRPr lang="en-US"/>
        </a:p>
      </dgm:t>
    </dgm:pt>
    <dgm:pt modelId="{484C0DDD-ACE9-468C-88E7-98D808BB4497}" type="sibTrans" cxnId="{0815C2BA-49CA-4F69-A681-CD6283AF249F}">
      <dgm:prSet/>
      <dgm:spPr/>
      <dgm:t>
        <a:bodyPr/>
        <a:lstStyle/>
        <a:p>
          <a:endParaRPr lang="en-US"/>
        </a:p>
      </dgm:t>
    </dgm:pt>
    <dgm:pt modelId="{1B3EE124-4A04-45B7-97B2-DEBA262161DC}" type="pres">
      <dgm:prSet presAssocID="{C9A5A150-7AAA-44DD-A979-544F8B4F5AD0}" presName="diagram" presStyleCnt="0">
        <dgm:presLayoutVars>
          <dgm:dir/>
          <dgm:resizeHandles val="exact"/>
        </dgm:presLayoutVars>
      </dgm:prSet>
      <dgm:spPr/>
    </dgm:pt>
    <dgm:pt modelId="{7097F7CF-9A97-410F-B3A7-0085CEB01CB6}" type="pres">
      <dgm:prSet presAssocID="{57E0ED08-82BC-44F4-AA92-320AA5D1741A}" presName="node" presStyleLbl="node1" presStyleIdx="0" presStyleCnt="8">
        <dgm:presLayoutVars>
          <dgm:bulletEnabled val="1"/>
        </dgm:presLayoutVars>
      </dgm:prSet>
      <dgm:spPr/>
    </dgm:pt>
    <dgm:pt modelId="{FA6978C6-F5DA-4D9A-8965-5B59BEAF1649}" type="pres">
      <dgm:prSet presAssocID="{3BF654FB-8645-471D-A35B-2969861E94D9}" presName="sibTrans" presStyleCnt="0"/>
      <dgm:spPr/>
    </dgm:pt>
    <dgm:pt modelId="{AE6B3E1B-2D12-4467-88C4-CFE9B49DAC14}" type="pres">
      <dgm:prSet presAssocID="{B698363D-DED2-4AB4-8FA1-8A1D174B9503}" presName="node" presStyleLbl="node1" presStyleIdx="1" presStyleCnt="8">
        <dgm:presLayoutVars>
          <dgm:bulletEnabled val="1"/>
        </dgm:presLayoutVars>
      </dgm:prSet>
      <dgm:spPr/>
    </dgm:pt>
    <dgm:pt modelId="{6B961141-F2C9-4FF1-A480-2EDCBC4E5DA1}" type="pres">
      <dgm:prSet presAssocID="{4A01DC58-9C5B-4756-8174-8C86F72166F6}" presName="sibTrans" presStyleCnt="0"/>
      <dgm:spPr/>
    </dgm:pt>
    <dgm:pt modelId="{4C07A9C6-0938-4C90-9183-3465D67E8386}" type="pres">
      <dgm:prSet presAssocID="{2E53BE62-81B1-41DE-9CA0-38152D029682}" presName="node" presStyleLbl="node1" presStyleIdx="2" presStyleCnt="8">
        <dgm:presLayoutVars>
          <dgm:bulletEnabled val="1"/>
        </dgm:presLayoutVars>
      </dgm:prSet>
      <dgm:spPr/>
    </dgm:pt>
    <dgm:pt modelId="{BF6C286E-D88D-4DDA-9687-E86E50EE6CA0}" type="pres">
      <dgm:prSet presAssocID="{E86E8918-DE81-4CF9-9149-DA6190B71011}" presName="sibTrans" presStyleCnt="0"/>
      <dgm:spPr/>
    </dgm:pt>
    <dgm:pt modelId="{03D3E99D-56B8-4D3B-9C26-7CD18ED44D3D}" type="pres">
      <dgm:prSet presAssocID="{E392B9D2-0EDD-4739-B57F-8DB33322AF67}" presName="node" presStyleLbl="node1" presStyleIdx="3" presStyleCnt="8">
        <dgm:presLayoutVars>
          <dgm:bulletEnabled val="1"/>
        </dgm:presLayoutVars>
      </dgm:prSet>
      <dgm:spPr/>
    </dgm:pt>
    <dgm:pt modelId="{22DC1C24-6541-44C0-9576-F972F4DC954A}" type="pres">
      <dgm:prSet presAssocID="{DC0A4522-A6F7-459F-BF3C-E4C39ACF9B4A}" presName="sibTrans" presStyleCnt="0"/>
      <dgm:spPr/>
    </dgm:pt>
    <dgm:pt modelId="{56697423-412A-4AAC-8AE0-BCC0C2260C6A}" type="pres">
      <dgm:prSet presAssocID="{20773237-36CD-4B0B-A9A9-66BE42A6432B}" presName="node" presStyleLbl="node1" presStyleIdx="4" presStyleCnt="8">
        <dgm:presLayoutVars>
          <dgm:bulletEnabled val="1"/>
        </dgm:presLayoutVars>
      </dgm:prSet>
      <dgm:spPr/>
    </dgm:pt>
    <dgm:pt modelId="{8D84BB44-C698-412B-A67D-33C7732C3BE1}" type="pres">
      <dgm:prSet presAssocID="{75475577-328C-4E32-A395-E29F6476DE55}" presName="sibTrans" presStyleCnt="0"/>
      <dgm:spPr/>
    </dgm:pt>
    <dgm:pt modelId="{436345BB-E774-43D5-B24D-DDD45151982F}" type="pres">
      <dgm:prSet presAssocID="{7067096A-1DA4-4608-BC00-A7C53211150C}" presName="node" presStyleLbl="node1" presStyleIdx="5" presStyleCnt="8">
        <dgm:presLayoutVars>
          <dgm:bulletEnabled val="1"/>
        </dgm:presLayoutVars>
      </dgm:prSet>
      <dgm:spPr/>
    </dgm:pt>
    <dgm:pt modelId="{9C85BB9D-30DA-4FCD-8D11-FD0536731AD7}" type="pres">
      <dgm:prSet presAssocID="{90008F7A-3A4F-47CF-B8AF-518FD8047A7F}" presName="sibTrans" presStyleCnt="0"/>
      <dgm:spPr/>
    </dgm:pt>
    <dgm:pt modelId="{39C07C33-5478-4C83-99B3-211F50D94F65}" type="pres">
      <dgm:prSet presAssocID="{A1E4C1E8-0372-4CE2-BBBC-971082C8B4A1}" presName="node" presStyleLbl="node1" presStyleIdx="6" presStyleCnt="8">
        <dgm:presLayoutVars>
          <dgm:bulletEnabled val="1"/>
        </dgm:presLayoutVars>
      </dgm:prSet>
      <dgm:spPr/>
    </dgm:pt>
    <dgm:pt modelId="{2B838863-DA3D-47F9-94BC-58DE2728B5E6}" type="pres">
      <dgm:prSet presAssocID="{DD375125-79DA-4CE5-8AE5-12CAED68E39C}" presName="sibTrans" presStyleCnt="0"/>
      <dgm:spPr/>
    </dgm:pt>
    <dgm:pt modelId="{F371626F-78EF-4448-86BE-63B205D5A3A2}" type="pres">
      <dgm:prSet presAssocID="{46D77730-26B9-4C2D-9CDB-77602EDCA882}" presName="node" presStyleLbl="node1" presStyleIdx="7" presStyleCnt="8">
        <dgm:presLayoutVars>
          <dgm:bulletEnabled val="1"/>
        </dgm:presLayoutVars>
      </dgm:prSet>
      <dgm:spPr/>
    </dgm:pt>
  </dgm:ptLst>
  <dgm:cxnLst>
    <dgm:cxn modelId="{5AE60F05-5406-4B9C-8905-12C602FB2E14}" srcId="{C9A5A150-7AAA-44DD-A979-544F8B4F5AD0}" destId="{A1E4C1E8-0372-4CE2-BBBC-971082C8B4A1}" srcOrd="6" destOrd="0" parTransId="{6574F56F-34D3-4841-8448-6E622AFCFB4E}" sibTransId="{DD375125-79DA-4CE5-8AE5-12CAED68E39C}"/>
    <dgm:cxn modelId="{3BDBBA16-B482-4E75-8A0C-19B478C8874E}" srcId="{C9A5A150-7AAA-44DD-A979-544F8B4F5AD0}" destId="{B698363D-DED2-4AB4-8FA1-8A1D174B9503}" srcOrd="1" destOrd="0" parTransId="{B657EB2D-9643-4D4B-A252-9E42EDA5459E}" sibTransId="{4A01DC58-9C5B-4756-8174-8C86F72166F6}"/>
    <dgm:cxn modelId="{60501919-7A5B-4D8D-88B5-5F80C4473EBE}" type="presOf" srcId="{2E53BE62-81B1-41DE-9CA0-38152D029682}" destId="{4C07A9C6-0938-4C90-9183-3465D67E8386}" srcOrd="0" destOrd="0" presId="urn:microsoft.com/office/officeart/2005/8/layout/default"/>
    <dgm:cxn modelId="{FD57652A-67DB-4CC7-B61E-B86243B6B0C6}" srcId="{C9A5A150-7AAA-44DD-A979-544F8B4F5AD0}" destId="{57E0ED08-82BC-44F4-AA92-320AA5D1741A}" srcOrd="0" destOrd="0" parTransId="{0529B318-7625-410E-8E04-0F1B9014997A}" sibTransId="{3BF654FB-8645-471D-A35B-2969861E94D9}"/>
    <dgm:cxn modelId="{B3C1BE2B-BA6B-471C-8720-9759D02781BC}" srcId="{C9A5A150-7AAA-44DD-A979-544F8B4F5AD0}" destId="{20773237-36CD-4B0B-A9A9-66BE42A6432B}" srcOrd="4" destOrd="0" parTransId="{14DA0400-ED00-46AB-B65D-EA37A748D1BE}" sibTransId="{75475577-328C-4E32-A395-E29F6476DE55}"/>
    <dgm:cxn modelId="{1FF3285E-8A8A-47AD-BEB5-98D23E084C84}" type="presOf" srcId="{B698363D-DED2-4AB4-8FA1-8A1D174B9503}" destId="{AE6B3E1B-2D12-4467-88C4-CFE9B49DAC14}" srcOrd="0" destOrd="0" presId="urn:microsoft.com/office/officeart/2005/8/layout/default"/>
    <dgm:cxn modelId="{CDFD785F-77AD-4C77-8CAC-E395E79CBDA9}" srcId="{C9A5A150-7AAA-44DD-A979-544F8B4F5AD0}" destId="{7067096A-1DA4-4608-BC00-A7C53211150C}" srcOrd="5" destOrd="0" parTransId="{F3F2F420-D956-457F-947A-D4B906A870E6}" sibTransId="{90008F7A-3A4F-47CF-B8AF-518FD8047A7F}"/>
    <dgm:cxn modelId="{7C8D4373-3E10-429E-8DB2-66294447AC18}" type="presOf" srcId="{E392B9D2-0EDD-4739-B57F-8DB33322AF67}" destId="{03D3E99D-56B8-4D3B-9C26-7CD18ED44D3D}" srcOrd="0" destOrd="0" presId="urn:microsoft.com/office/officeart/2005/8/layout/default"/>
    <dgm:cxn modelId="{40821E75-7DCE-4A85-8E45-F3B478282E72}" srcId="{C9A5A150-7AAA-44DD-A979-544F8B4F5AD0}" destId="{2E53BE62-81B1-41DE-9CA0-38152D029682}" srcOrd="2" destOrd="0" parTransId="{F0952692-C152-4093-8EF4-6ED588D6108A}" sibTransId="{E86E8918-DE81-4CF9-9149-DA6190B71011}"/>
    <dgm:cxn modelId="{F1C69C82-1978-434A-9F76-755814578DEF}" type="presOf" srcId="{57E0ED08-82BC-44F4-AA92-320AA5D1741A}" destId="{7097F7CF-9A97-410F-B3A7-0085CEB01CB6}" srcOrd="0" destOrd="0" presId="urn:microsoft.com/office/officeart/2005/8/layout/default"/>
    <dgm:cxn modelId="{92461AAB-B53C-4AB6-A543-62270B52E41D}" srcId="{C9A5A150-7AAA-44DD-A979-544F8B4F5AD0}" destId="{E392B9D2-0EDD-4739-B57F-8DB33322AF67}" srcOrd="3" destOrd="0" parTransId="{CFC34143-18A2-4BE9-A6F8-150FFEC29661}" sibTransId="{DC0A4522-A6F7-459F-BF3C-E4C39ACF9B4A}"/>
    <dgm:cxn modelId="{37F323B5-B0B8-4F70-9FB1-67006BE95AC0}" type="presOf" srcId="{7067096A-1DA4-4608-BC00-A7C53211150C}" destId="{436345BB-E774-43D5-B24D-DDD45151982F}" srcOrd="0" destOrd="0" presId="urn:microsoft.com/office/officeart/2005/8/layout/default"/>
    <dgm:cxn modelId="{0815C2BA-49CA-4F69-A681-CD6283AF249F}" srcId="{C9A5A150-7AAA-44DD-A979-544F8B4F5AD0}" destId="{46D77730-26B9-4C2D-9CDB-77602EDCA882}" srcOrd="7" destOrd="0" parTransId="{4313D46B-89FA-436B-AABF-681D7579976A}" sibTransId="{484C0DDD-ACE9-468C-88E7-98D808BB4497}"/>
    <dgm:cxn modelId="{0F9892C1-7AFA-4649-A394-0C61075A4FA5}" type="presOf" srcId="{46D77730-26B9-4C2D-9CDB-77602EDCA882}" destId="{F371626F-78EF-4448-86BE-63B205D5A3A2}" srcOrd="0" destOrd="0" presId="urn:microsoft.com/office/officeart/2005/8/layout/default"/>
    <dgm:cxn modelId="{047DD5C9-3DE9-4AA0-A353-C9066C7327A2}" type="presOf" srcId="{20773237-36CD-4B0B-A9A9-66BE42A6432B}" destId="{56697423-412A-4AAC-8AE0-BCC0C2260C6A}" srcOrd="0" destOrd="0" presId="urn:microsoft.com/office/officeart/2005/8/layout/default"/>
    <dgm:cxn modelId="{BF54FEEE-5B18-495F-93DD-A27214AEF7FF}" type="presOf" srcId="{C9A5A150-7AAA-44DD-A979-544F8B4F5AD0}" destId="{1B3EE124-4A04-45B7-97B2-DEBA262161DC}" srcOrd="0" destOrd="0" presId="urn:microsoft.com/office/officeart/2005/8/layout/default"/>
    <dgm:cxn modelId="{760526F6-21BC-48B7-9FB3-866C5D570F2F}" type="presOf" srcId="{A1E4C1E8-0372-4CE2-BBBC-971082C8B4A1}" destId="{39C07C33-5478-4C83-99B3-211F50D94F65}" srcOrd="0" destOrd="0" presId="urn:microsoft.com/office/officeart/2005/8/layout/default"/>
    <dgm:cxn modelId="{12AE6895-D35C-4AEB-AEF8-376E547294BE}" type="presParOf" srcId="{1B3EE124-4A04-45B7-97B2-DEBA262161DC}" destId="{7097F7CF-9A97-410F-B3A7-0085CEB01CB6}" srcOrd="0" destOrd="0" presId="urn:microsoft.com/office/officeart/2005/8/layout/default"/>
    <dgm:cxn modelId="{BD3AC7AB-FCBA-48CE-8C64-3D69192C1AF6}" type="presParOf" srcId="{1B3EE124-4A04-45B7-97B2-DEBA262161DC}" destId="{FA6978C6-F5DA-4D9A-8965-5B59BEAF1649}" srcOrd="1" destOrd="0" presId="urn:microsoft.com/office/officeart/2005/8/layout/default"/>
    <dgm:cxn modelId="{EACC90F3-EAC6-4105-974F-2DF4AC6F9394}" type="presParOf" srcId="{1B3EE124-4A04-45B7-97B2-DEBA262161DC}" destId="{AE6B3E1B-2D12-4467-88C4-CFE9B49DAC14}" srcOrd="2" destOrd="0" presId="urn:microsoft.com/office/officeart/2005/8/layout/default"/>
    <dgm:cxn modelId="{04753781-8996-472C-AE9C-DF4363CFB33B}" type="presParOf" srcId="{1B3EE124-4A04-45B7-97B2-DEBA262161DC}" destId="{6B961141-F2C9-4FF1-A480-2EDCBC4E5DA1}" srcOrd="3" destOrd="0" presId="urn:microsoft.com/office/officeart/2005/8/layout/default"/>
    <dgm:cxn modelId="{9E541171-45E2-41F3-9A8C-23D705A6315E}" type="presParOf" srcId="{1B3EE124-4A04-45B7-97B2-DEBA262161DC}" destId="{4C07A9C6-0938-4C90-9183-3465D67E8386}" srcOrd="4" destOrd="0" presId="urn:microsoft.com/office/officeart/2005/8/layout/default"/>
    <dgm:cxn modelId="{619D223B-EC7E-4071-9A6E-389F5777D644}" type="presParOf" srcId="{1B3EE124-4A04-45B7-97B2-DEBA262161DC}" destId="{BF6C286E-D88D-4DDA-9687-E86E50EE6CA0}" srcOrd="5" destOrd="0" presId="urn:microsoft.com/office/officeart/2005/8/layout/default"/>
    <dgm:cxn modelId="{879208D1-7BAA-43E9-BA08-886AD90BAB92}" type="presParOf" srcId="{1B3EE124-4A04-45B7-97B2-DEBA262161DC}" destId="{03D3E99D-56B8-4D3B-9C26-7CD18ED44D3D}" srcOrd="6" destOrd="0" presId="urn:microsoft.com/office/officeart/2005/8/layout/default"/>
    <dgm:cxn modelId="{0B458399-D6BD-489F-8601-E928F070997C}" type="presParOf" srcId="{1B3EE124-4A04-45B7-97B2-DEBA262161DC}" destId="{22DC1C24-6541-44C0-9576-F972F4DC954A}" srcOrd="7" destOrd="0" presId="urn:microsoft.com/office/officeart/2005/8/layout/default"/>
    <dgm:cxn modelId="{87FADCF1-359A-4777-98BD-5BF33022481D}" type="presParOf" srcId="{1B3EE124-4A04-45B7-97B2-DEBA262161DC}" destId="{56697423-412A-4AAC-8AE0-BCC0C2260C6A}" srcOrd="8" destOrd="0" presId="urn:microsoft.com/office/officeart/2005/8/layout/default"/>
    <dgm:cxn modelId="{27D54B63-F6F9-4D51-81D3-E03B428E9094}" type="presParOf" srcId="{1B3EE124-4A04-45B7-97B2-DEBA262161DC}" destId="{8D84BB44-C698-412B-A67D-33C7732C3BE1}" srcOrd="9" destOrd="0" presId="urn:microsoft.com/office/officeart/2005/8/layout/default"/>
    <dgm:cxn modelId="{412BC8D7-8BF7-415A-B4BE-C47B4F8F9813}" type="presParOf" srcId="{1B3EE124-4A04-45B7-97B2-DEBA262161DC}" destId="{436345BB-E774-43D5-B24D-DDD45151982F}" srcOrd="10" destOrd="0" presId="urn:microsoft.com/office/officeart/2005/8/layout/default"/>
    <dgm:cxn modelId="{3076E1CE-D25D-4C4A-A263-8351A7B38DBC}" type="presParOf" srcId="{1B3EE124-4A04-45B7-97B2-DEBA262161DC}" destId="{9C85BB9D-30DA-4FCD-8D11-FD0536731AD7}" srcOrd="11" destOrd="0" presId="urn:microsoft.com/office/officeart/2005/8/layout/default"/>
    <dgm:cxn modelId="{E86E15C2-C5C6-4E68-A458-A2CD12E4F246}" type="presParOf" srcId="{1B3EE124-4A04-45B7-97B2-DEBA262161DC}" destId="{39C07C33-5478-4C83-99B3-211F50D94F65}" srcOrd="12" destOrd="0" presId="urn:microsoft.com/office/officeart/2005/8/layout/default"/>
    <dgm:cxn modelId="{346B88C8-88F6-4FD9-BA73-FE254C72041B}" type="presParOf" srcId="{1B3EE124-4A04-45B7-97B2-DEBA262161DC}" destId="{2B838863-DA3D-47F9-94BC-58DE2728B5E6}" srcOrd="13" destOrd="0" presId="urn:microsoft.com/office/officeart/2005/8/layout/default"/>
    <dgm:cxn modelId="{63631607-B389-490E-A2BB-F6C37544DEB7}" type="presParOf" srcId="{1B3EE124-4A04-45B7-97B2-DEBA262161DC}" destId="{F371626F-78EF-4448-86BE-63B205D5A3A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97F7CF-9A97-410F-B3A7-0085CEB01CB6}">
      <dsp:nvSpPr>
        <dsp:cNvPr id="0" name=""/>
        <dsp:cNvSpPr/>
      </dsp:nvSpPr>
      <dsp:spPr>
        <a:xfrm>
          <a:off x="2401" y="334117"/>
          <a:ext cx="1904899" cy="11429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Strengths</a:t>
          </a:r>
          <a:endParaRPr lang="en-US" sz="1400" kern="1200"/>
        </a:p>
      </dsp:txBody>
      <dsp:txXfrm>
        <a:off x="2401" y="334117"/>
        <a:ext cx="1904899" cy="1142939"/>
      </dsp:txXfrm>
    </dsp:sp>
    <dsp:sp modelId="{AE6B3E1B-2D12-4467-88C4-CFE9B49DAC14}">
      <dsp:nvSpPr>
        <dsp:cNvPr id="0" name=""/>
        <dsp:cNvSpPr/>
      </dsp:nvSpPr>
      <dsp:spPr>
        <a:xfrm>
          <a:off x="2097790" y="334117"/>
          <a:ext cx="1904899" cy="11429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Supported by research evidence (Berk, 2023).</a:t>
          </a:r>
          <a:endParaRPr lang="en-US" sz="1400" kern="1200"/>
        </a:p>
      </dsp:txBody>
      <dsp:txXfrm>
        <a:off x="2097790" y="334117"/>
        <a:ext cx="1904899" cy="1142939"/>
      </dsp:txXfrm>
    </dsp:sp>
    <dsp:sp modelId="{4C07A9C6-0938-4C90-9183-3465D67E8386}">
      <dsp:nvSpPr>
        <dsp:cNvPr id="0" name=""/>
        <dsp:cNvSpPr/>
      </dsp:nvSpPr>
      <dsp:spPr>
        <a:xfrm>
          <a:off x="4193180" y="334117"/>
          <a:ext cx="1904899" cy="11429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Explains children's emotional and social development (World Health Organization, 2025).</a:t>
          </a:r>
          <a:endParaRPr lang="en-US" sz="1400" kern="1200"/>
        </a:p>
      </dsp:txBody>
      <dsp:txXfrm>
        <a:off x="4193180" y="334117"/>
        <a:ext cx="1904899" cy="1142939"/>
      </dsp:txXfrm>
    </dsp:sp>
    <dsp:sp modelId="{03D3E99D-56B8-4D3B-9C26-7CD18ED44D3D}">
      <dsp:nvSpPr>
        <dsp:cNvPr id="0" name=""/>
        <dsp:cNvSpPr/>
      </dsp:nvSpPr>
      <dsp:spPr>
        <a:xfrm>
          <a:off x="6288570" y="334117"/>
          <a:ext cx="1904899" cy="11429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Useful in early years practice (World Health Organization, 2025).</a:t>
          </a:r>
          <a:endParaRPr lang="en-US" sz="1400" kern="1200"/>
        </a:p>
      </dsp:txBody>
      <dsp:txXfrm>
        <a:off x="6288570" y="334117"/>
        <a:ext cx="1904899" cy="1142939"/>
      </dsp:txXfrm>
    </dsp:sp>
    <dsp:sp modelId="{56697423-412A-4AAC-8AE0-BCC0C2260C6A}">
      <dsp:nvSpPr>
        <dsp:cNvPr id="0" name=""/>
        <dsp:cNvSpPr/>
      </dsp:nvSpPr>
      <dsp:spPr>
        <a:xfrm>
          <a:off x="2401" y="1667546"/>
          <a:ext cx="1904899" cy="114293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Criticisms</a:t>
          </a:r>
          <a:endParaRPr lang="en-US" sz="1400" kern="1200"/>
        </a:p>
      </dsp:txBody>
      <dsp:txXfrm>
        <a:off x="2401" y="1667546"/>
        <a:ext cx="1904899" cy="1142939"/>
      </dsp:txXfrm>
    </dsp:sp>
    <dsp:sp modelId="{436345BB-E774-43D5-B24D-DDD45151982F}">
      <dsp:nvSpPr>
        <dsp:cNvPr id="0" name=""/>
        <dsp:cNvSpPr/>
      </dsp:nvSpPr>
      <dsp:spPr>
        <a:xfrm>
          <a:off x="2097790" y="1667546"/>
          <a:ext cx="1904899" cy="11429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Focuses too much on the mother-child relationship (Cambridge University Press, 2020).</a:t>
          </a:r>
          <a:endParaRPr lang="en-US" sz="1400" kern="1200"/>
        </a:p>
      </dsp:txBody>
      <dsp:txXfrm>
        <a:off x="2097790" y="1667546"/>
        <a:ext cx="1904899" cy="1142939"/>
      </dsp:txXfrm>
    </dsp:sp>
    <dsp:sp modelId="{39C07C33-5478-4C83-99B3-211F50D94F65}">
      <dsp:nvSpPr>
        <dsp:cNvPr id="0" name=""/>
        <dsp:cNvSpPr/>
      </dsp:nvSpPr>
      <dsp:spPr>
        <a:xfrm>
          <a:off x="4193180" y="1667546"/>
          <a:ext cx="1904899" cy="11429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Overlooks the influence of other caregivers (Berk, 2023).</a:t>
          </a:r>
          <a:endParaRPr lang="en-US" sz="1400" kern="1200"/>
        </a:p>
      </dsp:txBody>
      <dsp:txXfrm>
        <a:off x="4193180" y="1667546"/>
        <a:ext cx="1904899" cy="1142939"/>
      </dsp:txXfrm>
    </dsp:sp>
    <dsp:sp modelId="{F371626F-78EF-4448-86BE-63B205D5A3A2}">
      <dsp:nvSpPr>
        <dsp:cNvPr id="0" name=""/>
        <dsp:cNvSpPr/>
      </dsp:nvSpPr>
      <dsp:spPr>
        <a:xfrm>
          <a:off x="6288570" y="1667546"/>
          <a:ext cx="1904899" cy="11429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Does not fully consider cultural differences (Cambridge University Press, 2020).</a:t>
          </a:r>
          <a:endParaRPr lang="en-US" sz="1400" kern="1200"/>
        </a:p>
      </dsp:txBody>
      <dsp:txXfrm>
        <a:off x="6288570" y="1667546"/>
        <a:ext cx="1904899" cy="1142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9572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D75A-9ADF-78AC-374A-7BC2A8B054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DBE09-59AC-0F19-99BC-69BD7CB781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C1465-AD81-5D2D-70E5-95BCDD28B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48D6D-3433-6B3E-A61A-69A5E0BE8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BB68B-44DE-1933-7258-6738E3CE7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31112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C77B8-4918-7AED-74DD-BA7A5A24A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F4B59-B021-AF06-8176-833593B0E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8DFC7-76B2-F450-401A-AD84C5FC8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DD62F-802C-0567-0225-C36FA494A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82F32-656F-3260-DFDC-C8CC4702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71299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3FBE7-43D0-9E86-6E6A-F1464F523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D1E25-7683-FCD3-A62E-378F83C24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6D0B9-D4EB-C1E3-B4F0-4B685B5C2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6C798-C3B9-BF0F-6537-2B4DEFBA8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D0F64-CF20-BB67-C816-2190CAD13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41326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B018D-DADE-988B-9677-AA1C05533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13929-739E-40B1-0136-15A9AF4FF3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3B9251-4CAB-1066-E681-AB6107B36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5323EF-4260-4284-3E4F-0266E4664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EEBE7-2866-874C-226B-342B4E21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10E507-B6C4-E7A0-9B71-FCAE25D10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5913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AC37A-0CF8-0E3A-0B15-EE7F28830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88AF46-CEB7-463C-0C14-C72D2958A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F2376-1C4E-0D90-93F1-559AE5BE2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3B2260-15C5-A772-8E03-333A292A84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C28987-3F94-AACC-4F1C-4EF8F76A42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6C314E-F258-ECBC-2AE2-2D4F1C371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CAFBF-B814-CEA0-A3F2-1841A2101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2F0E75-751D-280A-E940-055D93C63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9752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A268-BF3E-A36F-6C58-FE893A92F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39F530-9A47-94ED-5B12-749C13A24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B80559-C543-94A7-D4BF-73B764BBD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D5B952-1A3F-A472-6976-3F43F335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2799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B5ACDA-8CC1-7B62-21A9-EEF1D7058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EDC0B1-FBE2-6EC0-3072-64694A9DE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344DF-0515-561F-C7F9-DD9443932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6175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7793-58CD-6C8C-30EE-F289360F2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07936-37FD-63DF-970F-924B36A8D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625921-C144-A511-2ADE-1F20A361D5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935D0-033B-D44A-567E-D8B818147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DE3AD-9123-5CBF-C150-5C34F677C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51F66F-D892-9945-401D-EE8F6D73F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525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71EDE-C20F-16E4-C4A3-7F25BF057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1C6A2F-8660-41BE-43AC-2744DA613F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62F910-6910-8A62-3518-56B56C6A1E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49291A-9CF2-ED22-C5B9-EFEAB0D8A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784871-397C-8F92-61A1-FA304FBFD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2051E0-2562-9A29-AC4E-624036170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7310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EB63D-80A0-D443-67D9-773E25D83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9E200-E9D7-0417-AB0B-936B6E344B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4FE17-8490-61D8-0807-A9FEB96C8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B4712-6931-3956-1E03-B635D2C9E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BE844-3E31-0450-DC8F-BFAF78E3B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48178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15CBD7-5C6E-418F-4EB7-1CD9E24F6C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D6DF39-5B77-B9D2-83EF-EF3A5AFC8F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3BAC1-11E0-AB38-06AF-550945590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BC035-459E-CB7C-0F23-569992EDD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C2576-FB99-311B-AF52-7CE410B2A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337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4729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6AA456-E2A9-06EE-3DE8-9A8F13DAE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C50DD-9873-8432-2DDD-4743EDB6B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BFF49-BA7D-BC45-6B99-A7C5A634A2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0E2377-FF8E-4645-8A1B-4C85AA4F8D0C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A82B9-D574-A86D-6A8E-C9211248BE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D8AA3-5973-8786-B530-EB195BC8CB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83AE93-B9B2-49E6-BB49-34445B7EC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12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sk.sagepub.com/video/an-introduction-to-lifespan-development" TargetMode="External"/><Relationship Id="rId13" Type="http://schemas.openxmlformats.org/officeDocument/2006/relationships/hyperlink" Target="https://www.who.int/our-work/life-course" TargetMode="External"/><Relationship Id="rId3" Type="http://schemas.openxmlformats.org/officeDocument/2006/relationships/hyperlink" Target="https://www.apa.org/pubs/books/4311018" TargetMode="External"/><Relationship Id="rId7" Type="http://schemas.openxmlformats.org/officeDocument/2006/relationships/hyperlink" Target="https://www.nhs.uk/mental-health/children-and-young-adults/mental-health-support/mental-health-services/" TargetMode="External"/><Relationship Id="rId12" Type="http://schemas.openxmlformats.org/officeDocument/2006/relationships/hyperlink" Target="https://www.who.int/news/item/26-06-2025-helping-people-live-well-at-all-ages" TargetMode="External"/><Relationship Id="rId2" Type="http://schemas.openxmlformats.org/officeDocument/2006/relationships/hyperlink" Target="https://www.apa.org/education-career/guide/subfields/developmental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nhs.uk/mental-health/children-and-young-adults/advice-for-parents/children-depressed-signs/" TargetMode="External"/><Relationship Id="rId11" Type="http://schemas.openxmlformats.org/officeDocument/2006/relationships/hyperlink" Target="https://www.who.int/publications/i/item/9789240112575" TargetMode="External"/><Relationship Id="rId5" Type="http://schemas.openxmlformats.org/officeDocument/2006/relationships/hyperlink" Target="https://www.england.nhs.uk/mental-health/cyp/" TargetMode="External"/><Relationship Id="rId10" Type="http://schemas.openxmlformats.org/officeDocument/2006/relationships/hyperlink" Target="https://www.who.int/publications/i/item/9789240110779" TargetMode="External"/><Relationship Id="rId4" Type="http://schemas.openxmlformats.org/officeDocument/2006/relationships/hyperlink" Target="https://educationhub.blog.gov.uk/2025/05/how-were-helping-children-and-teachers-with-their-mental-health/" TargetMode="External"/><Relationship Id="rId9" Type="http://schemas.openxmlformats.org/officeDocument/2006/relationships/hyperlink" Target="https://www.sciepublish.com/journals/ldmh/abou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University of Wales Trinity Saint David launches new digital ...">
            <a:extLst>
              <a:ext uri="{FF2B5EF4-FFF2-40B4-BE49-F238E27FC236}">
                <a16:creationId xmlns:a16="http://schemas.microsoft.com/office/drawing/2014/main" id="{61CC9C70-4CD8-A2DA-6EA3-E18B30F59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360" y="267970"/>
            <a:ext cx="2672798" cy="92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012102-0BAE-91AB-6A84-9D23B3D4EEC2}"/>
              </a:ext>
            </a:extLst>
          </p:cNvPr>
          <p:cNvSpPr txBox="1"/>
          <p:nvPr/>
        </p:nvSpPr>
        <p:spPr>
          <a:xfrm>
            <a:off x="1603717" y="2043600"/>
            <a:ext cx="5978769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RO" sz="2000" b="1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Skills fo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RO" sz="2000" b="1" dirty="0">
                <a:latin typeface="Arial" panose="020B0604020202020204" pitchFamily="34" charset="0"/>
                <a:cs typeface="Arial" panose="020B0604020202020204" pitchFamily="34" charset="0"/>
              </a:rPr>
              <a:t> Workplace (Health and Social Care)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RO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RO" sz="1800" b="1" dirty="0">
                <a:latin typeface="Arial" panose="020B0604020202020204" pitchFamily="34" charset="0"/>
                <a:cs typeface="Arial" panose="020B0604020202020204" pitchFamily="34" charset="0"/>
              </a:rPr>
              <a:t>LCHS40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10 Birmingham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Lecturer: Prabjot Sahota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Student: Oana-Gabriela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Gaicu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number:2512961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671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0" y="0"/>
            <a:ext cx="3657600" cy="514350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457200" y="1645920"/>
            <a:ext cx="8338842" cy="109728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Isaac’s Early Development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457200" y="2834640"/>
            <a:ext cx="5029200" cy="54864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Attachment Theory in Early Years Support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3577590"/>
            <a:ext cx="8524959" cy="7315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30A18"/>
                </a:solidFill>
              </a:rPr>
              <a:t>Psychology in Health &amp; Social Care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rgbClr val="030A18"/>
                </a:solidFill>
              </a:rPr>
              <a:t>LCHS4010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466344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June 2026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3202" y="361336"/>
            <a:ext cx="2571750" cy="7816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Scenario &amp; Background</a:t>
            </a: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1"/>
          <p:cNvSpPr/>
          <p:nvPr/>
        </p:nvSpPr>
        <p:spPr>
          <a:xfrm>
            <a:off x="473202" y="1268362"/>
            <a:ext cx="2571750" cy="38751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Isaac, four, lives in London with his single mother, who has postpartum depression and poor confidence.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For two years, childcare was disrupted after the family moved from another UK region.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Isaac is silent and distant during free play and upset when away from his mother, say staff.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His language delay make it hard for him to join Children's Centre groups.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His mother cites sleeplessness, clinginess, and limited independent play at home.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raises worries about his social, emotional, and developmental health.</a:t>
            </a:r>
          </a:p>
        </p:txBody>
      </p:sp>
      <p:pic>
        <p:nvPicPr>
          <p:cNvPr id="2050" name="Picture 2" descr="What Is Attachment Theory?">
            <a:extLst>
              <a:ext uri="{FF2B5EF4-FFF2-40B4-BE49-F238E27FC236}">
                <a16:creationId xmlns:a16="http://schemas.microsoft.com/office/drawing/2014/main" id="{9F191E6B-1C54-AF46-C64D-8D6962578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0722" y="845820"/>
            <a:ext cx="5177790" cy="345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Bowlby’s Attachment Theory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57200" y="1280160"/>
            <a:ext cx="4758744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Attachment theory states that children build a lifelong psychological relationship with main carers that provides a secure platform for exploration and a refuge when upset (Bornstein,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carers regularly meet the child's requirements, secure attachments form.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carer provides a safe space for infants to explore and form relationship models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Bowlby recognised four stages of attachment formation: pre-attachment, attachment-in-the-making, clear-cut attachment, and goal-corrected partnership (Cambridge University Press,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caregiving patterns can lead to secure, avoidant, ambivalent or disorganized attachment styles.</a:t>
            </a:r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cs typeface="Arial" pitchFamily="34" charset="-120"/>
              </a:rPr>
              <a:t>Bowlby believed that early attachment experiences influence relationship throughout life.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3074" name="Picture 2" descr="John Bowlby's Attachment Theory">
            <a:extLst>
              <a:ext uri="{FF2B5EF4-FFF2-40B4-BE49-F238E27FC236}">
                <a16:creationId xmlns:a16="http://schemas.microsoft.com/office/drawing/2014/main" id="{A26F46F0-2073-5E13-995E-3C928B8B9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522" y="1221014"/>
            <a:ext cx="3103808" cy="310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Relevance to Early Childhood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726546" y="1267281"/>
            <a:ext cx="4417454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early life, attachment patterns deeply impact socio-emotional and cognitive development (World Health Organization,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attachments from responsive caregiving help youngsters become interested, independent, and enjoy relationships (Growney,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Insecure attachments can result from uneven or intrusive care and affect relationships and behaviour (SCIE Publishing,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Temperament also matters; introverted or slow-to-warm children may require more patient, supportive treatment (Education Hub,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Secure attachments foster self-regulation, language acquisition, and resilience.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cs typeface="Arial" pitchFamily="34" charset="-120"/>
              </a:rPr>
              <a:t>However, attachment is not the only factor influencing development, as temperament and environmental factors also play an important role.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4098" name="Picture 2" descr="Understanding the Early Childhood Education Pathway | UMass Global">
            <a:extLst>
              <a:ext uri="{FF2B5EF4-FFF2-40B4-BE49-F238E27FC236}">
                <a16:creationId xmlns:a16="http://schemas.microsoft.com/office/drawing/2014/main" id="{0E0D8067-8329-22D2-356C-7F499ED26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8771"/>
            <a:ext cx="4572000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Applying Attachment Theory to Isaac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57200" y="1280160"/>
            <a:ext cx="77724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 may have become worried and withdrawn due to daycare and moving issues ruining his safe basis (Jowell,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mother's postnatal depression can impair sensitiveness and insight, causing unstable attachment (SAGE Publications,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Isaac's clinginess, separation anxiety, and rare autonomous play reflect insecure attachment (Carstensen, 2026).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Fewer serve-and-return contacts and a less exciting linguistic environment may cause language deficits (Lachman, 2026).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problems and difficulty joining groups imply emotional instability and limited exploratory confidence (England NHS,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Understanding Isaac's behaviour through attachment emphasizes the need for constant partnerships and careful care (Pearson, 2024).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&amp; Nurture Influences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06640" y="164592"/>
            <a:ext cx="457200" cy="457200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55280" y="164592"/>
            <a:ext cx="457200" cy="4572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486400" y="1139922"/>
            <a:ext cx="36576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Temperament, genetics, and environment shaped Isaac.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Children's temperament affects their environment response; shy or slow-to-warm children may need longer time to adjust (NHS,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brain development is shaped by serve-and-return relationships, and responsive caregiving builds neural connections (Santrock,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cs typeface="Arial" pitchFamily="34" charset="-120"/>
              </a:rPr>
              <a:t>Maternal depression may affect a child’s emotional and neurological development through reduced responsiveness and increased stress.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Sensitive caregiving can buffer biological risks and support self‑regulation.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Stable habits, rich language, and social involvement can boost resilience despite biological vulnerabilities (NHS, 2025).</a:t>
            </a:r>
            <a:endParaRPr lang="en-US" sz="1200" dirty="0"/>
          </a:p>
        </p:txBody>
      </p:sp>
      <p:sp>
        <p:nvSpPr>
          <p:cNvPr id="6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7170" name="Picture 2" descr="Nature vs Nurture: What Science Really Knows - Sprouts - Learning Videos -  Social Sciences">
            <a:extLst>
              <a:ext uri="{FF2B5EF4-FFF2-40B4-BE49-F238E27FC236}">
                <a16:creationId xmlns:a16="http://schemas.microsoft.com/office/drawing/2014/main" id="{6202EB02-9ABB-940E-F604-B6AC22923E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4650"/>
            <a:ext cx="5048518" cy="331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Plan: Secure Attachment &amp; Play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984124" y="1280160"/>
            <a:ext cx="3245476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a constant key worker to create trust with Isaac and provide stability during transitions.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visual schedules and predictable routines to lessen anxiety and support separation from his mother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attachment-based interventions like Video Feedback Intervention or Circle of Security to improve caregiver sensitivity (World Health Organization, 2025).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Include child-led play sessions that empower Isaac to explore and make decisions with supportive guidance (Peterson,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Transitional objects (like a comfort toy) and gradual separation can boost his confidence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promote socialisation and discovery, facilitate peer play in small groups (World Health Organization, 2024).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6146" name="Picture 2" descr="Why we love Circle of Security© - PsychHelp">
            <a:extLst>
              <a:ext uri="{FF2B5EF4-FFF2-40B4-BE49-F238E27FC236}">
                <a16:creationId xmlns:a16="http://schemas.microsoft.com/office/drawing/2014/main" id="{3A955FF3-30D8-14C0-3F49-AB8EFACCB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94994"/>
            <a:ext cx="4383645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Plan: Language &amp; Social Interaction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57200" y="1280160"/>
            <a:ext cx="777240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language‑rich environment with frequent conversations, storytelling and singing.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open-ended enquiries and expand on Isaac's words to model vocabulary and sentence structure (Berk, 2023).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small-group language games and role-play to encourage turn-taking and peer engagement (Bornstein, 2025).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linguistic and cognitive development, encourage symbolic play using toys and pretend scenarios (World Health Organization, 2025).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with a speech-language therapist to create and track therapies.</a:t>
            </a:r>
            <a:endParaRPr lang="en-US" sz="1600" dirty="0"/>
          </a:p>
          <a:p>
            <a:pPr marL="190500" indent="-190500">
              <a:buSzPct val="100000"/>
              <a:buChar char="•"/>
            </a:pPr>
            <a:r>
              <a:rPr lang="en-US" sz="16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picture books and story sacks to encourage Isaac's mother to read and talk at home (World Health Organization, 2025).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 Support, Multi‑Agency &amp; Evaluation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840" y="201168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430332" y="1280160"/>
            <a:ext cx="3799268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Isaac's mother with mental health help and parenting programs to combat postnatal depression and boost confidence (SAGE Publications, 2020).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 attachment‑based parenting interventions focusing on reflective function and sensitivity.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multi-agency early help plan with health visitors, speech therapists, family support workers, and social care (Santrock,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workers on emotion regulation tactics to help Isaac manage his emotions and develop coping abilities.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assessment tools to track Isaac's progress and adjust the strategy together (World Health Organization, 2024).</a:t>
            </a:r>
            <a:endParaRPr lang="en-US" sz="1200" dirty="0"/>
          </a:p>
          <a:p>
            <a:pPr marL="190500" indent="-190500">
              <a:buSzPct val="100000"/>
              <a:buChar char="•"/>
            </a:pPr>
            <a:r>
              <a:rPr lang="en-US" sz="1200" dirty="0">
                <a:solidFill>
                  <a:srgbClr val="030A1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conscious of cultural variation and that attachment theory may not apply globally due to Western parenting conventions .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" y="4823460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600" dirty="0"/>
          </a:p>
        </p:txBody>
      </p:sp>
      <p:pic>
        <p:nvPicPr>
          <p:cNvPr id="5122" name="Picture 2" descr="Warrington Safeguarding Partnerships - Continuum of need">
            <a:extLst>
              <a:ext uri="{FF2B5EF4-FFF2-40B4-BE49-F238E27FC236}">
                <a16:creationId xmlns:a16="http://schemas.microsoft.com/office/drawing/2014/main" id="{0F2A75BA-D281-8E43-288E-85CD4DE67E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42678"/>
            <a:ext cx="3717446" cy="352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181966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182309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80833" y="-3980834"/>
            <a:ext cx="1182335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01613-9399-0C98-A1E6-445614E57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261648"/>
            <a:ext cx="7533018" cy="658297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Criticisms of Attachment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F7204F-774C-D153-43B5-2218534FB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8269675"/>
              </p:ext>
            </p:extLst>
          </p:nvPr>
        </p:nvGraphicFramePr>
        <p:xfrm>
          <a:off x="483042" y="1584434"/>
          <a:ext cx="8195871" cy="3144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3227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78886" y="479460"/>
            <a:ext cx="51435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94905" y="296405"/>
            <a:ext cx="4759657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46680" y="2114225"/>
            <a:ext cx="1876484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18752" y="639595"/>
            <a:ext cx="51435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614065" y="846373"/>
            <a:ext cx="3238727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619797" y="440141"/>
            <a:ext cx="3172575" cy="25406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 &amp; References</a:t>
            </a:r>
            <a:endParaRPr lang="en-US" sz="3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1"/>
          <p:cNvSpPr/>
          <p:nvPr/>
        </p:nvSpPr>
        <p:spPr>
          <a:xfrm>
            <a:off x="4877368" y="487110"/>
            <a:ext cx="3646835" cy="41595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Attachment theory helps explain Isaac's clinginess, linguistic delay, and withdrawal.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Disrupted childcare and parental sadness certainly weakened his foundation, but supportive interactions can rebuild it (England NHS, 2025).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Interventions should include attachment-based methods, play-based learning, language enrichment, and parental support (SCIE Publishing, 2025).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Nature and nurture interact; protecting factors reduce biological dangers.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Culturally aware, multi-agency collaboration is crucial for meeting various London community requirements (England NHS, 2025).</a:t>
            </a:r>
          </a:p>
          <a:p>
            <a:pPr marL="19050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1400"/>
              <a:t>Assessment and reflection will keep programs relevant and successful.</a:t>
            </a: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12480" y="165821"/>
            <a:ext cx="548640" cy="54864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FC28AD2D-C8BD-F582-F4FD-FCA14B6DFFCE}"/>
              </a:ext>
            </a:extLst>
          </p:cNvPr>
          <p:cNvSpPr/>
          <p:nvPr/>
        </p:nvSpPr>
        <p:spPr>
          <a:xfrm>
            <a:off x="352003" y="257578"/>
            <a:ext cx="8229600" cy="46621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30A18"/>
                </a:solidFill>
              </a:rPr>
              <a:t>REFERENCES: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American Psychological Association (n.d.)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Developmental psychology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2"/>
              </a:rPr>
              <a:t>https://www.apa.org/education-career/guide/subfields/developmental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American Psychological Association (n.d.)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APA Dictionary of Lifespan Developmental Psychology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3"/>
              </a:rPr>
              <a:t>https://www.apa.org/pubs/books/4311018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Berk, L.E. (2023)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Development across the life span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10th </a:t>
            </a:r>
            <a:r>
              <a:rPr lang="en-US" sz="700" b="0" i="0" dirty="0" err="1">
                <a:solidFill>
                  <a:srgbClr val="27251E"/>
                </a:solidFill>
                <a:effectLst/>
                <a:latin typeface="pplxSerif"/>
              </a:rPr>
              <a:t>edn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Harlow: Pearson.</a:t>
            </a:r>
          </a:p>
          <a:p>
            <a:pPr algn="l"/>
            <a:r>
              <a:rPr lang="en-US" sz="700" dirty="0" err="1">
                <a:solidFill>
                  <a:srgbClr val="27251E"/>
                </a:solidFill>
                <a:latin typeface="pplxSerif"/>
              </a:rPr>
              <a:t>Bowlby,J</a:t>
            </a:r>
            <a:r>
              <a:rPr lang="en-US" sz="700" dirty="0">
                <a:solidFill>
                  <a:srgbClr val="27251E"/>
                </a:solidFill>
                <a:latin typeface="pplxSerif"/>
              </a:rPr>
              <a:t>.(1988)A Securer Base: Parent-Child Attachment and Healthy Human Development London: Routledge.</a:t>
            </a:r>
            <a:endParaRPr lang="en-US" sz="700" b="0" i="0" dirty="0">
              <a:solidFill>
                <a:srgbClr val="27251E"/>
              </a:solidFill>
              <a:effectLst/>
              <a:latin typeface="pplxSerif"/>
            </a:endParaRP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Bornstein, M.H. and Shah, P.E. (eds.)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APA handbook of pediatric psychology, developmental-behavioral pediatrics, and developmental science. Vol. 1: Developmental science and developmental origins of risk and resilience in childhood and adolescence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Washington, DC: American Psychological Association.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Cambridge University Press (2020)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The Cambridge Handbook of Infant Development: Brain, Behavior, and Cultural Context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Cambridge: Cambridge University Press.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Education Hub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How we’re helping children and teachers with their mental health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4"/>
              </a:rPr>
              <a:t>https://educationhub.blog.gov.uk/2025/05/how-were-helping-children-and-teachers-with-their-mental-health/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England NHS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Children and young people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5"/>
              </a:rPr>
              <a:t>https://www.england.nhs.uk/mental-health/cyp/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NHS (2021)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Depression in children and young people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6"/>
              </a:rPr>
              <a:t>https://www.nhs.uk/mental-health/children-and-young-adults/advice-for-parents/children-depressed-signs/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NHS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Children and young people’s mental health services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7"/>
              </a:rPr>
              <a:t>https://www.nhs.uk/mental-health/children-and-young-adults/mental-health-support/mental-health-services/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Pearson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The life span: Human development for helping professionals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6th </a:t>
            </a:r>
            <a:r>
              <a:rPr lang="en-US" sz="700" b="0" i="0" dirty="0" err="1">
                <a:solidFill>
                  <a:srgbClr val="27251E"/>
                </a:solidFill>
                <a:effectLst/>
                <a:latin typeface="pplxSerif"/>
              </a:rPr>
              <a:t>edn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Harlow: Pearson.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Peterson, C. (2020) ‘Development of personality across the life span’, in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The Cambridge Handbook of Personality Psychology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Cambridge: Cambridge University Press, pp. 169-182.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SAGE Publications (2020)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An introduction to lifespan development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8"/>
              </a:rPr>
              <a:t>https://sk.sagepub.com/video/an-introduction-to-lifespan-development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Santrock, J.W.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Life-span development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19th </a:t>
            </a:r>
            <a:r>
              <a:rPr lang="en-US" sz="700" b="0" i="0" dirty="0" err="1">
                <a:solidFill>
                  <a:srgbClr val="27251E"/>
                </a:solidFill>
                <a:effectLst/>
                <a:latin typeface="pplxSerif"/>
              </a:rPr>
              <a:t>edn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New York: McGraw-Hill.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SCIE Publishing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Lifespan Development and Mental Health: Inaugural introduction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Lifespan Development and Mental Health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, 1(1), 10001. doi:10.35534/ldmh.2024.10001.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SCIE Publishing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Lifespan Development and Mental Health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9"/>
              </a:rPr>
              <a:t>https://www.sciepublish.com/journals/ldmh/about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Shah, P.E. and Bornstein, M.H. (eds.)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APA handbook of pediatric psychology, developmental-behavioral pediatrics, and developmental science. Vol. 2: Pediatric psychology and developmental-behavioral pediatrics: Clinical applications of developmental science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Washington, DC: American Psychological Association.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(2024)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Extending healthy ageing across the life course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0"/>
              </a:rPr>
              <a:t>https://www.who.int/publications/i/item/9789240110779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Framework to implement a life course approach in practice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1"/>
              </a:rPr>
              <a:t>https://www.who.int/publications/i/item/9789240112575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Helping people live well at all ages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2"/>
              </a:rPr>
              <a:t>https://www.who.int/news/item/26-06-2025-helping-people-live-well-at-all-ages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algn="l"/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World Health Organization (2025) </a:t>
            </a:r>
            <a:r>
              <a:rPr lang="en-US" sz="700" b="0" i="1" dirty="0">
                <a:solidFill>
                  <a:srgbClr val="27251E"/>
                </a:solidFill>
                <a:effectLst/>
                <a:latin typeface="pplxSerif"/>
              </a:rPr>
              <a:t>Our work: life course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. Available at: 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unset"/>
                <a:hlinkClick r:id="rId13"/>
              </a:rPr>
              <a:t>https://www.who.int/our-work/life-course</a:t>
            </a:r>
            <a:r>
              <a:rPr lang="en-US" sz="700" b="0" i="0" dirty="0">
                <a:solidFill>
                  <a:srgbClr val="27251E"/>
                </a:solidFill>
                <a:effectLst/>
                <a:latin typeface="pplxSerif"/>
              </a:rPr>
              <a:t> (Accessed: 12 June 2026).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20132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75</TotalTime>
  <Words>1907</Words>
  <Application>Microsoft Office PowerPoint</Application>
  <PresentationFormat>On-screen Show (16:9)</PresentationFormat>
  <Paragraphs>111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pplxSerif</vt:lpstr>
      <vt:lpstr>unset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Strengths and Criticisms of Attachment Theory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brost</dc:creator>
  <cp:lastModifiedBy>brostiuc.oana@yahoo.ro</cp:lastModifiedBy>
  <cp:revision>3</cp:revision>
  <dcterms:created xsi:type="dcterms:W3CDTF">2000-01-01T00:00:00Z</dcterms:created>
  <dcterms:modified xsi:type="dcterms:W3CDTF">2026-06-14T16:38:54Z</dcterms:modified>
</cp:coreProperties>
</file>