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notesMasterIdLst>
    <p:notesMasterId r:id="rId18"/>
  </p:notesMasterIdLst>
  <p:sldIdLst>
    <p:sldId id="256" r:id="rId2"/>
    <p:sldId id="270" r:id="rId3"/>
    <p:sldId id="257" r:id="rId4"/>
    <p:sldId id="258" r:id="rId5"/>
    <p:sldId id="259" r:id="rId6"/>
    <p:sldId id="260" r:id="rId7"/>
    <p:sldId id="261" r:id="rId8"/>
    <p:sldId id="280" r:id="rId9"/>
    <p:sldId id="277" r:id="rId10"/>
    <p:sldId id="278" r:id="rId11"/>
    <p:sldId id="263" r:id="rId12"/>
    <p:sldId id="279" r:id="rId13"/>
    <p:sldId id="264" r:id="rId14"/>
    <p:sldId id="265" r:id="rId15"/>
    <p:sldId id="266" r:id="rId16"/>
    <p:sldId id="281" r:id="rId1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969"/>
    <a:srgbClr val="ED9C93"/>
    <a:srgbClr val="801F15"/>
    <a:srgbClr val="0A20F0"/>
    <a:srgbClr val="F6FA62"/>
    <a:srgbClr val="E6E6E6"/>
    <a:srgbClr val="8A1828"/>
    <a:srgbClr val="3A923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106" d="100"/>
          <a:sy n="106" d="100"/>
        </p:scale>
        <p:origin x="-1668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62D4372-A79D-4DC5-BCD4-362FC120DC3F}" type="datetimeFigureOut">
              <a:rPr lang="en-US" smtClean="0"/>
              <a:pPr/>
              <a:t>12/13/2011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0744D6-C6B7-40E1-82FD-28F1D7E9FF95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0744D6-C6B7-40E1-82FD-28F1D7E9FF95}" type="slidenum">
              <a:rPr lang="en-GB" smtClean="0"/>
              <a:pPr/>
              <a:t>1</a:t>
            </a:fld>
            <a:endParaRPr lang="en-GB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0744D6-C6B7-40E1-82FD-28F1D7E9FF95}" type="slidenum">
              <a:rPr lang="en-GB" smtClean="0"/>
              <a:pPr/>
              <a:t>2</a:t>
            </a:fld>
            <a:endParaRPr lang="en-GB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0744D6-C6B7-40E1-82FD-28F1D7E9FF95}" type="slidenum">
              <a:rPr lang="en-GB" smtClean="0"/>
              <a:pPr/>
              <a:t>3</a:t>
            </a:fld>
            <a:endParaRPr lang="en-GB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0744D6-C6B7-40E1-82FD-28F1D7E9FF95}" type="slidenum">
              <a:rPr lang="en-GB" smtClean="0"/>
              <a:pPr/>
              <a:t>4</a:t>
            </a:fld>
            <a:endParaRPr lang="en-GB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0744D6-C6B7-40E1-82FD-28F1D7E9FF95}" type="slidenum">
              <a:rPr lang="en-GB" smtClean="0"/>
              <a:pPr/>
              <a:t>5</a:t>
            </a:fld>
            <a:endParaRPr lang="en-GB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0744D6-C6B7-40E1-82FD-28F1D7E9FF95}" type="slidenum">
              <a:rPr lang="en-GB" smtClean="0"/>
              <a:pPr/>
              <a:t>6</a:t>
            </a:fld>
            <a:endParaRPr lang="en-GB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0744D6-C6B7-40E1-82FD-28F1D7E9FF95}" type="slidenum">
              <a:rPr lang="en-GB" smtClean="0"/>
              <a:pPr/>
              <a:t>7</a:t>
            </a:fld>
            <a:endParaRPr lang="en-GB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0744D6-C6B7-40E1-82FD-28F1D7E9FF95}" type="slidenum">
              <a:rPr lang="en-GB" smtClean="0"/>
              <a:pPr/>
              <a:t>8</a:t>
            </a:fld>
            <a:endParaRPr lang="en-GB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0744D6-C6B7-40E1-82FD-28F1D7E9FF95}" type="slidenum">
              <a:rPr lang="en-GB" smtClean="0"/>
              <a:pPr/>
              <a:t>9</a:t>
            </a:fld>
            <a:endParaRPr lang="en-GB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0744D6-C6B7-40E1-82FD-28F1D7E9FF95}" type="slidenum">
              <a:rPr lang="en-GB" smtClean="0"/>
              <a:pPr/>
              <a:t>10</a:t>
            </a:fld>
            <a:endParaRPr lang="en-GB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0744D6-C6B7-40E1-82FD-28F1D7E9FF95}" type="slidenum">
              <a:rPr lang="en-GB" smtClean="0"/>
              <a:pPr/>
              <a:t>11</a:t>
            </a:fld>
            <a:endParaRPr lang="en-GB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0744D6-C6B7-40E1-82FD-28F1D7E9FF95}" type="slidenum">
              <a:rPr lang="en-GB" smtClean="0"/>
              <a:pPr/>
              <a:t>12</a:t>
            </a:fld>
            <a:endParaRPr lang="en-GB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0744D6-C6B7-40E1-82FD-28F1D7E9FF95}" type="slidenum">
              <a:rPr lang="en-GB" smtClean="0"/>
              <a:pPr/>
              <a:t>13</a:t>
            </a:fld>
            <a:endParaRPr lang="en-GB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0744D6-C6B7-40E1-82FD-28F1D7E9FF95}" type="slidenum">
              <a:rPr lang="en-GB" smtClean="0"/>
              <a:pPr/>
              <a:t>14</a:t>
            </a:fld>
            <a:endParaRPr lang="en-GB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B0744D6-C6B7-40E1-82FD-28F1D7E9FF95}" type="slidenum">
              <a:rPr lang="en-GB" smtClean="0"/>
              <a:pPr/>
              <a:t>15</a:t>
            </a:fld>
            <a:endParaRPr lang="en-GB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429064" y="3337560"/>
            <a:ext cx="6480048" cy="2301240"/>
          </a:xfrm>
        </p:spPr>
        <p:txBody>
          <a:bodyPr rIns="45720" anchor="t">
            <a:scene3d>
              <a:camera prst="orthographicFront"/>
              <a:lightRig rig="threePt" dir="t"/>
            </a:scene3d>
            <a:sp3d extrusionH="57150">
              <a:bevelT w="38100" h="38100"/>
            </a:sp3d>
          </a:bodyPr>
          <a:lstStyle>
            <a:lvl1pPr algn="r">
              <a:defRPr lang="en-US" b="1" cap="all" baseline="0" dirty="0">
                <a:ln w="5000" cmpd="sng">
                  <a:solidFill>
                    <a:schemeClr val="tx1"/>
                  </a:solidFill>
                  <a:prstDash val="solid"/>
                </a:ln>
                <a:solidFill>
                  <a:schemeClr val="tx1"/>
                </a:soli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433050" y="1544812"/>
            <a:ext cx="6480048" cy="1752600"/>
          </a:xfrm>
        </p:spPr>
        <p:txBody>
          <a:bodyPr tIns="0" rIns="45720" bIns="0" anchor="b">
            <a:normAutofit/>
          </a:bodyPr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4E800-0EED-4C00-9AA5-126C3613698D}" type="datetimeFigureOut">
              <a:rPr lang="en-US" smtClean="0"/>
              <a:pPr/>
              <a:t>12/13/2011</a:t>
            </a:fld>
            <a:endParaRPr lang="en-GB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E7833-D16C-47F6-A70E-8B6EB69BD0A9}" type="slidenum">
              <a:rPr lang="en-GB" smtClean="0"/>
              <a:pPr/>
              <a:t>‹#›</a:t>
            </a:fld>
            <a:endParaRPr lang="en-GB"/>
          </a:p>
        </p:txBody>
      </p:sp>
      <p:cxnSp>
        <p:nvCxnSpPr>
          <p:cNvPr id="10" name="Elbow Connector 9"/>
          <p:cNvCxnSpPr/>
          <p:nvPr userDrawn="1"/>
        </p:nvCxnSpPr>
        <p:spPr>
          <a:xfrm rot="5400000" flipH="1" flipV="1">
            <a:off x="4393405" y="2893215"/>
            <a:ext cx="71438" cy="1588"/>
          </a:xfrm>
          <a:prstGeom prst="bent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1" name="Picture 10" descr="PIC62.tmp.jpg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285720" y="142852"/>
            <a:ext cx="5429288" cy="100205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obliqueTopLeft"/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</p:pic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>
            <a:lvl1pPr algn="l">
              <a:defRPr b="1" cap="none" spc="15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r>
              <a:rPr kumimoji="0" lang="en-US" dirty="0" smtClean="0"/>
              <a:t>Click to edit Master title style</a:t>
            </a:r>
            <a:endParaRPr kumimoji="0"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4E800-0EED-4C00-9AA5-126C3613698D}" type="datetimeFigureOut">
              <a:rPr lang="en-US" smtClean="0"/>
              <a:pPr/>
              <a:t>12/13/2011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E7833-D16C-47F6-A70E-8B6EB69BD0A9}" type="slidenum">
              <a:rPr lang="en-GB" smtClean="0"/>
              <a:pPr/>
              <a:t>‹#›</a:t>
            </a:fld>
            <a:endParaRPr lang="en-GB"/>
          </a:p>
        </p:txBody>
      </p:sp>
      <p:pic>
        <p:nvPicPr>
          <p:cNvPr id="9" name="Picture 8" descr="PIC62.tmp.jpg"/>
          <p:cNvPicPr>
            <a:picLocks noChangeAspect="1"/>
          </p:cNvPicPr>
          <p:nvPr userDrawn="1"/>
        </p:nvPicPr>
        <p:blipFill>
          <a:blip r:embed="rId2" cstate="print"/>
          <a:stretch>
            <a:fillRect/>
          </a:stretch>
        </p:blipFill>
        <p:spPr>
          <a:xfrm>
            <a:off x="6072198" y="6140534"/>
            <a:ext cx="2928926" cy="54057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obliqueTopLeft"/>
            <a:lightRig rig="soft" dir="t">
              <a:rot lat="0" lon="0" rev="0"/>
            </a:lightRig>
          </a:scene3d>
          <a:sp3d prstMaterial="translucentPowder">
            <a:bevelT w="203200" h="50800" prst="softRound"/>
          </a:sp3d>
        </p:spPr>
      </p:pic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Freeform 8"/>
          <p:cNvSpPr>
            <a:spLocks/>
          </p:cNvSpPr>
          <p:nvPr/>
        </p:nvSpPr>
        <p:spPr bwMode="auto">
          <a:xfrm>
            <a:off x="6105525" y="0"/>
            <a:ext cx="3038475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1608" y="1590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3583837"/>
            <a:ext cx="6629400" cy="1826363"/>
          </a:xfrm>
        </p:spPr>
        <p:txBody>
          <a:bodyPr tIns="0" bIns="0" anchor="t"/>
          <a:lstStyle>
            <a:lvl1pPr algn="l">
              <a:buNone/>
              <a:defRPr sz="4200" b="1" cap="none" baseline="0">
                <a:ln w="5000" cmpd="sng">
                  <a:solidFill>
                    <a:schemeClr val="accent1">
                      <a:tint val="80000"/>
                      <a:shade val="99000"/>
                      <a:satMod val="500000"/>
                    </a:schemeClr>
                  </a:solidFill>
                  <a:prstDash val="solid"/>
                </a:ln>
                <a:gradFill>
                  <a:gsLst>
                    <a:gs pos="0">
                      <a:schemeClr val="accent1">
                        <a:tint val="63000"/>
                        <a:satMod val="255000"/>
                      </a:schemeClr>
                    </a:gs>
                    <a:gs pos="9000">
                      <a:schemeClr val="accent1">
                        <a:tint val="63000"/>
                        <a:satMod val="255000"/>
                      </a:schemeClr>
                    </a:gs>
                    <a:gs pos="53000">
                      <a:schemeClr val="accent1">
                        <a:shade val="60000"/>
                        <a:satMod val="100000"/>
                      </a:schemeClr>
                    </a:gs>
                    <a:gs pos="90000">
                      <a:schemeClr val="accent1">
                        <a:tint val="63000"/>
                        <a:satMod val="255000"/>
                      </a:schemeClr>
                    </a:gs>
                    <a:gs pos="100000">
                      <a:schemeClr val="accent1">
                        <a:tint val="63000"/>
                        <a:satMod val="255000"/>
                      </a:schemeClr>
                    </a:gs>
                  </a:gsLst>
                  <a:lin ang="5400000"/>
                </a:gradFill>
                <a:effectLst>
                  <a:outerShdw blurRad="50800" dist="38100" dir="5400000" algn="t" rotWithShape="0">
                    <a:prstClr val="black">
                      <a:alpha val="50000"/>
                    </a:prst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485800"/>
            <a:ext cx="6629400" cy="1066688"/>
          </a:xfrm>
        </p:spPr>
        <p:txBody>
          <a:bodyPr lIns="45720" tIns="0" rIns="45720" bIns="0" anchor="b"/>
          <a:lstStyle>
            <a:lvl1pPr marL="0" indent="0" algn="l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4E800-0EED-4C00-9AA5-126C3613698D}" type="datetimeFigureOut">
              <a:rPr lang="en-US" smtClean="0"/>
              <a:pPr/>
              <a:t>12/13/2011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E7833-D16C-47F6-A70E-8B6EB69BD0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267200" y="1600200"/>
            <a:ext cx="3657600" cy="4525963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4E800-0EED-4C00-9AA5-126C3613698D}" type="datetimeFigureOut">
              <a:rPr lang="en-US" smtClean="0"/>
              <a:pPr/>
              <a:t>12/13/2011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E7833-D16C-47F6-A70E-8B6EB69BD0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486400"/>
            <a:ext cx="4040188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5486400"/>
            <a:ext cx="4041775" cy="838200"/>
          </a:xfrm>
        </p:spPr>
        <p:txBody>
          <a:bodyPr anchor="t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1516912"/>
            <a:ext cx="4040188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516912"/>
            <a:ext cx="4041775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4E800-0EED-4C00-9AA5-126C3613698D}" type="datetimeFigureOut">
              <a:rPr lang="en-US" smtClean="0"/>
              <a:pPr/>
              <a:t>12/13/2011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E7833-D16C-47F6-A70E-8B6EB69BD0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320"/>
            <a:ext cx="7470648" cy="1143000"/>
          </a:xfrm>
        </p:spPr>
        <p:txBody>
          <a:bodyPr anchor="ctr"/>
          <a:lstStyle>
            <a:lvl1pPr algn="l">
              <a:defRPr sz="460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4E800-0EED-4C00-9AA5-126C3613698D}" type="datetimeFigureOut">
              <a:rPr lang="en-US" smtClean="0"/>
              <a:pPr/>
              <a:t>12/13/2011</a:t>
            </a:fld>
            <a:endParaRPr lang="en-GB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F16E7833-D16C-47F6-A70E-8B6EB69BD0A9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4E800-0EED-4C00-9AA5-126C3613698D}" type="datetimeFigureOut">
              <a:rPr lang="en-US" smtClean="0"/>
              <a:pPr/>
              <a:t>12/13/2011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E7833-D16C-47F6-A70E-8B6EB69BD0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185528"/>
            <a:ext cx="3200400" cy="730250"/>
          </a:xfrm>
        </p:spPr>
        <p:txBody>
          <a:bodyPr tIns="0" bIns="0" anchor="t"/>
          <a:lstStyle>
            <a:lvl1pPr algn="l">
              <a:buNone/>
              <a:defRPr sz="18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214424"/>
            <a:ext cx="2743200" cy="914400"/>
          </a:xfrm>
        </p:spPr>
        <p:txBody>
          <a:bodyPr lIns="45720" tIns="0" rIns="45720" bIns="0" anchor="b"/>
          <a:lstStyle>
            <a:lvl1pPr marL="0" indent="0" algn="l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457200" y="1981200"/>
            <a:ext cx="7086600" cy="38100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4E800-0EED-4C00-9AA5-126C3613698D}" type="datetimeFigureOut">
              <a:rPr lang="en-US" smtClean="0"/>
              <a:pPr/>
              <a:t>12/13/2011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156448" y="6422064"/>
            <a:ext cx="762000" cy="365125"/>
          </a:xfrm>
        </p:spPr>
        <p:txBody>
          <a:bodyPr/>
          <a:lstStyle/>
          <a:p>
            <a:fld id="{F16E7833-D16C-47F6-A70E-8B6EB69BD0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6732" y="1705709"/>
            <a:ext cx="3053868" cy="1253808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65628" y="1019907"/>
            <a:ext cx="4114800" cy="4114800"/>
          </a:xfrm>
          <a:prstGeom prst="ellipse">
            <a:avLst/>
          </a:prstGeom>
          <a:solidFill>
            <a:schemeClr val="bg2">
              <a:shade val="50000"/>
            </a:schemeClr>
          </a:solidFill>
          <a:ln w="50800" cap="flat">
            <a:solidFill>
              <a:schemeClr val="bg2"/>
            </a:solidFill>
            <a:miter lim="800000"/>
          </a:ln>
          <a:effectLst>
            <a:outerShdw blurRad="152000" dist="345000" dir="5400000" sx="-80000" sy="-18000" rotWithShape="0">
              <a:srgbClr val="000000">
                <a:alpha val="25000"/>
              </a:srgbClr>
            </a:outerShdw>
          </a:effectLst>
          <a:scene3d>
            <a:camera prst="orthographicFront"/>
            <a:lightRig rig="contrasting" dir="t">
              <a:rot lat="0" lon="0" rev="2400000"/>
            </a:lightRig>
          </a:scene3d>
          <a:sp3d contourW="7620">
            <a:bevelT w="63500" h="63500"/>
            <a:contourClr>
              <a:schemeClr val="bg2">
                <a:shade val="50000"/>
              </a:schemeClr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556734" y="2998765"/>
            <a:ext cx="3053866" cy="2663482"/>
          </a:xfrm>
        </p:spPr>
        <p:txBody>
          <a:bodyPr lIns="45720" rIns="45720"/>
          <a:lstStyle>
            <a:lvl1pPr marL="0" indent="0">
              <a:buFontTx/>
              <a:buNone/>
              <a:defRPr sz="12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57200" y="6422064"/>
            <a:ext cx="2133600" cy="365125"/>
          </a:xfrm>
        </p:spPr>
        <p:txBody>
          <a:bodyPr/>
          <a:lstStyle/>
          <a:p>
            <a:fld id="{CD54E800-0EED-4C00-9AA5-126C3613698D}" type="datetimeFigureOut">
              <a:rPr lang="en-US" smtClean="0"/>
              <a:pPr/>
              <a:t>12/13/2011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E7833-D16C-47F6-A70E-8B6EB69BD0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4E800-0EED-4C00-9AA5-126C3613698D}" type="datetimeFigureOut">
              <a:rPr lang="en-US" smtClean="0"/>
              <a:pPr/>
              <a:t>12/13/2011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E7833-D16C-47F6-A70E-8B6EB69BD0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D54E800-0EED-4C00-9AA5-126C3613698D}" type="datetimeFigureOut">
              <a:rPr lang="en-US" smtClean="0"/>
              <a:pPr/>
              <a:t>12/13/2011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6E7833-D16C-47F6-A70E-8B6EB69BD0A9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11"/>
          <p:cNvSpPr>
            <a:spLocks/>
          </p:cNvSpPr>
          <p:nvPr/>
        </p:nvSpPr>
        <p:spPr bwMode="auto">
          <a:xfrm>
            <a:off x="0" y="4752126"/>
            <a:ext cx="9144000" cy="2112962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1066"/>
              </a:cxn>
              <a:cxn ang="0">
                <a:pos x="0" y="1331"/>
              </a:cxn>
              <a:cxn ang="0">
                <a:pos x="5760" y="1331"/>
              </a:cxn>
              <a:cxn ang="0">
                <a:pos x="5760" y="0"/>
              </a:cxn>
              <a:cxn ang="0">
                <a:pos x="0" y="1066"/>
              </a:cxn>
            </a:cxnLst>
            <a:rect l="0" t="0" r="0" b="0"/>
            <a:pathLst>
              <a:path w="5760" h="1331">
                <a:moveTo>
                  <a:pt x="0" y="1066"/>
                </a:moveTo>
                <a:lnTo>
                  <a:pt x="0" y="1331"/>
                </a:lnTo>
                <a:lnTo>
                  <a:pt x="5760" y="1331"/>
                </a:lnTo>
                <a:lnTo>
                  <a:pt x="5760" y="0"/>
                </a:lnTo>
                <a:cubicBezTo>
                  <a:pt x="3220" y="1206"/>
                  <a:pt x="2250" y="1146"/>
                  <a:pt x="0" y="1066"/>
                </a:cubicBezTo>
                <a:close/>
              </a:path>
            </a:pathLst>
          </a:custGeom>
          <a:solidFill>
            <a:schemeClr val="bg1">
              <a:tint val="80000"/>
              <a:satMod val="200000"/>
              <a:alpha val="45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44450" dir="16200000" algn="ctr" rotWithShape="0">
              <a:prstClr val="black">
                <a:alpha val="3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Freeform 15"/>
          <p:cNvSpPr>
            <a:spLocks/>
          </p:cNvSpPr>
          <p:nvPr/>
        </p:nvSpPr>
        <p:spPr bwMode="auto">
          <a:xfrm>
            <a:off x="7315200" y="0"/>
            <a:ext cx="1828800" cy="6858000"/>
          </a:xfrm>
          <a:custGeom>
            <a:avLst/>
            <a:gdLst>
              <a:gd name="connsiteX0" fmla="*/ 1914 w 1914"/>
              <a:gd name="connsiteY0" fmla="*/ 9 h 4329"/>
              <a:gd name="connsiteX1" fmla="*/ 1914 w 1914"/>
              <a:gd name="connsiteY1" fmla="*/ 4329 h 4329"/>
              <a:gd name="connsiteX2" fmla="*/ 204 w 1914"/>
              <a:gd name="connsiteY2" fmla="*/ 4327 h 4329"/>
              <a:gd name="connsiteX3" fmla="*/ 0 w 1914"/>
              <a:gd name="connsiteY3" fmla="*/ 0 h 4329"/>
              <a:gd name="connsiteX4" fmla="*/ 1914 w 1914"/>
              <a:gd name="connsiteY4" fmla="*/ 9 h 432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914" h="4329">
                <a:moveTo>
                  <a:pt x="1914" y="9"/>
                </a:moveTo>
                <a:lnTo>
                  <a:pt x="1914" y="4329"/>
                </a:lnTo>
                <a:lnTo>
                  <a:pt x="204" y="4327"/>
                </a:lnTo>
                <a:cubicBezTo>
                  <a:pt x="1288" y="3574"/>
                  <a:pt x="2082" y="1734"/>
                  <a:pt x="0" y="0"/>
                </a:cubicBezTo>
                <a:lnTo>
                  <a:pt x="1914" y="9"/>
                </a:lnTo>
                <a:close/>
              </a:path>
            </a:pathLst>
          </a:custGeom>
          <a:solidFill>
            <a:schemeClr val="bg1">
              <a:tint val="90000"/>
              <a:satMod val="350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>
            <a:outerShdw blurRad="50800" dist="50800" dir="10800000" algn="ctr" rotWithShape="0">
              <a:prstClr val="black">
                <a:alpha val="45000"/>
              </a:prstClr>
            </a:outerShdw>
          </a:effectLst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422064"/>
            <a:ext cx="2133600" cy="365125"/>
          </a:xfrm>
          <a:prstGeom prst="rect">
            <a:avLst/>
          </a:prstGeom>
        </p:spPr>
        <p:txBody>
          <a:bodyPr vert="horz" bIns="0" anchor="b"/>
          <a:lstStyle>
            <a:lvl1pPr algn="l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CD54E800-0EED-4C00-9AA5-126C3613698D}" type="datetimeFigureOut">
              <a:rPr lang="en-US" smtClean="0"/>
              <a:pPr/>
              <a:t>12/13/2011</a:t>
            </a:fld>
            <a:endParaRPr lang="en-GB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3124200" y="6422064"/>
            <a:ext cx="2895600" cy="365125"/>
          </a:xfrm>
          <a:prstGeom prst="rect">
            <a:avLst/>
          </a:prstGeom>
        </p:spPr>
        <p:txBody>
          <a:bodyPr vert="horz" lIns="0" rIns="0" bIns="0" anchor="b"/>
          <a:lstStyle>
            <a:lvl1pPr algn="ct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8153400" y="6422064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000">
                <a:solidFill>
                  <a:schemeClr val="tx2">
                    <a:shade val="50000"/>
                  </a:schemeClr>
                </a:solidFill>
              </a:defRPr>
            </a:lvl1pPr>
          </a:lstStyle>
          <a:p>
            <a:fld id="{F16E7833-D16C-47F6-A70E-8B6EB69BD0A9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6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20624" indent="-384048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"/>
        <a:defRPr kumimoji="0" sz="3000" kern="1200">
          <a:solidFill>
            <a:schemeClr val="tx1"/>
          </a:solidFill>
          <a:latin typeface="+mn-lt"/>
          <a:ea typeface="+mn-ea"/>
          <a:cs typeface="+mn-cs"/>
        </a:defRPr>
      </a:lvl1pPr>
      <a:lvl2pPr marL="722376" indent="-274320" algn="l" rtl="0" eaLnBrk="1" latinLnBrk="0" hangingPunct="1">
        <a:spcBef>
          <a:spcPct val="20000"/>
        </a:spcBef>
        <a:buClr>
          <a:schemeClr val="accent1"/>
        </a:buClr>
        <a:buSzPct val="90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56032" algn="l" rtl="0" eaLnBrk="1" latinLnBrk="0" hangingPunct="1">
        <a:spcBef>
          <a:spcPct val="20000"/>
        </a:spcBef>
        <a:buClr>
          <a:schemeClr val="accent2"/>
        </a:buClr>
        <a:buSzPct val="85000"/>
        <a:buFont typeface="Arial"/>
        <a:buChar char="○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37744" algn="l" rtl="0" eaLnBrk="1" latinLnBrk="0" hangingPunct="1">
        <a:spcBef>
          <a:spcPct val="20000"/>
        </a:spcBef>
        <a:buClr>
          <a:schemeClr val="accent3"/>
        </a:buClr>
        <a:buSzPct val="9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90472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Arial"/>
        <a:buChar char="-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00784" indent="-182880" algn="l" rtl="0" eaLnBrk="1" latinLnBrk="0" hangingPunct="1">
        <a:spcBef>
          <a:spcPct val="20000"/>
        </a:spcBef>
        <a:buClr>
          <a:schemeClr val="accent5"/>
        </a:buClr>
        <a:buFont typeface="Arial"/>
        <a:buChar char="-"/>
        <a:defRPr kumimoji="0" sz="20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Arial"/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39696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▪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31720" indent="-182880" algn="l" rtl="0" eaLnBrk="1" latinLnBrk="0" hangingPunct="1">
        <a:spcBef>
          <a:spcPct val="20000"/>
        </a:spcBef>
        <a:buClr>
          <a:schemeClr val="accent6"/>
        </a:buClr>
        <a:buFont typeface="Arial"/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notesSlide" Target="../notesSlides/notesSlide11.xml"/><Relationship Id="rId2" Type="http://schemas.openxmlformats.org/officeDocument/2006/relationships/slideLayout" Target="../slideLayouts/slideLayout2.xml"/><Relationship Id="rId1" Type="http://schemas.openxmlformats.org/officeDocument/2006/relationships/video" Target="file:///E:\APPD\BABS\Lectures\Lecture%2010\Xmas1.wmv" TargetMode="External"/><Relationship Id="rId4" Type="http://schemas.openxmlformats.org/officeDocument/2006/relationships/image" Target="../media/image2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0100" y="2714620"/>
            <a:ext cx="7772400" cy="1470025"/>
          </a:xfrm>
        </p:spPr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GB" sz="5400" cap="none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Memory &amp; Recall</a:t>
            </a:r>
            <a:endParaRPr lang="en-GB" sz="5400" cap="none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cxnSp>
        <p:nvCxnSpPr>
          <p:cNvPr id="5" name="Elbow Connector 4"/>
          <p:cNvCxnSpPr/>
          <p:nvPr/>
        </p:nvCxnSpPr>
        <p:spPr>
          <a:xfrm rot="5400000" flipH="1" flipV="1">
            <a:off x="4393405" y="2893215"/>
            <a:ext cx="71438" cy="1588"/>
          </a:xfrm>
          <a:prstGeom prst="bentConnector3">
            <a:avLst>
              <a:gd name="adj1" fmla="val 50000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GB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Objectives</a:t>
            </a:r>
            <a:endParaRPr lang="en-GB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Recognise how the memory processes information.</a:t>
            </a:r>
          </a:p>
          <a:p>
            <a:r>
              <a:rPr lang="en-GB" dirty="0" smtClean="0"/>
              <a:t>Identify techniques used to aid memory and recall.</a:t>
            </a:r>
          </a:p>
          <a:p>
            <a:r>
              <a:rPr lang="en-GB" dirty="0" smtClean="0"/>
              <a:t>Apply strategies that complement memory style to accelerate recall.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GB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Learning and Memory</a:t>
            </a:r>
            <a:endParaRPr lang="en-GB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 you think there is a link between memory and learning?</a:t>
            </a:r>
          </a:p>
          <a:p>
            <a:r>
              <a:rPr lang="en-GB" dirty="0" smtClean="0"/>
              <a:t>What do you think your memory is like?</a:t>
            </a:r>
          </a:p>
          <a:p>
            <a:r>
              <a:rPr lang="en-GB" dirty="0" smtClean="0"/>
              <a:t>Do you think your memory gets worse as you get older?</a:t>
            </a:r>
          </a:p>
          <a:p>
            <a:r>
              <a:rPr lang="en-GB" dirty="0" smtClean="0"/>
              <a:t>Do you think you can learn to use methods to improve your memory?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9" name="Straight Connector 18"/>
          <p:cNvCxnSpPr/>
          <p:nvPr/>
        </p:nvCxnSpPr>
        <p:spPr>
          <a:xfrm rot="10800000">
            <a:off x="1428728" y="5072074"/>
            <a:ext cx="1071570" cy="0"/>
          </a:xfrm>
          <a:prstGeom prst="line">
            <a:avLst/>
          </a:prstGeom>
          <a:ln w="76200"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Bent-Up Arrow 14"/>
          <p:cNvSpPr/>
          <p:nvPr/>
        </p:nvSpPr>
        <p:spPr>
          <a:xfrm rot="16200000">
            <a:off x="2678893" y="4107661"/>
            <a:ext cx="785818" cy="714380"/>
          </a:xfrm>
          <a:prstGeom prst="bentUpArrow">
            <a:avLst/>
          </a:prstGeom>
          <a:solidFill>
            <a:srgbClr val="C00000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1438" y="71414"/>
            <a:ext cx="9429784" cy="1143000"/>
          </a:xfrm>
        </p:spPr>
        <p:txBody>
          <a:bodyPr>
            <a:normAutofit fontScale="90000"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GB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Multi-store Model of Memory</a:t>
            </a:r>
            <a:endParaRPr lang="en-GB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4071934" y="1571612"/>
            <a:ext cx="3067048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marL="420624" marR="0" lvl="0" indent="-384048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>
                <a:schemeClr val="accent1"/>
              </a:buClr>
              <a:buSzPct val="80000"/>
              <a:buFont typeface="Wingdings 2"/>
              <a:buChar char=""/>
              <a:tabLst/>
              <a:defRPr/>
            </a:pPr>
            <a:endParaRPr kumimoji="0" lang="en-GB" sz="3000" b="0" i="0" u="none" strike="noStrike" kern="1200" cap="none" spc="0" normalizeH="0" baseline="0" noProof="0" dirty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071934" y="1600200"/>
            <a:ext cx="3852866" cy="4525963"/>
          </a:xfrm>
        </p:spPr>
        <p:txBody>
          <a:bodyPr/>
          <a:lstStyle/>
          <a:p>
            <a:r>
              <a:rPr lang="en-GB" dirty="0" smtClean="0"/>
              <a:t>Information is transferred from STM to LTM by rehearsal.</a:t>
            </a:r>
          </a:p>
          <a:p>
            <a:endParaRPr lang="en-GB" dirty="0" smtClean="0"/>
          </a:p>
          <a:p>
            <a:r>
              <a:rPr lang="en-GB" dirty="0" smtClean="0"/>
              <a:t>If information is not rehearsed enough it is forgotten.</a:t>
            </a:r>
            <a:endParaRPr lang="en-GB" dirty="0"/>
          </a:p>
        </p:txBody>
      </p:sp>
      <p:sp>
        <p:nvSpPr>
          <p:cNvPr id="7" name="Down Arrow 6"/>
          <p:cNvSpPr/>
          <p:nvPr/>
        </p:nvSpPr>
        <p:spPr>
          <a:xfrm>
            <a:off x="1285852" y="1285860"/>
            <a:ext cx="500066" cy="642942"/>
          </a:xfrm>
          <a:prstGeom prst="downArrow">
            <a:avLst/>
          </a:prstGeom>
          <a:solidFill>
            <a:srgbClr val="C00000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Oval 7"/>
          <p:cNvSpPr/>
          <p:nvPr/>
        </p:nvSpPr>
        <p:spPr>
          <a:xfrm>
            <a:off x="214282" y="2000240"/>
            <a:ext cx="2714644" cy="857256"/>
          </a:xfrm>
          <a:prstGeom prst="ellipse">
            <a:avLst/>
          </a:prstGeom>
          <a:solidFill>
            <a:srgbClr val="00B050"/>
          </a:solidFill>
          <a:ln w="76200"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/>
              <a:t>Sensory Buffer</a:t>
            </a:r>
            <a:endParaRPr lang="en-GB" b="1" dirty="0"/>
          </a:p>
        </p:txBody>
      </p:sp>
      <p:sp>
        <p:nvSpPr>
          <p:cNvPr id="9" name="Down Arrow 8"/>
          <p:cNvSpPr/>
          <p:nvPr/>
        </p:nvSpPr>
        <p:spPr>
          <a:xfrm>
            <a:off x="1285852" y="2928934"/>
            <a:ext cx="500066" cy="642942"/>
          </a:xfrm>
          <a:prstGeom prst="downArrow">
            <a:avLst/>
          </a:prstGeom>
          <a:solidFill>
            <a:srgbClr val="C00000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ounded Rectangle 9"/>
          <p:cNvSpPr/>
          <p:nvPr/>
        </p:nvSpPr>
        <p:spPr>
          <a:xfrm>
            <a:off x="214282" y="5500702"/>
            <a:ext cx="2643206" cy="1285860"/>
          </a:xfrm>
          <a:prstGeom prst="roundRect">
            <a:avLst/>
          </a:prstGeom>
          <a:solidFill>
            <a:srgbClr val="FF6969"/>
          </a:solidFill>
          <a:ln w="76200"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b="1" dirty="0" smtClean="0"/>
              <a:t>Long-term</a:t>
            </a:r>
          </a:p>
          <a:p>
            <a:pPr algn="ctr"/>
            <a:r>
              <a:rPr lang="en-GB" sz="3200" b="1" dirty="0" smtClean="0"/>
              <a:t>Memory</a:t>
            </a:r>
            <a:endParaRPr lang="en-GB" sz="3200" b="1" dirty="0"/>
          </a:p>
        </p:txBody>
      </p:sp>
      <p:sp>
        <p:nvSpPr>
          <p:cNvPr id="12" name="Rounded Rectangle 11"/>
          <p:cNvSpPr/>
          <p:nvPr/>
        </p:nvSpPr>
        <p:spPr>
          <a:xfrm>
            <a:off x="357158" y="3643314"/>
            <a:ext cx="2357454" cy="1071570"/>
          </a:xfrm>
          <a:prstGeom prst="roundRect">
            <a:avLst/>
          </a:prstGeom>
          <a:solidFill>
            <a:srgbClr val="0070C0"/>
          </a:solidFill>
          <a:ln w="76200"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 prst="slope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b="1" dirty="0" smtClean="0"/>
              <a:t>Short-term</a:t>
            </a:r>
          </a:p>
          <a:p>
            <a:pPr algn="ctr"/>
            <a:r>
              <a:rPr lang="en-GB" sz="2000" b="1" dirty="0" smtClean="0"/>
              <a:t>Memory</a:t>
            </a:r>
            <a:endParaRPr lang="en-GB" sz="2000" b="1" dirty="0"/>
          </a:p>
        </p:txBody>
      </p:sp>
      <p:sp>
        <p:nvSpPr>
          <p:cNvPr id="13" name="Down Arrow 12"/>
          <p:cNvSpPr/>
          <p:nvPr/>
        </p:nvSpPr>
        <p:spPr>
          <a:xfrm>
            <a:off x="1285852" y="4786322"/>
            <a:ext cx="500066" cy="642942"/>
          </a:xfrm>
          <a:prstGeom prst="downArrow">
            <a:avLst/>
          </a:prstGeom>
          <a:solidFill>
            <a:srgbClr val="C00000"/>
          </a:solidFill>
          <a:scene3d>
            <a:camera prst="orthographicFront"/>
            <a:lightRig rig="threePt" dir="t"/>
          </a:scene3d>
          <a:sp3d>
            <a:bevelT w="152400" h="50800" prst="softRound"/>
          </a:sp3d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500298" y="4857760"/>
            <a:ext cx="1657826" cy="461665"/>
          </a:xfrm>
          <a:prstGeom prst="rect">
            <a:avLst/>
          </a:prstGeom>
          <a:noFill/>
          <a:ln w="76200">
            <a:solidFill>
              <a:srgbClr val="C00000"/>
            </a:solidFill>
          </a:ln>
          <a:scene3d>
            <a:camera prst="orthographicFront"/>
            <a:lightRig rig="threePt" dir="t"/>
          </a:scene3d>
          <a:sp3d>
            <a:bevelT w="152400" h="50800" prst="softRound"/>
          </a:sp3d>
        </p:spPr>
        <p:txBody>
          <a:bodyPr wrap="none" rtlCol="0">
            <a:spAutoFit/>
          </a:bodyPr>
          <a:lstStyle/>
          <a:p>
            <a:r>
              <a:rPr lang="en-GB" sz="2400" b="1" dirty="0" smtClean="0"/>
              <a:t>Rehearsal</a:t>
            </a:r>
            <a:endParaRPr lang="en-GB" sz="2400" b="1" dirty="0"/>
          </a:p>
        </p:txBody>
      </p:sp>
      <p:sp>
        <p:nvSpPr>
          <p:cNvPr id="23" name="Down Arrow 22"/>
          <p:cNvSpPr/>
          <p:nvPr/>
        </p:nvSpPr>
        <p:spPr>
          <a:xfrm>
            <a:off x="1000100" y="3071810"/>
            <a:ext cx="214282" cy="357190"/>
          </a:xfrm>
          <a:prstGeom prst="downArrow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Down Arrow 23"/>
          <p:cNvSpPr/>
          <p:nvPr/>
        </p:nvSpPr>
        <p:spPr>
          <a:xfrm>
            <a:off x="714348" y="3214686"/>
            <a:ext cx="214282" cy="357190"/>
          </a:xfrm>
          <a:prstGeom prst="downArrow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5" name="Down Arrow 24"/>
          <p:cNvSpPr/>
          <p:nvPr/>
        </p:nvSpPr>
        <p:spPr>
          <a:xfrm>
            <a:off x="1785918" y="3000372"/>
            <a:ext cx="214282" cy="357190"/>
          </a:xfrm>
          <a:prstGeom prst="downArrow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Down Arrow 25"/>
          <p:cNvSpPr/>
          <p:nvPr/>
        </p:nvSpPr>
        <p:spPr>
          <a:xfrm>
            <a:off x="2143108" y="3143248"/>
            <a:ext cx="214282" cy="357190"/>
          </a:xfrm>
          <a:prstGeom prst="downArrow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7" name="Down Arrow 26"/>
          <p:cNvSpPr/>
          <p:nvPr/>
        </p:nvSpPr>
        <p:spPr>
          <a:xfrm>
            <a:off x="428596" y="3357562"/>
            <a:ext cx="214282" cy="357190"/>
          </a:xfrm>
          <a:prstGeom prst="downArrow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8" name="Down Arrow 27"/>
          <p:cNvSpPr/>
          <p:nvPr/>
        </p:nvSpPr>
        <p:spPr>
          <a:xfrm>
            <a:off x="2428860" y="3357562"/>
            <a:ext cx="214282" cy="357190"/>
          </a:xfrm>
          <a:prstGeom prst="downArrow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9" name="Down Arrow 28"/>
          <p:cNvSpPr/>
          <p:nvPr/>
        </p:nvSpPr>
        <p:spPr>
          <a:xfrm>
            <a:off x="1000100" y="4857760"/>
            <a:ext cx="214282" cy="357190"/>
          </a:xfrm>
          <a:prstGeom prst="downArrow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0" name="Down Arrow 29"/>
          <p:cNvSpPr/>
          <p:nvPr/>
        </p:nvSpPr>
        <p:spPr>
          <a:xfrm>
            <a:off x="785786" y="5000636"/>
            <a:ext cx="214282" cy="357190"/>
          </a:xfrm>
          <a:prstGeom prst="downArrow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1" name="Down Arrow 30"/>
          <p:cNvSpPr/>
          <p:nvPr/>
        </p:nvSpPr>
        <p:spPr>
          <a:xfrm>
            <a:off x="500034" y="5214950"/>
            <a:ext cx="214282" cy="357190"/>
          </a:xfrm>
          <a:prstGeom prst="downArrow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2" name="Down Arrow 31"/>
          <p:cNvSpPr/>
          <p:nvPr/>
        </p:nvSpPr>
        <p:spPr>
          <a:xfrm>
            <a:off x="1785918" y="4857760"/>
            <a:ext cx="214282" cy="357190"/>
          </a:xfrm>
          <a:prstGeom prst="downArrow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3" name="Down Arrow 32"/>
          <p:cNvSpPr/>
          <p:nvPr/>
        </p:nvSpPr>
        <p:spPr>
          <a:xfrm>
            <a:off x="2071670" y="5072074"/>
            <a:ext cx="214282" cy="357190"/>
          </a:xfrm>
          <a:prstGeom prst="downArrow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4" name="Down Arrow 33"/>
          <p:cNvSpPr/>
          <p:nvPr/>
        </p:nvSpPr>
        <p:spPr>
          <a:xfrm>
            <a:off x="2357422" y="5286388"/>
            <a:ext cx="214282" cy="357190"/>
          </a:xfrm>
          <a:prstGeom prst="downArrow">
            <a:avLst/>
          </a:prstGeom>
          <a:solidFill>
            <a:schemeClr val="bg2">
              <a:lumMod val="40000"/>
              <a:lumOff val="60000"/>
            </a:schemeClr>
          </a:solidFill>
          <a:ln>
            <a:solidFill>
              <a:schemeClr val="tx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GB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Activity</a:t>
            </a:r>
            <a:r>
              <a:rPr lang="en-GB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	</a:t>
            </a:r>
            <a:endParaRPr lang="en-GB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In groups, think of an advert from TV, radio, magazines etc.</a:t>
            </a:r>
          </a:p>
          <a:p>
            <a:r>
              <a:rPr lang="en-GB" dirty="0" smtClean="0"/>
              <a:t>What product /service are they advertising?</a:t>
            </a:r>
          </a:p>
          <a:p>
            <a:r>
              <a:rPr lang="en-GB" dirty="0" smtClean="0"/>
              <a:t>What is the name of the ‘Brand’?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GB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Devices</a:t>
            </a:r>
            <a:endParaRPr lang="en-GB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Music </a:t>
            </a:r>
          </a:p>
          <a:p>
            <a:r>
              <a:rPr lang="en-GB" dirty="0" smtClean="0"/>
              <a:t>Colour</a:t>
            </a:r>
          </a:p>
          <a:p>
            <a:r>
              <a:rPr lang="en-GB" dirty="0" smtClean="0"/>
              <a:t>Activity</a:t>
            </a:r>
          </a:p>
          <a:p>
            <a:r>
              <a:rPr lang="en-GB" dirty="0" smtClean="0"/>
              <a:t>Bizarre Images</a:t>
            </a:r>
          </a:p>
          <a:p>
            <a:r>
              <a:rPr lang="en-GB" dirty="0" smtClean="0"/>
              <a:t>Humour</a:t>
            </a:r>
          </a:p>
          <a:p>
            <a:r>
              <a:rPr lang="en-GB" dirty="0" smtClean="0"/>
              <a:t>Repetition</a:t>
            </a:r>
          </a:p>
          <a:p>
            <a:r>
              <a:rPr lang="en-GB" dirty="0" smtClean="0"/>
              <a:t>Childhood memories</a:t>
            </a:r>
          </a:p>
          <a:p>
            <a:r>
              <a:rPr lang="en-GB" dirty="0" smtClean="0"/>
              <a:t>Competitions</a:t>
            </a:r>
          </a:p>
          <a:p>
            <a:r>
              <a:rPr lang="en-GB" dirty="0" smtClean="0"/>
              <a:t>Story-lines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GB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Four Stages of Memory</a:t>
            </a:r>
            <a:endParaRPr lang="en-GB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 smtClean="0"/>
              <a:t>Taking in </a:t>
            </a:r>
            <a:r>
              <a:rPr lang="en-GB" dirty="0" smtClean="0"/>
              <a:t>information</a:t>
            </a:r>
          </a:p>
          <a:p>
            <a:r>
              <a:rPr lang="en-GB" b="1" dirty="0" smtClean="0"/>
              <a:t>Retaining it, </a:t>
            </a:r>
            <a:r>
              <a:rPr lang="en-GB" dirty="0" smtClean="0"/>
              <a:t>in short-term memory</a:t>
            </a:r>
          </a:p>
          <a:p>
            <a:r>
              <a:rPr lang="en-GB" b="1" dirty="0" smtClean="0"/>
              <a:t>Encoding it, </a:t>
            </a:r>
            <a:r>
              <a:rPr lang="en-GB" dirty="0" smtClean="0"/>
              <a:t>interacting with the information so that it becomes stored in long-term memory.</a:t>
            </a:r>
          </a:p>
          <a:p>
            <a:r>
              <a:rPr lang="en-GB" b="1" dirty="0" smtClean="0"/>
              <a:t>Recalling it, </a:t>
            </a:r>
            <a:r>
              <a:rPr lang="en-GB" dirty="0" smtClean="0"/>
              <a:t>retrieving or remembering information</a:t>
            </a:r>
            <a:endParaRPr lang="en-GB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Activity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Colour in or highlight any ten words on the chart.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is your memory style?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altLang="zh-CN" dirty="0" smtClean="0"/>
          </a:p>
          <a:p>
            <a:r>
              <a:rPr lang="en-GB" altLang="zh-CN" dirty="0" smtClean="0"/>
              <a:t>Recency effect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Primacy effect</a:t>
            </a:r>
          </a:p>
          <a:p>
            <a:pPr>
              <a:buNone/>
            </a:pPr>
            <a:endParaRPr lang="en-GB" altLang="zh-CN" dirty="0" smtClean="0"/>
          </a:p>
          <a:p>
            <a:r>
              <a:rPr lang="en-GB" altLang="zh-CN" dirty="0" smtClean="0"/>
              <a:t>Sound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Locus (place)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Real Names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What is your memory style?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endParaRPr lang="en-GB" altLang="zh-CN" dirty="0" smtClean="0"/>
          </a:p>
          <a:p>
            <a:r>
              <a:rPr lang="en-GB" altLang="zh-CN" dirty="0" smtClean="0"/>
              <a:t>Visual features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Visual association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Word Association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Bizarre/Unusual</a:t>
            </a:r>
          </a:p>
          <a:p>
            <a:endParaRPr lang="en-GB" altLang="zh-CN" dirty="0" smtClean="0"/>
          </a:p>
          <a:p>
            <a:r>
              <a:rPr lang="en-GB" altLang="zh-CN" dirty="0" smtClean="0"/>
              <a:t>Colour and activity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GB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Activity</a:t>
            </a:r>
            <a:endParaRPr lang="en-GB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525963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plum		elbow	giraffe	caravan</a:t>
            </a:r>
          </a:p>
          <a:p>
            <a:pPr>
              <a:buNone/>
            </a:pPr>
            <a:r>
              <a:rPr lang="en-GB" dirty="0" smtClean="0"/>
              <a:t>puppy	banana	foot		apple</a:t>
            </a:r>
          </a:p>
          <a:p>
            <a:pPr>
              <a:buNone/>
            </a:pPr>
            <a:r>
              <a:rPr lang="en-GB" dirty="0" smtClean="0"/>
              <a:t>pony		cherry	barge	bungalow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 marL="0" indent="0">
              <a:tabLst>
                <a:tab pos="450850" algn="l"/>
              </a:tabLst>
            </a:pPr>
            <a:r>
              <a:rPr lang="en-GB" dirty="0" smtClean="0"/>
              <a:t>  Now, write down all the words you   	remember !</a:t>
            </a:r>
            <a:endParaRPr lang="en-GB" dirty="0"/>
          </a:p>
        </p:txBody>
      </p:sp>
      <p:pic>
        <p:nvPicPr>
          <p:cNvPr id="8" name="Xmas1.wmv">
            <a:hlinkClick r:id="" action="ppaction://media"/>
          </p:cNvPr>
          <p:cNvPicPr>
            <a:picLocks noRot="1" noChangeAspect="1"/>
          </p:cNvPicPr>
          <p:nvPr>
            <a:videoFile r:link="rId1"/>
          </p:nvPr>
        </p:nvPicPr>
        <p:blipFill>
          <a:blip r:embed="rId4"/>
          <a:stretch>
            <a:fillRect/>
          </a:stretch>
        </p:blipFill>
        <p:spPr>
          <a:xfrm>
            <a:off x="571472" y="3500438"/>
            <a:ext cx="1904992" cy="142874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22" dur="1" fill="hold"/>
                                        <p:tgtEl>
                                          <p:spTgt spid="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 fullScrn="1">
              <p:cMediaNode showWhenStopped="0">
                <p:cTn id="27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</p:endCondLst>
                </p:cTn>
                <p:tgtEl>
                  <p:spTgt spid="8"/>
                </p:tgtEl>
              </p:cMediaNode>
            </p:video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GB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Activity </a:t>
            </a:r>
            <a:endParaRPr lang="en-GB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4" name="Content Placeholder 2"/>
          <p:cNvSpPr>
            <a:spLocks noGrp="1"/>
          </p:cNvSpPr>
          <p:nvPr>
            <p:ph idx="1"/>
          </p:nvPr>
        </p:nvSpPr>
        <p:spPr>
          <a:xfrm>
            <a:off x="457200" y="1600200"/>
            <a:ext cx="7467600" cy="4525963"/>
          </a:xfrm>
        </p:spPr>
        <p:txBody>
          <a:bodyPr/>
          <a:lstStyle/>
          <a:p>
            <a:pPr>
              <a:buNone/>
            </a:pPr>
            <a:r>
              <a:rPr lang="en-GB" dirty="0" smtClean="0"/>
              <a:t>plum		elbow	giraffe	caravan</a:t>
            </a:r>
          </a:p>
          <a:p>
            <a:pPr>
              <a:buNone/>
            </a:pPr>
            <a:r>
              <a:rPr lang="en-GB" dirty="0" smtClean="0"/>
              <a:t>puppy	banana	foot		apple</a:t>
            </a:r>
          </a:p>
          <a:p>
            <a:pPr>
              <a:buNone/>
            </a:pPr>
            <a:r>
              <a:rPr lang="en-GB" dirty="0" smtClean="0"/>
              <a:t>pony		cherry	barge	bungalow</a:t>
            </a:r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 marL="0" indent="0">
              <a:buNone/>
              <a:tabLst>
                <a:tab pos="450850" algn="l"/>
              </a:tabLst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GB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Activity</a:t>
            </a:r>
            <a:endParaRPr lang="en-GB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en-GB" u="sng" dirty="0" smtClean="0"/>
              <a:t>Fruit</a:t>
            </a:r>
            <a:r>
              <a:rPr lang="en-GB" dirty="0" smtClean="0"/>
              <a:t>		</a:t>
            </a:r>
            <a:r>
              <a:rPr lang="en-GB" u="sng" dirty="0" smtClean="0"/>
              <a:t>Animal</a:t>
            </a:r>
            <a:r>
              <a:rPr lang="en-GB" dirty="0" smtClean="0"/>
              <a:t>	</a:t>
            </a:r>
            <a:r>
              <a:rPr lang="en-GB" u="sng" dirty="0" smtClean="0"/>
              <a:t>Home</a:t>
            </a:r>
            <a:r>
              <a:rPr lang="en-GB" dirty="0" smtClean="0"/>
              <a:t>	</a:t>
            </a:r>
            <a:r>
              <a:rPr lang="en-GB" u="sng" dirty="0" smtClean="0"/>
              <a:t>Body</a:t>
            </a:r>
          </a:p>
          <a:p>
            <a:pPr>
              <a:buNone/>
            </a:pPr>
            <a:r>
              <a:rPr lang="en-GB" dirty="0" smtClean="0"/>
              <a:t>plum		giraffe	house	arm</a:t>
            </a:r>
          </a:p>
          <a:p>
            <a:pPr>
              <a:buNone/>
            </a:pPr>
            <a:r>
              <a:rPr lang="en-GB" dirty="0" smtClean="0"/>
              <a:t>apple	horse	flat		neck</a:t>
            </a:r>
          </a:p>
          <a:p>
            <a:pPr>
              <a:buNone/>
            </a:pPr>
            <a:r>
              <a:rPr lang="en-GB" dirty="0" smtClean="0"/>
              <a:t>grapes	dog		bungalow	</a:t>
            </a:r>
          </a:p>
          <a:p>
            <a:pPr>
              <a:buNone/>
            </a:pPr>
            <a:r>
              <a:rPr lang="en-GB" dirty="0" smtClean="0"/>
              <a:t>					caravan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GB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Grouping</a:t>
            </a:r>
            <a:endParaRPr lang="en-GB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Groups</a:t>
            </a:r>
          </a:p>
          <a:p>
            <a:endParaRPr lang="en-GB" dirty="0" smtClean="0"/>
          </a:p>
          <a:p>
            <a:r>
              <a:rPr lang="en-GB" dirty="0" smtClean="0"/>
              <a:t>Headings</a:t>
            </a:r>
          </a:p>
          <a:p>
            <a:endParaRPr lang="en-GB" dirty="0" smtClean="0"/>
          </a:p>
          <a:p>
            <a:r>
              <a:rPr lang="en-GB" dirty="0" smtClean="0"/>
              <a:t>Boundaries</a:t>
            </a:r>
          </a:p>
          <a:p>
            <a:endParaRPr lang="en-GB" dirty="0" smtClean="0"/>
          </a:p>
          <a:p>
            <a:r>
              <a:rPr lang="en-GB" dirty="0" smtClean="0"/>
              <a:t>Repetitive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en-GB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Verdana" pitchFamily="34" charset="0"/>
                <a:ea typeface="Verdana" pitchFamily="34" charset="0"/>
                <a:cs typeface="Verdana" pitchFamily="34" charset="0"/>
              </a:rPr>
              <a:t>Improve your Memory</a:t>
            </a:r>
            <a:endParaRPr lang="en-GB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Self-awareness</a:t>
            </a:r>
          </a:p>
          <a:p>
            <a:r>
              <a:rPr lang="en-GB" dirty="0" smtClean="0"/>
              <a:t>Repetition</a:t>
            </a:r>
          </a:p>
          <a:p>
            <a:r>
              <a:rPr lang="en-GB" dirty="0" smtClean="0"/>
              <a:t>Association</a:t>
            </a:r>
          </a:p>
          <a:p>
            <a:r>
              <a:rPr lang="en-GB" dirty="0" smtClean="0"/>
              <a:t>Active Listening</a:t>
            </a:r>
          </a:p>
          <a:p>
            <a:r>
              <a:rPr lang="en-GB" dirty="0" smtClean="0"/>
              <a:t>Writing things down</a:t>
            </a:r>
          </a:p>
          <a:p>
            <a:r>
              <a:rPr lang="en-GB" dirty="0" smtClean="0"/>
              <a:t>Personalisation</a:t>
            </a:r>
          </a:p>
          <a:p>
            <a:r>
              <a:rPr lang="en-GB" dirty="0" smtClean="0"/>
              <a:t>Play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2"/>
          <p:cNvSpPr>
            <a:spLocks noGrp="1" noChangeArrowheads="1"/>
          </p:cNvSpPr>
          <p:nvPr>
            <p:ph type="title"/>
          </p:nvPr>
        </p:nvSpPr>
        <p:spPr>
          <a:xfrm>
            <a:off x="0" y="274638"/>
            <a:ext cx="9144000" cy="1143000"/>
          </a:xfrm>
        </p:spPr>
        <p:txBody>
          <a:bodyPr>
            <a:noAutofit/>
          </a:bodyPr>
          <a:lstStyle/>
          <a:p>
            <a:r>
              <a:rPr lang="en-GB" sz="4000" dirty="0" smtClean="0"/>
              <a:t>So, what do </a:t>
            </a:r>
            <a:r>
              <a:rPr lang="en-GB" sz="4000" dirty="0" smtClean="0"/>
              <a:t>we remember</a:t>
            </a:r>
            <a:r>
              <a:rPr lang="en-GB" sz="4000" dirty="0" smtClean="0"/>
              <a:t>?</a:t>
            </a:r>
          </a:p>
        </p:txBody>
      </p:sp>
      <p:sp>
        <p:nvSpPr>
          <p:cNvPr id="9318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92500"/>
          </a:bodyPr>
          <a:lstStyle/>
          <a:p>
            <a:pPr eaLnBrk="1" hangingPunct="1">
              <a:buFont typeface="Wingdings" pitchFamily="2" charset="2"/>
              <a:buNone/>
            </a:pPr>
            <a:r>
              <a:rPr lang="en-GB" dirty="0" smtClean="0"/>
              <a:t>Flanagan (1997) argues that we remember:</a:t>
            </a:r>
          </a:p>
          <a:p>
            <a:pPr eaLnBrk="1" hangingPunct="1"/>
            <a:r>
              <a:rPr lang="en-GB" dirty="0" smtClean="0"/>
              <a:t>20% of what we read</a:t>
            </a:r>
          </a:p>
          <a:p>
            <a:pPr eaLnBrk="1" hangingPunct="1"/>
            <a:r>
              <a:rPr lang="en-GB" dirty="0" smtClean="0"/>
              <a:t>30% of what we hear</a:t>
            </a:r>
          </a:p>
          <a:p>
            <a:pPr eaLnBrk="1" hangingPunct="1"/>
            <a:r>
              <a:rPr lang="en-GB" dirty="0" smtClean="0"/>
              <a:t>40% of what we see</a:t>
            </a:r>
          </a:p>
          <a:p>
            <a:pPr eaLnBrk="1" hangingPunct="1"/>
            <a:r>
              <a:rPr lang="en-GB" dirty="0" smtClean="0"/>
              <a:t>50% of what we say</a:t>
            </a:r>
          </a:p>
          <a:p>
            <a:pPr eaLnBrk="1" hangingPunct="1"/>
            <a:r>
              <a:rPr lang="en-GB" dirty="0" smtClean="0"/>
              <a:t>60% of what we do</a:t>
            </a:r>
          </a:p>
          <a:p>
            <a:pPr eaLnBrk="1" hangingPunct="1">
              <a:buFont typeface="Wingdings" pitchFamily="2" charset="2"/>
              <a:buNone/>
            </a:pPr>
            <a:r>
              <a:rPr lang="en-GB" i="1" dirty="0" smtClean="0"/>
              <a:t>and</a:t>
            </a:r>
          </a:p>
          <a:p>
            <a:pPr eaLnBrk="1" hangingPunct="1"/>
            <a:r>
              <a:rPr lang="en-GB" b="1" dirty="0" smtClean="0"/>
              <a:t>90% of what we read, hear, see </a:t>
            </a:r>
            <a:r>
              <a:rPr lang="en-GB" b="1" i="1" u="sng" dirty="0" smtClean="0"/>
              <a:t>and</a:t>
            </a:r>
            <a:r>
              <a:rPr lang="en-GB" b="1" dirty="0" smtClean="0"/>
              <a:t> do</a:t>
            </a:r>
            <a:r>
              <a:rPr lang="en-GB" dirty="0" smtClean="0"/>
              <a:t>.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4000"/>
                            </p:stCondLst>
                            <p:childTnLst>
                              <p:par>
                                <p:cTn id="14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8000"/>
                            </p:stCondLst>
                            <p:childTnLst>
                              <p:par>
                                <p:cTn id="20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10000"/>
                            </p:stCondLst>
                            <p:childTnLst>
                              <p:par>
                                <p:cTn id="23" presetID="1" presetClass="entr" presetSubtype="0" fill="hold" grpId="0" nodeType="after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1" presetClass="entr" presetSubtype="0" fill="hold" grpId="0" nodeType="withEffect">
                                  <p:stCondLst>
                                    <p:cond delay="2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7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7" grpId="0" build="p"/>
    </p:bldLst>
  </p:timing>
</p:sld>
</file>

<file path=ppt/theme/theme1.xml><?xml version="1.0" encoding="utf-8"?>
<a:theme xmlns:a="http://schemas.openxmlformats.org/drawingml/2006/main" name="Technic">
  <a:themeElements>
    <a:clrScheme name="Technic">
      <a:dk1>
        <a:sysClr val="windowText" lastClr="000000"/>
      </a:dk1>
      <a:lt1>
        <a:sysClr val="window" lastClr="FFFFFF"/>
      </a:lt1>
      <a:dk2>
        <a:srgbClr val="3B3B3B"/>
      </a:dk2>
      <a:lt2>
        <a:srgbClr val="D4D2D0"/>
      </a:lt2>
      <a:accent1>
        <a:srgbClr val="6EA0B0"/>
      </a:accent1>
      <a:accent2>
        <a:srgbClr val="CCAF0A"/>
      </a:accent2>
      <a:accent3>
        <a:srgbClr val="8D89A4"/>
      </a:accent3>
      <a:accent4>
        <a:srgbClr val="748560"/>
      </a:accent4>
      <a:accent5>
        <a:srgbClr val="9E9273"/>
      </a:accent5>
      <a:accent6>
        <a:srgbClr val="7E848D"/>
      </a:accent6>
      <a:hlink>
        <a:srgbClr val="00C8C3"/>
      </a:hlink>
      <a:folHlink>
        <a:srgbClr val="A116E0"/>
      </a:folHlink>
    </a:clrScheme>
    <a:fontScheme name="Technic">
      <a:majorFont>
        <a:latin typeface="Franklin Gothic Book"/>
        <a:ea typeface=""/>
        <a:cs typeface=""/>
        <a:font script="Jpan" typeface="ＭＳ Ｐゴシック"/>
        <a:font script="Hang" typeface="HY견고딕"/>
        <a:font script="Hans" typeface="宋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Arial"/>
        <a:ea typeface=""/>
        <a:cs typeface=""/>
        <a:font script="Jpan" typeface="HGｺﾞｼｯｸM"/>
        <a:font script="Hang" typeface="HY중고딕"/>
        <a:font script="Hans" typeface="黑体"/>
        <a:font script="Hant" typeface="微軟正黑體"/>
        <a:font script="Arab" typeface="Tahoma"/>
        <a:font script="Hebr" typeface="Levenim MT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Technic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</a:schemeClr>
            </a:gs>
            <a:gs pos="68000">
              <a:schemeClr val="phClr">
                <a:tint val="77000"/>
              </a:schemeClr>
            </a:gs>
            <a:gs pos="81000">
              <a:schemeClr val="phClr">
                <a:tint val="79000"/>
              </a:schemeClr>
            </a:gs>
            <a:gs pos="86000">
              <a:schemeClr val="phClr">
                <a:tint val="73000"/>
              </a:schemeClr>
            </a:gs>
            <a:gs pos="100000">
              <a:schemeClr val="phClr">
                <a:tint val="35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3000"/>
                <a:satMod val="150000"/>
              </a:schemeClr>
            </a:gs>
            <a:gs pos="25000">
              <a:schemeClr val="phClr">
                <a:tint val="96000"/>
                <a:shade val="80000"/>
                <a:satMod val="105000"/>
              </a:schemeClr>
            </a:gs>
            <a:gs pos="38000">
              <a:schemeClr val="phClr">
                <a:tint val="96000"/>
                <a:shade val="59000"/>
                <a:satMod val="120000"/>
              </a:schemeClr>
            </a:gs>
            <a:gs pos="55000">
              <a:schemeClr val="phClr">
                <a:shade val="57000"/>
                <a:satMod val="120000"/>
              </a:schemeClr>
            </a:gs>
            <a:gs pos="80000">
              <a:schemeClr val="phClr">
                <a:shade val="56000"/>
                <a:satMod val="145000"/>
              </a:schemeClr>
            </a:gs>
            <a:gs pos="88000">
              <a:schemeClr val="phClr">
                <a:shade val="63000"/>
                <a:satMod val="160000"/>
              </a:schemeClr>
            </a:gs>
            <a:gs pos="100000">
              <a:schemeClr val="phClr">
                <a:tint val="99555"/>
                <a:satMod val="155000"/>
              </a:schemeClr>
            </a:gs>
          </a:gsLst>
          <a:lin ang="5400000" scaled="1"/>
        </a:gradFill>
      </a:fillStyleLst>
      <a:lnStyleLst>
        <a:ln w="9525" cap="flat" cmpd="sng" algn="ctr">
          <a:solidFill>
            <a:schemeClr val="phClr">
              <a:shade val="60000"/>
              <a:satMod val="300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 rad="635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00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</a:effectStyle>
        <a:effectStyle>
          <a:effectLst>
            <a:glow rad="76200">
              <a:schemeClr val="phClr">
                <a:tint val="30000"/>
                <a:shade val="95000"/>
                <a:satMod val="300000"/>
                <a:alpha val="50000"/>
              </a:schemeClr>
            </a:glow>
          </a:effectLst>
          <a:scene3d>
            <a:camera prst="orthographicFront" fov="0">
              <a:rot lat="0" lon="0" rev="0"/>
            </a:camera>
            <a:lightRig rig="harsh" dir="t">
              <a:rot lat="6000000" lon="6000000" rev="0"/>
            </a:lightRig>
          </a:scene3d>
          <a:sp3d contourW="10000" prstMaterial="metal">
            <a:bevelT w="20000" h="9000" prst="softRound"/>
            <a:contourClr>
              <a:schemeClr val="phClr">
                <a:shade val="30000"/>
                <a:satMod val="2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50000"/>
              </a:schemeClr>
            </a:gs>
            <a:gs pos="30000">
              <a:schemeClr val="phClr">
                <a:shade val="60000"/>
                <a:satMod val="150000"/>
              </a:schemeClr>
            </a:gs>
            <a:gs pos="100000">
              <a:schemeClr val="phClr">
                <a:tint val="83000"/>
                <a:satMod val="200000"/>
              </a:schemeClr>
            </a:gs>
          </a:gsLst>
          <a:lin ang="13000000" scaled="0"/>
        </a:gra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60000" t="50000" r="4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Technic</Template>
  <TotalTime>1550</TotalTime>
  <Words>336</Words>
  <Application>Microsoft Office PowerPoint</Application>
  <PresentationFormat>On-screen Show (4:3)</PresentationFormat>
  <Paragraphs>123</Paragraphs>
  <Slides>16</Slides>
  <Notes>15</Notes>
  <HiddenSlides>0</HiddenSlides>
  <MMClips>1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17" baseType="lpstr">
      <vt:lpstr>Technic</vt:lpstr>
      <vt:lpstr>Memory &amp; Recall</vt:lpstr>
      <vt:lpstr>Objectives</vt:lpstr>
      <vt:lpstr>Learning and Memory</vt:lpstr>
      <vt:lpstr>Multi-store Model of Memory</vt:lpstr>
      <vt:lpstr>Activity </vt:lpstr>
      <vt:lpstr>Devices</vt:lpstr>
      <vt:lpstr>Four Stages of Memory</vt:lpstr>
      <vt:lpstr>Activity</vt:lpstr>
      <vt:lpstr>What is your memory style?</vt:lpstr>
      <vt:lpstr>What is your memory style?</vt:lpstr>
      <vt:lpstr>Activity</vt:lpstr>
      <vt:lpstr>Activity </vt:lpstr>
      <vt:lpstr>Activity</vt:lpstr>
      <vt:lpstr>Grouping</vt:lpstr>
      <vt:lpstr>Improve your Memory</vt:lpstr>
      <vt:lpstr>So, what do we remember?</vt:lpstr>
    </vt:vector>
  </TitlesOfParts>
  <Company>TOSHIBA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Angie</dc:creator>
  <cp:lastModifiedBy>Angie</cp:lastModifiedBy>
  <cp:revision>134</cp:revision>
  <dcterms:created xsi:type="dcterms:W3CDTF">2011-02-27T11:42:14Z</dcterms:created>
  <dcterms:modified xsi:type="dcterms:W3CDTF">2011-12-13T00:26:41Z</dcterms:modified>
</cp:coreProperties>
</file>