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5" r:id="rId1"/>
  </p:sldMasterIdLst>
  <p:sldIdLst>
    <p:sldId id="267" r:id="rId2"/>
    <p:sldId id="257" r:id="rId3"/>
    <p:sldId id="258" r:id="rId4"/>
    <p:sldId id="268" r:id="rId5"/>
    <p:sldId id="263" r:id="rId6"/>
    <p:sldId id="265" r:id="rId7"/>
    <p:sldId id="266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EB7099-30D0-4DD6-8402-562F972405E5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3457E0B-DCD6-4579-8508-6D1E62B696D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Improving patient safety    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   (Sharkiya,2023).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DFE1FD-9BDD-461A-9477-64B7DDB467EB}" type="parTrans" cxnId="{FCFB4282-E00C-4630-8C03-13B84674181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F43489-501E-4CDE-B404-404A07C6194C}" type="sibTrans" cxnId="{FCFB4282-E00C-4630-8C03-13B84674181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6E31F4-D30A-4FC1-A6C1-F9345DBE9B6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Understanding patient needs.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(Medical Protection, 2025)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13577E-7DF0-49C8-997F-2A8EF6EEC6B2}" type="parTrans" cxnId="{9EEC198F-F02A-49DF-9B73-535F27A6BDA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890BFF-9728-4034-A573-14E7B6697987}" type="sibTrans" cxnId="{9EEC198F-F02A-49DF-9B73-535F27A6BDA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34A4FF-9D7A-425A-9AFB-3F8529EF5E6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Supporting wellbeing.</a:t>
          </a:r>
          <a:endParaRPr lang="en-US" sz="3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0BB069-3A03-4C1C-A719-24E3D4DF7E60}" type="parTrans" cxnId="{89B8B63C-42A6-4412-A243-B55058DB241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45C8AC-B11E-4274-9E78-DB045630DC21}" type="sibTrans" cxnId="{89B8B63C-42A6-4412-A243-B55058DB241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416AD1-5332-42C2-B491-EF85AB197914}" type="pres">
      <dgm:prSet presAssocID="{75EB7099-30D0-4DD6-8402-562F972405E5}" presName="vert0" presStyleCnt="0">
        <dgm:presLayoutVars>
          <dgm:dir/>
          <dgm:animOne val="branch"/>
          <dgm:animLvl val="lvl"/>
        </dgm:presLayoutVars>
      </dgm:prSet>
      <dgm:spPr/>
    </dgm:pt>
    <dgm:pt modelId="{1EAC4F03-8DDC-44EB-AC52-42269E532081}" type="pres">
      <dgm:prSet presAssocID="{C3457E0B-DCD6-4579-8508-6D1E62B696DD}" presName="thickLine" presStyleLbl="alignNode1" presStyleIdx="0" presStyleCnt="3"/>
      <dgm:spPr/>
    </dgm:pt>
    <dgm:pt modelId="{F3EE04F8-B7CD-48CE-84CA-99243BF8057F}" type="pres">
      <dgm:prSet presAssocID="{C3457E0B-DCD6-4579-8508-6D1E62B696DD}" presName="horz1" presStyleCnt="0"/>
      <dgm:spPr/>
    </dgm:pt>
    <dgm:pt modelId="{52619A15-D2D8-46DF-9063-B15CEF3A42B3}" type="pres">
      <dgm:prSet presAssocID="{C3457E0B-DCD6-4579-8508-6D1E62B696DD}" presName="tx1" presStyleLbl="revTx" presStyleIdx="0" presStyleCnt="3"/>
      <dgm:spPr/>
    </dgm:pt>
    <dgm:pt modelId="{EE457A31-479A-49F8-969C-60F3E30F4E17}" type="pres">
      <dgm:prSet presAssocID="{C3457E0B-DCD6-4579-8508-6D1E62B696DD}" presName="vert1" presStyleCnt="0"/>
      <dgm:spPr/>
    </dgm:pt>
    <dgm:pt modelId="{1C7ADB1A-9C12-42ED-8143-983905128FFD}" type="pres">
      <dgm:prSet presAssocID="{1C6E31F4-D30A-4FC1-A6C1-F9345DBE9B69}" presName="thickLine" presStyleLbl="alignNode1" presStyleIdx="1" presStyleCnt="3"/>
      <dgm:spPr/>
    </dgm:pt>
    <dgm:pt modelId="{EC8FE66B-F861-437E-AB3D-37A40935C3A1}" type="pres">
      <dgm:prSet presAssocID="{1C6E31F4-D30A-4FC1-A6C1-F9345DBE9B69}" presName="horz1" presStyleCnt="0"/>
      <dgm:spPr/>
    </dgm:pt>
    <dgm:pt modelId="{D04D9469-79BA-4E86-B12F-941135BCA44B}" type="pres">
      <dgm:prSet presAssocID="{1C6E31F4-D30A-4FC1-A6C1-F9345DBE9B69}" presName="tx1" presStyleLbl="revTx" presStyleIdx="1" presStyleCnt="3"/>
      <dgm:spPr/>
    </dgm:pt>
    <dgm:pt modelId="{42297680-DC92-43C9-8E78-160AAD2B2C6C}" type="pres">
      <dgm:prSet presAssocID="{1C6E31F4-D30A-4FC1-A6C1-F9345DBE9B69}" presName="vert1" presStyleCnt="0"/>
      <dgm:spPr/>
    </dgm:pt>
    <dgm:pt modelId="{5464F23F-557B-44BE-8281-439F89E37A23}" type="pres">
      <dgm:prSet presAssocID="{E534A4FF-9D7A-425A-9AFB-3F8529EF5E63}" presName="thickLine" presStyleLbl="alignNode1" presStyleIdx="2" presStyleCnt="3"/>
      <dgm:spPr/>
    </dgm:pt>
    <dgm:pt modelId="{2184C202-B587-476C-B490-E85EBD379F26}" type="pres">
      <dgm:prSet presAssocID="{E534A4FF-9D7A-425A-9AFB-3F8529EF5E63}" presName="horz1" presStyleCnt="0"/>
      <dgm:spPr/>
    </dgm:pt>
    <dgm:pt modelId="{E9977E32-45E4-4179-A60A-59CEE5F6551A}" type="pres">
      <dgm:prSet presAssocID="{E534A4FF-9D7A-425A-9AFB-3F8529EF5E63}" presName="tx1" presStyleLbl="revTx" presStyleIdx="2" presStyleCnt="3"/>
      <dgm:spPr/>
    </dgm:pt>
    <dgm:pt modelId="{68667CBC-AFCD-4A03-9F2F-840D059732DF}" type="pres">
      <dgm:prSet presAssocID="{E534A4FF-9D7A-425A-9AFB-3F8529EF5E63}" presName="vert1" presStyleCnt="0"/>
      <dgm:spPr/>
    </dgm:pt>
  </dgm:ptLst>
  <dgm:cxnLst>
    <dgm:cxn modelId="{B3C9A504-3BBC-4F2F-8857-4F1A0604C4B7}" type="presOf" srcId="{1C6E31F4-D30A-4FC1-A6C1-F9345DBE9B69}" destId="{D04D9469-79BA-4E86-B12F-941135BCA44B}" srcOrd="0" destOrd="0" presId="urn:microsoft.com/office/officeart/2008/layout/LinedList"/>
    <dgm:cxn modelId="{413E6D21-32CA-4397-BFAF-020E12E46D01}" type="presOf" srcId="{75EB7099-30D0-4DD6-8402-562F972405E5}" destId="{B3416AD1-5332-42C2-B491-EF85AB197914}" srcOrd="0" destOrd="0" presId="urn:microsoft.com/office/officeart/2008/layout/LinedList"/>
    <dgm:cxn modelId="{89B8B63C-42A6-4412-A243-B55058DB241F}" srcId="{75EB7099-30D0-4DD6-8402-562F972405E5}" destId="{E534A4FF-9D7A-425A-9AFB-3F8529EF5E63}" srcOrd="2" destOrd="0" parTransId="{340BB069-3A03-4C1C-A719-24E3D4DF7E60}" sibTransId="{2045C8AC-B11E-4274-9E78-DB045630DC21}"/>
    <dgm:cxn modelId="{2D19A93D-083E-48B9-A9A0-98ABE0AB9777}" type="presOf" srcId="{C3457E0B-DCD6-4579-8508-6D1E62B696DD}" destId="{52619A15-D2D8-46DF-9063-B15CEF3A42B3}" srcOrd="0" destOrd="0" presId="urn:microsoft.com/office/officeart/2008/layout/LinedList"/>
    <dgm:cxn modelId="{15E6A562-B681-4601-871D-6986F50A39F2}" type="presOf" srcId="{E534A4FF-9D7A-425A-9AFB-3F8529EF5E63}" destId="{E9977E32-45E4-4179-A60A-59CEE5F6551A}" srcOrd="0" destOrd="0" presId="urn:microsoft.com/office/officeart/2008/layout/LinedList"/>
    <dgm:cxn modelId="{FCFB4282-E00C-4630-8C03-13B846741812}" srcId="{75EB7099-30D0-4DD6-8402-562F972405E5}" destId="{C3457E0B-DCD6-4579-8508-6D1E62B696DD}" srcOrd="0" destOrd="0" parTransId="{63DFE1FD-9BDD-461A-9477-64B7DDB467EB}" sibTransId="{B2F43489-501E-4CDE-B404-404A07C6194C}"/>
    <dgm:cxn modelId="{9EEC198F-F02A-49DF-9B73-535F27A6BDA0}" srcId="{75EB7099-30D0-4DD6-8402-562F972405E5}" destId="{1C6E31F4-D30A-4FC1-A6C1-F9345DBE9B69}" srcOrd="1" destOrd="0" parTransId="{9713577E-7DF0-49C8-997F-2A8EF6EEC6B2}" sibTransId="{1A890BFF-9728-4034-A573-14E7B6697987}"/>
    <dgm:cxn modelId="{731641B6-D76E-4075-AA43-B7A90510C5BF}" type="presParOf" srcId="{B3416AD1-5332-42C2-B491-EF85AB197914}" destId="{1EAC4F03-8DDC-44EB-AC52-42269E532081}" srcOrd="0" destOrd="0" presId="urn:microsoft.com/office/officeart/2008/layout/LinedList"/>
    <dgm:cxn modelId="{DC77F352-500A-48AB-BD26-1605229F446E}" type="presParOf" srcId="{B3416AD1-5332-42C2-B491-EF85AB197914}" destId="{F3EE04F8-B7CD-48CE-84CA-99243BF8057F}" srcOrd="1" destOrd="0" presId="urn:microsoft.com/office/officeart/2008/layout/LinedList"/>
    <dgm:cxn modelId="{24BFB5A4-C2AC-4932-8B1A-337E2531AC5E}" type="presParOf" srcId="{F3EE04F8-B7CD-48CE-84CA-99243BF8057F}" destId="{52619A15-D2D8-46DF-9063-B15CEF3A42B3}" srcOrd="0" destOrd="0" presId="urn:microsoft.com/office/officeart/2008/layout/LinedList"/>
    <dgm:cxn modelId="{4476276C-D212-4306-9080-1316F82C8BA9}" type="presParOf" srcId="{F3EE04F8-B7CD-48CE-84CA-99243BF8057F}" destId="{EE457A31-479A-49F8-969C-60F3E30F4E17}" srcOrd="1" destOrd="0" presId="urn:microsoft.com/office/officeart/2008/layout/LinedList"/>
    <dgm:cxn modelId="{DCD08269-1A15-4EC8-A6E7-D35AC11418D8}" type="presParOf" srcId="{B3416AD1-5332-42C2-B491-EF85AB197914}" destId="{1C7ADB1A-9C12-42ED-8143-983905128FFD}" srcOrd="2" destOrd="0" presId="urn:microsoft.com/office/officeart/2008/layout/LinedList"/>
    <dgm:cxn modelId="{E746A370-8CE5-4EBA-A70D-349D7C6A013F}" type="presParOf" srcId="{B3416AD1-5332-42C2-B491-EF85AB197914}" destId="{EC8FE66B-F861-437E-AB3D-37A40935C3A1}" srcOrd="3" destOrd="0" presId="urn:microsoft.com/office/officeart/2008/layout/LinedList"/>
    <dgm:cxn modelId="{1E3E5339-F879-4F87-A9CD-19C6DCC41919}" type="presParOf" srcId="{EC8FE66B-F861-437E-AB3D-37A40935C3A1}" destId="{D04D9469-79BA-4E86-B12F-941135BCA44B}" srcOrd="0" destOrd="0" presId="urn:microsoft.com/office/officeart/2008/layout/LinedList"/>
    <dgm:cxn modelId="{3308DF83-14E3-4EA9-89E8-1955E8F69762}" type="presParOf" srcId="{EC8FE66B-F861-437E-AB3D-37A40935C3A1}" destId="{42297680-DC92-43C9-8E78-160AAD2B2C6C}" srcOrd="1" destOrd="0" presId="urn:microsoft.com/office/officeart/2008/layout/LinedList"/>
    <dgm:cxn modelId="{716B2894-3DD8-4B71-944D-F410F9A49B6A}" type="presParOf" srcId="{B3416AD1-5332-42C2-B491-EF85AB197914}" destId="{5464F23F-557B-44BE-8281-439F89E37A23}" srcOrd="4" destOrd="0" presId="urn:microsoft.com/office/officeart/2008/layout/LinedList"/>
    <dgm:cxn modelId="{D451959C-06A9-435D-8025-A2FEA14C0AF1}" type="presParOf" srcId="{B3416AD1-5332-42C2-B491-EF85AB197914}" destId="{2184C202-B587-476C-B490-E85EBD379F26}" srcOrd="5" destOrd="0" presId="urn:microsoft.com/office/officeart/2008/layout/LinedList"/>
    <dgm:cxn modelId="{9312935D-98CA-479E-87D2-AE6A7805A469}" type="presParOf" srcId="{2184C202-B587-476C-B490-E85EBD379F26}" destId="{E9977E32-45E4-4179-A60A-59CEE5F6551A}" srcOrd="0" destOrd="0" presId="urn:microsoft.com/office/officeart/2008/layout/LinedList"/>
    <dgm:cxn modelId="{DCE17C4A-5DF9-4795-ABF4-E63EA6BD09D1}" type="presParOf" srcId="{2184C202-B587-476C-B490-E85EBD379F26}" destId="{68667CBC-AFCD-4A03-9F2F-840D059732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760E0E-7F0F-403D-A553-1C94FB80791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E591AB-3608-443A-8984-19C372216C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Supports teamwork</a:t>
          </a:r>
        </a:p>
      </dgm:t>
    </dgm:pt>
    <dgm:pt modelId="{01D9C07B-5A44-43E3-9EC7-CD36AA7F9135}" type="parTrans" cxnId="{D49426E5-E380-4252-AF20-605BCF42CACE}">
      <dgm:prSet/>
      <dgm:spPr/>
      <dgm:t>
        <a:bodyPr/>
        <a:lstStyle/>
        <a:p>
          <a:endParaRPr lang="en-US"/>
        </a:p>
      </dgm:t>
    </dgm:pt>
    <dgm:pt modelId="{381C49AE-F290-4FE5-B5A3-D91FA0F4D1F6}" type="sibTrans" cxnId="{D49426E5-E380-4252-AF20-605BCF42CACE}">
      <dgm:prSet/>
      <dgm:spPr/>
      <dgm:t>
        <a:bodyPr/>
        <a:lstStyle/>
        <a:p>
          <a:endParaRPr lang="en-US"/>
        </a:p>
      </dgm:t>
    </dgm:pt>
    <dgm:pt modelId="{6A3C2E69-E47E-417E-9E0C-50C332C87BE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Builds trust </a:t>
          </a:r>
        </a:p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(Quality Compliance system, 2024)</a:t>
          </a:r>
        </a:p>
      </dgm:t>
    </dgm:pt>
    <dgm:pt modelId="{6612671F-6D13-4863-9D75-0E65D56CE2BD}" type="parTrans" cxnId="{3DC5D8DA-F9F8-4FBA-A82B-1EFE5F57F107}">
      <dgm:prSet/>
      <dgm:spPr/>
      <dgm:t>
        <a:bodyPr/>
        <a:lstStyle/>
        <a:p>
          <a:endParaRPr lang="en-US"/>
        </a:p>
      </dgm:t>
    </dgm:pt>
    <dgm:pt modelId="{1553986B-3E17-4797-989E-4EFE3F18835F}" type="sibTrans" cxnId="{3DC5D8DA-F9F8-4FBA-A82B-1EFE5F57F107}">
      <dgm:prSet/>
      <dgm:spPr/>
      <dgm:t>
        <a:bodyPr/>
        <a:lstStyle/>
        <a:p>
          <a:endParaRPr lang="en-US"/>
        </a:p>
      </dgm:t>
    </dgm:pt>
    <dgm:pt modelId="{DCAE214C-3A65-4A0A-B623-29227E8F49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Protects privacy</a:t>
          </a:r>
        </a:p>
      </dgm:t>
    </dgm:pt>
    <dgm:pt modelId="{29982867-CE05-4C13-9E8B-D82AA65BFDFA}" type="parTrans" cxnId="{8D677278-C2EF-479D-AC5F-C4AE616D7E39}">
      <dgm:prSet/>
      <dgm:spPr/>
      <dgm:t>
        <a:bodyPr/>
        <a:lstStyle/>
        <a:p>
          <a:endParaRPr lang="en-US"/>
        </a:p>
      </dgm:t>
    </dgm:pt>
    <dgm:pt modelId="{3B41C165-F284-4FB7-A56B-F40BFBDCC1E2}" type="sibTrans" cxnId="{8D677278-C2EF-479D-AC5F-C4AE616D7E39}">
      <dgm:prSet/>
      <dgm:spPr/>
      <dgm:t>
        <a:bodyPr/>
        <a:lstStyle/>
        <a:p>
          <a:endParaRPr lang="en-US"/>
        </a:p>
      </dgm:t>
    </dgm:pt>
    <dgm:pt modelId="{5577DF50-5B4A-4370-9D8C-447E1461F942}" type="pres">
      <dgm:prSet presAssocID="{75760E0E-7F0F-403D-A553-1C94FB807918}" presName="root" presStyleCnt="0">
        <dgm:presLayoutVars>
          <dgm:dir/>
          <dgm:resizeHandles val="exact"/>
        </dgm:presLayoutVars>
      </dgm:prSet>
      <dgm:spPr/>
    </dgm:pt>
    <dgm:pt modelId="{9523945B-EB7C-422C-AAD1-54982192CE97}" type="pres">
      <dgm:prSet presAssocID="{CAE591AB-3608-443A-8984-19C372216C33}" presName="compNode" presStyleCnt="0"/>
      <dgm:spPr/>
    </dgm:pt>
    <dgm:pt modelId="{06A18DF0-E92E-4C5D-B570-DAF804450334}" type="pres">
      <dgm:prSet presAssocID="{CAE591AB-3608-443A-8984-19C372216C3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9CB48B8-F68F-458E-B23D-6AE9FE36C5F9}" type="pres">
      <dgm:prSet presAssocID="{CAE591AB-3608-443A-8984-19C372216C33}" presName="spaceRect" presStyleCnt="0"/>
      <dgm:spPr/>
    </dgm:pt>
    <dgm:pt modelId="{D2EEF7D2-AD0E-4BD2-B923-4C7560C9F679}" type="pres">
      <dgm:prSet presAssocID="{CAE591AB-3608-443A-8984-19C372216C33}" presName="textRect" presStyleLbl="revTx" presStyleIdx="0" presStyleCnt="3">
        <dgm:presLayoutVars>
          <dgm:chMax val="1"/>
          <dgm:chPref val="1"/>
        </dgm:presLayoutVars>
      </dgm:prSet>
      <dgm:spPr/>
    </dgm:pt>
    <dgm:pt modelId="{0B0883A8-C629-4216-8F32-C2674AF089E1}" type="pres">
      <dgm:prSet presAssocID="{381C49AE-F290-4FE5-B5A3-D91FA0F4D1F6}" presName="sibTrans" presStyleCnt="0"/>
      <dgm:spPr/>
    </dgm:pt>
    <dgm:pt modelId="{61AB0AEC-D4E8-449A-A73F-FA051D68875B}" type="pres">
      <dgm:prSet presAssocID="{6A3C2E69-E47E-417E-9E0C-50C332C87BEF}" presName="compNode" presStyleCnt="0"/>
      <dgm:spPr/>
    </dgm:pt>
    <dgm:pt modelId="{73355267-8668-4160-A21B-BFF4B1B59A1F}" type="pres">
      <dgm:prSet presAssocID="{6A3C2E69-E47E-417E-9E0C-50C332C87B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985B57-7AA1-42AA-8155-EA2B35E57264}" type="pres">
      <dgm:prSet presAssocID="{6A3C2E69-E47E-417E-9E0C-50C332C87BEF}" presName="spaceRect" presStyleCnt="0"/>
      <dgm:spPr/>
    </dgm:pt>
    <dgm:pt modelId="{1650939D-433C-46B4-BD80-D3E689B8F112}" type="pres">
      <dgm:prSet presAssocID="{6A3C2E69-E47E-417E-9E0C-50C332C87BEF}" presName="textRect" presStyleLbl="revTx" presStyleIdx="1" presStyleCnt="3">
        <dgm:presLayoutVars>
          <dgm:chMax val="1"/>
          <dgm:chPref val="1"/>
        </dgm:presLayoutVars>
      </dgm:prSet>
      <dgm:spPr/>
    </dgm:pt>
    <dgm:pt modelId="{4110A4CD-F64B-472B-98E2-A344C58564C5}" type="pres">
      <dgm:prSet presAssocID="{1553986B-3E17-4797-989E-4EFE3F18835F}" presName="sibTrans" presStyleCnt="0"/>
      <dgm:spPr/>
    </dgm:pt>
    <dgm:pt modelId="{B81E4371-97F1-4885-9094-402E87E200ED}" type="pres">
      <dgm:prSet presAssocID="{DCAE214C-3A65-4A0A-B623-29227E8F49AC}" presName="compNode" presStyleCnt="0"/>
      <dgm:spPr/>
    </dgm:pt>
    <dgm:pt modelId="{8B335338-787B-4A41-82B0-10860E42C4A4}" type="pres">
      <dgm:prSet presAssocID="{DCAE214C-3A65-4A0A-B623-29227E8F49A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2122FF9-9B7A-4E31-824F-A8DB6FE8EEC4}" type="pres">
      <dgm:prSet presAssocID="{DCAE214C-3A65-4A0A-B623-29227E8F49AC}" presName="spaceRect" presStyleCnt="0"/>
      <dgm:spPr/>
    </dgm:pt>
    <dgm:pt modelId="{37D23D03-0DB1-4AAC-B5D2-724BD676945C}" type="pres">
      <dgm:prSet presAssocID="{DCAE214C-3A65-4A0A-B623-29227E8F49A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A934E46-1386-47CC-878A-7D2831CC82A7}" type="presOf" srcId="{75760E0E-7F0F-403D-A553-1C94FB807918}" destId="{5577DF50-5B4A-4370-9D8C-447E1461F942}" srcOrd="0" destOrd="0" presId="urn:microsoft.com/office/officeart/2018/2/layout/IconLabelList"/>
    <dgm:cxn modelId="{BCC36947-EB0C-414B-8A8A-8A021DF316F0}" type="presOf" srcId="{DCAE214C-3A65-4A0A-B623-29227E8F49AC}" destId="{37D23D03-0DB1-4AAC-B5D2-724BD676945C}" srcOrd="0" destOrd="0" presId="urn:microsoft.com/office/officeart/2018/2/layout/IconLabelList"/>
    <dgm:cxn modelId="{8D677278-C2EF-479D-AC5F-C4AE616D7E39}" srcId="{75760E0E-7F0F-403D-A553-1C94FB807918}" destId="{DCAE214C-3A65-4A0A-B623-29227E8F49AC}" srcOrd="2" destOrd="0" parTransId="{29982867-CE05-4C13-9E8B-D82AA65BFDFA}" sibTransId="{3B41C165-F284-4FB7-A56B-F40BFBDCC1E2}"/>
    <dgm:cxn modelId="{05CF0E9A-8079-4536-BB0D-28CBC75D5295}" type="presOf" srcId="{6A3C2E69-E47E-417E-9E0C-50C332C87BEF}" destId="{1650939D-433C-46B4-BD80-D3E689B8F112}" srcOrd="0" destOrd="0" presId="urn:microsoft.com/office/officeart/2018/2/layout/IconLabelList"/>
    <dgm:cxn modelId="{793427C7-6E10-4733-B0B4-A8B90858435B}" type="presOf" srcId="{CAE591AB-3608-443A-8984-19C372216C33}" destId="{D2EEF7D2-AD0E-4BD2-B923-4C7560C9F679}" srcOrd="0" destOrd="0" presId="urn:microsoft.com/office/officeart/2018/2/layout/IconLabelList"/>
    <dgm:cxn modelId="{3DC5D8DA-F9F8-4FBA-A82B-1EFE5F57F107}" srcId="{75760E0E-7F0F-403D-A553-1C94FB807918}" destId="{6A3C2E69-E47E-417E-9E0C-50C332C87BEF}" srcOrd="1" destOrd="0" parTransId="{6612671F-6D13-4863-9D75-0E65D56CE2BD}" sibTransId="{1553986B-3E17-4797-989E-4EFE3F18835F}"/>
    <dgm:cxn modelId="{D49426E5-E380-4252-AF20-605BCF42CACE}" srcId="{75760E0E-7F0F-403D-A553-1C94FB807918}" destId="{CAE591AB-3608-443A-8984-19C372216C33}" srcOrd="0" destOrd="0" parTransId="{01D9C07B-5A44-43E3-9EC7-CD36AA7F9135}" sibTransId="{381C49AE-F290-4FE5-B5A3-D91FA0F4D1F6}"/>
    <dgm:cxn modelId="{9603F67D-09EA-4E4A-A6CE-9C09494D31EF}" type="presParOf" srcId="{5577DF50-5B4A-4370-9D8C-447E1461F942}" destId="{9523945B-EB7C-422C-AAD1-54982192CE97}" srcOrd="0" destOrd="0" presId="urn:microsoft.com/office/officeart/2018/2/layout/IconLabelList"/>
    <dgm:cxn modelId="{D09C93FE-E0DD-4461-BA69-2BFB2A2097F2}" type="presParOf" srcId="{9523945B-EB7C-422C-AAD1-54982192CE97}" destId="{06A18DF0-E92E-4C5D-B570-DAF804450334}" srcOrd="0" destOrd="0" presId="urn:microsoft.com/office/officeart/2018/2/layout/IconLabelList"/>
    <dgm:cxn modelId="{79C5AE87-8BB3-48D1-B8C3-44C300FD14BC}" type="presParOf" srcId="{9523945B-EB7C-422C-AAD1-54982192CE97}" destId="{C9CB48B8-F68F-458E-B23D-6AE9FE36C5F9}" srcOrd="1" destOrd="0" presId="urn:microsoft.com/office/officeart/2018/2/layout/IconLabelList"/>
    <dgm:cxn modelId="{A5ACCB92-66F4-42F6-9D1D-54B5F3E07239}" type="presParOf" srcId="{9523945B-EB7C-422C-AAD1-54982192CE97}" destId="{D2EEF7D2-AD0E-4BD2-B923-4C7560C9F679}" srcOrd="2" destOrd="0" presId="urn:microsoft.com/office/officeart/2018/2/layout/IconLabelList"/>
    <dgm:cxn modelId="{ADA510A1-FA29-43C9-8D43-1C6842922CB5}" type="presParOf" srcId="{5577DF50-5B4A-4370-9D8C-447E1461F942}" destId="{0B0883A8-C629-4216-8F32-C2674AF089E1}" srcOrd="1" destOrd="0" presId="urn:microsoft.com/office/officeart/2018/2/layout/IconLabelList"/>
    <dgm:cxn modelId="{BD69ABD2-3CCE-4D37-813C-BB1D2D03BFFD}" type="presParOf" srcId="{5577DF50-5B4A-4370-9D8C-447E1461F942}" destId="{61AB0AEC-D4E8-449A-A73F-FA051D68875B}" srcOrd="2" destOrd="0" presId="urn:microsoft.com/office/officeart/2018/2/layout/IconLabelList"/>
    <dgm:cxn modelId="{3EF899F3-DE2E-4D3C-B590-FD307B903AF0}" type="presParOf" srcId="{61AB0AEC-D4E8-449A-A73F-FA051D68875B}" destId="{73355267-8668-4160-A21B-BFF4B1B59A1F}" srcOrd="0" destOrd="0" presId="urn:microsoft.com/office/officeart/2018/2/layout/IconLabelList"/>
    <dgm:cxn modelId="{DDC12181-784F-479E-9529-52A6072C650B}" type="presParOf" srcId="{61AB0AEC-D4E8-449A-A73F-FA051D68875B}" destId="{F7985B57-7AA1-42AA-8155-EA2B35E57264}" srcOrd="1" destOrd="0" presId="urn:microsoft.com/office/officeart/2018/2/layout/IconLabelList"/>
    <dgm:cxn modelId="{FCC824E3-0CA9-4069-B1B7-253271E5437E}" type="presParOf" srcId="{61AB0AEC-D4E8-449A-A73F-FA051D68875B}" destId="{1650939D-433C-46B4-BD80-D3E689B8F112}" srcOrd="2" destOrd="0" presId="urn:microsoft.com/office/officeart/2018/2/layout/IconLabelList"/>
    <dgm:cxn modelId="{6FD97B30-8C2B-4AA8-8F1C-5E57A7523BA0}" type="presParOf" srcId="{5577DF50-5B4A-4370-9D8C-447E1461F942}" destId="{4110A4CD-F64B-472B-98E2-A344C58564C5}" srcOrd="3" destOrd="0" presId="urn:microsoft.com/office/officeart/2018/2/layout/IconLabelList"/>
    <dgm:cxn modelId="{4C638217-D628-4B0F-9D32-8C48174DBA4D}" type="presParOf" srcId="{5577DF50-5B4A-4370-9D8C-447E1461F942}" destId="{B81E4371-97F1-4885-9094-402E87E200ED}" srcOrd="4" destOrd="0" presId="urn:microsoft.com/office/officeart/2018/2/layout/IconLabelList"/>
    <dgm:cxn modelId="{66641A79-A738-4AD4-BFCC-CA9F01B8C20C}" type="presParOf" srcId="{B81E4371-97F1-4885-9094-402E87E200ED}" destId="{8B335338-787B-4A41-82B0-10860E42C4A4}" srcOrd="0" destOrd="0" presId="urn:microsoft.com/office/officeart/2018/2/layout/IconLabelList"/>
    <dgm:cxn modelId="{16BE00F3-48E4-4388-BDDF-63BE39022B0F}" type="presParOf" srcId="{B81E4371-97F1-4885-9094-402E87E200ED}" destId="{12122FF9-9B7A-4E31-824F-A8DB6FE8EEC4}" srcOrd="1" destOrd="0" presId="urn:microsoft.com/office/officeart/2018/2/layout/IconLabelList"/>
    <dgm:cxn modelId="{2F4FF7CA-BDCC-448E-ACEE-B5F619617A29}" type="presParOf" srcId="{B81E4371-97F1-4885-9094-402E87E200ED}" destId="{37D23D03-0DB1-4AAC-B5D2-724BD676945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C4F03-8DDC-44EB-AC52-42269E532081}">
      <dsp:nvSpPr>
        <dsp:cNvPr id="0" name=""/>
        <dsp:cNvSpPr/>
      </dsp:nvSpPr>
      <dsp:spPr>
        <a:xfrm>
          <a:off x="0" y="1566"/>
          <a:ext cx="4708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619A15-D2D8-46DF-9063-B15CEF3A42B3}">
      <dsp:nvSpPr>
        <dsp:cNvPr id="0" name=""/>
        <dsp:cNvSpPr/>
      </dsp:nvSpPr>
      <dsp:spPr>
        <a:xfrm>
          <a:off x="0" y="1566"/>
          <a:ext cx="4708706" cy="1068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Improving patient safety   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   (Sharkiya,2023).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66"/>
        <a:ext cx="4708706" cy="1068241"/>
      </dsp:txXfrm>
    </dsp:sp>
    <dsp:sp modelId="{1C7ADB1A-9C12-42ED-8143-983905128FFD}">
      <dsp:nvSpPr>
        <dsp:cNvPr id="0" name=""/>
        <dsp:cNvSpPr/>
      </dsp:nvSpPr>
      <dsp:spPr>
        <a:xfrm>
          <a:off x="0" y="1069807"/>
          <a:ext cx="4708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04D9469-79BA-4E86-B12F-941135BCA44B}">
      <dsp:nvSpPr>
        <dsp:cNvPr id="0" name=""/>
        <dsp:cNvSpPr/>
      </dsp:nvSpPr>
      <dsp:spPr>
        <a:xfrm>
          <a:off x="0" y="1069807"/>
          <a:ext cx="4708706" cy="1068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Understanding patient needs.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(Medical Protection, 2025)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69807"/>
        <a:ext cx="4708706" cy="1068241"/>
      </dsp:txXfrm>
    </dsp:sp>
    <dsp:sp modelId="{5464F23F-557B-44BE-8281-439F89E37A23}">
      <dsp:nvSpPr>
        <dsp:cNvPr id="0" name=""/>
        <dsp:cNvSpPr/>
      </dsp:nvSpPr>
      <dsp:spPr>
        <a:xfrm>
          <a:off x="0" y="2138048"/>
          <a:ext cx="470870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977E32-45E4-4179-A60A-59CEE5F6551A}">
      <dsp:nvSpPr>
        <dsp:cNvPr id="0" name=""/>
        <dsp:cNvSpPr/>
      </dsp:nvSpPr>
      <dsp:spPr>
        <a:xfrm>
          <a:off x="0" y="2138048"/>
          <a:ext cx="4708706" cy="1068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Supporting wellbeing.</a:t>
          </a:r>
          <a:endParaRPr lang="en-US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38048"/>
        <a:ext cx="4708706" cy="1068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18DF0-E92E-4C5D-B570-DAF804450334}">
      <dsp:nvSpPr>
        <dsp:cNvPr id="0" name=""/>
        <dsp:cNvSpPr/>
      </dsp:nvSpPr>
      <dsp:spPr>
        <a:xfrm>
          <a:off x="1758224" y="299491"/>
          <a:ext cx="1040333" cy="1040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EF7D2-AD0E-4BD2-B923-4C7560C9F679}">
      <dsp:nvSpPr>
        <dsp:cNvPr id="0" name=""/>
        <dsp:cNvSpPr/>
      </dsp:nvSpPr>
      <dsp:spPr>
        <a:xfrm>
          <a:off x="1122464" y="1682732"/>
          <a:ext cx="2311852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Supports teamwork</a:t>
          </a:r>
        </a:p>
      </dsp:txBody>
      <dsp:txXfrm>
        <a:off x="1122464" y="1682732"/>
        <a:ext cx="2311852" cy="900000"/>
      </dsp:txXfrm>
    </dsp:sp>
    <dsp:sp modelId="{73355267-8668-4160-A21B-BFF4B1B59A1F}">
      <dsp:nvSpPr>
        <dsp:cNvPr id="0" name=""/>
        <dsp:cNvSpPr/>
      </dsp:nvSpPr>
      <dsp:spPr>
        <a:xfrm>
          <a:off x="4474650" y="299491"/>
          <a:ext cx="1040333" cy="1040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0939D-433C-46B4-BD80-D3E689B8F112}">
      <dsp:nvSpPr>
        <dsp:cNvPr id="0" name=""/>
        <dsp:cNvSpPr/>
      </dsp:nvSpPr>
      <dsp:spPr>
        <a:xfrm>
          <a:off x="3838890" y="1682732"/>
          <a:ext cx="2311852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Builds trust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(Quality Compliance system, 2024)</a:t>
          </a:r>
        </a:p>
      </dsp:txBody>
      <dsp:txXfrm>
        <a:off x="3838890" y="1682732"/>
        <a:ext cx="2311852" cy="900000"/>
      </dsp:txXfrm>
    </dsp:sp>
    <dsp:sp modelId="{8B335338-787B-4A41-82B0-10860E42C4A4}">
      <dsp:nvSpPr>
        <dsp:cNvPr id="0" name=""/>
        <dsp:cNvSpPr/>
      </dsp:nvSpPr>
      <dsp:spPr>
        <a:xfrm>
          <a:off x="7191076" y="299491"/>
          <a:ext cx="1040333" cy="1040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23D03-0DB1-4AAC-B5D2-724BD676945C}">
      <dsp:nvSpPr>
        <dsp:cNvPr id="0" name=""/>
        <dsp:cNvSpPr/>
      </dsp:nvSpPr>
      <dsp:spPr>
        <a:xfrm>
          <a:off x="6555317" y="1682732"/>
          <a:ext cx="2311852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Protects privacy</a:t>
          </a:r>
        </a:p>
      </dsp:txBody>
      <dsp:txXfrm>
        <a:off x="6555317" y="1682732"/>
        <a:ext cx="2311852" cy="90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162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23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476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757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163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51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28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193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0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687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131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963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3557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804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8137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09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817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008460-8B2F-4AAA-A4E2-10730069204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91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6" r:id="rId1"/>
    <p:sldLayoutId id="2147484017" r:id="rId2"/>
    <p:sldLayoutId id="2147484018" r:id="rId3"/>
    <p:sldLayoutId id="2147484019" r:id="rId4"/>
    <p:sldLayoutId id="2147484020" r:id="rId5"/>
    <p:sldLayoutId id="2147484021" r:id="rId6"/>
    <p:sldLayoutId id="2147484022" r:id="rId7"/>
    <p:sldLayoutId id="2147484023" r:id="rId8"/>
    <p:sldLayoutId id="2147484024" r:id="rId9"/>
    <p:sldLayoutId id="2147484025" r:id="rId10"/>
    <p:sldLayoutId id="2147484026" r:id="rId11"/>
    <p:sldLayoutId id="2147484027" r:id="rId12"/>
    <p:sldLayoutId id="2147484028" r:id="rId13"/>
    <p:sldLayoutId id="2147484029" r:id="rId14"/>
    <p:sldLayoutId id="2147484030" r:id="rId15"/>
    <p:sldLayoutId id="2147484031" r:id="rId16"/>
    <p:sldLayoutId id="214748403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nalysis-b-2-c-social-media-communication-german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ynextmove.org/profile/summary/29-1215.00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mospacientes.com/noticias/sanidad/necesidad-de-reabrir-los-centros-terapeuticos-para-la-demencia/attachment/atencion-paciente-alzheimer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doorway.blogspot.com/2018/07/aprns-and-21st-century-american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calprotection.org/uk/advice-centre-articles/guide-to-communication" TargetMode="External"/><Relationship Id="rId2" Type="http://schemas.openxmlformats.org/officeDocument/2006/relationships/hyperlink" Target="https://pressbooks.library.torontomu.ca/communicationnursing/chapter/transaction-model-of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westernpacific/initiatives/Communication-for-Health-C4H" TargetMode="External"/><Relationship Id="rId5" Type="http://schemas.openxmlformats.org/officeDocument/2006/relationships/hyperlink" Target="https://bmchealthservres.biomedcentral.com/articles/10.1186/s12913-023-09869-8" TargetMode="External"/><Relationship Id="rId4" Type="http://schemas.openxmlformats.org/officeDocument/2006/relationships/hyperlink" Target="https://www.qcs.co.uk/effective-communication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9BBD5-0C1E-D5CA-C4AE-D8235B4F6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428" y="1112108"/>
            <a:ext cx="3754169" cy="463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cap="none" spc="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A59FF5-6A37-3093-FA66-7A1BFD528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5415" y="1516284"/>
            <a:ext cx="5909901" cy="339138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Ahlam Bchini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2439423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 Health and Social Care (LCHS 4009)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Self 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271358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31E5C03-8A8D-0932-DAC8-694EE44D4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780585"/>
            <a:ext cx="10018713" cy="95900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Health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Social Care</a:t>
            </a:r>
          </a:p>
        </p:txBody>
      </p:sp>
      <p:sp>
        <p:nvSpPr>
          <p:cNvPr id="72" name="Content Placeholder 6">
            <a:extLst>
              <a:ext uri="{FF2B5EF4-FFF2-40B4-BE49-F238E27FC236}">
                <a16:creationId xmlns:a16="http://schemas.microsoft.com/office/drawing/2014/main" id="{190EDD81-A9BD-B7ED-6125-A7DB94558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9064" y="2716377"/>
            <a:ext cx="5263377" cy="383122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Communication: Exchange of information, ideas, feeling and thoughts between people.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It can be;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Verbal (speaking)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Nonverbal (body language)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Written (reports, messages)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Listening 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Communication is a powerful tool in health care that improves knowledge, attitude and health outcomes.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(WHO, 2026).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2BD53AE4-CE42-FEC1-5F73-0C4B1DAE3B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090" r="15044" b="3"/>
          <a:stretch>
            <a:fillRect/>
          </a:stretch>
        </p:blipFill>
        <p:spPr>
          <a:xfrm>
            <a:off x="7662441" y="2546430"/>
            <a:ext cx="4126788" cy="3831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323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31DBE-C363-DB07-3DAE-3F154850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45328"/>
            <a:ext cx="10547855" cy="1851102"/>
          </a:xfrm>
        </p:spPr>
        <p:txBody>
          <a:bodyPr>
            <a:normAutofit/>
          </a:bodyPr>
          <a:lstStyle/>
          <a:p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in Health and Social Care Important ?</a:t>
            </a:r>
          </a:p>
        </p:txBody>
      </p:sp>
      <p:graphicFrame>
        <p:nvGraphicFramePr>
          <p:cNvPr id="47" name="Content Placeholder 3">
            <a:extLst>
              <a:ext uri="{FF2B5EF4-FFF2-40B4-BE49-F238E27FC236}">
                <a16:creationId xmlns:a16="http://schemas.microsoft.com/office/drawing/2014/main" id="{D3904976-5EF3-41ED-EA79-952EE73A36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8105806"/>
              </p:ext>
            </p:extLst>
          </p:nvPr>
        </p:nvGraphicFramePr>
        <p:xfrm>
          <a:off x="2049532" y="3255615"/>
          <a:ext cx="4708706" cy="3207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6" name="Picture 35" descr="A doctor and a patient talking&#10;&#10;AI-generated content may be incorrect.">
            <a:extLst>
              <a:ext uri="{FF2B5EF4-FFF2-40B4-BE49-F238E27FC236}">
                <a16:creationId xmlns:a16="http://schemas.microsoft.com/office/drawing/2014/main" id="{8889B58F-D865-7C87-DEA8-290B755A93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5440" r="2" b="2"/>
          <a:stretch>
            <a:fillRect/>
          </a:stretch>
        </p:blipFill>
        <p:spPr>
          <a:xfrm>
            <a:off x="7221241" y="2534857"/>
            <a:ext cx="4708706" cy="3518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519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C2CD-821C-236E-ED1A-BFAC23253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039" y="1293541"/>
            <a:ext cx="11151219" cy="947854"/>
          </a:xfrm>
        </p:spPr>
        <p:txBody>
          <a:bodyPr>
            <a:normAutofit/>
          </a:bodyPr>
          <a:lstStyle/>
          <a:p>
            <a:r>
              <a:rPr lang="en-GB" b="1" dirty="0"/>
              <a:t>Relevance of Communication to Care  Practice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49CF2A3-323D-6601-87E2-066AF8651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92560"/>
              </p:ext>
            </p:extLst>
          </p:nvPr>
        </p:nvGraphicFramePr>
        <p:xfrm>
          <a:off x="1516566" y="3088888"/>
          <a:ext cx="9989634" cy="2882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3466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155C3-6507-CD0D-98B5-A68C99F9A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5620" y="4615136"/>
            <a:ext cx="7261323" cy="1679570"/>
          </a:xfrm>
        </p:spPr>
        <p:txBody>
          <a:bodyPr vert="horz" lIns="91440" tIns="45720" rIns="91440" bIns="45720" rtlCol="0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ommunication is two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way process and continuous, both sender and receiver are active at the same time, it included verbal and non-verbal messages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 influenced by emotions, experiences and environment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i="0" kern="1200" dirty="0" err="1">
                <a:latin typeface="Arial" panose="020B0604020202020204" pitchFamily="34" charset="0"/>
                <a:cs typeface="Arial" panose="020B0604020202020204" pitchFamily="34" charset="0"/>
              </a:rPr>
              <a:t>Barnlund</a:t>
            </a:r>
            <a: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  <a:t>, 1970).</a:t>
            </a:r>
            <a:b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i="0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Barnlund’s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model is useful, as it improves interactions and relationships in care settings.</a:t>
            </a:r>
            <a:endParaRPr lang="en-US" sz="1600" i="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a medical model&#10;&#10;AI-generated content may be incorrect.">
            <a:extLst>
              <a:ext uri="{FF2B5EF4-FFF2-40B4-BE49-F238E27FC236}">
                <a16:creationId xmlns:a16="http://schemas.microsoft.com/office/drawing/2014/main" id="{733E0C68-E766-429D-F944-2D35AC19B7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" r="1" b="22883"/>
          <a:stretch>
            <a:fillRect/>
          </a:stretch>
        </p:blipFill>
        <p:spPr>
          <a:xfrm>
            <a:off x="4235513" y="272143"/>
            <a:ext cx="7570664" cy="401958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39934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A9B5B-4FB6-B982-187C-919A6049B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972" y="219919"/>
            <a:ext cx="10687349" cy="1337757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Real-Life Example (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Barnlund’s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Transactional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0D39C-8555-EDCA-D2F6-F6FB05430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237" y="1334707"/>
            <a:ext cx="4488763" cy="12270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0B0F0-1BB8-9899-367F-A63298904768}"/>
              </a:ext>
            </a:extLst>
          </p:cNvPr>
          <p:cNvSpPr txBox="1"/>
          <p:nvPr/>
        </p:nvSpPr>
        <p:spPr>
          <a:xfrm>
            <a:off x="1878645" y="1794804"/>
            <a:ext cx="5495569" cy="48885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Ms Jenny is a resident in a care home ; 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feel confused, anxious and refuses to take  medication.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Care worker approaches her calmy, uses gentle tone and reassuring body language.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 distraction to create a calm environment.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Askes about her anxious, listens carefully, and reassures her to helps her feel safe.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care worker Observes non-verbal cues, gives Ms Jenny her medication when she is calm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and respective.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It shows two-way, continuous communication, as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Barnlund’s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Model explains, where both the care worker and Ms Jenny influence the outcome.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nurse talking to an old person&#10;&#10;AI-generated content may be incorrect.">
            <a:extLst>
              <a:ext uri="{FF2B5EF4-FFF2-40B4-BE49-F238E27FC236}">
                <a16:creationId xmlns:a16="http://schemas.microsoft.com/office/drawing/2014/main" id="{083E728A-E118-FFBE-9D46-9B9AC0CEC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5571" y="2048719"/>
            <a:ext cx="4410750" cy="4809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269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64080D6-34DE-4277-97CC-2FB381284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nurse touching a patient's shoulder&#10;&#10;AI-generated content may be incorrect.">
            <a:extLst>
              <a:ext uri="{FF2B5EF4-FFF2-40B4-BE49-F238E27FC236}">
                <a16:creationId xmlns:a16="http://schemas.microsoft.com/office/drawing/2014/main" id="{7652E8A4-5938-EC14-BD65-35FC0536D6B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>
            <a:fillRect/>
          </a:stretch>
        </p:blipFill>
        <p:spPr>
          <a:xfrm>
            <a:off x="20" y="-4763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83580A-4C3E-BE5C-0358-863C2BF72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58" y="3292993"/>
            <a:ext cx="8239473" cy="26733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US" sz="4200" dirty="0"/>
            </a:b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Conclusion:             </a:t>
            </a:r>
            <a:br>
              <a:rPr lang="en-US" sz="4200" dirty="0"/>
            </a:br>
            <a:br>
              <a:rPr lang="en-US" sz="4200" dirty="0"/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a critical skill in Health and Social Care.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 is a way to show compassion, empathy and care every single day.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4247818-8AC1-BACB-7CB5-2462C3C5A969}"/>
              </a:ext>
            </a:extLst>
          </p:cNvPr>
          <p:cNvSpPr txBox="1">
            <a:spLocks/>
          </p:cNvSpPr>
          <p:nvPr/>
        </p:nvSpPr>
        <p:spPr bwMode="gray">
          <a:xfrm>
            <a:off x="1078754" y="3531809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41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D2D20-2E06-A86D-2474-1D92D5CF8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2867" y="685800"/>
            <a:ext cx="9630157" cy="74639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99B08-D385-769D-3517-E7566F58E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0" y="1948544"/>
            <a:ext cx="9862457" cy="461554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Barnlund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C. (1970) ‘A transactional model of communication’, in Sereno, K. K. and Mortensen, C. C. (eds)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Foundations of Communication Theory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York, NY: Harper &amp; Row. Available at: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https://pressbooks.library.torontomu.ca/communicationnursing/chapter/transaction-model-of-communication/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8 February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/>
              <a:t>Medical Protection (2025) </a:t>
            </a:r>
            <a:r>
              <a:rPr lang="en-GB" sz="1200" i="1" dirty="0"/>
              <a:t>Communication – an essential guide</a:t>
            </a:r>
            <a:r>
              <a:rPr lang="en-GB" sz="1200" dirty="0"/>
              <a:t>. Available at: </a:t>
            </a:r>
            <a:r>
              <a:rPr lang="en-GB" sz="1200" dirty="0">
                <a:hlinkClick r:id="rId3"/>
              </a:rPr>
              <a:t>https://www.medicalprotection.org/uk/advice-centre-articles/guide-to-communication</a:t>
            </a:r>
            <a:r>
              <a:rPr lang="en-GB" sz="1200" dirty="0"/>
              <a:t> (Accessed: 8 February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/>
              <a:t>Quality Compliance Systems (2024) </a:t>
            </a:r>
            <a:r>
              <a:rPr lang="en-GB" sz="1200" i="1" dirty="0"/>
              <a:t>Effective communication in health and social care</a:t>
            </a:r>
            <a:r>
              <a:rPr lang="en-GB" sz="1200" dirty="0"/>
              <a:t>. Available at: </a:t>
            </a:r>
            <a:r>
              <a:rPr lang="en-GB" sz="1200" dirty="0">
                <a:hlinkClick r:id="rId4"/>
              </a:rPr>
              <a:t>https://www.qcs.co.uk/effective-communication-in-health-and-social-care/</a:t>
            </a:r>
            <a:r>
              <a:rPr lang="en-GB" sz="1200" dirty="0"/>
              <a:t> (Accessed: 8 February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Sharkiya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 H. (2023) ‘Quality communication can improve patient-centred health outcomes among older patients: a rapid review’,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23, Article 886. Available at: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https://bmchealthservres.biomedcentral.com/articles/10.1186/s12913-023-09869-8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8 February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/>
              <a:t>World Health Organization (n.d.) </a:t>
            </a:r>
            <a:r>
              <a:rPr lang="en-GB" sz="1200" i="1" dirty="0"/>
              <a:t>Communication for Health (C4H)</a:t>
            </a:r>
            <a:r>
              <a:rPr lang="en-GB" sz="1200" dirty="0"/>
              <a:t>. Available at: </a:t>
            </a:r>
            <a:r>
              <a:rPr lang="en-GB" sz="1200" dirty="0">
                <a:hlinkClick r:id="rId6"/>
              </a:rPr>
              <a:t>https://www.who.int/westernpacific/initiatives/Communication-for-Health-C4H</a:t>
            </a:r>
            <a:r>
              <a:rPr lang="en-GB" sz="1200" dirty="0"/>
              <a:t> (Accessed: 8 February 2026).</a:t>
            </a:r>
            <a:br>
              <a:rPr lang="en-GB" sz="1200" dirty="0"/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827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4529</TotalTime>
  <Words>586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Corbel</vt:lpstr>
      <vt:lpstr>Wingdings</vt:lpstr>
      <vt:lpstr>Parallax</vt:lpstr>
      <vt:lpstr> </vt:lpstr>
      <vt:lpstr>Effective Communication in Health  and Social Care</vt:lpstr>
      <vt:lpstr>Why is Communication in Health and Social Care Important ?</vt:lpstr>
      <vt:lpstr>Relevance of Communication to Care  Practice</vt:lpstr>
      <vt:lpstr> Communication is two-way process and continuous, both sender and receiver are active at the same time, it included verbal and non-verbal messages, feedback, influenced by emotions, experiences and environment  (Barnlund, 1970).  Barnlund’s model is useful, as it improves interactions and relationships in care settings.</vt:lpstr>
      <vt:lpstr>Real-Life Example (Barnlund’s Transactional Model)</vt:lpstr>
      <vt:lpstr> Conclusion:               Effective communication is a critical skill in Health and Social Care. It is a way to show compassion, empathy and care every single day.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Ahlam Bchini (2439423)</dc:creator>
  <cp:lastModifiedBy>Ahlam Bchini (2439423)</cp:lastModifiedBy>
  <cp:revision>12</cp:revision>
  <dcterms:created xsi:type="dcterms:W3CDTF">2026-01-23T18:21:49Z</dcterms:created>
  <dcterms:modified xsi:type="dcterms:W3CDTF">2026-02-22T19:03:41Z</dcterms:modified>
</cp:coreProperties>
</file>