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5" r:id="rId4"/>
    <p:sldId id="291" r:id="rId5"/>
    <p:sldId id="274" r:id="rId6"/>
    <p:sldId id="279" r:id="rId7"/>
    <p:sldId id="259" r:id="rId8"/>
    <p:sldId id="265" r:id="rId9"/>
    <p:sldId id="262" r:id="rId10"/>
    <p:sldId id="278" r:id="rId11"/>
    <p:sldId id="281" r:id="rId12"/>
    <p:sldId id="282" r:id="rId13"/>
    <p:sldId id="283" r:id="rId14"/>
    <p:sldId id="284" r:id="rId15"/>
    <p:sldId id="285" r:id="rId16"/>
    <p:sldId id="286" r:id="rId17"/>
    <p:sldId id="258" r:id="rId18"/>
    <p:sldId id="280" r:id="rId19"/>
    <p:sldId id="268" r:id="rId20"/>
    <p:sldId id="263" r:id="rId21"/>
    <p:sldId id="260" r:id="rId22"/>
    <p:sldId id="261" r:id="rId23"/>
    <p:sldId id="267" r:id="rId24"/>
    <p:sldId id="276" r:id="rId25"/>
    <p:sldId id="287" r:id="rId26"/>
    <p:sldId id="269" r:id="rId27"/>
    <p:sldId id="289" r:id="rId28"/>
    <p:sldId id="288" r:id="rId29"/>
    <p:sldId id="277" r:id="rId30"/>
    <p:sldId id="290" r:id="rId31"/>
    <p:sldId id="272"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2" d="100"/>
          <a:sy n="62" d="100"/>
        </p:scale>
        <p:origin x="77"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6D4E0-FF4E-4AF7-A285-0678EA44329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7369423-DCA3-4DC9-B9E9-EAB066B97779}">
      <dgm:prSet/>
      <dgm:spPr/>
      <dgm:t>
        <a:bodyPr/>
        <a:lstStyle/>
        <a:p>
          <a:r>
            <a:rPr lang="en-GB"/>
            <a:t>Encounter</a:t>
          </a:r>
          <a:endParaRPr lang="en-US"/>
        </a:p>
      </dgm:t>
    </dgm:pt>
    <dgm:pt modelId="{0C808399-DF7C-468C-9EBD-2463894F37AE}" type="parTrans" cxnId="{73DB8636-321B-4701-A72A-088A29CEEC1B}">
      <dgm:prSet/>
      <dgm:spPr/>
      <dgm:t>
        <a:bodyPr/>
        <a:lstStyle/>
        <a:p>
          <a:endParaRPr lang="en-US"/>
        </a:p>
      </dgm:t>
    </dgm:pt>
    <dgm:pt modelId="{5971EF01-CFCF-4C3F-A69C-F65D14BEC2E8}" type="sibTrans" cxnId="{73DB8636-321B-4701-A72A-088A29CEEC1B}">
      <dgm:prSet/>
      <dgm:spPr/>
      <dgm:t>
        <a:bodyPr/>
        <a:lstStyle/>
        <a:p>
          <a:endParaRPr lang="en-US"/>
        </a:p>
      </dgm:t>
    </dgm:pt>
    <dgm:pt modelId="{40B0DBBB-F477-4002-9087-1DB344F332EC}">
      <dgm:prSet/>
      <dgm:spPr/>
      <dgm:t>
        <a:bodyPr/>
        <a:lstStyle/>
        <a:p>
          <a:r>
            <a:rPr lang="en-GB"/>
            <a:t>Amend</a:t>
          </a:r>
          <a:endParaRPr lang="en-US"/>
        </a:p>
      </dgm:t>
    </dgm:pt>
    <dgm:pt modelId="{22561FD5-D411-4242-A671-62E39624BBA8}" type="parTrans" cxnId="{7A26BADE-94FE-4822-B684-228E15D8D44D}">
      <dgm:prSet/>
      <dgm:spPr/>
      <dgm:t>
        <a:bodyPr/>
        <a:lstStyle/>
        <a:p>
          <a:endParaRPr lang="en-US"/>
        </a:p>
      </dgm:t>
    </dgm:pt>
    <dgm:pt modelId="{8DEB6F28-A07D-494E-B69E-AC20068E8265}" type="sibTrans" cxnId="{7A26BADE-94FE-4822-B684-228E15D8D44D}">
      <dgm:prSet/>
      <dgm:spPr/>
      <dgm:t>
        <a:bodyPr/>
        <a:lstStyle/>
        <a:p>
          <a:endParaRPr lang="en-US"/>
        </a:p>
      </dgm:t>
    </dgm:pt>
    <dgm:pt modelId="{5DF01CC6-852C-43CD-9927-BC0B4C3AEC0D}">
      <dgm:prSet/>
      <dgm:spPr/>
      <dgm:t>
        <a:bodyPr/>
        <a:lstStyle/>
        <a:p>
          <a:r>
            <a:rPr lang="en-GB"/>
            <a:t>Reintegration</a:t>
          </a:r>
          <a:endParaRPr lang="en-US"/>
        </a:p>
      </dgm:t>
    </dgm:pt>
    <dgm:pt modelId="{34C987F7-A630-4D0F-91DA-03F394071794}" type="parTrans" cxnId="{D9E79B46-A631-49EF-B064-47489E9F8FB6}">
      <dgm:prSet/>
      <dgm:spPr/>
      <dgm:t>
        <a:bodyPr/>
        <a:lstStyle/>
        <a:p>
          <a:endParaRPr lang="en-US"/>
        </a:p>
      </dgm:t>
    </dgm:pt>
    <dgm:pt modelId="{35F59C7E-6028-4F57-A803-BF8D3EAF945C}" type="sibTrans" cxnId="{D9E79B46-A631-49EF-B064-47489E9F8FB6}">
      <dgm:prSet/>
      <dgm:spPr/>
      <dgm:t>
        <a:bodyPr/>
        <a:lstStyle/>
        <a:p>
          <a:endParaRPr lang="en-US"/>
        </a:p>
      </dgm:t>
    </dgm:pt>
    <dgm:pt modelId="{72FD9DF2-87EB-4B4E-8DC3-27C5CCEF7643}">
      <dgm:prSet/>
      <dgm:spPr/>
      <dgm:t>
        <a:bodyPr/>
        <a:lstStyle/>
        <a:p>
          <a:r>
            <a:rPr lang="en-GB"/>
            <a:t>Inclusion</a:t>
          </a:r>
          <a:endParaRPr lang="en-US"/>
        </a:p>
      </dgm:t>
    </dgm:pt>
    <dgm:pt modelId="{43835780-6DB7-434C-91DF-C699A034A6DE}" type="parTrans" cxnId="{5BDA7F36-2917-4DA9-BBC8-7907FE9EBD6F}">
      <dgm:prSet/>
      <dgm:spPr/>
      <dgm:t>
        <a:bodyPr/>
        <a:lstStyle/>
        <a:p>
          <a:endParaRPr lang="en-US"/>
        </a:p>
      </dgm:t>
    </dgm:pt>
    <dgm:pt modelId="{3D0AA185-42BF-402B-85BE-C7978EBD9EE4}" type="sibTrans" cxnId="{5BDA7F36-2917-4DA9-BBC8-7907FE9EBD6F}">
      <dgm:prSet/>
      <dgm:spPr/>
      <dgm:t>
        <a:bodyPr/>
        <a:lstStyle/>
        <a:p>
          <a:endParaRPr lang="en-US"/>
        </a:p>
      </dgm:t>
    </dgm:pt>
    <dgm:pt modelId="{D46FE563-3629-4DED-91EF-8DF438210DA8}" type="pres">
      <dgm:prSet presAssocID="{17B6D4E0-FF4E-4AF7-A285-0678EA44329B}" presName="hierChild1" presStyleCnt="0">
        <dgm:presLayoutVars>
          <dgm:chPref val="1"/>
          <dgm:dir/>
          <dgm:animOne val="branch"/>
          <dgm:animLvl val="lvl"/>
          <dgm:resizeHandles/>
        </dgm:presLayoutVars>
      </dgm:prSet>
      <dgm:spPr/>
    </dgm:pt>
    <dgm:pt modelId="{B18FA3A6-7BCC-4B12-BDE6-C84AD8ADBA11}" type="pres">
      <dgm:prSet presAssocID="{27369423-DCA3-4DC9-B9E9-EAB066B97779}" presName="hierRoot1" presStyleCnt="0"/>
      <dgm:spPr/>
    </dgm:pt>
    <dgm:pt modelId="{7CA00861-BB21-4E7F-964A-FA3E73CDB88A}" type="pres">
      <dgm:prSet presAssocID="{27369423-DCA3-4DC9-B9E9-EAB066B97779}" presName="composite" presStyleCnt="0"/>
      <dgm:spPr/>
    </dgm:pt>
    <dgm:pt modelId="{E85783BE-C7ED-4EC9-8C30-129DB72C00D3}" type="pres">
      <dgm:prSet presAssocID="{27369423-DCA3-4DC9-B9E9-EAB066B97779}" presName="background" presStyleLbl="node0" presStyleIdx="0" presStyleCnt="4"/>
      <dgm:spPr/>
    </dgm:pt>
    <dgm:pt modelId="{50E2788F-9171-4288-ABDA-5F37487A5A0E}" type="pres">
      <dgm:prSet presAssocID="{27369423-DCA3-4DC9-B9E9-EAB066B97779}" presName="text" presStyleLbl="fgAcc0" presStyleIdx="0" presStyleCnt="4">
        <dgm:presLayoutVars>
          <dgm:chPref val="3"/>
        </dgm:presLayoutVars>
      </dgm:prSet>
      <dgm:spPr/>
    </dgm:pt>
    <dgm:pt modelId="{A4404752-4D84-4452-A7F4-5C5C2123D5B8}" type="pres">
      <dgm:prSet presAssocID="{27369423-DCA3-4DC9-B9E9-EAB066B97779}" presName="hierChild2" presStyleCnt="0"/>
      <dgm:spPr/>
    </dgm:pt>
    <dgm:pt modelId="{5FA0428E-8ABE-4073-B0EC-F084BA155AFA}" type="pres">
      <dgm:prSet presAssocID="{40B0DBBB-F477-4002-9087-1DB344F332EC}" presName="hierRoot1" presStyleCnt="0"/>
      <dgm:spPr/>
    </dgm:pt>
    <dgm:pt modelId="{C1689958-7FB4-4EDF-8AFA-CBC3514D421D}" type="pres">
      <dgm:prSet presAssocID="{40B0DBBB-F477-4002-9087-1DB344F332EC}" presName="composite" presStyleCnt="0"/>
      <dgm:spPr/>
    </dgm:pt>
    <dgm:pt modelId="{ACF639C6-CA51-4692-82BD-52504B8A3C04}" type="pres">
      <dgm:prSet presAssocID="{40B0DBBB-F477-4002-9087-1DB344F332EC}" presName="background" presStyleLbl="node0" presStyleIdx="1" presStyleCnt="4"/>
      <dgm:spPr/>
    </dgm:pt>
    <dgm:pt modelId="{F55D7783-B576-4A15-ACB6-BEB05C3C9A17}" type="pres">
      <dgm:prSet presAssocID="{40B0DBBB-F477-4002-9087-1DB344F332EC}" presName="text" presStyleLbl="fgAcc0" presStyleIdx="1" presStyleCnt="4">
        <dgm:presLayoutVars>
          <dgm:chPref val="3"/>
        </dgm:presLayoutVars>
      </dgm:prSet>
      <dgm:spPr/>
    </dgm:pt>
    <dgm:pt modelId="{B3722564-3729-4738-A2A1-430FB526A18C}" type="pres">
      <dgm:prSet presAssocID="{40B0DBBB-F477-4002-9087-1DB344F332EC}" presName="hierChild2" presStyleCnt="0"/>
      <dgm:spPr/>
    </dgm:pt>
    <dgm:pt modelId="{75C6AEC4-4B22-4BCC-991E-702DF289239E}" type="pres">
      <dgm:prSet presAssocID="{5DF01CC6-852C-43CD-9927-BC0B4C3AEC0D}" presName="hierRoot1" presStyleCnt="0"/>
      <dgm:spPr/>
    </dgm:pt>
    <dgm:pt modelId="{93F6BCFB-E966-4633-BF36-BEA6B6FC70B9}" type="pres">
      <dgm:prSet presAssocID="{5DF01CC6-852C-43CD-9927-BC0B4C3AEC0D}" presName="composite" presStyleCnt="0"/>
      <dgm:spPr/>
    </dgm:pt>
    <dgm:pt modelId="{574F5626-4F92-49D7-A99B-87FF764B3A79}" type="pres">
      <dgm:prSet presAssocID="{5DF01CC6-852C-43CD-9927-BC0B4C3AEC0D}" presName="background" presStyleLbl="node0" presStyleIdx="2" presStyleCnt="4"/>
      <dgm:spPr/>
    </dgm:pt>
    <dgm:pt modelId="{86A71EFC-F209-48C5-83CB-2DA944997C02}" type="pres">
      <dgm:prSet presAssocID="{5DF01CC6-852C-43CD-9927-BC0B4C3AEC0D}" presName="text" presStyleLbl="fgAcc0" presStyleIdx="2" presStyleCnt="4">
        <dgm:presLayoutVars>
          <dgm:chPref val="3"/>
        </dgm:presLayoutVars>
      </dgm:prSet>
      <dgm:spPr/>
    </dgm:pt>
    <dgm:pt modelId="{A5B04559-0918-452C-9B27-7CC9A9CEFD8F}" type="pres">
      <dgm:prSet presAssocID="{5DF01CC6-852C-43CD-9927-BC0B4C3AEC0D}" presName="hierChild2" presStyleCnt="0"/>
      <dgm:spPr/>
    </dgm:pt>
    <dgm:pt modelId="{2059A36F-F50C-4BA7-AC92-C3AD181F7D59}" type="pres">
      <dgm:prSet presAssocID="{72FD9DF2-87EB-4B4E-8DC3-27C5CCEF7643}" presName="hierRoot1" presStyleCnt="0"/>
      <dgm:spPr/>
    </dgm:pt>
    <dgm:pt modelId="{A4326033-9F02-4D4C-9004-07E528185916}" type="pres">
      <dgm:prSet presAssocID="{72FD9DF2-87EB-4B4E-8DC3-27C5CCEF7643}" presName="composite" presStyleCnt="0"/>
      <dgm:spPr/>
    </dgm:pt>
    <dgm:pt modelId="{EA3A184A-060A-47C1-84A3-354C971BD71A}" type="pres">
      <dgm:prSet presAssocID="{72FD9DF2-87EB-4B4E-8DC3-27C5CCEF7643}" presName="background" presStyleLbl="node0" presStyleIdx="3" presStyleCnt="4"/>
      <dgm:spPr/>
    </dgm:pt>
    <dgm:pt modelId="{91CB26CC-9BD6-4714-BAB2-1F0423FA785A}" type="pres">
      <dgm:prSet presAssocID="{72FD9DF2-87EB-4B4E-8DC3-27C5CCEF7643}" presName="text" presStyleLbl="fgAcc0" presStyleIdx="3" presStyleCnt="4">
        <dgm:presLayoutVars>
          <dgm:chPref val="3"/>
        </dgm:presLayoutVars>
      </dgm:prSet>
      <dgm:spPr/>
    </dgm:pt>
    <dgm:pt modelId="{A8515361-AA0A-4BAA-9FE3-E909AAE640D6}" type="pres">
      <dgm:prSet presAssocID="{72FD9DF2-87EB-4B4E-8DC3-27C5CCEF7643}" presName="hierChild2" presStyleCnt="0"/>
      <dgm:spPr/>
    </dgm:pt>
  </dgm:ptLst>
  <dgm:cxnLst>
    <dgm:cxn modelId="{F5582C1E-E33F-445D-94B0-2C3323271BFB}" type="presOf" srcId="{72FD9DF2-87EB-4B4E-8DC3-27C5CCEF7643}" destId="{91CB26CC-9BD6-4714-BAB2-1F0423FA785A}" srcOrd="0" destOrd="0" presId="urn:microsoft.com/office/officeart/2005/8/layout/hierarchy1"/>
    <dgm:cxn modelId="{E12F2727-B0C4-4943-BE7B-FC9A47016D6E}" type="presOf" srcId="{27369423-DCA3-4DC9-B9E9-EAB066B97779}" destId="{50E2788F-9171-4288-ABDA-5F37487A5A0E}" srcOrd="0" destOrd="0" presId="urn:microsoft.com/office/officeart/2005/8/layout/hierarchy1"/>
    <dgm:cxn modelId="{5BDA7F36-2917-4DA9-BBC8-7907FE9EBD6F}" srcId="{17B6D4E0-FF4E-4AF7-A285-0678EA44329B}" destId="{72FD9DF2-87EB-4B4E-8DC3-27C5CCEF7643}" srcOrd="3" destOrd="0" parTransId="{43835780-6DB7-434C-91DF-C699A034A6DE}" sibTransId="{3D0AA185-42BF-402B-85BE-C7978EBD9EE4}"/>
    <dgm:cxn modelId="{73DB8636-321B-4701-A72A-088A29CEEC1B}" srcId="{17B6D4E0-FF4E-4AF7-A285-0678EA44329B}" destId="{27369423-DCA3-4DC9-B9E9-EAB066B97779}" srcOrd="0" destOrd="0" parTransId="{0C808399-DF7C-468C-9EBD-2463894F37AE}" sibTransId="{5971EF01-CFCF-4C3F-A69C-F65D14BEC2E8}"/>
    <dgm:cxn modelId="{D9E79B46-A631-49EF-B064-47489E9F8FB6}" srcId="{17B6D4E0-FF4E-4AF7-A285-0678EA44329B}" destId="{5DF01CC6-852C-43CD-9927-BC0B4C3AEC0D}" srcOrd="2" destOrd="0" parTransId="{34C987F7-A630-4D0F-91DA-03F394071794}" sibTransId="{35F59C7E-6028-4F57-A803-BF8D3EAF945C}"/>
    <dgm:cxn modelId="{84DE7C4A-2712-4445-9B53-47FCA79B9CBA}" type="presOf" srcId="{40B0DBBB-F477-4002-9087-1DB344F332EC}" destId="{F55D7783-B576-4A15-ACB6-BEB05C3C9A17}" srcOrd="0" destOrd="0" presId="urn:microsoft.com/office/officeart/2005/8/layout/hierarchy1"/>
    <dgm:cxn modelId="{41FA7853-A34D-4B20-87CD-93EEDAFA54BA}" type="presOf" srcId="{5DF01CC6-852C-43CD-9927-BC0B4C3AEC0D}" destId="{86A71EFC-F209-48C5-83CB-2DA944997C02}" srcOrd="0" destOrd="0" presId="urn:microsoft.com/office/officeart/2005/8/layout/hierarchy1"/>
    <dgm:cxn modelId="{7A26BADE-94FE-4822-B684-228E15D8D44D}" srcId="{17B6D4E0-FF4E-4AF7-A285-0678EA44329B}" destId="{40B0DBBB-F477-4002-9087-1DB344F332EC}" srcOrd="1" destOrd="0" parTransId="{22561FD5-D411-4242-A671-62E39624BBA8}" sibTransId="{8DEB6F28-A07D-494E-B69E-AC20068E8265}"/>
    <dgm:cxn modelId="{DCB589EE-CEC2-4771-A621-50A767417C1D}" type="presOf" srcId="{17B6D4E0-FF4E-4AF7-A285-0678EA44329B}" destId="{D46FE563-3629-4DED-91EF-8DF438210DA8}" srcOrd="0" destOrd="0" presId="urn:microsoft.com/office/officeart/2005/8/layout/hierarchy1"/>
    <dgm:cxn modelId="{3E74DFC2-2976-4A65-8D37-77B93FAEA26A}" type="presParOf" srcId="{D46FE563-3629-4DED-91EF-8DF438210DA8}" destId="{B18FA3A6-7BCC-4B12-BDE6-C84AD8ADBA11}" srcOrd="0" destOrd="0" presId="urn:microsoft.com/office/officeart/2005/8/layout/hierarchy1"/>
    <dgm:cxn modelId="{7A562883-52C5-4BA9-92DF-2E185E277612}" type="presParOf" srcId="{B18FA3A6-7BCC-4B12-BDE6-C84AD8ADBA11}" destId="{7CA00861-BB21-4E7F-964A-FA3E73CDB88A}" srcOrd="0" destOrd="0" presId="urn:microsoft.com/office/officeart/2005/8/layout/hierarchy1"/>
    <dgm:cxn modelId="{A1A402BA-B455-4E6D-ACB5-4997182E4399}" type="presParOf" srcId="{7CA00861-BB21-4E7F-964A-FA3E73CDB88A}" destId="{E85783BE-C7ED-4EC9-8C30-129DB72C00D3}" srcOrd="0" destOrd="0" presId="urn:microsoft.com/office/officeart/2005/8/layout/hierarchy1"/>
    <dgm:cxn modelId="{DAEED106-2DB6-4C60-8407-21F2168F858E}" type="presParOf" srcId="{7CA00861-BB21-4E7F-964A-FA3E73CDB88A}" destId="{50E2788F-9171-4288-ABDA-5F37487A5A0E}" srcOrd="1" destOrd="0" presId="urn:microsoft.com/office/officeart/2005/8/layout/hierarchy1"/>
    <dgm:cxn modelId="{5A550D3D-62AC-44DD-9F0F-1F7722A4C329}" type="presParOf" srcId="{B18FA3A6-7BCC-4B12-BDE6-C84AD8ADBA11}" destId="{A4404752-4D84-4452-A7F4-5C5C2123D5B8}" srcOrd="1" destOrd="0" presId="urn:microsoft.com/office/officeart/2005/8/layout/hierarchy1"/>
    <dgm:cxn modelId="{9C4483A1-529E-491A-BA9E-899859E86E2B}" type="presParOf" srcId="{D46FE563-3629-4DED-91EF-8DF438210DA8}" destId="{5FA0428E-8ABE-4073-B0EC-F084BA155AFA}" srcOrd="1" destOrd="0" presId="urn:microsoft.com/office/officeart/2005/8/layout/hierarchy1"/>
    <dgm:cxn modelId="{595A6C60-A9A6-4D48-88C6-CAB353E9E972}" type="presParOf" srcId="{5FA0428E-8ABE-4073-B0EC-F084BA155AFA}" destId="{C1689958-7FB4-4EDF-8AFA-CBC3514D421D}" srcOrd="0" destOrd="0" presId="urn:microsoft.com/office/officeart/2005/8/layout/hierarchy1"/>
    <dgm:cxn modelId="{1C618F6F-ACBA-4CDF-915D-63704386AA8C}" type="presParOf" srcId="{C1689958-7FB4-4EDF-8AFA-CBC3514D421D}" destId="{ACF639C6-CA51-4692-82BD-52504B8A3C04}" srcOrd="0" destOrd="0" presId="urn:microsoft.com/office/officeart/2005/8/layout/hierarchy1"/>
    <dgm:cxn modelId="{85CF6DD1-C491-42F3-A96D-321E367DE564}" type="presParOf" srcId="{C1689958-7FB4-4EDF-8AFA-CBC3514D421D}" destId="{F55D7783-B576-4A15-ACB6-BEB05C3C9A17}" srcOrd="1" destOrd="0" presId="urn:microsoft.com/office/officeart/2005/8/layout/hierarchy1"/>
    <dgm:cxn modelId="{221FF53A-55B5-4803-88B2-CD792795755A}" type="presParOf" srcId="{5FA0428E-8ABE-4073-B0EC-F084BA155AFA}" destId="{B3722564-3729-4738-A2A1-430FB526A18C}" srcOrd="1" destOrd="0" presId="urn:microsoft.com/office/officeart/2005/8/layout/hierarchy1"/>
    <dgm:cxn modelId="{96B505B9-583B-486E-BD7F-D99893828D58}" type="presParOf" srcId="{D46FE563-3629-4DED-91EF-8DF438210DA8}" destId="{75C6AEC4-4B22-4BCC-991E-702DF289239E}" srcOrd="2" destOrd="0" presId="urn:microsoft.com/office/officeart/2005/8/layout/hierarchy1"/>
    <dgm:cxn modelId="{888A2100-A32B-4158-829D-14097BC1081A}" type="presParOf" srcId="{75C6AEC4-4B22-4BCC-991E-702DF289239E}" destId="{93F6BCFB-E966-4633-BF36-BEA6B6FC70B9}" srcOrd="0" destOrd="0" presId="urn:microsoft.com/office/officeart/2005/8/layout/hierarchy1"/>
    <dgm:cxn modelId="{FC49FC61-68FD-4FAC-80CB-2D6B27C31394}" type="presParOf" srcId="{93F6BCFB-E966-4633-BF36-BEA6B6FC70B9}" destId="{574F5626-4F92-49D7-A99B-87FF764B3A79}" srcOrd="0" destOrd="0" presId="urn:microsoft.com/office/officeart/2005/8/layout/hierarchy1"/>
    <dgm:cxn modelId="{7B0A244C-D8D2-4888-9FE0-F98E0D513E94}" type="presParOf" srcId="{93F6BCFB-E966-4633-BF36-BEA6B6FC70B9}" destId="{86A71EFC-F209-48C5-83CB-2DA944997C02}" srcOrd="1" destOrd="0" presId="urn:microsoft.com/office/officeart/2005/8/layout/hierarchy1"/>
    <dgm:cxn modelId="{AE967CE8-9A0A-4063-AA15-CD13BB13BD33}" type="presParOf" srcId="{75C6AEC4-4B22-4BCC-991E-702DF289239E}" destId="{A5B04559-0918-452C-9B27-7CC9A9CEFD8F}" srcOrd="1" destOrd="0" presId="urn:microsoft.com/office/officeart/2005/8/layout/hierarchy1"/>
    <dgm:cxn modelId="{0BDA228B-8A50-4BEA-A2D4-6E55F146EFC1}" type="presParOf" srcId="{D46FE563-3629-4DED-91EF-8DF438210DA8}" destId="{2059A36F-F50C-4BA7-AC92-C3AD181F7D59}" srcOrd="3" destOrd="0" presId="urn:microsoft.com/office/officeart/2005/8/layout/hierarchy1"/>
    <dgm:cxn modelId="{D659C7FE-6C29-4224-80B3-056EB948599D}" type="presParOf" srcId="{2059A36F-F50C-4BA7-AC92-C3AD181F7D59}" destId="{A4326033-9F02-4D4C-9004-07E528185916}" srcOrd="0" destOrd="0" presId="urn:microsoft.com/office/officeart/2005/8/layout/hierarchy1"/>
    <dgm:cxn modelId="{E857BEA1-8B48-4EE3-8DFF-8D58EBA9092D}" type="presParOf" srcId="{A4326033-9F02-4D4C-9004-07E528185916}" destId="{EA3A184A-060A-47C1-84A3-354C971BD71A}" srcOrd="0" destOrd="0" presId="urn:microsoft.com/office/officeart/2005/8/layout/hierarchy1"/>
    <dgm:cxn modelId="{F0AB225F-BE30-456F-8F77-8E52D7C011D5}" type="presParOf" srcId="{A4326033-9F02-4D4C-9004-07E528185916}" destId="{91CB26CC-9BD6-4714-BAB2-1F0423FA785A}" srcOrd="1" destOrd="0" presId="urn:microsoft.com/office/officeart/2005/8/layout/hierarchy1"/>
    <dgm:cxn modelId="{088ADFC4-3F5C-4AB9-9F84-DE796184DA66}" type="presParOf" srcId="{2059A36F-F50C-4BA7-AC92-C3AD181F7D59}" destId="{A8515361-AA0A-4BAA-9FE3-E909AAE640D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C48AD3-ABC6-40CE-B93E-AFF3777C92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47E4B7-9B0A-4FEA-A337-58A30D7A4A07}">
      <dgm:prSet/>
      <dgm:spPr/>
      <dgm:t>
        <a:bodyPr/>
        <a:lstStyle/>
        <a:p>
          <a:r>
            <a:rPr lang="en-GB"/>
            <a:t>Reversal of moral disengagement</a:t>
          </a:r>
          <a:endParaRPr lang="en-US"/>
        </a:p>
      </dgm:t>
    </dgm:pt>
    <dgm:pt modelId="{9A1E25F7-67BE-469E-B203-8958D3294E09}" type="parTrans" cxnId="{F2C1AD0C-EF54-4182-923A-CCDD40A777CE}">
      <dgm:prSet/>
      <dgm:spPr/>
      <dgm:t>
        <a:bodyPr/>
        <a:lstStyle/>
        <a:p>
          <a:endParaRPr lang="en-US"/>
        </a:p>
      </dgm:t>
    </dgm:pt>
    <dgm:pt modelId="{F7DB57A8-2F33-4ED6-B91E-F9291FD904BE}" type="sibTrans" cxnId="{F2C1AD0C-EF54-4182-923A-CCDD40A777CE}">
      <dgm:prSet/>
      <dgm:spPr/>
      <dgm:t>
        <a:bodyPr/>
        <a:lstStyle/>
        <a:p>
          <a:endParaRPr lang="en-US"/>
        </a:p>
      </dgm:t>
    </dgm:pt>
    <dgm:pt modelId="{55DCE32B-263F-4419-A686-726F9D6AE2C9}">
      <dgm:prSet/>
      <dgm:spPr/>
      <dgm:t>
        <a:bodyPr/>
        <a:lstStyle/>
        <a:p>
          <a:r>
            <a:rPr lang="en-GB"/>
            <a:t>Social and moral development</a:t>
          </a:r>
          <a:endParaRPr lang="en-US"/>
        </a:p>
      </dgm:t>
    </dgm:pt>
    <dgm:pt modelId="{D90C1FC8-99A1-4B1A-A1D7-5A83FF661EDC}" type="parTrans" cxnId="{7410A582-4831-4703-AE31-D16A072BB8FC}">
      <dgm:prSet/>
      <dgm:spPr/>
      <dgm:t>
        <a:bodyPr/>
        <a:lstStyle/>
        <a:p>
          <a:endParaRPr lang="en-US"/>
        </a:p>
      </dgm:t>
    </dgm:pt>
    <dgm:pt modelId="{C43F703D-51C8-463B-B3C1-405CBC0CBC24}" type="sibTrans" cxnId="{7410A582-4831-4703-AE31-D16A072BB8FC}">
      <dgm:prSet/>
      <dgm:spPr/>
      <dgm:t>
        <a:bodyPr/>
        <a:lstStyle/>
        <a:p>
          <a:endParaRPr lang="en-US"/>
        </a:p>
      </dgm:t>
    </dgm:pt>
    <dgm:pt modelId="{4BEE3E86-98D2-464B-AAF1-1283D7FED115}">
      <dgm:prSet/>
      <dgm:spPr/>
      <dgm:t>
        <a:bodyPr/>
        <a:lstStyle/>
        <a:p>
          <a:r>
            <a:rPr lang="en-GB"/>
            <a:t>Emotional and moral psychological healing</a:t>
          </a:r>
          <a:endParaRPr lang="en-US"/>
        </a:p>
      </dgm:t>
    </dgm:pt>
    <dgm:pt modelId="{3665888C-38B9-459D-AD62-2545EE794656}" type="parTrans" cxnId="{9D59DCF0-3D12-48B8-906F-835ACA6A1685}">
      <dgm:prSet/>
      <dgm:spPr/>
      <dgm:t>
        <a:bodyPr/>
        <a:lstStyle/>
        <a:p>
          <a:endParaRPr lang="en-US"/>
        </a:p>
      </dgm:t>
    </dgm:pt>
    <dgm:pt modelId="{F8F04988-7DAD-4458-8477-F1FFEF5BCAF1}" type="sibTrans" cxnId="{9D59DCF0-3D12-48B8-906F-835ACA6A1685}">
      <dgm:prSet/>
      <dgm:spPr/>
      <dgm:t>
        <a:bodyPr/>
        <a:lstStyle/>
        <a:p>
          <a:endParaRPr lang="en-US"/>
        </a:p>
      </dgm:t>
    </dgm:pt>
    <dgm:pt modelId="{0C4BA18D-7598-4F05-A343-3CCCA0A15421}">
      <dgm:prSet/>
      <dgm:spPr/>
      <dgm:t>
        <a:bodyPr/>
        <a:lstStyle/>
        <a:p>
          <a:r>
            <a:rPr lang="en-GB"/>
            <a:t>Reintegrative shaming (Braithwaite)</a:t>
          </a:r>
          <a:endParaRPr lang="en-US"/>
        </a:p>
      </dgm:t>
    </dgm:pt>
    <dgm:pt modelId="{06658E7C-FE2F-4BB6-978E-9DBC6E65EE59}" type="parTrans" cxnId="{2AA498BD-6BBB-4F3D-94CD-741D276B71E2}">
      <dgm:prSet/>
      <dgm:spPr/>
      <dgm:t>
        <a:bodyPr/>
        <a:lstStyle/>
        <a:p>
          <a:endParaRPr lang="en-US"/>
        </a:p>
      </dgm:t>
    </dgm:pt>
    <dgm:pt modelId="{F60020CD-135D-42E3-AA0D-1DEA59EC1281}" type="sibTrans" cxnId="{2AA498BD-6BBB-4F3D-94CD-741D276B71E2}">
      <dgm:prSet/>
      <dgm:spPr/>
      <dgm:t>
        <a:bodyPr/>
        <a:lstStyle/>
        <a:p>
          <a:endParaRPr lang="en-US"/>
        </a:p>
      </dgm:t>
    </dgm:pt>
    <dgm:pt modelId="{575432F5-E459-41C9-8B10-2694998A6D92}" type="pres">
      <dgm:prSet presAssocID="{71C48AD3-ABC6-40CE-B93E-AFF3777C9214}" presName="linear" presStyleCnt="0">
        <dgm:presLayoutVars>
          <dgm:animLvl val="lvl"/>
          <dgm:resizeHandles val="exact"/>
        </dgm:presLayoutVars>
      </dgm:prSet>
      <dgm:spPr/>
    </dgm:pt>
    <dgm:pt modelId="{64FEEAC3-B069-4DF9-8C5E-51B9ABEF7A3D}" type="pres">
      <dgm:prSet presAssocID="{EE47E4B7-9B0A-4FEA-A337-58A30D7A4A07}" presName="parentText" presStyleLbl="node1" presStyleIdx="0" presStyleCnt="4">
        <dgm:presLayoutVars>
          <dgm:chMax val="0"/>
          <dgm:bulletEnabled val="1"/>
        </dgm:presLayoutVars>
      </dgm:prSet>
      <dgm:spPr/>
    </dgm:pt>
    <dgm:pt modelId="{41255847-0E14-4FF1-BC0D-BA8E593C5814}" type="pres">
      <dgm:prSet presAssocID="{F7DB57A8-2F33-4ED6-B91E-F9291FD904BE}" presName="spacer" presStyleCnt="0"/>
      <dgm:spPr/>
    </dgm:pt>
    <dgm:pt modelId="{3B9CAB16-8B8A-440A-8F49-80E367AF7293}" type="pres">
      <dgm:prSet presAssocID="{55DCE32B-263F-4419-A686-726F9D6AE2C9}" presName="parentText" presStyleLbl="node1" presStyleIdx="1" presStyleCnt="4">
        <dgm:presLayoutVars>
          <dgm:chMax val="0"/>
          <dgm:bulletEnabled val="1"/>
        </dgm:presLayoutVars>
      </dgm:prSet>
      <dgm:spPr/>
    </dgm:pt>
    <dgm:pt modelId="{D9C1DC17-5302-4266-8D08-5C18CFC7FA49}" type="pres">
      <dgm:prSet presAssocID="{C43F703D-51C8-463B-B3C1-405CBC0CBC24}" presName="spacer" presStyleCnt="0"/>
      <dgm:spPr/>
    </dgm:pt>
    <dgm:pt modelId="{481E6E9A-7CD5-478F-BA42-C2879EF81C9E}" type="pres">
      <dgm:prSet presAssocID="{4BEE3E86-98D2-464B-AAF1-1283D7FED115}" presName="parentText" presStyleLbl="node1" presStyleIdx="2" presStyleCnt="4">
        <dgm:presLayoutVars>
          <dgm:chMax val="0"/>
          <dgm:bulletEnabled val="1"/>
        </dgm:presLayoutVars>
      </dgm:prSet>
      <dgm:spPr/>
    </dgm:pt>
    <dgm:pt modelId="{10301863-B567-4598-889D-25AB29588B2B}" type="pres">
      <dgm:prSet presAssocID="{F8F04988-7DAD-4458-8477-F1FFEF5BCAF1}" presName="spacer" presStyleCnt="0"/>
      <dgm:spPr/>
    </dgm:pt>
    <dgm:pt modelId="{930AB4E2-A693-42FB-897C-084E277A6FF8}" type="pres">
      <dgm:prSet presAssocID="{0C4BA18D-7598-4F05-A343-3CCCA0A15421}" presName="parentText" presStyleLbl="node1" presStyleIdx="3" presStyleCnt="4">
        <dgm:presLayoutVars>
          <dgm:chMax val="0"/>
          <dgm:bulletEnabled val="1"/>
        </dgm:presLayoutVars>
      </dgm:prSet>
      <dgm:spPr/>
    </dgm:pt>
  </dgm:ptLst>
  <dgm:cxnLst>
    <dgm:cxn modelId="{BBF1CA09-EE69-4E30-AEC3-07E912C34B26}" type="presOf" srcId="{4BEE3E86-98D2-464B-AAF1-1283D7FED115}" destId="{481E6E9A-7CD5-478F-BA42-C2879EF81C9E}" srcOrd="0" destOrd="0" presId="urn:microsoft.com/office/officeart/2005/8/layout/vList2"/>
    <dgm:cxn modelId="{F2C1AD0C-EF54-4182-923A-CCDD40A777CE}" srcId="{71C48AD3-ABC6-40CE-B93E-AFF3777C9214}" destId="{EE47E4B7-9B0A-4FEA-A337-58A30D7A4A07}" srcOrd="0" destOrd="0" parTransId="{9A1E25F7-67BE-469E-B203-8958D3294E09}" sibTransId="{F7DB57A8-2F33-4ED6-B91E-F9291FD904BE}"/>
    <dgm:cxn modelId="{A156ED5D-CC14-4982-B5EC-B31F7B347BDA}" type="presOf" srcId="{71C48AD3-ABC6-40CE-B93E-AFF3777C9214}" destId="{575432F5-E459-41C9-8B10-2694998A6D92}" srcOrd="0" destOrd="0" presId="urn:microsoft.com/office/officeart/2005/8/layout/vList2"/>
    <dgm:cxn modelId="{7410A582-4831-4703-AE31-D16A072BB8FC}" srcId="{71C48AD3-ABC6-40CE-B93E-AFF3777C9214}" destId="{55DCE32B-263F-4419-A686-726F9D6AE2C9}" srcOrd="1" destOrd="0" parTransId="{D90C1FC8-99A1-4B1A-A1D7-5A83FF661EDC}" sibTransId="{C43F703D-51C8-463B-B3C1-405CBC0CBC24}"/>
    <dgm:cxn modelId="{7367F6AE-E0C6-4A6C-AF87-AA28DE8920AD}" type="presOf" srcId="{EE47E4B7-9B0A-4FEA-A337-58A30D7A4A07}" destId="{64FEEAC3-B069-4DF9-8C5E-51B9ABEF7A3D}" srcOrd="0" destOrd="0" presId="urn:microsoft.com/office/officeart/2005/8/layout/vList2"/>
    <dgm:cxn modelId="{D3E37EB5-EBCB-48C5-88FA-7E80213CDAF1}" type="presOf" srcId="{0C4BA18D-7598-4F05-A343-3CCCA0A15421}" destId="{930AB4E2-A693-42FB-897C-084E277A6FF8}" srcOrd="0" destOrd="0" presId="urn:microsoft.com/office/officeart/2005/8/layout/vList2"/>
    <dgm:cxn modelId="{2AA498BD-6BBB-4F3D-94CD-741D276B71E2}" srcId="{71C48AD3-ABC6-40CE-B93E-AFF3777C9214}" destId="{0C4BA18D-7598-4F05-A343-3CCCA0A15421}" srcOrd="3" destOrd="0" parTransId="{06658E7C-FE2F-4BB6-978E-9DBC6E65EE59}" sibTransId="{F60020CD-135D-42E3-AA0D-1DEA59EC1281}"/>
    <dgm:cxn modelId="{FD5965C7-8F30-4F16-92C2-B62500475C35}" type="presOf" srcId="{55DCE32B-263F-4419-A686-726F9D6AE2C9}" destId="{3B9CAB16-8B8A-440A-8F49-80E367AF7293}" srcOrd="0" destOrd="0" presId="urn:microsoft.com/office/officeart/2005/8/layout/vList2"/>
    <dgm:cxn modelId="{9D59DCF0-3D12-48B8-906F-835ACA6A1685}" srcId="{71C48AD3-ABC6-40CE-B93E-AFF3777C9214}" destId="{4BEE3E86-98D2-464B-AAF1-1283D7FED115}" srcOrd="2" destOrd="0" parTransId="{3665888C-38B9-459D-AD62-2545EE794656}" sibTransId="{F8F04988-7DAD-4458-8477-F1FFEF5BCAF1}"/>
    <dgm:cxn modelId="{F56CC32F-8332-432C-B05C-E1B6EDFA0923}" type="presParOf" srcId="{575432F5-E459-41C9-8B10-2694998A6D92}" destId="{64FEEAC3-B069-4DF9-8C5E-51B9ABEF7A3D}" srcOrd="0" destOrd="0" presId="urn:microsoft.com/office/officeart/2005/8/layout/vList2"/>
    <dgm:cxn modelId="{9C6C103E-0DF7-432D-AC85-A0BF3AD20FAE}" type="presParOf" srcId="{575432F5-E459-41C9-8B10-2694998A6D92}" destId="{41255847-0E14-4FF1-BC0D-BA8E593C5814}" srcOrd="1" destOrd="0" presId="urn:microsoft.com/office/officeart/2005/8/layout/vList2"/>
    <dgm:cxn modelId="{167E52FB-D0E0-4092-9425-36E43CAE0B30}" type="presParOf" srcId="{575432F5-E459-41C9-8B10-2694998A6D92}" destId="{3B9CAB16-8B8A-440A-8F49-80E367AF7293}" srcOrd="2" destOrd="0" presId="urn:microsoft.com/office/officeart/2005/8/layout/vList2"/>
    <dgm:cxn modelId="{8F82B2E7-3FEB-40F1-A763-4685BA7425B0}" type="presParOf" srcId="{575432F5-E459-41C9-8B10-2694998A6D92}" destId="{D9C1DC17-5302-4266-8D08-5C18CFC7FA49}" srcOrd="3" destOrd="0" presId="urn:microsoft.com/office/officeart/2005/8/layout/vList2"/>
    <dgm:cxn modelId="{47E046E9-A824-4F0B-BE4D-7CDD01D1FC6E}" type="presParOf" srcId="{575432F5-E459-41C9-8B10-2694998A6D92}" destId="{481E6E9A-7CD5-478F-BA42-C2879EF81C9E}" srcOrd="4" destOrd="0" presId="urn:microsoft.com/office/officeart/2005/8/layout/vList2"/>
    <dgm:cxn modelId="{EA8C6FF3-F5DC-4FA7-BEAA-8DDCA13B7E4D}" type="presParOf" srcId="{575432F5-E459-41C9-8B10-2694998A6D92}" destId="{10301863-B567-4598-889D-25AB29588B2B}" srcOrd="5" destOrd="0" presId="urn:microsoft.com/office/officeart/2005/8/layout/vList2"/>
    <dgm:cxn modelId="{AD934452-DE6D-4449-B29E-9DED05D3919E}" type="presParOf" srcId="{575432F5-E459-41C9-8B10-2694998A6D92}" destId="{930AB4E2-A693-42FB-897C-084E277A6FF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ED6402-90E9-4DEE-9C64-A9FD8AE5FA2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2C7784-F29E-4826-ADA4-EFB38444B4F9}">
      <dgm:prSet/>
      <dgm:spPr/>
      <dgm:t>
        <a:bodyPr/>
        <a:lstStyle/>
        <a:p>
          <a:r>
            <a:rPr lang="en-GB"/>
            <a:t>Direct or indirect RJ processes</a:t>
          </a:r>
          <a:endParaRPr lang="en-US"/>
        </a:p>
      </dgm:t>
    </dgm:pt>
    <dgm:pt modelId="{30553A67-F3DD-4D5B-941A-FD8C1B9C09B9}" type="parTrans" cxnId="{B4038AFC-FC98-4421-975A-49542A40ED86}">
      <dgm:prSet/>
      <dgm:spPr/>
      <dgm:t>
        <a:bodyPr/>
        <a:lstStyle/>
        <a:p>
          <a:endParaRPr lang="en-US"/>
        </a:p>
      </dgm:t>
    </dgm:pt>
    <dgm:pt modelId="{0212331B-7393-4B51-A5D4-9E795B924087}" type="sibTrans" cxnId="{B4038AFC-FC98-4421-975A-49542A40ED86}">
      <dgm:prSet/>
      <dgm:spPr/>
      <dgm:t>
        <a:bodyPr/>
        <a:lstStyle/>
        <a:p>
          <a:endParaRPr lang="en-US"/>
        </a:p>
      </dgm:t>
    </dgm:pt>
    <dgm:pt modelId="{2B978828-AAF2-4D93-ACF1-1129D30223DE}">
      <dgm:prSet/>
      <dgm:spPr/>
      <dgm:t>
        <a:bodyPr/>
        <a:lstStyle/>
        <a:p>
          <a:r>
            <a:rPr lang="en-GB"/>
            <a:t>Community conferencing</a:t>
          </a:r>
          <a:endParaRPr lang="en-US"/>
        </a:p>
      </dgm:t>
    </dgm:pt>
    <dgm:pt modelId="{D53B428B-BF03-42EB-8A15-7A30EDD64652}" type="parTrans" cxnId="{EA157098-F3C9-46A9-82CE-CBA9DEDC20DF}">
      <dgm:prSet/>
      <dgm:spPr/>
      <dgm:t>
        <a:bodyPr/>
        <a:lstStyle/>
        <a:p>
          <a:endParaRPr lang="en-US"/>
        </a:p>
      </dgm:t>
    </dgm:pt>
    <dgm:pt modelId="{1F165FFA-7B20-453B-A122-78E4F10F6B7A}" type="sibTrans" cxnId="{EA157098-F3C9-46A9-82CE-CBA9DEDC20DF}">
      <dgm:prSet/>
      <dgm:spPr/>
      <dgm:t>
        <a:bodyPr/>
        <a:lstStyle/>
        <a:p>
          <a:endParaRPr lang="en-US"/>
        </a:p>
      </dgm:t>
    </dgm:pt>
    <dgm:pt modelId="{9D8D6E59-B413-4157-B09E-9484B3585A34}">
      <dgm:prSet/>
      <dgm:spPr/>
      <dgm:t>
        <a:bodyPr/>
        <a:lstStyle/>
        <a:p>
          <a:r>
            <a:rPr lang="en-GB"/>
            <a:t>Referral order panels</a:t>
          </a:r>
          <a:endParaRPr lang="en-US"/>
        </a:p>
      </dgm:t>
    </dgm:pt>
    <dgm:pt modelId="{481A8AD6-2307-491F-8841-8BC4AB9732B1}" type="parTrans" cxnId="{BB3385E0-0314-417C-89B1-E374670CC843}">
      <dgm:prSet/>
      <dgm:spPr/>
      <dgm:t>
        <a:bodyPr/>
        <a:lstStyle/>
        <a:p>
          <a:endParaRPr lang="en-US"/>
        </a:p>
      </dgm:t>
    </dgm:pt>
    <dgm:pt modelId="{255D8FEB-07BA-4C77-B9A3-F67C56AF12F5}" type="sibTrans" cxnId="{BB3385E0-0314-417C-89B1-E374670CC843}">
      <dgm:prSet/>
      <dgm:spPr/>
      <dgm:t>
        <a:bodyPr/>
        <a:lstStyle/>
        <a:p>
          <a:endParaRPr lang="en-US"/>
        </a:p>
      </dgm:t>
    </dgm:pt>
    <dgm:pt modelId="{B0DF7AF1-79A8-4A5C-813A-5842DECFCE4F}">
      <dgm:prSet/>
      <dgm:spPr/>
      <dgm:t>
        <a:bodyPr/>
        <a:lstStyle/>
        <a:p>
          <a:r>
            <a:rPr lang="en-GB"/>
            <a:t>Mediation</a:t>
          </a:r>
          <a:endParaRPr lang="en-US"/>
        </a:p>
      </dgm:t>
    </dgm:pt>
    <dgm:pt modelId="{51ECF1A9-264D-43C7-8438-28563F52FD8E}" type="parTrans" cxnId="{FE30EEF3-3F85-4DB1-9C0C-9640165990D7}">
      <dgm:prSet/>
      <dgm:spPr/>
      <dgm:t>
        <a:bodyPr/>
        <a:lstStyle/>
        <a:p>
          <a:endParaRPr lang="en-US"/>
        </a:p>
      </dgm:t>
    </dgm:pt>
    <dgm:pt modelId="{1FF0207C-A528-40F2-A4FD-EB5075A18F51}" type="sibTrans" cxnId="{FE30EEF3-3F85-4DB1-9C0C-9640165990D7}">
      <dgm:prSet/>
      <dgm:spPr/>
      <dgm:t>
        <a:bodyPr/>
        <a:lstStyle/>
        <a:p>
          <a:endParaRPr lang="en-US"/>
        </a:p>
      </dgm:t>
    </dgm:pt>
    <dgm:pt modelId="{B70C0E7E-482F-4760-BF67-36B26066DA6D}" type="pres">
      <dgm:prSet presAssocID="{6CED6402-90E9-4DEE-9C64-A9FD8AE5FA2A}" presName="linear" presStyleCnt="0">
        <dgm:presLayoutVars>
          <dgm:animLvl val="lvl"/>
          <dgm:resizeHandles val="exact"/>
        </dgm:presLayoutVars>
      </dgm:prSet>
      <dgm:spPr/>
    </dgm:pt>
    <dgm:pt modelId="{8C788B9F-EEA1-44C4-B020-6426F3824DF8}" type="pres">
      <dgm:prSet presAssocID="{CE2C7784-F29E-4826-ADA4-EFB38444B4F9}" presName="parentText" presStyleLbl="node1" presStyleIdx="0" presStyleCnt="4">
        <dgm:presLayoutVars>
          <dgm:chMax val="0"/>
          <dgm:bulletEnabled val="1"/>
        </dgm:presLayoutVars>
      </dgm:prSet>
      <dgm:spPr/>
    </dgm:pt>
    <dgm:pt modelId="{5663262F-1353-4792-A221-4187FE28069D}" type="pres">
      <dgm:prSet presAssocID="{0212331B-7393-4B51-A5D4-9E795B924087}" presName="spacer" presStyleCnt="0"/>
      <dgm:spPr/>
    </dgm:pt>
    <dgm:pt modelId="{BD2AC26A-8052-44B9-AD07-F95D81AD0CFC}" type="pres">
      <dgm:prSet presAssocID="{2B978828-AAF2-4D93-ACF1-1129D30223DE}" presName="parentText" presStyleLbl="node1" presStyleIdx="1" presStyleCnt="4">
        <dgm:presLayoutVars>
          <dgm:chMax val="0"/>
          <dgm:bulletEnabled val="1"/>
        </dgm:presLayoutVars>
      </dgm:prSet>
      <dgm:spPr/>
    </dgm:pt>
    <dgm:pt modelId="{A1581C3F-4E83-45DC-A882-DADA5CC9C78F}" type="pres">
      <dgm:prSet presAssocID="{1F165FFA-7B20-453B-A122-78E4F10F6B7A}" presName="spacer" presStyleCnt="0"/>
      <dgm:spPr/>
    </dgm:pt>
    <dgm:pt modelId="{97C1C36B-2801-4ECA-B59C-B8CCB1E48FB0}" type="pres">
      <dgm:prSet presAssocID="{9D8D6E59-B413-4157-B09E-9484B3585A34}" presName="parentText" presStyleLbl="node1" presStyleIdx="2" presStyleCnt="4">
        <dgm:presLayoutVars>
          <dgm:chMax val="0"/>
          <dgm:bulletEnabled val="1"/>
        </dgm:presLayoutVars>
      </dgm:prSet>
      <dgm:spPr/>
    </dgm:pt>
    <dgm:pt modelId="{93C4262D-AA83-4CC6-8BAF-1624908AE528}" type="pres">
      <dgm:prSet presAssocID="{255D8FEB-07BA-4C77-B9A3-F67C56AF12F5}" presName="spacer" presStyleCnt="0"/>
      <dgm:spPr/>
    </dgm:pt>
    <dgm:pt modelId="{70EE1B93-2FF9-4F42-A609-6D34C1D5EE4B}" type="pres">
      <dgm:prSet presAssocID="{B0DF7AF1-79A8-4A5C-813A-5842DECFCE4F}" presName="parentText" presStyleLbl="node1" presStyleIdx="3" presStyleCnt="4">
        <dgm:presLayoutVars>
          <dgm:chMax val="0"/>
          <dgm:bulletEnabled val="1"/>
        </dgm:presLayoutVars>
      </dgm:prSet>
      <dgm:spPr/>
    </dgm:pt>
  </dgm:ptLst>
  <dgm:cxnLst>
    <dgm:cxn modelId="{65A58316-7076-4894-8789-B4385DF016D9}" type="presOf" srcId="{9D8D6E59-B413-4157-B09E-9484B3585A34}" destId="{97C1C36B-2801-4ECA-B59C-B8CCB1E48FB0}" srcOrd="0" destOrd="0" presId="urn:microsoft.com/office/officeart/2005/8/layout/vList2"/>
    <dgm:cxn modelId="{EA157098-F3C9-46A9-82CE-CBA9DEDC20DF}" srcId="{6CED6402-90E9-4DEE-9C64-A9FD8AE5FA2A}" destId="{2B978828-AAF2-4D93-ACF1-1129D30223DE}" srcOrd="1" destOrd="0" parTransId="{D53B428B-BF03-42EB-8A15-7A30EDD64652}" sibTransId="{1F165FFA-7B20-453B-A122-78E4F10F6B7A}"/>
    <dgm:cxn modelId="{D4FF8AAD-08E8-4A21-ABC9-BBFBD6C30863}" type="presOf" srcId="{6CED6402-90E9-4DEE-9C64-A9FD8AE5FA2A}" destId="{B70C0E7E-482F-4760-BF67-36B26066DA6D}" srcOrd="0" destOrd="0" presId="urn:microsoft.com/office/officeart/2005/8/layout/vList2"/>
    <dgm:cxn modelId="{F7568DCA-8D7B-49D1-AAE4-75D689EADF20}" type="presOf" srcId="{2B978828-AAF2-4D93-ACF1-1129D30223DE}" destId="{BD2AC26A-8052-44B9-AD07-F95D81AD0CFC}" srcOrd="0" destOrd="0" presId="urn:microsoft.com/office/officeart/2005/8/layout/vList2"/>
    <dgm:cxn modelId="{088CDFD2-1586-4B53-A7B7-900ED87BC2EB}" type="presOf" srcId="{CE2C7784-F29E-4826-ADA4-EFB38444B4F9}" destId="{8C788B9F-EEA1-44C4-B020-6426F3824DF8}" srcOrd="0" destOrd="0" presId="urn:microsoft.com/office/officeart/2005/8/layout/vList2"/>
    <dgm:cxn modelId="{BB3385E0-0314-417C-89B1-E374670CC843}" srcId="{6CED6402-90E9-4DEE-9C64-A9FD8AE5FA2A}" destId="{9D8D6E59-B413-4157-B09E-9484B3585A34}" srcOrd="2" destOrd="0" parTransId="{481A8AD6-2307-491F-8841-8BC4AB9732B1}" sibTransId="{255D8FEB-07BA-4C77-B9A3-F67C56AF12F5}"/>
    <dgm:cxn modelId="{467E13F2-55DB-4440-B571-9981BEFFA19F}" type="presOf" srcId="{B0DF7AF1-79A8-4A5C-813A-5842DECFCE4F}" destId="{70EE1B93-2FF9-4F42-A609-6D34C1D5EE4B}" srcOrd="0" destOrd="0" presId="urn:microsoft.com/office/officeart/2005/8/layout/vList2"/>
    <dgm:cxn modelId="{FE30EEF3-3F85-4DB1-9C0C-9640165990D7}" srcId="{6CED6402-90E9-4DEE-9C64-A9FD8AE5FA2A}" destId="{B0DF7AF1-79A8-4A5C-813A-5842DECFCE4F}" srcOrd="3" destOrd="0" parTransId="{51ECF1A9-264D-43C7-8438-28563F52FD8E}" sibTransId="{1FF0207C-A528-40F2-A4FD-EB5075A18F51}"/>
    <dgm:cxn modelId="{B4038AFC-FC98-4421-975A-49542A40ED86}" srcId="{6CED6402-90E9-4DEE-9C64-A9FD8AE5FA2A}" destId="{CE2C7784-F29E-4826-ADA4-EFB38444B4F9}" srcOrd="0" destOrd="0" parTransId="{30553A67-F3DD-4D5B-941A-FD8C1B9C09B9}" sibTransId="{0212331B-7393-4B51-A5D4-9E795B924087}"/>
    <dgm:cxn modelId="{06E7C603-C0D7-4A19-89A3-469435523306}" type="presParOf" srcId="{B70C0E7E-482F-4760-BF67-36B26066DA6D}" destId="{8C788B9F-EEA1-44C4-B020-6426F3824DF8}" srcOrd="0" destOrd="0" presId="urn:microsoft.com/office/officeart/2005/8/layout/vList2"/>
    <dgm:cxn modelId="{E3DE49E3-FA3B-4505-B7CA-3EA7876184FE}" type="presParOf" srcId="{B70C0E7E-482F-4760-BF67-36B26066DA6D}" destId="{5663262F-1353-4792-A221-4187FE28069D}" srcOrd="1" destOrd="0" presId="urn:microsoft.com/office/officeart/2005/8/layout/vList2"/>
    <dgm:cxn modelId="{929327D7-88BE-46D9-A50D-F89C5F1AE58B}" type="presParOf" srcId="{B70C0E7E-482F-4760-BF67-36B26066DA6D}" destId="{BD2AC26A-8052-44B9-AD07-F95D81AD0CFC}" srcOrd="2" destOrd="0" presId="urn:microsoft.com/office/officeart/2005/8/layout/vList2"/>
    <dgm:cxn modelId="{253A80B8-5D23-4790-8378-A20401BB0058}" type="presParOf" srcId="{B70C0E7E-482F-4760-BF67-36B26066DA6D}" destId="{A1581C3F-4E83-45DC-A882-DADA5CC9C78F}" srcOrd="3" destOrd="0" presId="urn:microsoft.com/office/officeart/2005/8/layout/vList2"/>
    <dgm:cxn modelId="{96E96F7F-69D1-4C8C-BA71-2630C939C933}" type="presParOf" srcId="{B70C0E7E-482F-4760-BF67-36B26066DA6D}" destId="{97C1C36B-2801-4ECA-B59C-B8CCB1E48FB0}" srcOrd="4" destOrd="0" presId="urn:microsoft.com/office/officeart/2005/8/layout/vList2"/>
    <dgm:cxn modelId="{798076CB-9BC4-465D-8668-463CB17CE677}" type="presParOf" srcId="{B70C0E7E-482F-4760-BF67-36B26066DA6D}" destId="{93C4262D-AA83-4CC6-8BAF-1624908AE528}" srcOrd="5" destOrd="0" presId="urn:microsoft.com/office/officeart/2005/8/layout/vList2"/>
    <dgm:cxn modelId="{20E3C6C5-A104-4A41-BEC5-CBB849712147}" type="presParOf" srcId="{B70C0E7E-482F-4760-BF67-36B26066DA6D}" destId="{70EE1B93-2FF9-4F42-A609-6D34C1D5EE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783BE-C7ED-4EC9-8C30-129DB72C00D3}">
      <dsp:nvSpPr>
        <dsp:cNvPr id="0" name=""/>
        <dsp:cNvSpPr/>
      </dsp:nvSpPr>
      <dsp:spPr>
        <a:xfrm>
          <a:off x="3104"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2788F-9171-4288-ABDA-5F37487A5A0E}">
      <dsp:nvSpPr>
        <dsp:cNvPr id="0" name=""/>
        <dsp:cNvSpPr/>
      </dsp:nvSpPr>
      <dsp:spPr>
        <a:xfrm>
          <a:off x="249429"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Encounter</a:t>
          </a:r>
          <a:endParaRPr lang="en-US" sz="2700" kern="1200"/>
        </a:p>
      </dsp:txBody>
      <dsp:txXfrm>
        <a:off x="290660" y="1095838"/>
        <a:ext cx="2134455" cy="1325280"/>
      </dsp:txXfrm>
    </dsp:sp>
    <dsp:sp modelId="{ACF639C6-CA51-4692-82BD-52504B8A3C04}">
      <dsp:nvSpPr>
        <dsp:cNvPr id="0" name=""/>
        <dsp:cNvSpPr/>
      </dsp:nvSpPr>
      <dsp:spPr>
        <a:xfrm>
          <a:off x="2712671"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D7783-B576-4A15-ACB6-BEB05C3C9A17}">
      <dsp:nvSpPr>
        <dsp:cNvPr id="0" name=""/>
        <dsp:cNvSpPr/>
      </dsp:nvSpPr>
      <dsp:spPr>
        <a:xfrm>
          <a:off x="2958995"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Amend</a:t>
          </a:r>
          <a:endParaRPr lang="en-US" sz="2700" kern="1200"/>
        </a:p>
      </dsp:txBody>
      <dsp:txXfrm>
        <a:off x="3000226" y="1095838"/>
        <a:ext cx="2134455" cy="1325280"/>
      </dsp:txXfrm>
    </dsp:sp>
    <dsp:sp modelId="{574F5626-4F92-49D7-A99B-87FF764B3A79}">
      <dsp:nvSpPr>
        <dsp:cNvPr id="0" name=""/>
        <dsp:cNvSpPr/>
      </dsp:nvSpPr>
      <dsp:spPr>
        <a:xfrm>
          <a:off x="5422237"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71EFC-F209-48C5-83CB-2DA944997C02}">
      <dsp:nvSpPr>
        <dsp:cNvPr id="0" name=""/>
        <dsp:cNvSpPr/>
      </dsp:nvSpPr>
      <dsp:spPr>
        <a:xfrm>
          <a:off x="5668561"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Reintegration</a:t>
          </a:r>
          <a:endParaRPr lang="en-US" sz="2700" kern="1200"/>
        </a:p>
      </dsp:txBody>
      <dsp:txXfrm>
        <a:off x="5709792" y="1095838"/>
        <a:ext cx="2134455" cy="1325280"/>
      </dsp:txXfrm>
    </dsp:sp>
    <dsp:sp modelId="{EA3A184A-060A-47C1-84A3-354C971BD71A}">
      <dsp:nvSpPr>
        <dsp:cNvPr id="0" name=""/>
        <dsp:cNvSpPr/>
      </dsp:nvSpPr>
      <dsp:spPr>
        <a:xfrm>
          <a:off x="8131803"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26CC-9BD6-4714-BAB2-1F0423FA785A}">
      <dsp:nvSpPr>
        <dsp:cNvPr id="0" name=""/>
        <dsp:cNvSpPr/>
      </dsp:nvSpPr>
      <dsp:spPr>
        <a:xfrm>
          <a:off x="8378127"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Inclusion</a:t>
          </a:r>
          <a:endParaRPr lang="en-US" sz="2700" kern="1200"/>
        </a:p>
      </dsp:txBody>
      <dsp:txXfrm>
        <a:off x="8419358" y="1095838"/>
        <a:ext cx="2134455" cy="1325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EEAC3-B069-4DF9-8C5E-51B9ABEF7A3D}">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Reversal of moral disengagement</a:t>
          </a:r>
          <a:endParaRPr lang="en-US" sz="4100" kern="1200"/>
        </a:p>
      </dsp:txBody>
      <dsp:txXfrm>
        <a:off x="48005" y="79784"/>
        <a:ext cx="10419590" cy="887374"/>
      </dsp:txXfrm>
    </dsp:sp>
    <dsp:sp modelId="{3B9CAB16-8B8A-440A-8F49-80E367AF7293}">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Social and moral development</a:t>
          </a:r>
          <a:endParaRPr lang="en-US" sz="4100" kern="1200"/>
        </a:p>
      </dsp:txBody>
      <dsp:txXfrm>
        <a:off x="48005" y="1181249"/>
        <a:ext cx="10419590" cy="887374"/>
      </dsp:txXfrm>
    </dsp:sp>
    <dsp:sp modelId="{481E6E9A-7CD5-478F-BA42-C2879EF81C9E}">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Emotional and moral psychological healing</a:t>
          </a:r>
          <a:endParaRPr lang="en-US" sz="4100" kern="1200"/>
        </a:p>
      </dsp:txBody>
      <dsp:txXfrm>
        <a:off x="48005" y="2282714"/>
        <a:ext cx="10419590" cy="887374"/>
      </dsp:txXfrm>
    </dsp:sp>
    <dsp:sp modelId="{930AB4E2-A693-42FB-897C-084E277A6FF8}">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Reintegrative shaming (Braithwaite)</a:t>
          </a:r>
          <a:endParaRPr lang="en-US" sz="4100" kern="1200"/>
        </a:p>
      </dsp:txBody>
      <dsp:txXfrm>
        <a:off x="48005" y="3384179"/>
        <a:ext cx="1041959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88B9F-EEA1-44C4-B020-6426F3824DF8}">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Direct or indirect RJ processes</a:t>
          </a:r>
          <a:endParaRPr lang="en-US" sz="4100" kern="1200"/>
        </a:p>
      </dsp:txBody>
      <dsp:txXfrm>
        <a:off x="48005" y="79784"/>
        <a:ext cx="10419590" cy="887374"/>
      </dsp:txXfrm>
    </dsp:sp>
    <dsp:sp modelId="{BD2AC26A-8052-44B9-AD07-F95D81AD0CFC}">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Community conferencing</a:t>
          </a:r>
          <a:endParaRPr lang="en-US" sz="4100" kern="1200"/>
        </a:p>
      </dsp:txBody>
      <dsp:txXfrm>
        <a:off x="48005" y="1181249"/>
        <a:ext cx="10419590" cy="887374"/>
      </dsp:txXfrm>
    </dsp:sp>
    <dsp:sp modelId="{97C1C36B-2801-4ECA-B59C-B8CCB1E48FB0}">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Referral order panels</a:t>
          </a:r>
          <a:endParaRPr lang="en-US" sz="4100" kern="1200"/>
        </a:p>
      </dsp:txBody>
      <dsp:txXfrm>
        <a:off x="48005" y="2282714"/>
        <a:ext cx="10419590" cy="887374"/>
      </dsp:txXfrm>
    </dsp:sp>
    <dsp:sp modelId="{70EE1B93-2FF9-4F42-A609-6D34C1D5EE4B}">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Mediation</a:t>
          </a:r>
          <a:endParaRPr lang="en-US" sz="4100" kern="1200"/>
        </a:p>
      </dsp:txBody>
      <dsp:txXfrm>
        <a:off x="48005" y="3384179"/>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1659-26F2-4D4B-BFEE-0533CD211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F0805C-CF40-425E-8CB9-098474F665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32619-86E7-4782-9EDC-14270607B81E}"/>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3B8DF4DA-D2F3-4F76-AC6E-59E8B11F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0B702-F188-41FF-BEFE-A941B777F0F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66444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A30-FC99-4BA7-9B89-4F907FB71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F9AA5-F72A-47D3-A22B-2D086CC35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B478-1B65-492E-AAA3-47F87DAF4740}"/>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562D8DC1-6A2E-4B08-880A-40F78DE4D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97E2-D21B-4E7A-B25F-81C095C0463B}"/>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91377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9B52-5714-47CC-A5EA-D0566A69B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5D4C-DB4B-43B5-BE12-5D6841D0F6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FF2F6E-3B7B-4F8E-A291-0CB7EED61B90}"/>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2299450D-CFC3-4B2A-A41A-1DCCDAE57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2B2E2-9D27-4154-A822-85CE9DFAC89C}"/>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8783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7663B-D577-412A-A429-C77808756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3933-7367-46C5-9925-534B0242D8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BFE17-E38A-4AD7-90E0-E123824F2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A836E-DEFF-4C7F-B0B8-2FD626B30BCC}"/>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6" name="Footer Placeholder 5">
            <a:extLst>
              <a:ext uri="{FF2B5EF4-FFF2-40B4-BE49-F238E27FC236}">
                <a16:creationId xmlns:a16="http://schemas.microsoft.com/office/drawing/2014/main" id="{06CC8395-FA0F-4306-9DD5-D4F107E07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2A64E-7522-469F-B4E0-D6A351C86E70}"/>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0447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6165-72B6-4597-9D42-2CA7359B07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595E-F616-4D52-8799-B1FCB25E8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8E572D-1FDD-4486-A6F9-E8E6707BDF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72AAC6-A0F5-443D-9E44-9A46965F1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E052C-B355-475F-B479-A4496BC114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16BD3D-0DC9-4609-B5F8-4B5AA575C081}"/>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8" name="Footer Placeholder 7">
            <a:extLst>
              <a:ext uri="{FF2B5EF4-FFF2-40B4-BE49-F238E27FC236}">
                <a16:creationId xmlns:a16="http://schemas.microsoft.com/office/drawing/2014/main" id="{E6C48707-94DA-42A7-A87D-21478F05F1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31598E-83CF-4D19-B81B-9F5AFDEF7F18}"/>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32401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D4BB-E86B-466C-84C3-61FCECD89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08932-30B1-4147-932F-AD9F7E793493}"/>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4" name="Footer Placeholder 3">
            <a:extLst>
              <a:ext uri="{FF2B5EF4-FFF2-40B4-BE49-F238E27FC236}">
                <a16:creationId xmlns:a16="http://schemas.microsoft.com/office/drawing/2014/main" id="{19258F9C-836B-4EDB-8624-4937D0F44C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51CB8-FE53-4BB2-A28E-E93ADE45CEC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5487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BBBB45-7ED4-4870-941A-2391DA701025}"/>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3" name="Footer Placeholder 2">
            <a:extLst>
              <a:ext uri="{FF2B5EF4-FFF2-40B4-BE49-F238E27FC236}">
                <a16:creationId xmlns:a16="http://schemas.microsoft.com/office/drawing/2014/main" id="{60AF1CFE-2382-4A3E-A907-C558AB775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4D3AA-1625-4482-A4E9-6354474AC046}"/>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228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9F6D-8113-40E1-8223-632445D98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7428-2B10-402F-BD69-546BF4584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60B55-350C-4E05-8DF7-C74EC9452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6A866-5C4B-4946-978C-F8B5EFB73613}"/>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6" name="Footer Placeholder 5">
            <a:extLst>
              <a:ext uri="{FF2B5EF4-FFF2-40B4-BE49-F238E27FC236}">
                <a16:creationId xmlns:a16="http://schemas.microsoft.com/office/drawing/2014/main" id="{A045095F-EF34-45BD-8255-544990E58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BB7BC-3A90-46E1-A85C-1A88283AEEA9}"/>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42511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E08B-B323-4D79-B94D-A9D0446F9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436694-1F2E-448F-A9F9-B1240951E7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AFD182-6AE9-4EB9-8031-9346FE7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98B0A7-8F42-49E4-BC26-223DE67E84A3}"/>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6" name="Footer Placeholder 5">
            <a:extLst>
              <a:ext uri="{FF2B5EF4-FFF2-40B4-BE49-F238E27FC236}">
                <a16:creationId xmlns:a16="http://schemas.microsoft.com/office/drawing/2014/main" id="{136D77C7-4007-40E1-8CA3-1A6852B56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3A17A7-9CF9-4AE5-94F8-C41F93045C1F}"/>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8321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6727-55D4-49F9-853E-9B0BB005D6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32ACE-4B63-494F-B116-21BCC9D780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89F9F-5FE7-4B53-A5DB-5E2D045DDFBD}"/>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E09D3725-7484-4156-A71A-89C1C374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BE634-5AB6-4232-B74F-595FD26BBB54}"/>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2316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0D6ACD-2AB9-43FD-B941-48AE7A2789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4AE49-A220-4C0D-A188-CDE35D4A79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B1920-EDA8-425B-A038-909BC6FF85DA}"/>
              </a:ext>
            </a:extLst>
          </p:cNvPr>
          <p:cNvSpPr>
            <a:spLocks noGrp="1"/>
          </p:cNvSpPr>
          <p:nvPr>
            <p:ph type="dt" sz="half" idx="10"/>
          </p:nvPr>
        </p:nvSpPr>
        <p:spPr/>
        <p:txBody>
          <a:body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9F43A507-BC8E-4C94-BDF0-41EBCD8CE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391FA-FBBE-45B1-93FF-53B0E3809F51}"/>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7686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1BB52-CD68-4FDA-93CE-21857A0DB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4B732C-6675-42FE-9949-9D20919481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382C-C055-4508-90BE-D906EF279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06A27-367F-421A-AA68-47B9FA7F20E1}" type="datetimeFigureOut">
              <a:rPr lang="en-GB" smtClean="0"/>
              <a:t>03/12/2020</a:t>
            </a:fld>
            <a:endParaRPr lang="en-GB"/>
          </a:p>
        </p:txBody>
      </p:sp>
      <p:sp>
        <p:nvSpPr>
          <p:cNvPr id="5" name="Footer Placeholder 4">
            <a:extLst>
              <a:ext uri="{FF2B5EF4-FFF2-40B4-BE49-F238E27FC236}">
                <a16:creationId xmlns:a16="http://schemas.microsoft.com/office/drawing/2014/main" id="{3FCAB46E-536E-4277-83AD-42A945654A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69F2A-2117-4532-A2D8-1D1AA9C85D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B393BF-CACD-4321-81BB-193C7F115F14}" type="slidenum">
              <a:rPr lang="en-GB" smtClean="0"/>
              <a:t>‹#›</a:t>
            </a:fld>
            <a:endParaRPr lang="en-GB"/>
          </a:p>
        </p:txBody>
      </p:sp>
    </p:spTree>
    <p:extLst>
      <p:ext uri="{BB962C8B-B14F-4D97-AF65-F5344CB8AC3E}">
        <p14:creationId xmlns:p14="http://schemas.microsoft.com/office/powerpoint/2010/main" val="4209613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etheses.whiterose.ac.uk/8811/1/Ph.D%20Thesis.%20Laura%20Cutress.doc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596354/rj-action-plan-to-march-2018.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7xE8pIdoZ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2F91629F-18E4-4F1E-BEBE-09D35620289B}"/>
              </a:ext>
            </a:extLst>
          </p:cNvPr>
          <p:cNvPicPr>
            <a:picLocks noChangeAspect="1"/>
          </p:cNvPicPr>
          <p:nvPr/>
        </p:nvPicPr>
        <p:blipFill rotWithShape="1">
          <a:blip r:embed="rId2">
            <a:extLst>
              <a:ext uri="{28A0092B-C50C-407E-A947-70E740481C1C}">
                <a14:useLocalDpi xmlns:a14="http://schemas.microsoft.com/office/drawing/2010/main" val="0"/>
              </a:ext>
            </a:extLst>
          </a:blip>
          <a:srcRect l="5264" t="9091" r="18034"/>
          <a:stretch/>
        </p:blipFill>
        <p:spPr>
          <a:xfrm>
            <a:off x="3532366" y="17766"/>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10BFD-3425-419E-AEFF-40229E437D62}"/>
              </a:ext>
            </a:extLst>
          </p:cNvPr>
          <p:cNvSpPr>
            <a:spLocks noGrp="1"/>
          </p:cNvSpPr>
          <p:nvPr>
            <p:ph type="ctrTitle"/>
          </p:nvPr>
        </p:nvSpPr>
        <p:spPr>
          <a:xfrm>
            <a:off x="477981" y="1122363"/>
            <a:ext cx="4023360" cy="3204134"/>
          </a:xfrm>
        </p:spPr>
        <p:txBody>
          <a:bodyPr anchor="b">
            <a:normAutofit/>
          </a:bodyPr>
          <a:lstStyle/>
          <a:p>
            <a:pPr algn="l"/>
            <a:r>
              <a:rPr lang="en-GB" sz="4800"/>
              <a:t>Restorative Justice</a:t>
            </a:r>
          </a:p>
        </p:txBody>
      </p:sp>
      <p:sp>
        <p:nvSpPr>
          <p:cNvPr id="3" name="Subtitle 2">
            <a:extLst>
              <a:ext uri="{FF2B5EF4-FFF2-40B4-BE49-F238E27FC236}">
                <a16:creationId xmlns:a16="http://schemas.microsoft.com/office/drawing/2014/main" id="{C0FF4682-4398-4D3A-9AA9-3C692256F413}"/>
              </a:ext>
            </a:extLst>
          </p:cNvPr>
          <p:cNvSpPr>
            <a:spLocks noGrp="1"/>
          </p:cNvSpPr>
          <p:nvPr>
            <p:ph type="subTitle" idx="1"/>
          </p:nvPr>
        </p:nvSpPr>
        <p:spPr>
          <a:xfrm>
            <a:off x="477980" y="4872922"/>
            <a:ext cx="4023359" cy="1208141"/>
          </a:xfrm>
        </p:spPr>
        <p:txBody>
          <a:bodyPr>
            <a:normAutofit/>
          </a:bodyPr>
          <a:lstStyle/>
          <a:p>
            <a:pPr algn="l"/>
            <a:r>
              <a:rPr lang="en-GB" sz="2000"/>
              <a:t>Dr. Claudine Young</a:t>
            </a:r>
          </a:p>
          <a:p>
            <a:pPr algn="l"/>
            <a:r>
              <a:rPr lang="en-GB" sz="2000"/>
              <a:t>c.young@uwtsd.ac.uk</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996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6A88F16-224A-4641-A4F9-3C79BA3A6EE3}"/>
              </a:ext>
            </a:extLst>
          </p:cNvPr>
          <p:cNvSpPr>
            <a:spLocks noGrp="1"/>
          </p:cNvSpPr>
          <p:nvPr>
            <p:ph type="title"/>
          </p:nvPr>
        </p:nvSpPr>
        <p:spPr>
          <a:xfrm>
            <a:off x="623616" y="1450655"/>
            <a:ext cx="3932030" cy="3956690"/>
          </a:xfrm>
        </p:spPr>
        <p:txBody>
          <a:bodyPr anchor="ctr">
            <a:normAutofit/>
          </a:bodyPr>
          <a:lstStyle/>
          <a:p>
            <a:r>
              <a:rPr lang="en-GB" sz="6800" dirty="0">
                <a:solidFill>
                  <a:schemeClr val="bg1"/>
                </a:solidFill>
              </a:rPr>
              <a:t>What is restorative justice?</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244084-7B3C-4AA2-92C2-D384134E2F2B}"/>
              </a:ext>
            </a:extLst>
          </p:cNvPr>
          <p:cNvSpPr>
            <a:spLocks noGrp="1"/>
          </p:cNvSpPr>
          <p:nvPr>
            <p:ph idx="1"/>
          </p:nvPr>
        </p:nvSpPr>
        <p:spPr>
          <a:xfrm>
            <a:off x="4953000" y="628702"/>
            <a:ext cx="7239000" cy="5800670"/>
          </a:xfrm>
        </p:spPr>
        <p:txBody>
          <a:bodyPr anchor="ctr">
            <a:noAutofit/>
          </a:bodyPr>
          <a:lstStyle/>
          <a:p>
            <a:r>
              <a:rPr lang="en-GB" sz="2400" dirty="0">
                <a:solidFill>
                  <a:schemeClr val="bg1"/>
                </a:solidFill>
              </a:rPr>
              <a:t>When victim and offender meet, with a mediator, to discuss the offence, the harm caused and come to a resolution</a:t>
            </a:r>
          </a:p>
          <a:p>
            <a:r>
              <a:rPr lang="en-GB" sz="2400" dirty="0">
                <a:solidFill>
                  <a:schemeClr val="bg1"/>
                </a:solidFill>
              </a:rPr>
              <a:t>“All the parties with a stake in a particular offence come together to resolve collectively how to deal with the aftermath of the offence and its implications for the future.” (Marshall 1996: 37) </a:t>
            </a:r>
            <a:r>
              <a:rPr lang="en-GB" sz="2400" dirty="0">
                <a:solidFill>
                  <a:srgbClr val="FFC000"/>
                </a:solidFill>
              </a:rPr>
              <a:t>http://www.antoniocasella.eu/restorative/Marshall_1999-b.pdf</a:t>
            </a:r>
          </a:p>
          <a:p>
            <a:r>
              <a:rPr lang="en-GB" sz="2400" dirty="0">
                <a:solidFill>
                  <a:schemeClr val="bg1"/>
                </a:solidFill>
              </a:rPr>
              <a:t>“Restorative justice brings those harmed by crime or conflict and those responsible for the harm into communication, enabling everyone affected by a particular incident to play a part in repairing the harm and finding a positive way forward.” </a:t>
            </a:r>
            <a:r>
              <a:rPr lang="en-GB" sz="2400" dirty="0">
                <a:solidFill>
                  <a:srgbClr val="FFC000"/>
                </a:solidFill>
              </a:rPr>
              <a:t>(https://restorativejustice.org.uk)</a:t>
            </a:r>
          </a:p>
        </p:txBody>
      </p:sp>
    </p:spTree>
    <p:extLst>
      <p:ext uri="{BB962C8B-B14F-4D97-AF65-F5344CB8AC3E}">
        <p14:creationId xmlns:p14="http://schemas.microsoft.com/office/powerpoint/2010/main" val="4198582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F0B5185-B296-47BA-84BA-2E917EA5C079}"/>
              </a:ext>
            </a:extLst>
          </p:cNvPr>
          <p:cNvSpPr>
            <a:spLocks noGrp="1"/>
          </p:cNvSpPr>
          <p:nvPr>
            <p:ph type="title"/>
          </p:nvPr>
        </p:nvSpPr>
        <p:spPr>
          <a:xfrm>
            <a:off x="457200" y="247661"/>
            <a:ext cx="3409950" cy="1568613"/>
          </a:xfrm>
        </p:spPr>
        <p:txBody>
          <a:bodyPr anchor="b">
            <a:normAutofit/>
          </a:bodyPr>
          <a:lstStyle/>
          <a:p>
            <a:pPr algn="r"/>
            <a:r>
              <a:rPr lang="en-GB" dirty="0" err="1">
                <a:solidFill>
                  <a:schemeClr val="bg1"/>
                </a:solidFill>
              </a:rPr>
              <a:t>Contd</a:t>
            </a:r>
            <a:r>
              <a:rPr lang="en-GB" dirty="0">
                <a:solidFill>
                  <a:schemeClr val="bg1"/>
                </a:solidFill>
              </a:rPr>
              <a:t>…</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67A711-5639-428F-9458-C3C29C11D0A9}"/>
              </a:ext>
            </a:extLst>
          </p:cNvPr>
          <p:cNvSpPr>
            <a:spLocks noGrp="1"/>
          </p:cNvSpPr>
          <p:nvPr>
            <p:ph idx="1"/>
          </p:nvPr>
        </p:nvSpPr>
        <p:spPr>
          <a:xfrm>
            <a:off x="1392667" y="2398956"/>
            <a:ext cx="9955914" cy="3789105"/>
          </a:xfrm>
        </p:spPr>
        <p:txBody>
          <a:bodyPr>
            <a:normAutofit fontScale="70000" lnSpcReduction="20000"/>
          </a:bodyPr>
          <a:lstStyle/>
          <a:p>
            <a:r>
              <a:rPr lang="en-GB" sz="3600" dirty="0">
                <a:solidFill>
                  <a:schemeClr val="bg1"/>
                </a:solidFill>
              </a:rPr>
              <a:t>A </a:t>
            </a:r>
            <a:r>
              <a:rPr lang="en-GB" sz="3600" dirty="0">
                <a:solidFill>
                  <a:srgbClr val="FFC000"/>
                </a:solidFill>
              </a:rPr>
              <a:t>process </a:t>
            </a:r>
            <a:r>
              <a:rPr lang="en-GB" sz="3600" dirty="0">
                <a:solidFill>
                  <a:schemeClr val="bg1"/>
                </a:solidFill>
              </a:rPr>
              <a:t>for resolving conflict</a:t>
            </a:r>
          </a:p>
          <a:p>
            <a:r>
              <a:rPr lang="en-GB" sz="3600" dirty="0">
                <a:solidFill>
                  <a:schemeClr val="bg1"/>
                </a:solidFill>
              </a:rPr>
              <a:t>Various interventions</a:t>
            </a:r>
          </a:p>
          <a:p>
            <a:r>
              <a:rPr lang="en-GB" sz="3600" dirty="0">
                <a:solidFill>
                  <a:schemeClr val="bg1"/>
                </a:solidFill>
              </a:rPr>
              <a:t>Includes services in schools, workplaces, transitional justice settings and the CJS</a:t>
            </a:r>
          </a:p>
          <a:p>
            <a:r>
              <a:rPr lang="en-GB" sz="3600" dirty="0">
                <a:solidFill>
                  <a:schemeClr val="bg1"/>
                </a:solidFill>
              </a:rPr>
              <a:t>A common language to resolve conflict</a:t>
            </a:r>
          </a:p>
          <a:p>
            <a:r>
              <a:rPr lang="en-GB" sz="3600" dirty="0">
                <a:solidFill>
                  <a:schemeClr val="bg1"/>
                </a:solidFill>
              </a:rPr>
              <a:t>Focuses on the needs of the victim</a:t>
            </a:r>
          </a:p>
          <a:p>
            <a:r>
              <a:rPr lang="en-GB" sz="3600" dirty="0">
                <a:solidFill>
                  <a:schemeClr val="bg1"/>
                </a:solidFill>
              </a:rPr>
              <a:t>Allows the wrongdoer(s) to understand the impact of their actions</a:t>
            </a:r>
          </a:p>
          <a:p>
            <a:r>
              <a:rPr lang="en-GB" sz="3600" dirty="0">
                <a:solidFill>
                  <a:schemeClr val="bg1"/>
                </a:solidFill>
              </a:rPr>
              <a:t>Encourages wrongdoer(s) to take responsibility for their actions</a:t>
            </a:r>
          </a:p>
          <a:p>
            <a:r>
              <a:rPr lang="en-GB" sz="3600" dirty="0">
                <a:solidFill>
                  <a:schemeClr val="bg1"/>
                </a:solidFill>
              </a:rPr>
              <a:t>Therefore creates accountability?</a:t>
            </a:r>
          </a:p>
          <a:p>
            <a:r>
              <a:rPr lang="en-GB" sz="3600" dirty="0">
                <a:solidFill>
                  <a:schemeClr val="bg1"/>
                </a:solidFill>
              </a:rPr>
              <a:t>Likely to change behaviour and build character? </a:t>
            </a:r>
            <a:endParaRPr lang="en-US" sz="3600"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3410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p:txBody>
          <a:bodyPr/>
          <a:lstStyle/>
          <a:p>
            <a:r>
              <a:rPr lang="en-GB" dirty="0">
                <a:solidFill>
                  <a:schemeClr val="bg1"/>
                </a:solidFill>
              </a:rPr>
              <a:t>Restorative practice</a:t>
            </a:r>
          </a:p>
        </p:txBody>
      </p:sp>
      <p:sp>
        <p:nvSpPr>
          <p:cNvPr id="3" name="Content Placeholder 2">
            <a:extLst>
              <a:ext uri="{FF2B5EF4-FFF2-40B4-BE49-F238E27FC236}">
                <a16:creationId xmlns:a16="http://schemas.microsoft.com/office/drawing/2014/main" id="{9A2D5035-7F9C-4B12-BFD7-57D197417BBE}"/>
              </a:ext>
            </a:extLst>
          </p:cNvPr>
          <p:cNvSpPr>
            <a:spLocks noGrp="1"/>
          </p:cNvSpPr>
          <p:nvPr>
            <p:ph idx="1"/>
          </p:nvPr>
        </p:nvSpPr>
        <p:spPr/>
        <p:txBody>
          <a:bodyPr/>
          <a:lstStyle/>
          <a:p>
            <a:r>
              <a:rPr lang="en-GB" dirty="0">
                <a:solidFill>
                  <a:schemeClr val="bg1"/>
                </a:solidFill>
              </a:rPr>
              <a:t>RJ brings those impacted by crime or conflict and those liable for the harm into communication, facilitating everyone affected by a particular incident to play a part in mending the harm and finding a constructive way forward. This is part of a wider field called</a:t>
            </a:r>
            <a:r>
              <a:rPr lang="en-GB" dirty="0"/>
              <a:t> </a:t>
            </a:r>
            <a:r>
              <a:rPr lang="en-GB" dirty="0">
                <a:solidFill>
                  <a:srgbClr val="FFFF00"/>
                </a:solidFill>
              </a:rPr>
              <a:t>restorative practice.</a:t>
            </a:r>
          </a:p>
          <a:p>
            <a:r>
              <a:rPr lang="en-GB" dirty="0">
                <a:solidFill>
                  <a:schemeClr val="bg1"/>
                </a:solidFill>
              </a:rPr>
              <a:t>Restorative practice can be used anywhere to prevent conflict, build relationships and repair harm by supporting people to communicate effectively and positively. Restorative practice is more and more being used in schools, children’s services, workplaces, hospitals, communities and the criminal justice system.</a:t>
            </a:r>
          </a:p>
          <a:p>
            <a:endParaRPr lang="en-GB" dirty="0"/>
          </a:p>
        </p:txBody>
      </p:sp>
    </p:spTree>
    <p:extLst>
      <p:ext uri="{BB962C8B-B14F-4D97-AF65-F5344CB8AC3E}">
        <p14:creationId xmlns:p14="http://schemas.microsoft.com/office/powerpoint/2010/main" val="2907003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23D7C77-FDA7-442C-B74E-8A97C07D5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4100" y="514350"/>
            <a:ext cx="7543800" cy="5829300"/>
          </a:xfrm>
          <a:prstGeom prst="rect">
            <a:avLst/>
          </a:prstGeom>
        </p:spPr>
      </p:pic>
      <p:sp>
        <p:nvSpPr>
          <p:cNvPr id="4" name="TextBox 3">
            <a:extLst>
              <a:ext uri="{FF2B5EF4-FFF2-40B4-BE49-F238E27FC236}">
                <a16:creationId xmlns:a16="http://schemas.microsoft.com/office/drawing/2014/main" id="{DB2C863D-D6A0-4D3A-B2C0-54DF847472D2}"/>
              </a:ext>
            </a:extLst>
          </p:cNvPr>
          <p:cNvSpPr txBox="1"/>
          <p:nvPr/>
        </p:nvSpPr>
        <p:spPr>
          <a:xfrm>
            <a:off x="295275" y="6343650"/>
            <a:ext cx="2926955" cy="369332"/>
          </a:xfrm>
          <a:prstGeom prst="rect">
            <a:avLst/>
          </a:prstGeom>
          <a:noFill/>
        </p:spPr>
        <p:txBody>
          <a:bodyPr wrap="none" rtlCol="0">
            <a:spAutoFit/>
          </a:bodyPr>
          <a:lstStyle/>
          <a:p>
            <a:r>
              <a:rPr lang="en-GB" dirty="0" err="1"/>
              <a:t>Source:https</a:t>
            </a:r>
            <a:r>
              <a:rPr lang="en-GB" dirty="0"/>
              <a:t>://www.iirp.edu </a:t>
            </a:r>
          </a:p>
        </p:txBody>
      </p:sp>
    </p:spTree>
    <p:extLst>
      <p:ext uri="{BB962C8B-B14F-4D97-AF65-F5344CB8AC3E}">
        <p14:creationId xmlns:p14="http://schemas.microsoft.com/office/powerpoint/2010/main" val="1276535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013D9C-0A5C-4B4D-9BDA-F0E08BA7D933}"/>
              </a:ext>
            </a:extLst>
          </p:cNvPr>
          <p:cNvSpPr/>
          <p:nvPr/>
        </p:nvSpPr>
        <p:spPr>
          <a:xfrm>
            <a:off x="2324100" y="2072015"/>
            <a:ext cx="7381874" cy="523220"/>
          </a:xfrm>
          <a:prstGeom prst="rect">
            <a:avLst/>
          </a:prstGeom>
        </p:spPr>
        <p:txBody>
          <a:bodyPr wrap="square">
            <a:spAutoFit/>
          </a:bodyPr>
          <a:lstStyle/>
          <a:p>
            <a:r>
              <a:rPr lang="en-GB" sz="2800" dirty="0">
                <a:solidFill>
                  <a:schemeClr val="bg1"/>
                </a:solidFill>
              </a:rPr>
              <a:t>https://www.youtube.com/watch?v=8N3LihLvfa0</a:t>
            </a:r>
          </a:p>
        </p:txBody>
      </p:sp>
      <p:sp>
        <p:nvSpPr>
          <p:cNvPr id="4" name="TextBox 3">
            <a:extLst>
              <a:ext uri="{FF2B5EF4-FFF2-40B4-BE49-F238E27FC236}">
                <a16:creationId xmlns:a16="http://schemas.microsoft.com/office/drawing/2014/main" id="{2945B5E6-46D3-4414-B75A-609E6CF32B7A}"/>
              </a:ext>
            </a:extLst>
          </p:cNvPr>
          <p:cNvSpPr txBox="1"/>
          <p:nvPr/>
        </p:nvSpPr>
        <p:spPr>
          <a:xfrm>
            <a:off x="695325" y="733425"/>
            <a:ext cx="11058525" cy="954107"/>
          </a:xfrm>
          <a:prstGeom prst="rect">
            <a:avLst/>
          </a:prstGeom>
          <a:noFill/>
        </p:spPr>
        <p:txBody>
          <a:bodyPr wrap="square" rtlCol="0">
            <a:spAutoFit/>
          </a:bodyPr>
          <a:lstStyle/>
          <a:p>
            <a:pPr algn="ctr"/>
            <a:r>
              <a:rPr lang="en-GB" sz="2800" dirty="0">
                <a:solidFill>
                  <a:srgbClr val="FFFF00"/>
                </a:solidFill>
              </a:rPr>
              <a:t>1) A short film about restorative justice – it’s American (so stats aren’t correct for England &amp; Wales – but it shows a few arguments in favour…)  </a:t>
            </a:r>
          </a:p>
        </p:txBody>
      </p:sp>
      <p:sp>
        <p:nvSpPr>
          <p:cNvPr id="5" name="TextBox 4">
            <a:extLst>
              <a:ext uri="{FF2B5EF4-FFF2-40B4-BE49-F238E27FC236}">
                <a16:creationId xmlns:a16="http://schemas.microsoft.com/office/drawing/2014/main" id="{E6520B4F-C959-41A4-8456-40948CA9D95C}"/>
              </a:ext>
            </a:extLst>
          </p:cNvPr>
          <p:cNvSpPr txBox="1"/>
          <p:nvPr/>
        </p:nvSpPr>
        <p:spPr>
          <a:xfrm>
            <a:off x="2247126" y="4785985"/>
            <a:ext cx="7697748" cy="523220"/>
          </a:xfrm>
          <a:prstGeom prst="rect">
            <a:avLst/>
          </a:prstGeom>
          <a:noFill/>
        </p:spPr>
        <p:txBody>
          <a:bodyPr wrap="none" rtlCol="0">
            <a:spAutoFit/>
          </a:bodyPr>
          <a:lstStyle/>
          <a:p>
            <a:r>
              <a:rPr lang="en-GB" sz="2800" dirty="0">
                <a:solidFill>
                  <a:schemeClr val="bg1"/>
                </a:solidFill>
              </a:rPr>
              <a:t>https://www.youtube.com/watch?v=fWtFtWY3Hh8</a:t>
            </a:r>
          </a:p>
        </p:txBody>
      </p:sp>
      <p:sp>
        <p:nvSpPr>
          <p:cNvPr id="6" name="TextBox 5">
            <a:extLst>
              <a:ext uri="{FF2B5EF4-FFF2-40B4-BE49-F238E27FC236}">
                <a16:creationId xmlns:a16="http://schemas.microsoft.com/office/drawing/2014/main" id="{35E8BD68-B5EF-42AA-9C06-84287695B0CD}"/>
              </a:ext>
            </a:extLst>
          </p:cNvPr>
          <p:cNvSpPr txBox="1"/>
          <p:nvPr/>
        </p:nvSpPr>
        <p:spPr>
          <a:xfrm>
            <a:off x="2096219" y="3429000"/>
            <a:ext cx="7999562" cy="523220"/>
          </a:xfrm>
          <a:prstGeom prst="rect">
            <a:avLst/>
          </a:prstGeom>
          <a:noFill/>
        </p:spPr>
        <p:txBody>
          <a:bodyPr wrap="none" rtlCol="0">
            <a:spAutoFit/>
          </a:bodyPr>
          <a:lstStyle/>
          <a:p>
            <a:r>
              <a:rPr lang="en-GB" sz="2800" dirty="0">
                <a:solidFill>
                  <a:srgbClr val="FFFF00"/>
                </a:solidFill>
              </a:rPr>
              <a:t>2) A short advert from the Restorative Justice Council </a:t>
            </a:r>
          </a:p>
        </p:txBody>
      </p:sp>
    </p:spTree>
    <p:extLst>
      <p:ext uri="{BB962C8B-B14F-4D97-AF65-F5344CB8AC3E}">
        <p14:creationId xmlns:p14="http://schemas.microsoft.com/office/powerpoint/2010/main" val="2845822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8B53121-A203-4009-8EA9-16BC02D04C3A}"/>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The inherent values of restorative justice</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51C6456-D9A8-48E7-A007-B1F4184FB5EC}"/>
              </a:ext>
            </a:extLst>
          </p:cNvPr>
          <p:cNvGraphicFramePr>
            <a:graphicFrameLocks noGrp="1"/>
          </p:cNvGraphicFramePr>
          <p:nvPr>
            <p:ph idx="1"/>
            <p:extLst>
              <p:ext uri="{D42A27DB-BD31-4B8C-83A1-F6EECF244321}">
                <p14:modId xmlns:p14="http://schemas.microsoft.com/office/powerpoint/2010/main" val="3809440157"/>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4255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ACE8-B54C-46D2-9087-C5B86D4F788B}"/>
              </a:ext>
            </a:extLst>
          </p:cNvPr>
          <p:cNvSpPr>
            <a:spLocks noGrp="1"/>
          </p:cNvSpPr>
          <p:nvPr>
            <p:ph type="title"/>
          </p:nvPr>
        </p:nvSpPr>
        <p:spPr/>
        <p:txBody>
          <a:bodyPr/>
          <a:lstStyle/>
          <a:p>
            <a:r>
              <a:rPr lang="en-GB" dirty="0"/>
              <a:t>Theories behind restorative justice</a:t>
            </a:r>
          </a:p>
        </p:txBody>
      </p:sp>
      <p:graphicFrame>
        <p:nvGraphicFramePr>
          <p:cNvPr id="7" name="Content Placeholder 2">
            <a:extLst>
              <a:ext uri="{FF2B5EF4-FFF2-40B4-BE49-F238E27FC236}">
                <a16:creationId xmlns:a16="http://schemas.microsoft.com/office/drawing/2014/main" id="{4145D92A-2827-480C-AEEF-06FEB8C8C74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165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1AD0-7544-47CD-A234-2809C13D8BCD}"/>
              </a:ext>
            </a:extLst>
          </p:cNvPr>
          <p:cNvSpPr>
            <a:spLocks noGrp="1"/>
          </p:cNvSpPr>
          <p:nvPr>
            <p:ph type="title"/>
          </p:nvPr>
        </p:nvSpPr>
        <p:spPr/>
        <p:txBody>
          <a:bodyPr/>
          <a:lstStyle/>
          <a:p>
            <a:r>
              <a:rPr lang="en-GB">
                <a:solidFill>
                  <a:schemeClr val="bg1"/>
                </a:solidFill>
              </a:rPr>
              <a:t>The background to restorative justice &amp; influences</a:t>
            </a:r>
            <a:endParaRPr lang="en-GB" dirty="0">
              <a:solidFill>
                <a:schemeClr val="bg1"/>
              </a:solidFill>
            </a:endParaRPr>
          </a:p>
        </p:txBody>
      </p:sp>
      <p:sp>
        <p:nvSpPr>
          <p:cNvPr id="3" name="Content Placeholder 2">
            <a:extLst>
              <a:ext uri="{FF2B5EF4-FFF2-40B4-BE49-F238E27FC236}">
                <a16:creationId xmlns:a16="http://schemas.microsoft.com/office/drawing/2014/main" id="{18A48FD6-9350-4E1E-BE18-61C31DAFFE8D}"/>
              </a:ext>
            </a:extLst>
          </p:cNvPr>
          <p:cNvSpPr>
            <a:spLocks noGrp="1"/>
          </p:cNvSpPr>
          <p:nvPr>
            <p:ph idx="1"/>
          </p:nvPr>
        </p:nvSpPr>
        <p:spPr/>
        <p:txBody>
          <a:bodyPr>
            <a:normAutofit/>
          </a:bodyPr>
          <a:lstStyle/>
          <a:p>
            <a:r>
              <a:rPr lang="en-GB">
                <a:solidFill>
                  <a:schemeClr val="bg1"/>
                </a:solidFill>
              </a:rPr>
              <a:t>Roots in ancient and indigenous practices - Native American, First Nation Canadian, African, Celtic, Hebrew</a:t>
            </a:r>
          </a:p>
          <a:p>
            <a:r>
              <a:rPr lang="en-GB">
                <a:solidFill>
                  <a:schemeClr val="bg1"/>
                </a:solidFill>
              </a:rPr>
              <a:t>Modern context - 1970s</a:t>
            </a:r>
          </a:p>
          <a:p>
            <a:r>
              <a:rPr lang="en-GB">
                <a:solidFill>
                  <a:schemeClr val="bg1"/>
                </a:solidFill>
              </a:rPr>
              <a:t>1974 - Mark Yantzi – probation officer</a:t>
            </a:r>
          </a:p>
          <a:p>
            <a:r>
              <a:rPr lang="en-US">
                <a:solidFill>
                  <a:schemeClr val="bg1"/>
                </a:solidFill>
              </a:rPr>
              <a:t>Links to the Mennonite movement-</a:t>
            </a:r>
            <a:r>
              <a:rPr lang="en-GB">
                <a:solidFill>
                  <a:schemeClr val="bg1"/>
                </a:solidFill>
              </a:rPr>
              <a:t> Frustrated with existent criminal justice practices, trying to put into practice, their religious beliefs, seeking to be practical about peacemaking, they conducted a series of “victim-offender reconciliation” encounters between two juvenile offenders and the numerous people these young men had victimized in a drunken spree</a:t>
            </a:r>
            <a:endParaRPr lang="en-GB" dirty="0">
              <a:solidFill>
                <a:schemeClr val="bg1"/>
              </a:solidFill>
            </a:endParaRPr>
          </a:p>
        </p:txBody>
      </p:sp>
    </p:spTree>
    <p:extLst>
      <p:ext uri="{BB962C8B-B14F-4D97-AF65-F5344CB8AC3E}">
        <p14:creationId xmlns:p14="http://schemas.microsoft.com/office/powerpoint/2010/main" val="656548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38714A-538D-49E4-BC81-DC5A2F3A797F}"/>
              </a:ext>
            </a:extLst>
          </p:cNvPr>
          <p:cNvSpPr/>
          <p:nvPr/>
        </p:nvSpPr>
        <p:spPr>
          <a:xfrm>
            <a:off x="1304924" y="2642992"/>
            <a:ext cx="10431963" cy="646331"/>
          </a:xfrm>
          <a:prstGeom prst="rect">
            <a:avLst/>
          </a:prstGeom>
          <a:solidFill>
            <a:schemeClr val="tx1"/>
          </a:solidFill>
        </p:spPr>
        <p:txBody>
          <a:bodyPr wrap="square">
            <a:spAutoFit/>
          </a:bodyPr>
          <a:lstStyle/>
          <a:p>
            <a:r>
              <a:rPr lang="en-GB" sz="3600" dirty="0">
                <a:solidFill>
                  <a:schemeClr val="bg1"/>
                </a:solidFill>
              </a:rPr>
              <a:t>https://www.youtube.com/watch?v=eE_0OPp6z0o</a:t>
            </a:r>
          </a:p>
        </p:txBody>
      </p:sp>
      <p:sp>
        <p:nvSpPr>
          <p:cNvPr id="3" name="TextBox 2">
            <a:extLst>
              <a:ext uri="{FF2B5EF4-FFF2-40B4-BE49-F238E27FC236}">
                <a16:creationId xmlns:a16="http://schemas.microsoft.com/office/drawing/2014/main" id="{529DB89E-0656-49D0-BA43-FC9C14EE2E01}"/>
              </a:ext>
            </a:extLst>
          </p:cNvPr>
          <p:cNvSpPr txBox="1"/>
          <p:nvPr/>
        </p:nvSpPr>
        <p:spPr>
          <a:xfrm>
            <a:off x="2047875" y="1240077"/>
            <a:ext cx="8724508" cy="646331"/>
          </a:xfrm>
          <a:prstGeom prst="rect">
            <a:avLst/>
          </a:prstGeom>
          <a:noFill/>
        </p:spPr>
        <p:txBody>
          <a:bodyPr wrap="square" rtlCol="0">
            <a:spAutoFit/>
          </a:bodyPr>
          <a:lstStyle/>
          <a:p>
            <a:r>
              <a:rPr lang="en-GB" sz="3600" dirty="0">
                <a:solidFill>
                  <a:schemeClr val="bg1"/>
                </a:solidFill>
              </a:rPr>
              <a:t>Robert Yazzie on ‘peace making’ link here:</a:t>
            </a:r>
            <a:endParaRPr lang="en-GB" dirty="0">
              <a:solidFill>
                <a:schemeClr val="bg1"/>
              </a:solidFill>
            </a:endParaRPr>
          </a:p>
        </p:txBody>
      </p:sp>
    </p:spTree>
    <p:extLst>
      <p:ext uri="{BB962C8B-B14F-4D97-AF65-F5344CB8AC3E}">
        <p14:creationId xmlns:p14="http://schemas.microsoft.com/office/powerpoint/2010/main" val="1069354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9A72-FE76-449C-B551-F52831E0EAC6}"/>
              </a:ext>
            </a:extLst>
          </p:cNvPr>
          <p:cNvSpPr>
            <a:spLocks noGrp="1"/>
          </p:cNvSpPr>
          <p:nvPr>
            <p:ph type="title"/>
          </p:nvPr>
        </p:nvSpPr>
        <p:spPr/>
        <p:txBody>
          <a:bodyPr/>
          <a:lstStyle/>
          <a:p>
            <a:r>
              <a:rPr lang="en-GB" dirty="0" err="1">
                <a:solidFill>
                  <a:schemeClr val="bg1"/>
                </a:solidFill>
              </a:rPr>
              <a:t>Contd</a:t>
            </a:r>
            <a:r>
              <a:rPr lang="en-GB" dirty="0">
                <a:solidFill>
                  <a:schemeClr val="bg1"/>
                </a:solidFill>
              </a:rPr>
              <a:t>….</a:t>
            </a:r>
          </a:p>
        </p:txBody>
      </p:sp>
      <p:sp>
        <p:nvSpPr>
          <p:cNvPr id="3" name="Content Placeholder 2">
            <a:extLst>
              <a:ext uri="{FF2B5EF4-FFF2-40B4-BE49-F238E27FC236}">
                <a16:creationId xmlns:a16="http://schemas.microsoft.com/office/drawing/2014/main" id="{A747BA82-02DA-462F-A6E5-E2ADC49FFDE9}"/>
              </a:ext>
            </a:extLst>
          </p:cNvPr>
          <p:cNvSpPr>
            <a:spLocks noGrp="1"/>
          </p:cNvSpPr>
          <p:nvPr>
            <p:ph idx="1"/>
          </p:nvPr>
        </p:nvSpPr>
        <p:spPr>
          <a:xfrm>
            <a:off x="361950" y="1866900"/>
            <a:ext cx="11210925" cy="4700588"/>
          </a:xfrm>
        </p:spPr>
        <p:txBody>
          <a:bodyPr>
            <a:normAutofit/>
          </a:bodyPr>
          <a:lstStyle/>
          <a:p>
            <a:r>
              <a:rPr lang="en-GB" dirty="0">
                <a:solidFill>
                  <a:schemeClr val="bg1"/>
                </a:solidFill>
              </a:rPr>
              <a:t>1989 – Maori family group conference - d</a:t>
            </a:r>
            <a:r>
              <a:rPr lang="en-US" dirty="0" err="1">
                <a:solidFill>
                  <a:schemeClr val="bg1"/>
                </a:solidFill>
              </a:rPr>
              <a:t>evelopment</a:t>
            </a:r>
            <a:r>
              <a:rPr lang="en-US" dirty="0">
                <a:solidFill>
                  <a:schemeClr val="bg1"/>
                </a:solidFill>
              </a:rPr>
              <a:t> in New Zealand as a response to deficit in existing CJS</a:t>
            </a:r>
          </a:p>
          <a:p>
            <a:r>
              <a:rPr lang="en-US" dirty="0">
                <a:solidFill>
                  <a:schemeClr val="bg1"/>
                </a:solidFill>
              </a:rPr>
              <a:t>Police-led models in Australia</a:t>
            </a:r>
          </a:p>
          <a:p>
            <a:pPr lvl="1"/>
            <a:r>
              <a:rPr lang="en-US" dirty="0">
                <a:solidFill>
                  <a:schemeClr val="bg1"/>
                </a:solidFill>
              </a:rPr>
              <a:t>Wagga Wagga Model (</a:t>
            </a:r>
            <a:r>
              <a:rPr lang="en-US" dirty="0" err="1">
                <a:solidFill>
                  <a:schemeClr val="bg1"/>
                </a:solidFill>
              </a:rPr>
              <a:t>Cutress</a:t>
            </a:r>
            <a:r>
              <a:rPr lang="en-US" dirty="0">
                <a:solidFill>
                  <a:schemeClr val="bg1"/>
                </a:solidFill>
              </a:rPr>
              <a:t>, L. 2015, Unpublished PhD found at: </a:t>
            </a:r>
            <a:r>
              <a:rPr lang="en-US" dirty="0">
                <a:solidFill>
                  <a:schemeClr val="bg1"/>
                </a:solidFill>
                <a:hlinkClick r:id="rId2">
                  <a:extLst>
                    <a:ext uri="{A12FA001-AC4F-418D-AE19-62706E023703}">
                      <ahyp:hlinkClr xmlns:ahyp="http://schemas.microsoft.com/office/drawing/2018/hyperlinkcolor" val="tx"/>
                    </a:ext>
                  </a:extLst>
                </a:hlinkClick>
              </a:rPr>
              <a:t>http://etheses.whiterose.ac.uk/8811/1/Ph.D%20Thesis.%20Laura%20Cutress.docx</a:t>
            </a:r>
            <a:r>
              <a:rPr lang="en-US" dirty="0">
                <a:solidFill>
                  <a:schemeClr val="bg1"/>
                </a:solidFill>
              </a:rPr>
              <a:t>)</a:t>
            </a:r>
          </a:p>
          <a:p>
            <a:r>
              <a:rPr lang="en-US" dirty="0">
                <a:solidFill>
                  <a:schemeClr val="bg1"/>
                </a:solidFill>
              </a:rPr>
              <a:t>1994 RJ used in a school in Australia</a:t>
            </a:r>
          </a:p>
          <a:p>
            <a:r>
              <a:rPr lang="en-US" dirty="0">
                <a:solidFill>
                  <a:schemeClr val="bg1"/>
                </a:solidFill>
              </a:rPr>
              <a:t>Howard </a:t>
            </a:r>
            <a:r>
              <a:rPr lang="en-US" dirty="0" err="1">
                <a:solidFill>
                  <a:schemeClr val="bg1"/>
                </a:solidFill>
              </a:rPr>
              <a:t>Zehr</a:t>
            </a:r>
            <a:r>
              <a:rPr lang="en-US" dirty="0">
                <a:solidFill>
                  <a:schemeClr val="bg1"/>
                </a:solidFill>
              </a:rPr>
              <a:t> most influential in Europe - https://zehr-institute.org/</a:t>
            </a:r>
          </a:p>
          <a:p>
            <a:pPr lvl="1"/>
            <a:r>
              <a:rPr lang="en-US" dirty="0">
                <a:solidFill>
                  <a:schemeClr val="bg1"/>
                </a:solidFill>
              </a:rPr>
              <a:t>Bring victims and offenders together to seek resolution</a:t>
            </a:r>
          </a:p>
          <a:p>
            <a:pPr lvl="1"/>
            <a:r>
              <a:rPr lang="en-US" dirty="0">
                <a:solidFill>
                  <a:schemeClr val="bg1"/>
                </a:solidFill>
              </a:rPr>
              <a:t>Repair harm</a:t>
            </a:r>
          </a:p>
          <a:p>
            <a:pPr lvl="1"/>
            <a:r>
              <a:rPr lang="en-US" dirty="0">
                <a:solidFill>
                  <a:schemeClr val="bg1"/>
                </a:solidFill>
              </a:rPr>
              <a:t>Encourage healing and reconciliation</a:t>
            </a:r>
          </a:p>
          <a:p>
            <a:pPr lvl="1"/>
            <a:endParaRPr lang="en-US" dirty="0"/>
          </a:p>
          <a:p>
            <a:pPr lvl="1"/>
            <a:endParaRPr lang="en-US" dirty="0"/>
          </a:p>
          <a:p>
            <a:endParaRPr lang="en-GB" dirty="0"/>
          </a:p>
        </p:txBody>
      </p:sp>
    </p:spTree>
    <p:extLst>
      <p:ext uri="{BB962C8B-B14F-4D97-AF65-F5344CB8AC3E}">
        <p14:creationId xmlns:p14="http://schemas.microsoft.com/office/powerpoint/2010/main" val="3745975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92D6-EED0-4AD7-A93C-91CC6BCB34E9}"/>
              </a:ext>
            </a:extLst>
          </p:cNvPr>
          <p:cNvSpPr>
            <a:spLocks noGrp="1"/>
          </p:cNvSpPr>
          <p:nvPr>
            <p:ph type="title"/>
          </p:nvPr>
        </p:nvSpPr>
        <p:spPr>
          <a:xfrm>
            <a:off x="804673" y="1445494"/>
            <a:ext cx="3616856" cy="4376572"/>
          </a:xfrm>
        </p:spPr>
        <p:txBody>
          <a:bodyPr anchor="ctr">
            <a:normAutofit/>
          </a:bodyPr>
          <a:lstStyle/>
          <a:p>
            <a:r>
              <a:rPr lang="en-US" sz="4800"/>
              <a:t>Braithwaite’s Reintegrative Shaming Theory </a:t>
            </a:r>
            <a:br>
              <a:rPr lang="en-US" sz="4800"/>
            </a:br>
            <a:endParaRPr lang="en-GB" sz="480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326663-9C25-4CA5-97E4-1BA1A5D16F4E}"/>
              </a:ext>
            </a:extLst>
          </p:cNvPr>
          <p:cNvSpPr>
            <a:spLocks noGrp="1"/>
          </p:cNvSpPr>
          <p:nvPr>
            <p:ph idx="1"/>
          </p:nvPr>
        </p:nvSpPr>
        <p:spPr>
          <a:xfrm>
            <a:off x="5189557" y="162837"/>
            <a:ext cx="7010793" cy="6857999"/>
          </a:xfrm>
        </p:spPr>
        <p:txBody>
          <a:bodyPr anchor="ctr">
            <a:normAutofit/>
          </a:bodyPr>
          <a:lstStyle/>
          <a:p>
            <a:pPr lvl="1"/>
            <a:r>
              <a:rPr lang="en-US" sz="2800" dirty="0">
                <a:solidFill>
                  <a:schemeClr val="bg1"/>
                </a:solidFill>
              </a:rPr>
              <a:t>Bring stakeholders together</a:t>
            </a:r>
          </a:p>
          <a:p>
            <a:pPr lvl="1"/>
            <a:r>
              <a:rPr lang="en-US" sz="2800" dirty="0">
                <a:solidFill>
                  <a:schemeClr val="bg1"/>
                </a:solidFill>
              </a:rPr>
              <a:t>Shame offender then allow them back into the community</a:t>
            </a:r>
          </a:p>
          <a:p>
            <a:pPr lvl="1"/>
            <a:r>
              <a:rPr lang="en-US" sz="2800" dirty="0">
                <a:solidFill>
                  <a:schemeClr val="bg1"/>
                </a:solidFill>
              </a:rPr>
              <a:t>Informal crime control measures involving significant others, especially those of the offender</a:t>
            </a:r>
          </a:p>
          <a:p>
            <a:pPr lvl="1"/>
            <a:r>
              <a:rPr lang="en-US" sz="2800" dirty="0">
                <a:solidFill>
                  <a:schemeClr val="bg1"/>
                </a:solidFill>
              </a:rPr>
              <a:t>Explicit focus on reducing reoffending</a:t>
            </a:r>
          </a:p>
          <a:p>
            <a:pPr lvl="1"/>
            <a:r>
              <a:rPr lang="en-US" sz="2800" dirty="0">
                <a:solidFill>
                  <a:schemeClr val="bg1"/>
                </a:solidFill>
              </a:rPr>
              <a:t>Highly influential in the youth justice system</a:t>
            </a:r>
          </a:p>
          <a:p>
            <a:pPr lvl="1"/>
            <a:r>
              <a:rPr lang="en-GB" sz="2800" dirty="0">
                <a:solidFill>
                  <a:schemeClr val="bg1"/>
                </a:solidFill>
              </a:rPr>
              <a:t>1994 – Community Accountability Conference - Braithwaite</a:t>
            </a:r>
            <a:endParaRPr lang="en-US" sz="2800" dirty="0">
              <a:solidFill>
                <a:schemeClr val="bg1"/>
              </a:solidFill>
            </a:endParaRPr>
          </a:p>
          <a:p>
            <a:pPr lvl="1"/>
            <a:r>
              <a:rPr lang="en-US" sz="2800" dirty="0">
                <a:solidFill>
                  <a:schemeClr val="bg1"/>
                </a:solidFill>
              </a:rPr>
              <a:t>Braithwaite (1999) </a:t>
            </a:r>
            <a:r>
              <a:rPr lang="en-GB" sz="2800" dirty="0">
                <a:solidFill>
                  <a:schemeClr val="bg1"/>
                </a:solidFill>
              </a:rPr>
              <a:t>Restorative Justice: Assessing Optimistic and Pessimistic Accounts, </a:t>
            </a:r>
            <a:r>
              <a:rPr lang="en-GB" sz="2800" i="1" dirty="0">
                <a:solidFill>
                  <a:schemeClr val="bg1"/>
                </a:solidFill>
              </a:rPr>
              <a:t>Crime and Justice</a:t>
            </a:r>
            <a:r>
              <a:rPr lang="en-GB" sz="2800" dirty="0">
                <a:solidFill>
                  <a:schemeClr val="bg1"/>
                </a:solidFill>
              </a:rPr>
              <a:t>. </a:t>
            </a:r>
          </a:p>
          <a:p>
            <a:pPr lvl="1"/>
            <a:endParaRPr lang="en-GB" sz="28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17246694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08C90B-C851-4598-BE1D-24764F26B8AE}"/>
              </a:ext>
            </a:extLst>
          </p:cNvPr>
          <p:cNvSpPr>
            <a:spLocks noGrp="1"/>
          </p:cNvSpPr>
          <p:nvPr>
            <p:ph type="title"/>
          </p:nvPr>
        </p:nvSpPr>
        <p:spPr>
          <a:xfrm>
            <a:off x="2311147" y="365760"/>
            <a:ext cx="7569706" cy="510540"/>
          </a:xfrm>
        </p:spPr>
        <p:txBody>
          <a:bodyPr anchor="ctr">
            <a:normAutofit fontScale="90000"/>
          </a:bodyPr>
          <a:lstStyle/>
          <a:p>
            <a:pPr algn="ctr"/>
            <a:r>
              <a:rPr lang="en-GB" dirty="0"/>
              <a:t>Victim movement and RJ</a:t>
            </a:r>
          </a:p>
        </p:txBody>
      </p:sp>
      <p:sp>
        <p:nvSpPr>
          <p:cNvPr id="3" name="Content Placeholder 2">
            <a:extLst>
              <a:ext uri="{FF2B5EF4-FFF2-40B4-BE49-F238E27FC236}">
                <a16:creationId xmlns:a16="http://schemas.microsoft.com/office/drawing/2014/main" id="{AF170D25-1750-420C-A60E-8DF09607BBFA}"/>
              </a:ext>
            </a:extLst>
          </p:cNvPr>
          <p:cNvSpPr>
            <a:spLocks noGrp="1"/>
          </p:cNvSpPr>
          <p:nvPr>
            <p:ph idx="1"/>
          </p:nvPr>
        </p:nvSpPr>
        <p:spPr>
          <a:xfrm>
            <a:off x="2204581" y="1052186"/>
            <a:ext cx="7821851" cy="5805813"/>
          </a:xfrm>
        </p:spPr>
        <p:txBody>
          <a:bodyPr anchor="t">
            <a:normAutofit lnSpcReduction="10000"/>
          </a:bodyPr>
          <a:lstStyle/>
          <a:p>
            <a:r>
              <a:rPr lang="en-GB" sz="2100" dirty="0"/>
              <a:t>Victim’s movement in the UK - concern for the rights and experiences of victims</a:t>
            </a:r>
          </a:p>
          <a:p>
            <a:pPr lvl="1"/>
            <a:r>
              <a:rPr lang="en-GB" sz="2100" dirty="0"/>
              <a:t>Includes: Victim aid and assistance, victim experiences in the CJS, state compensation, offender reparation</a:t>
            </a:r>
          </a:p>
          <a:p>
            <a:pPr lvl="1"/>
            <a:r>
              <a:rPr lang="en-US" sz="2100" dirty="0"/>
              <a:t>Movement largely a result from action regarding serious crimes</a:t>
            </a:r>
          </a:p>
          <a:p>
            <a:pPr lvl="1"/>
            <a:r>
              <a:rPr lang="en-US" sz="2100" dirty="0"/>
              <a:t>More minor crime victims largely did not advocate for more victims’ rights in the CJS</a:t>
            </a:r>
            <a:endParaRPr lang="en-GB" sz="2100" dirty="0"/>
          </a:p>
          <a:p>
            <a:pPr lvl="1"/>
            <a:r>
              <a:rPr lang="en-US" sz="2100" dirty="0"/>
              <a:t>Emergence of RJ result of improvement in victims rights and needs </a:t>
            </a:r>
          </a:p>
          <a:p>
            <a:pPr lvl="2"/>
            <a:r>
              <a:rPr lang="en-US" sz="2100" dirty="0"/>
              <a:t>Victim’s involvement in processes </a:t>
            </a:r>
          </a:p>
          <a:p>
            <a:pPr lvl="2"/>
            <a:r>
              <a:rPr lang="en-US" sz="2100" dirty="0"/>
              <a:t>Victims groups strongly support victim-offender meetings (VOM)</a:t>
            </a:r>
          </a:p>
          <a:p>
            <a:pPr lvl="2"/>
            <a:r>
              <a:rPr lang="en-US" sz="2100" dirty="0"/>
              <a:t>However, RJ often portrays victims as a homogenous group – see victims lectures for critical analysis of this assumption</a:t>
            </a:r>
          </a:p>
          <a:p>
            <a:pPr lvl="3"/>
            <a:r>
              <a:rPr lang="en-US" sz="2100" dirty="0"/>
              <a:t>Victims of different crimes often want different things </a:t>
            </a:r>
          </a:p>
          <a:p>
            <a:pPr lvl="3"/>
            <a:r>
              <a:rPr lang="en-US" sz="2100" dirty="0"/>
              <a:t>Marshall, 1996, </a:t>
            </a:r>
            <a:r>
              <a:rPr lang="en-GB" sz="2100" dirty="0"/>
              <a:t>The evolution of restorative justice in Britain, European Journal on Criminal Policy and Research vol. 4-4 </a:t>
            </a:r>
            <a:endParaRPr lang="en-US" sz="2100" dirty="0"/>
          </a:p>
          <a:p>
            <a:endParaRPr lang="en-GB" sz="1700" dirty="0"/>
          </a:p>
        </p:txBody>
      </p:sp>
    </p:spTree>
    <p:extLst>
      <p:ext uri="{BB962C8B-B14F-4D97-AF65-F5344CB8AC3E}">
        <p14:creationId xmlns:p14="http://schemas.microsoft.com/office/powerpoint/2010/main" val="286238793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35003-0C09-423A-A670-4E76C10C1B1F}"/>
              </a:ext>
            </a:extLst>
          </p:cNvPr>
          <p:cNvSpPr>
            <a:spLocks noGrp="1"/>
          </p:cNvSpPr>
          <p:nvPr>
            <p:ph type="title"/>
          </p:nvPr>
        </p:nvSpPr>
        <p:spPr>
          <a:solidFill>
            <a:schemeClr val="tx1"/>
          </a:solidFill>
        </p:spPr>
        <p:txBody>
          <a:bodyPr/>
          <a:lstStyle/>
          <a:p>
            <a:r>
              <a:rPr lang="en-GB" dirty="0">
                <a:solidFill>
                  <a:schemeClr val="bg1"/>
                </a:solidFill>
              </a:rPr>
              <a:t>Last decade - RJ</a:t>
            </a:r>
          </a:p>
        </p:txBody>
      </p:sp>
      <p:sp>
        <p:nvSpPr>
          <p:cNvPr id="3" name="Content Placeholder 2">
            <a:extLst>
              <a:ext uri="{FF2B5EF4-FFF2-40B4-BE49-F238E27FC236}">
                <a16:creationId xmlns:a16="http://schemas.microsoft.com/office/drawing/2014/main" id="{799B0425-F16E-4209-ADB9-EAF7DD8685AF}"/>
              </a:ext>
            </a:extLst>
          </p:cNvPr>
          <p:cNvSpPr>
            <a:spLocks noGrp="1"/>
          </p:cNvSpPr>
          <p:nvPr>
            <p:ph idx="1"/>
          </p:nvPr>
        </p:nvSpPr>
        <p:spPr/>
        <p:txBody>
          <a:bodyPr>
            <a:normAutofit/>
          </a:bodyPr>
          <a:lstStyle/>
          <a:p>
            <a:r>
              <a:rPr lang="en-US" dirty="0">
                <a:solidFill>
                  <a:schemeClr val="bg1"/>
                </a:solidFill>
              </a:rPr>
              <a:t>2013 New code of practice for victims</a:t>
            </a:r>
          </a:p>
          <a:p>
            <a:pPr lvl="1"/>
            <a:r>
              <a:rPr lang="en-US" dirty="0">
                <a:solidFill>
                  <a:schemeClr val="bg1"/>
                </a:solidFill>
              </a:rPr>
              <a:t>All victims of young offenders have right to RJ</a:t>
            </a:r>
          </a:p>
          <a:p>
            <a:pPr lvl="1"/>
            <a:r>
              <a:rPr lang="en-US" dirty="0">
                <a:solidFill>
                  <a:schemeClr val="bg1"/>
                </a:solidFill>
              </a:rPr>
              <a:t>All victims of adults have right to learn and assess appropriateness of RJ in their situation</a:t>
            </a:r>
          </a:p>
          <a:p>
            <a:r>
              <a:rPr lang="en-US" dirty="0">
                <a:solidFill>
                  <a:schemeClr val="bg1"/>
                </a:solidFill>
              </a:rPr>
              <a:t>2013 Crime &amp; Courts Act</a:t>
            </a:r>
          </a:p>
          <a:p>
            <a:pPr lvl="1"/>
            <a:r>
              <a:rPr lang="en-US" dirty="0">
                <a:solidFill>
                  <a:schemeClr val="bg1"/>
                </a:solidFill>
              </a:rPr>
              <a:t>Gave judges authority to postpone sentencing after RJ</a:t>
            </a:r>
          </a:p>
          <a:p>
            <a:r>
              <a:rPr lang="en-US" dirty="0">
                <a:solidFill>
                  <a:schemeClr val="bg1"/>
                </a:solidFill>
              </a:rPr>
              <a:t>2013 UK MOJ announced that £29m made available for Restorative Justice</a:t>
            </a:r>
          </a:p>
          <a:p>
            <a:pPr lvl="1"/>
            <a:r>
              <a:rPr lang="en-US" dirty="0">
                <a:solidFill>
                  <a:schemeClr val="bg1"/>
                </a:solidFill>
              </a:rPr>
              <a:t>Part of the announcement stated this government initiative part of government’s strategy to help victims of crime</a:t>
            </a:r>
          </a:p>
          <a:p>
            <a:endParaRPr lang="en-US" dirty="0"/>
          </a:p>
          <a:p>
            <a:pPr lvl="1"/>
            <a:endParaRPr lang="en-US" dirty="0"/>
          </a:p>
          <a:p>
            <a:endParaRPr lang="en-GB" dirty="0"/>
          </a:p>
        </p:txBody>
      </p:sp>
    </p:spTree>
    <p:extLst>
      <p:ext uri="{BB962C8B-B14F-4D97-AF65-F5344CB8AC3E}">
        <p14:creationId xmlns:p14="http://schemas.microsoft.com/office/powerpoint/2010/main" val="3087447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697AA-E178-447C-A562-BED9D547C0BD}"/>
              </a:ext>
            </a:extLst>
          </p:cNvPr>
          <p:cNvSpPr>
            <a:spLocks noGrp="1"/>
          </p:cNvSpPr>
          <p:nvPr>
            <p:ph type="title"/>
          </p:nvPr>
        </p:nvSpPr>
        <p:spPr/>
        <p:txBody>
          <a:bodyPr/>
          <a:lstStyle/>
          <a:p>
            <a:r>
              <a:rPr lang="en-GB" dirty="0" err="1">
                <a:solidFill>
                  <a:schemeClr val="bg1"/>
                </a:solidFill>
              </a:rPr>
              <a:t>Contd</a:t>
            </a:r>
            <a:r>
              <a:rPr lang="en-GB" dirty="0">
                <a:solidFill>
                  <a:schemeClr val="bg1"/>
                </a:solidFill>
              </a:rPr>
              <a:t>…</a:t>
            </a:r>
          </a:p>
        </p:txBody>
      </p:sp>
      <p:sp>
        <p:nvSpPr>
          <p:cNvPr id="3" name="Content Placeholder 2">
            <a:extLst>
              <a:ext uri="{FF2B5EF4-FFF2-40B4-BE49-F238E27FC236}">
                <a16:creationId xmlns:a16="http://schemas.microsoft.com/office/drawing/2014/main" id="{C9CDC0E8-9A93-4415-A88A-1083AD9D5859}"/>
              </a:ext>
            </a:extLst>
          </p:cNvPr>
          <p:cNvSpPr>
            <a:spLocks noGrp="1"/>
          </p:cNvSpPr>
          <p:nvPr>
            <p:ph idx="1"/>
          </p:nvPr>
        </p:nvSpPr>
        <p:spPr>
          <a:xfrm>
            <a:off x="276225" y="1825625"/>
            <a:ext cx="11734799" cy="4351338"/>
          </a:xfrm>
        </p:spPr>
        <p:txBody>
          <a:bodyPr/>
          <a:lstStyle/>
          <a:p>
            <a:r>
              <a:rPr lang="en-US" dirty="0">
                <a:solidFill>
                  <a:schemeClr val="bg1"/>
                </a:solidFill>
              </a:rPr>
              <a:t>Government action plan 2014-2018</a:t>
            </a:r>
          </a:p>
          <a:p>
            <a:pPr lvl="1"/>
            <a:r>
              <a:rPr lang="en-US" sz="2800" dirty="0">
                <a:solidFill>
                  <a:schemeClr val="bg1"/>
                </a:solidFill>
              </a:rPr>
              <a:t>Stated ‘good quality, victim focused restorative justice to be available at all stages of the CJS in England and Wales’ (p.2)</a:t>
            </a:r>
          </a:p>
          <a:p>
            <a:pPr lvl="1"/>
            <a:r>
              <a:rPr lang="en-US" sz="2800" dirty="0">
                <a:solidFill>
                  <a:schemeClr val="bg1"/>
                </a:solidFill>
              </a:rPr>
              <a:t>All victims have equal access</a:t>
            </a:r>
          </a:p>
          <a:p>
            <a:pPr lvl="1"/>
            <a:r>
              <a:rPr lang="en-US" sz="2800" dirty="0">
                <a:solidFill>
                  <a:schemeClr val="bg1"/>
                </a:solidFill>
              </a:rPr>
              <a:t>Public awareness</a:t>
            </a:r>
          </a:p>
          <a:p>
            <a:pPr lvl="1"/>
            <a:r>
              <a:rPr lang="en-US" sz="2800" dirty="0">
                <a:solidFill>
                  <a:schemeClr val="bg1"/>
                </a:solidFill>
              </a:rPr>
              <a:t>Consistent delivery</a:t>
            </a:r>
          </a:p>
          <a:p>
            <a:pPr lvl="1"/>
            <a:r>
              <a:rPr lang="en-US" sz="2800" dirty="0">
                <a:solidFill>
                  <a:schemeClr val="bg1"/>
                </a:solidFill>
              </a:rPr>
              <a:t>Found at: </a:t>
            </a:r>
            <a:r>
              <a:rPr lang="en-US" sz="2800" dirty="0">
                <a:solidFill>
                  <a:schemeClr val="bg1"/>
                </a:solidFill>
                <a:hlinkClick r:id="rId2">
                  <a:extLst>
                    <a:ext uri="{A12FA001-AC4F-418D-AE19-62706E023703}">
                      <ahyp:hlinkClr xmlns:ahyp="http://schemas.microsoft.com/office/drawing/2018/hyperlinkcolor" val="tx"/>
                    </a:ext>
                  </a:extLst>
                </a:hlinkClick>
              </a:rPr>
              <a:t>https://assets.publishing.service.gov.uk/government/uploads/system/uploads/attachment_data/file/596354/rj-action-plan-to-march-2018.pdf</a:t>
            </a:r>
            <a:endParaRPr lang="en-US" sz="2800" dirty="0">
              <a:solidFill>
                <a:schemeClr val="bg1"/>
              </a:solidFill>
            </a:endParaRPr>
          </a:p>
          <a:p>
            <a:endParaRPr lang="en-GB" dirty="0"/>
          </a:p>
        </p:txBody>
      </p:sp>
    </p:spTree>
    <p:extLst>
      <p:ext uri="{BB962C8B-B14F-4D97-AF65-F5344CB8AC3E}">
        <p14:creationId xmlns:p14="http://schemas.microsoft.com/office/powerpoint/2010/main" val="7487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91689-3019-4771-BF56-8828ECEB5EF5}"/>
              </a:ext>
            </a:extLst>
          </p:cNvPr>
          <p:cNvSpPr>
            <a:spLocks noGrp="1"/>
          </p:cNvSpPr>
          <p:nvPr>
            <p:ph type="title"/>
          </p:nvPr>
        </p:nvSpPr>
        <p:spPr>
          <a:xfrm>
            <a:off x="804673" y="1445494"/>
            <a:ext cx="3616856" cy="4376572"/>
          </a:xfrm>
        </p:spPr>
        <p:txBody>
          <a:bodyPr anchor="ctr">
            <a:normAutofit/>
          </a:bodyPr>
          <a:lstStyle/>
          <a:p>
            <a:r>
              <a:rPr lang="en-GB" sz="4800"/>
              <a:t>Mainstream?</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9459E5-2184-4601-8C79-C014BE374CF3}"/>
              </a:ext>
            </a:extLst>
          </p:cNvPr>
          <p:cNvSpPr>
            <a:spLocks noGrp="1"/>
          </p:cNvSpPr>
          <p:nvPr>
            <p:ph idx="1"/>
          </p:nvPr>
        </p:nvSpPr>
        <p:spPr>
          <a:xfrm>
            <a:off x="5824603" y="225468"/>
            <a:ext cx="6364349" cy="6375748"/>
          </a:xfrm>
        </p:spPr>
        <p:txBody>
          <a:bodyPr anchor="ctr">
            <a:normAutofit/>
          </a:bodyPr>
          <a:lstStyle/>
          <a:p>
            <a:r>
              <a:rPr lang="en-US" dirty="0">
                <a:solidFill>
                  <a:schemeClr val="bg1"/>
                </a:solidFill>
              </a:rPr>
              <a:t>All the developments suggest that RJ is moving into the mainstream</a:t>
            </a:r>
          </a:p>
          <a:p>
            <a:r>
              <a:rPr lang="en-US" dirty="0">
                <a:solidFill>
                  <a:schemeClr val="bg1"/>
                </a:solidFill>
              </a:rPr>
              <a:t>Developments suggest it is a ‘victim-</a:t>
            </a:r>
            <a:r>
              <a:rPr lang="en-US" dirty="0" err="1">
                <a:solidFill>
                  <a:schemeClr val="bg1"/>
                </a:solidFill>
              </a:rPr>
              <a:t>centred</a:t>
            </a:r>
            <a:r>
              <a:rPr lang="en-US" dirty="0">
                <a:solidFill>
                  <a:schemeClr val="bg1"/>
                </a:solidFill>
              </a:rPr>
              <a:t>’ movement</a:t>
            </a:r>
          </a:p>
          <a:p>
            <a:r>
              <a:rPr lang="en-US" dirty="0">
                <a:solidFill>
                  <a:schemeClr val="bg1"/>
                </a:solidFill>
              </a:rPr>
              <a:t>Previous government funding focused on offenders</a:t>
            </a:r>
          </a:p>
          <a:p>
            <a:pPr lvl="1"/>
            <a:r>
              <a:rPr lang="en-US" sz="2800" dirty="0">
                <a:solidFill>
                  <a:schemeClr val="bg1"/>
                </a:solidFill>
              </a:rPr>
              <a:t>Home office funding large evaluations as to whether RJ reduces reoffending</a:t>
            </a:r>
          </a:p>
          <a:p>
            <a:pPr lvl="1"/>
            <a:r>
              <a:rPr lang="en-US" sz="2800" dirty="0">
                <a:solidFill>
                  <a:schemeClr val="bg1"/>
                </a:solidFill>
              </a:rPr>
              <a:t>Most early research was ambivalent about victims</a:t>
            </a:r>
            <a:endParaRPr lang="en-GB" sz="2800" dirty="0">
              <a:solidFill>
                <a:schemeClr val="bg1"/>
              </a:solidFill>
            </a:endParaRPr>
          </a:p>
          <a:p>
            <a:endParaRPr lang="en-GB" sz="2200" dirty="0">
              <a:solidFill>
                <a:schemeClr val="bg1"/>
              </a:solidFill>
            </a:endParaRPr>
          </a:p>
        </p:txBody>
      </p:sp>
    </p:spTree>
    <p:extLst>
      <p:ext uri="{BB962C8B-B14F-4D97-AF65-F5344CB8AC3E}">
        <p14:creationId xmlns:p14="http://schemas.microsoft.com/office/powerpoint/2010/main" val="279384714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B51329F1-CB39-48DF-A744-8CC692EF7189}"/>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The principles of restorative justice</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906030-06E1-414D-97A7-0DEB75DC52D2}"/>
              </a:ext>
            </a:extLst>
          </p:cNvPr>
          <p:cNvSpPr>
            <a:spLocks noGrp="1"/>
          </p:cNvSpPr>
          <p:nvPr>
            <p:ph idx="1"/>
          </p:nvPr>
        </p:nvSpPr>
        <p:spPr>
          <a:xfrm>
            <a:off x="419100" y="2314587"/>
            <a:ext cx="11487150" cy="4009945"/>
          </a:xfrm>
        </p:spPr>
        <p:txBody>
          <a:bodyPr>
            <a:normAutofit lnSpcReduction="10000"/>
          </a:bodyPr>
          <a:lstStyle/>
          <a:p>
            <a:r>
              <a:rPr lang="en-GB" sz="2400" dirty="0">
                <a:solidFill>
                  <a:srgbClr val="FFFF00"/>
                </a:solidFill>
              </a:rPr>
              <a:t>restoration</a:t>
            </a:r>
            <a:r>
              <a:rPr lang="en-GB" sz="2400" dirty="0">
                <a:solidFill>
                  <a:schemeClr val="bg1"/>
                </a:solidFill>
              </a:rPr>
              <a:t> – the primary aim of restorative practice is to address and repair harm</a:t>
            </a:r>
          </a:p>
          <a:p>
            <a:r>
              <a:rPr lang="en-GB" sz="2400" dirty="0">
                <a:solidFill>
                  <a:srgbClr val="FFFF00"/>
                </a:solidFill>
              </a:rPr>
              <a:t>voluntarism</a:t>
            </a:r>
            <a:r>
              <a:rPr lang="en-GB" sz="2400" dirty="0">
                <a:solidFill>
                  <a:schemeClr val="bg1"/>
                </a:solidFill>
              </a:rPr>
              <a:t> – participation in restorative processes is voluntary and based on informed choice</a:t>
            </a:r>
          </a:p>
          <a:p>
            <a:r>
              <a:rPr lang="en-GB" sz="2400" dirty="0">
                <a:solidFill>
                  <a:srgbClr val="FFFF00"/>
                </a:solidFill>
              </a:rPr>
              <a:t>neutrality </a:t>
            </a:r>
            <a:r>
              <a:rPr lang="en-GB" sz="2400" dirty="0">
                <a:solidFill>
                  <a:schemeClr val="bg1"/>
                </a:solidFill>
              </a:rPr>
              <a:t>– restorative processes are fair and unbiased towards participants</a:t>
            </a:r>
          </a:p>
          <a:p>
            <a:r>
              <a:rPr lang="en-GB" sz="2400" dirty="0">
                <a:solidFill>
                  <a:srgbClr val="FFFF00"/>
                </a:solidFill>
              </a:rPr>
              <a:t>safety</a:t>
            </a:r>
            <a:r>
              <a:rPr lang="en-GB" sz="2400" dirty="0">
                <a:solidFill>
                  <a:schemeClr val="bg1"/>
                </a:solidFill>
              </a:rPr>
              <a:t> – processes and practice aim to ensure the safety of all participants and create a safe pace for the expression of feelings and views about harm that has been caused</a:t>
            </a:r>
          </a:p>
          <a:p>
            <a:r>
              <a:rPr lang="en-GB" sz="2400" dirty="0">
                <a:solidFill>
                  <a:srgbClr val="FFFF00"/>
                </a:solidFill>
              </a:rPr>
              <a:t>accessibility</a:t>
            </a:r>
            <a:r>
              <a:rPr lang="en-GB" sz="2400" dirty="0">
                <a:solidFill>
                  <a:schemeClr val="bg1"/>
                </a:solidFill>
              </a:rPr>
              <a:t> – restorative processes are non-discriminatory and available to all those affected by conflict and harm</a:t>
            </a:r>
          </a:p>
          <a:p>
            <a:r>
              <a:rPr lang="en-GB" sz="2400" dirty="0">
                <a:solidFill>
                  <a:srgbClr val="FFFF00"/>
                </a:solidFill>
              </a:rPr>
              <a:t>respect </a:t>
            </a:r>
            <a:r>
              <a:rPr lang="en-GB" sz="2400" dirty="0">
                <a:solidFill>
                  <a:schemeClr val="bg1"/>
                </a:solidFill>
              </a:rPr>
              <a:t>– restorative processes are respectful to the dignity of all participants and those affected by the harm caused (www.gov.uk)</a:t>
            </a: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9452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C85-69BA-4B58-9980-21EB98414E5F}"/>
              </a:ext>
            </a:extLst>
          </p:cNvPr>
          <p:cNvSpPr>
            <a:spLocks noGrp="1"/>
          </p:cNvSpPr>
          <p:nvPr>
            <p:ph type="title"/>
          </p:nvPr>
        </p:nvSpPr>
        <p:spPr>
          <a:xfrm>
            <a:off x="804673" y="1445494"/>
            <a:ext cx="3616856" cy="4376572"/>
          </a:xfrm>
        </p:spPr>
        <p:txBody>
          <a:bodyPr anchor="ctr">
            <a:normAutofit/>
          </a:bodyPr>
          <a:lstStyle/>
          <a:p>
            <a:r>
              <a:rPr lang="en-GB" sz="4800"/>
              <a:t>Standards in RJ</a:t>
            </a:r>
          </a:p>
        </p:txBody>
      </p:sp>
      <p:sp>
        <p:nvSpPr>
          <p:cNvPr id="12"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713A30-AA40-4474-8EC9-198A3AF34494}"/>
              </a:ext>
            </a:extLst>
          </p:cNvPr>
          <p:cNvSpPr>
            <a:spLocks noGrp="1"/>
          </p:cNvSpPr>
          <p:nvPr>
            <p:ph idx="1"/>
          </p:nvPr>
        </p:nvSpPr>
        <p:spPr>
          <a:xfrm>
            <a:off x="5549030" y="125260"/>
            <a:ext cx="6639922" cy="6732740"/>
          </a:xfrm>
        </p:spPr>
        <p:txBody>
          <a:bodyPr anchor="ctr">
            <a:normAutofit/>
          </a:bodyPr>
          <a:lstStyle/>
          <a:p>
            <a:r>
              <a:rPr lang="en-US" sz="2400" dirty="0">
                <a:solidFill>
                  <a:schemeClr val="bg1"/>
                </a:solidFill>
              </a:rPr>
              <a:t>Encompasses values and outcomes</a:t>
            </a:r>
          </a:p>
          <a:p>
            <a:pPr lvl="1"/>
            <a:r>
              <a:rPr lang="en-US" dirty="0">
                <a:solidFill>
                  <a:schemeClr val="bg1"/>
                </a:solidFill>
              </a:rPr>
              <a:t>Standard 1 - fundamental </a:t>
            </a:r>
          </a:p>
          <a:p>
            <a:pPr lvl="2"/>
            <a:r>
              <a:rPr lang="en-US" sz="2400" dirty="0">
                <a:solidFill>
                  <a:schemeClr val="bg1"/>
                </a:solidFill>
              </a:rPr>
              <a:t>Empowerment, nondomination, respectful listening, equal concern for all participants, accountability</a:t>
            </a:r>
          </a:p>
          <a:p>
            <a:pPr lvl="1"/>
            <a:r>
              <a:rPr lang="en-US" dirty="0">
                <a:solidFill>
                  <a:schemeClr val="bg1"/>
                </a:solidFill>
              </a:rPr>
              <a:t>Standard 2 - ideals but not fundamental</a:t>
            </a:r>
          </a:p>
          <a:p>
            <a:pPr lvl="2"/>
            <a:r>
              <a:rPr lang="en-US" sz="2400" dirty="0">
                <a:solidFill>
                  <a:schemeClr val="bg1"/>
                </a:solidFill>
              </a:rPr>
              <a:t>Restoration of damaged relationships, human dignity, property loss, safety, freedom, compassion/caring, peace, sense of duty as a citizen, emotional restoration, support, prevention of future injustices (usually considered reducing reoffending)</a:t>
            </a:r>
          </a:p>
          <a:p>
            <a:pPr lvl="1"/>
            <a:r>
              <a:rPr lang="en-US" dirty="0">
                <a:solidFill>
                  <a:schemeClr val="bg1"/>
                </a:solidFill>
              </a:rPr>
              <a:t>Standard 3 - Emerging standards-arise organically through the process</a:t>
            </a:r>
          </a:p>
          <a:p>
            <a:pPr lvl="2"/>
            <a:r>
              <a:rPr lang="en-US" sz="2400" dirty="0">
                <a:solidFill>
                  <a:schemeClr val="bg1"/>
                </a:solidFill>
              </a:rPr>
              <a:t>Remorse, apology, censure of the act, mercy and forgiveness</a:t>
            </a:r>
          </a:p>
          <a:p>
            <a:endParaRPr lang="en-GB" sz="1700" dirty="0">
              <a:solidFill>
                <a:schemeClr val="bg1"/>
              </a:solidFill>
            </a:endParaRPr>
          </a:p>
        </p:txBody>
      </p:sp>
    </p:spTree>
    <p:extLst>
      <p:ext uri="{BB962C8B-B14F-4D97-AF65-F5344CB8AC3E}">
        <p14:creationId xmlns:p14="http://schemas.microsoft.com/office/powerpoint/2010/main" val="31964111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74F9-D984-413D-BD8B-B3F2F92B1F70}"/>
              </a:ext>
            </a:extLst>
          </p:cNvPr>
          <p:cNvSpPr>
            <a:spLocks noGrp="1"/>
          </p:cNvSpPr>
          <p:nvPr>
            <p:ph type="title"/>
          </p:nvPr>
        </p:nvSpPr>
        <p:spPr/>
        <p:txBody>
          <a:bodyPr/>
          <a:lstStyle/>
          <a:p>
            <a:r>
              <a:rPr lang="en-GB" dirty="0">
                <a:solidFill>
                  <a:schemeClr val="bg1"/>
                </a:solidFill>
              </a:rPr>
              <a:t>Youth offending</a:t>
            </a:r>
          </a:p>
        </p:txBody>
      </p:sp>
      <p:sp>
        <p:nvSpPr>
          <p:cNvPr id="3" name="Content Placeholder 2">
            <a:extLst>
              <a:ext uri="{FF2B5EF4-FFF2-40B4-BE49-F238E27FC236}">
                <a16:creationId xmlns:a16="http://schemas.microsoft.com/office/drawing/2014/main" id="{D2C7528D-7673-409D-A6B9-A82711CF21EA}"/>
              </a:ext>
            </a:extLst>
          </p:cNvPr>
          <p:cNvSpPr>
            <a:spLocks noGrp="1"/>
          </p:cNvSpPr>
          <p:nvPr>
            <p:ph idx="1"/>
          </p:nvPr>
        </p:nvSpPr>
        <p:spPr>
          <a:xfrm>
            <a:off x="838200" y="1390650"/>
            <a:ext cx="10515600" cy="4786313"/>
          </a:xfrm>
        </p:spPr>
        <p:txBody>
          <a:bodyPr>
            <a:normAutofit fontScale="85000" lnSpcReduction="20000"/>
          </a:bodyPr>
          <a:lstStyle/>
          <a:p>
            <a:r>
              <a:rPr lang="en-US" dirty="0">
                <a:solidFill>
                  <a:schemeClr val="bg1"/>
                </a:solidFill>
              </a:rPr>
              <a:t>Late 1990s the incoming New </a:t>
            </a:r>
            <a:r>
              <a:rPr lang="en-US" dirty="0" err="1">
                <a:solidFill>
                  <a:schemeClr val="bg1"/>
                </a:solidFill>
              </a:rPr>
              <a:t>Labour</a:t>
            </a:r>
            <a:r>
              <a:rPr lang="en-US" dirty="0">
                <a:solidFill>
                  <a:schemeClr val="bg1"/>
                </a:solidFill>
              </a:rPr>
              <a:t> government announced plans to put RJ into the heart of YJ. </a:t>
            </a:r>
          </a:p>
          <a:p>
            <a:pPr lvl="1"/>
            <a:r>
              <a:rPr lang="en-US" dirty="0">
                <a:solidFill>
                  <a:schemeClr val="bg1"/>
                </a:solidFill>
              </a:rPr>
              <a:t>Focus on 3 areas</a:t>
            </a:r>
          </a:p>
          <a:p>
            <a:pPr lvl="2"/>
            <a:r>
              <a:rPr lang="en-US" dirty="0">
                <a:solidFill>
                  <a:schemeClr val="bg1"/>
                </a:solidFill>
              </a:rPr>
              <a:t>Introduction of 2 new penalties</a:t>
            </a:r>
          </a:p>
          <a:p>
            <a:pPr lvl="3"/>
            <a:r>
              <a:rPr lang="en-GB" dirty="0">
                <a:solidFill>
                  <a:schemeClr val="bg1"/>
                </a:solidFill>
              </a:rPr>
              <a:t>Reparation orders-mandatory sanction for most 10-17 pleading guilty for first offence</a:t>
            </a:r>
          </a:p>
          <a:p>
            <a:pPr lvl="3"/>
            <a:r>
              <a:rPr lang="en-US" dirty="0">
                <a:solidFill>
                  <a:schemeClr val="bg1"/>
                </a:solidFill>
              </a:rPr>
              <a:t>Action Plan orders-plans made during panel meeting </a:t>
            </a:r>
          </a:p>
          <a:p>
            <a:pPr lvl="4"/>
            <a:r>
              <a:rPr lang="en-US" dirty="0">
                <a:solidFill>
                  <a:schemeClr val="bg1"/>
                </a:solidFill>
              </a:rPr>
              <a:t>Sometimes victim may attend</a:t>
            </a:r>
            <a:endParaRPr lang="en-GB" dirty="0">
              <a:solidFill>
                <a:schemeClr val="bg1"/>
              </a:solidFill>
            </a:endParaRPr>
          </a:p>
          <a:p>
            <a:pPr lvl="2"/>
            <a:r>
              <a:rPr lang="en-US" dirty="0">
                <a:solidFill>
                  <a:schemeClr val="bg1"/>
                </a:solidFill>
              </a:rPr>
              <a:t>New system of cautioning</a:t>
            </a:r>
          </a:p>
          <a:p>
            <a:pPr lvl="3"/>
            <a:r>
              <a:rPr lang="en-US" dirty="0">
                <a:solidFill>
                  <a:schemeClr val="bg1"/>
                </a:solidFill>
              </a:rPr>
              <a:t>Similar to wagga wagga model - Police led restorative cautioning </a:t>
            </a:r>
          </a:p>
          <a:p>
            <a:r>
              <a:rPr lang="en-US" dirty="0">
                <a:solidFill>
                  <a:schemeClr val="bg1"/>
                </a:solidFill>
              </a:rPr>
              <a:t>Significant changes</a:t>
            </a:r>
          </a:p>
          <a:p>
            <a:r>
              <a:rPr lang="en-US" dirty="0">
                <a:solidFill>
                  <a:schemeClr val="bg1"/>
                </a:solidFill>
              </a:rPr>
              <a:t>So what’s the problem?</a:t>
            </a:r>
          </a:p>
          <a:p>
            <a:r>
              <a:rPr lang="en-US" dirty="0">
                <a:solidFill>
                  <a:schemeClr val="bg1"/>
                </a:solidFill>
              </a:rPr>
              <a:t>Common clear focus on the young offender</a:t>
            </a:r>
          </a:p>
          <a:p>
            <a:r>
              <a:rPr lang="en-US" dirty="0">
                <a:solidFill>
                  <a:schemeClr val="bg1"/>
                </a:solidFill>
              </a:rPr>
              <a:t>Critical of their ‘restorative’ credentials</a:t>
            </a:r>
          </a:p>
          <a:p>
            <a:r>
              <a:rPr lang="en-US" dirty="0">
                <a:solidFill>
                  <a:schemeClr val="bg1"/>
                </a:solidFill>
              </a:rPr>
              <a:t>Cultural resistance of some YOT staff who are used to acting on behalf of the offenders</a:t>
            </a:r>
          </a:p>
          <a:p>
            <a:pPr lvl="1"/>
            <a:r>
              <a:rPr lang="en-US" dirty="0">
                <a:solidFill>
                  <a:schemeClr val="bg1"/>
                </a:solidFill>
              </a:rPr>
              <a:t>Difficult to switch to the needs of the victim</a:t>
            </a:r>
          </a:p>
          <a:p>
            <a:endParaRPr lang="en-GB" dirty="0"/>
          </a:p>
        </p:txBody>
      </p:sp>
    </p:spTree>
    <p:extLst>
      <p:ext uri="{BB962C8B-B14F-4D97-AF65-F5344CB8AC3E}">
        <p14:creationId xmlns:p14="http://schemas.microsoft.com/office/powerpoint/2010/main" val="3807696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EA3B2-0E81-4753-9829-D19EBA2DF208}"/>
              </a:ext>
            </a:extLst>
          </p:cNvPr>
          <p:cNvSpPr>
            <a:spLocks noGrp="1"/>
          </p:cNvSpPr>
          <p:nvPr>
            <p:ph type="title"/>
          </p:nvPr>
        </p:nvSpPr>
        <p:spPr/>
        <p:txBody>
          <a:bodyPr/>
          <a:lstStyle/>
          <a:p>
            <a:r>
              <a:rPr lang="en-GB" dirty="0">
                <a:solidFill>
                  <a:schemeClr val="bg1"/>
                </a:solidFill>
              </a:rPr>
              <a:t>Crime &amp; Disorder Act 1998 – how committed to RJ was it really?</a:t>
            </a:r>
          </a:p>
        </p:txBody>
      </p:sp>
      <p:sp>
        <p:nvSpPr>
          <p:cNvPr id="3" name="Content Placeholder 2">
            <a:extLst>
              <a:ext uri="{FF2B5EF4-FFF2-40B4-BE49-F238E27FC236}">
                <a16:creationId xmlns:a16="http://schemas.microsoft.com/office/drawing/2014/main" id="{342D888D-306C-4F41-9032-3B1055D555FC}"/>
              </a:ext>
            </a:extLst>
          </p:cNvPr>
          <p:cNvSpPr>
            <a:spLocks noGrp="1"/>
          </p:cNvSpPr>
          <p:nvPr>
            <p:ph idx="1"/>
          </p:nvPr>
        </p:nvSpPr>
        <p:spPr/>
        <p:txBody>
          <a:bodyPr>
            <a:normAutofit fontScale="92500" lnSpcReduction="20000"/>
          </a:bodyPr>
          <a:lstStyle/>
          <a:p>
            <a:r>
              <a:rPr lang="en-GB" dirty="0">
                <a:solidFill>
                  <a:schemeClr val="bg1"/>
                </a:solidFill>
              </a:rPr>
              <a:t>“generally appears to be one of the most ‘liberal’ pieces of legislation ever passed. Specifically, some of its provisions such as reprimands and warnings, restorative conferencing, or reparation orders, are thought to add a restorative element to the youth justice system, although this is applicable to some special cases, and under certain circumstances. Thus, it could be said that the Act introduces restorative elements but to a very small extent to be perceived as the mainstream response to youth offending… In terms of whether young people escape punishment, it can be argued that it is not the case…even if we accept that restorative justice is explicitly introduced by the Act, it (i.e., restorative justice) does not necessarily exclude a punitive response, but rather ‘widens the net of responses to youth crime.” </a:t>
            </a:r>
          </a:p>
          <a:p>
            <a:r>
              <a:rPr lang="en-GB" dirty="0">
                <a:solidFill>
                  <a:schemeClr val="bg1"/>
                </a:solidFill>
              </a:rPr>
              <a:t>Georgios A. Antonopoulos and John A. </a:t>
            </a:r>
            <a:r>
              <a:rPr lang="en-GB" dirty="0" err="1">
                <a:solidFill>
                  <a:schemeClr val="bg1"/>
                </a:solidFill>
              </a:rPr>
              <a:t>Winterdyk</a:t>
            </a:r>
            <a:r>
              <a:rPr lang="en-GB" dirty="0">
                <a:solidFill>
                  <a:schemeClr val="bg1"/>
                </a:solidFill>
              </a:rPr>
              <a:t>.  </a:t>
            </a:r>
            <a:r>
              <a:rPr lang="en-GB" i="1" dirty="0">
                <a:solidFill>
                  <a:schemeClr val="bg1"/>
                </a:solidFill>
              </a:rPr>
              <a:t>The British 1998 Crime and Disorder Act: A ‘Restorative’ Response to Youth Offending?</a:t>
            </a:r>
          </a:p>
        </p:txBody>
      </p:sp>
    </p:spTree>
    <p:extLst>
      <p:ext uri="{BB962C8B-B14F-4D97-AF65-F5344CB8AC3E}">
        <p14:creationId xmlns:p14="http://schemas.microsoft.com/office/powerpoint/2010/main" val="3812926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5B89-0738-4B89-ADF8-F6F1CB036870}"/>
              </a:ext>
            </a:extLst>
          </p:cNvPr>
          <p:cNvSpPr>
            <a:spLocks noGrp="1"/>
          </p:cNvSpPr>
          <p:nvPr>
            <p:ph type="title"/>
          </p:nvPr>
        </p:nvSpPr>
        <p:spPr>
          <a:xfrm>
            <a:off x="804673" y="1445494"/>
            <a:ext cx="3616856" cy="4376572"/>
          </a:xfrm>
        </p:spPr>
        <p:txBody>
          <a:bodyPr anchor="ctr">
            <a:normAutofit/>
          </a:bodyPr>
          <a:lstStyle/>
          <a:p>
            <a:r>
              <a:rPr lang="en-GB" sz="4800"/>
              <a:t>Aims of restorative justice programmes</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7033C5-CC5D-4F62-9844-6AC442102E86}"/>
              </a:ext>
            </a:extLst>
          </p:cNvPr>
          <p:cNvSpPr>
            <a:spLocks noGrp="1"/>
          </p:cNvSpPr>
          <p:nvPr>
            <p:ph idx="1"/>
          </p:nvPr>
        </p:nvSpPr>
        <p:spPr>
          <a:xfrm>
            <a:off x="5599134" y="363255"/>
            <a:ext cx="6592866" cy="5507193"/>
          </a:xfrm>
        </p:spPr>
        <p:txBody>
          <a:bodyPr anchor="ctr">
            <a:normAutofit/>
          </a:bodyPr>
          <a:lstStyle/>
          <a:p>
            <a:r>
              <a:rPr lang="en-US" sz="2200" dirty="0">
                <a:solidFill>
                  <a:schemeClr val="bg1"/>
                </a:solidFill>
                <a:hlinkClick r:id="rId2"/>
              </a:rPr>
              <a:t>https://www.youtube.com/watch?v=7xE8pIdoZNg</a:t>
            </a:r>
            <a:endParaRPr lang="en-US" sz="2200" dirty="0">
              <a:solidFill>
                <a:schemeClr val="bg1"/>
              </a:solidFill>
            </a:endParaRPr>
          </a:p>
          <a:p>
            <a:endParaRPr lang="en-GB" sz="2200" dirty="0">
              <a:solidFill>
                <a:schemeClr val="bg1"/>
              </a:solidFill>
            </a:endParaRPr>
          </a:p>
        </p:txBody>
      </p:sp>
    </p:spTree>
    <p:extLst>
      <p:ext uri="{BB962C8B-B14F-4D97-AF65-F5344CB8AC3E}">
        <p14:creationId xmlns:p14="http://schemas.microsoft.com/office/powerpoint/2010/main" val="312104193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3547-64E3-4A3F-AB70-2F367B13EFEF}"/>
              </a:ext>
            </a:extLst>
          </p:cNvPr>
          <p:cNvSpPr>
            <a:spLocks noGrp="1"/>
          </p:cNvSpPr>
          <p:nvPr>
            <p:ph type="title"/>
          </p:nvPr>
        </p:nvSpPr>
        <p:spPr/>
        <p:txBody>
          <a:bodyPr/>
          <a:lstStyle/>
          <a:p>
            <a:r>
              <a:rPr lang="en-GB" dirty="0">
                <a:solidFill>
                  <a:schemeClr val="bg1"/>
                </a:solidFill>
              </a:rPr>
              <a:t>Types of restorative justice programmes</a:t>
            </a:r>
          </a:p>
        </p:txBody>
      </p:sp>
      <p:graphicFrame>
        <p:nvGraphicFramePr>
          <p:cNvPr id="5" name="Content Placeholder 2">
            <a:extLst>
              <a:ext uri="{FF2B5EF4-FFF2-40B4-BE49-F238E27FC236}">
                <a16:creationId xmlns:a16="http://schemas.microsoft.com/office/drawing/2014/main" id="{EA71A382-5681-4F53-BE1C-474118F6997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8597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040E-C23D-4984-9ED6-C2A3659944AD}"/>
              </a:ext>
            </a:extLst>
          </p:cNvPr>
          <p:cNvSpPr>
            <a:spLocks noGrp="1"/>
          </p:cNvSpPr>
          <p:nvPr>
            <p:ph type="title"/>
          </p:nvPr>
        </p:nvSpPr>
        <p:spPr/>
        <p:txBody>
          <a:bodyPr/>
          <a:lstStyle/>
          <a:p>
            <a:r>
              <a:rPr lang="en-GB" dirty="0">
                <a:solidFill>
                  <a:schemeClr val="bg1"/>
                </a:solidFill>
              </a:rPr>
              <a:t>RJ in domestic abuse cases – problematic?</a:t>
            </a:r>
          </a:p>
        </p:txBody>
      </p:sp>
      <p:sp>
        <p:nvSpPr>
          <p:cNvPr id="3" name="Content Placeholder 2">
            <a:extLst>
              <a:ext uri="{FF2B5EF4-FFF2-40B4-BE49-F238E27FC236}">
                <a16:creationId xmlns:a16="http://schemas.microsoft.com/office/drawing/2014/main" id="{194B264F-94D7-4F33-8B1D-95A1B5181D57}"/>
              </a:ext>
            </a:extLst>
          </p:cNvPr>
          <p:cNvSpPr>
            <a:spLocks noGrp="1"/>
          </p:cNvSpPr>
          <p:nvPr>
            <p:ph idx="1"/>
          </p:nvPr>
        </p:nvSpPr>
        <p:spPr/>
        <p:txBody>
          <a:bodyPr>
            <a:normAutofit fontScale="92500" lnSpcReduction="10000"/>
          </a:bodyPr>
          <a:lstStyle/>
          <a:p>
            <a:r>
              <a:rPr lang="en-GB" dirty="0">
                <a:solidFill>
                  <a:schemeClr val="bg1"/>
                </a:solidFill>
              </a:rPr>
              <a:t>Many women’s organisations think that restorative justice has no application to domestic violence, and that victim-offender mediation can only be dangerous.</a:t>
            </a:r>
          </a:p>
          <a:p>
            <a:r>
              <a:rPr lang="en-GB" dirty="0">
                <a:solidFill>
                  <a:schemeClr val="bg1"/>
                </a:solidFill>
              </a:rPr>
              <a:t>However, many victims of domestic violence end up dropping charges and returning to their abusive situations, so prosecution does not provide a solution for everyone.</a:t>
            </a:r>
          </a:p>
          <a:p>
            <a:r>
              <a:rPr lang="en-GB" dirty="0">
                <a:solidFill>
                  <a:schemeClr val="bg1"/>
                </a:solidFill>
              </a:rPr>
              <a:t>Carolyn Hoyle (2008) has charted the rise of ‘risk assessment’ and ‘risk management’ in all spheres of life, in crime generally and in the field of domestic violence.</a:t>
            </a:r>
          </a:p>
          <a:p>
            <a:r>
              <a:rPr lang="en-GB" dirty="0">
                <a:solidFill>
                  <a:schemeClr val="bg1"/>
                </a:solidFill>
              </a:rPr>
              <a:t>Some research evidence indicates that some women’s and children’s safety is improved by these interventions and some perpetrators benefit and change their behaviour. (National Offender Management Service 2007)</a:t>
            </a:r>
          </a:p>
        </p:txBody>
      </p:sp>
    </p:spTree>
    <p:extLst>
      <p:ext uri="{BB962C8B-B14F-4D97-AF65-F5344CB8AC3E}">
        <p14:creationId xmlns:p14="http://schemas.microsoft.com/office/powerpoint/2010/main" val="772354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14962-BCE2-4062-9B36-21A35BF53170}"/>
              </a:ext>
            </a:extLst>
          </p:cNvPr>
          <p:cNvSpPr>
            <a:spLocks noGrp="1"/>
          </p:cNvSpPr>
          <p:nvPr>
            <p:ph type="title"/>
          </p:nvPr>
        </p:nvSpPr>
        <p:spPr/>
        <p:txBody>
          <a:bodyPr/>
          <a:lstStyle/>
          <a:p>
            <a:r>
              <a:rPr lang="en-GB" dirty="0">
                <a:solidFill>
                  <a:schemeClr val="bg1"/>
                </a:solidFill>
              </a:rPr>
              <a:t>Benefits for victims…</a:t>
            </a:r>
          </a:p>
        </p:txBody>
      </p:sp>
      <p:sp>
        <p:nvSpPr>
          <p:cNvPr id="3" name="Content Placeholder 2">
            <a:extLst>
              <a:ext uri="{FF2B5EF4-FFF2-40B4-BE49-F238E27FC236}">
                <a16:creationId xmlns:a16="http://schemas.microsoft.com/office/drawing/2014/main" id="{4FA6E6C1-66B4-499C-92FE-A536179B12D9}"/>
              </a:ext>
            </a:extLst>
          </p:cNvPr>
          <p:cNvSpPr>
            <a:spLocks noGrp="1"/>
          </p:cNvSpPr>
          <p:nvPr>
            <p:ph idx="1"/>
          </p:nvPr>
        </p:nvSpPr>
        <p:spPr/>
        <p:txBody>
          <a:bodyPr/>
          <a:lstStyle/>
          <a:p>
            <a:r>
              <a:rPr lang="en-GB" dirty="0">
                <a:solidFill>
                  <a:schemeClr val="bg1"/>
                </a:solidFill>
              </a:rPr>
              <a:t>Restorative justice gives the victim a chance to ask the offender questions and have their say, or tell the offender how their criminal behaviour has affected them. It also helps many people to move forward and recover from the impact of crime. (adapted from www.gov.uk)</a:t>
            </a:r>
          </a:p>
        </p:txBody>
      </p:sp>
    </p:spTree>
    <p:extLst>
      <p:ext uri="{BB962C8B-B14F-4D97-AF65-F5344CB8AC3E}">
        <p14:creationId xmlns:p14="http://schemas.microsoft.com/office/powerpoint/2010/main" val="2718865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F73B-77F3-4557-ABC4-414CA22440BA}"/>
              </a:ext>
            </a:extLst>
          </p:cNvPr>
          <p:cNvSpPr>
            <a:spLocks noGrp="1"/>
          </p:cNvSpPr>
          <p:nvPr>
            <p:ph type="title"/>
          </p:nvPr>
        </p:nvSpPr>
        <p:spPr/>
        <p:txBody>
          <a:bodyPr/>
          <a:lstStyle/>
          <a:p>
            <a:r>
              <a:rPr lang="en-GB" dirty="0">
                <a:solidFill>
                  <a:schemeClr val="bg1"/>
                </a:solidFill>
              </a:rPr>
              <a:t>RJ &amp; Victims</a:t>
            </a:r>
          </a:p>
        </p:txBody>
      </p:sp>
      <p:sp>
        <p:nvSpPr>
          <p:cNvPr id="3" name="Content Placeholder 2">
            <a:extLst>
              <a:ext uri="{FF2B5EF4-FFF2-40B4-BE49-F238E27FC236}">
                <a16:creationId xmlns:a16="http://schemas.microsoft.com/office/drawing/2014/main" id="{C1AAA02C-6419-4EF1-B600-E52BC442F5A3}"/>
              </a:ext>
            </a:extLst>
          </p:cNvPr>
          <p:cNvSpPr>
            <a:spLocks noGrp="1"/>
          </p:cNvSpPr>
          <p:nvPr>
            <p:ph idx="1"/>
          </p:nvPr>
        </p:nvSpPr>
        <p:spPr/>
        <p:txBody>
          <a:bodyPr>
            <a:normAutofit fontScale="77500" lnSpcReduction="20000"/>
          </a:bodyPr>
          <a:lstStyle/>
          <a:p>
            <a:r>
              <a:rPr lang="en-GB" dirty="0">
                <a:solidFill>
                  <a:schemeClr val="bg1"/>
                </a:solidFill>
              </a:rPr>
              <a:t>The role of the victim in the CJS?</a:t>
            </a:r>
          </a:p>
          <a:p>
            <a:r>
              <a:rPr lang="en-GB" dirty="0">
                <a:solidFill>
                  <a:schemeClr val="bg1"/>
                </a:solidFill>
              </a:rPr>
              <a:t>Unequal treatment of victims </a:t>
            </a:r>
          </a:p>
          <a:p>
            <a:r>
              <a:rPr lang="en-GB" dirty="0">
                <a:solidFill>
                  <a:schemeClr val="bg1"/>
                </a:solidFill>
              </a:rPr>
              <a:t>Needs of victim not met by CJS</a:t>
            </a:r>
          </a:p>
          <a:p>
            <a:pPr lvl="1"/>
            <a:r>
              <a:rPr lang="en-GB" dirty="0">
                <a:solidFill>
                  <a:schemeClr val="bg1"/>
                </a:solidFill>
              </a:rPr>
              <a:t>Often met by extra-legal agencies</a:t>
            </a:r>
          </a:p>
          <a:p>
            <a:r>
              <a:rPr lang="en-GB" dirty="0">
                <a:solidFill>
                  <a:schemeClr val="bg1"/>
                </a:solidFill>
              </a:rPr>
              <a:t>How does RJ fulfil victims needs?</a:t>
            </a:r>
          </a:p>
          <a:p>
            <a:pPr lvl="1"/>
            <a:r>
              <a:rPr lang="en-GB" dirty="0">
                <a:solidFill>
                  <a:schemeClr val="bg1"/>
                </a:solidFill>
              </a:rPr>
              <a:t>RJ cannot</a:t>
            </a:r>
            <a:r>
              <a:rPr lang="en-US" dirty="0">
                <a:solidFill>
                  <a:schemeClr val="bg1"/>
                </a:solidFill>
              </a:rPr>
              <a:t> provide all the action and support needed</a:t>
            </a:r>
          </a:p>
          <a:p>
            <a:pPr lvl="1"/>
            <a:r>
              <a:rPr lang="en-US" dirty="0">
                <a:solidFill>
                  <a:schemeClr val="bg1"/>
                </a:solidFill>
              </a:rPr>
              <a:t>Falls to victim support services, criminal justice practitioners, and the CJS</a:t>
            </a:r>
          </a:p>
          <a:p>
            <a:pPr lvl="1"/>
            <a:r>
              <a:rPr lang="en-US" dirty="0">
                <a:solidFill>
                  <a:schemeClr val="bg1"/>
                </a:solidFill>
              </a:rPr>
              <a:t>RJ can add to the possibility of victims being able to communicate effectively with the offender</a:t>
            </a:r>
          </a:p>
          <a:p>
            <a:pPr lvl="1"/>
            <a:r>
              <a:rPr lang="en-US" dirty="0">
                <a:solidFill>
                  <a:schemeClr val="bg1"/>
                </a:solidFill>
              </a:rPr>
              <a:t>A more victim-oriented crime response</a:t>
            </a:r>
          </a:p>
          <a:p>
            <a:pPr lvl="1"/>
            <a:r>
              <a:rPr lang="en-US" dirty="0">
                <a:solidFill>
                  <a:schemeClr val="bg1"/>
                </a:solidFill>
              </a:rPr>
              <a:t>Aids in recovery after a crime-reduction of fear</a:t>
            </a:r>
          </a:p>
          <a:p>
            <a:r>
              <a:rPr lang="en-US" dirty="0">
                <a:solidFill>
                  <a:schemeClr val="bg1"/>
                </a:solidFill>
              </a:rPr>
              <a:t>These things stem from both</a:t>
            </a:r>
          </a:p>
          <a:p>
            <a:pPr lvl="1"/>
            <a:r>
              <a:rPr lang="en-US" dirty="0">
                <a:solidFill>
                  <a:schemeClr val="bg1"/>
                </a:solidFill>
              </a:rPr>
              <a:t>What is currently lacking in the CJS </a:t>
            </a:r>
          </a:p>
          <a:p>
            <a:pPr lvl="2"/>
            <a:r>
              <a:rPr lang="en-US" dirty="0">
                <a:solidFill>
                  <a:schemeClr val="bg1"/>
                </a:solidFill>
              </a:rPr>
              <a:t>Such as the lack of information given to the victim about the case, victims needs not considered during sentencing </a:t>
            </a:r>
            <a:r>
              <a:rPr lang="en-US" dirty="0" err="1">
                <a:solidFill>
                  <a:schemeClr val="bg1"/>
                </a:solidFill>
              </a:rPr>
              <a:t>etc</a:t>
            </a:r>
            <a:endParaRPr lang="en-US" dirty="0">
              <a:solidFill>
                <a:schemeClr val="bg1"/>
              </a:solidFill>
            </a:endParaRPr>
          </a:p>
          <a:p>
            <a:pPr lvl="1"/>
            <a:r>
              <a:rPr lang="en-US" dirty="0">
                <a:solidFill>
                  <a:schemeClr val="bg1"/>
                </a:solidFill>
              </a:rPr>
              <a:t>Intrinsic to the RJ process itself</a:t>
            </a:r>
          </a:p>
          <a:p>
            <a:pPr lvl="1"/>
            <a:endParaRPr lang="en-US" dirty="0"/>
          </a:p>
          <a:p>
            <a:pPr lvl="1"/>
            <a:endParaRPr lang="en-US" dirty="0"/>
          </a:p>
          <a:p>
            <a:endParaRPr lang="en-GB" dirty="0"/>
          </a:p>
        </p:txBody>
      </p:sp>
    </p:spTree>
    <p:extLst>
      <p:ext uri="{BB962C8B-B14F-4D97-AF65-F5344CB8AC3E}">
        <p14:creationId xmlns:p14="http://schemas.microsoft.com/office/powerpoint/2010/main" val="1682611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5596-16F5-48F3-9BB5-47CF88E4E17F}"/>
              </a:ext>
            </a:extLst>
          </p:cNvPr>
          <p:cNvSpPr>
            <a:spLocks noGrp="1"/>
          </p:cNvSpPr>
          <p:nvPr>
            <p:ph type="title"/>
          </p:nvPr>
        </p:nvSpPr>
        <p:spPr/>
        <p:txBody>
          <a:bodyPr>
            <a:normAutofit/>
          </a:bodyPr>
          <a:lstStyle/>
          <a:p>
            <a:r>
              <a:rPr lang="en-GB" dirty="0">
                <a:solidFill>
                  <a:schemeClr val="bg1"/>
                </a:solidFill>
              </a:rPr>
              <a:t>RJ allows victims to express the impact crime has had on them:</a:t>
            </a:r>
          </a:p>
        </p:txBody>
      </p:sp>
      <p:sp>
        <p:nvSpPr>
          <p:cNvPr id="3" name="Content Placeholder 2">
            <a:extLst>
              <a:ext uri="{FF2B5EF4-FFF2-40B4-BE49-F238E27FC236}">
                <a16:creationId xmlns:a16="http://schemas.microsoft.com/office/drawing/2014/main" id="{8A4B77AE-E6EA-41D4-AF35-CA2EA532E33D}"/>
              </a:ext>
            </a:extLst>
          </p:cNvPr>
          <p:cNvSpPr>
            <a:spLocks noGrp="1"/>
          </p:cNvSpPr>
          <p:nvPr>
            <p:ph idx="1"/>
          </p:nvPr>
        </p:nvSpPr>
        <p:spPr/>
        <p:txBody>
          <a:bodyPr>
            <a:normAutofit lnSpcReduction="10000"/>
          </a:bodyPr>
          <a:lstStyle/>
          <a:p>
            <a:r>
              <a:rPr lang="en-US" dirty="0">
                <a:solidFill>
                  <a:schemeClr val="bg1"/>
                </a:solidFill>
              </a:rPr>
              <a:t>Physical effects</a:t>
            </a:r>
          </a:p>
          <a:p>
            <a:r>
              <a:rPr lang="en-US" dirty="0">
                <a:solidFill>
                  <a:schemeClr val="bg1"/>
                </a:solidFill>
              </a:rPr>
              <a:t>Financial </a:t>
            </a:r>
          </a:p>
          <a:p>
            <a:r>
              <a:rPr lang="en-US" dirty="0">
                <a:solidFill>
                  <a:schemeClr val="bg1"/>
                </a:solidFill>
              </a:rPr>
              <a:t>Social relationships</a:t>
            </a:r>
            <a:endParaRPr lang="en-GB" dirty="0">
              <a:solidFill>
                <a:schemeClr val="bg1"/>
              </a:solidFill>
            </a:endParaRPr>
          </a:p>
          <a:p>
            <a:pPr lvl="1"/>
            <a:r>
              <a:rPr lang="en-US" dirty="0">
                <a:solidFill>
                  <a:schemeClr val="bg1"/>
                </a:solidFill>
              </a:rPr>
              <a:t>Family </a:t>
            </a:r>
          </a:p>
          <a:p>
            <a:pPr lvl="1"/>
            <a:r>
              <a:rPr lang="en-US" dirty="0">
                <a:solidFill>
                  <a:schemeClr val="bg1"/>
                </a:solidFill>
              </a:rPr>
              <a:t>work </a:t>
            </a:r>
          </a:p>
          <a:p>
            <a:pPr lvl="1"/>
            <a:r>
              <a:rPr lang="en-US" dirty="0">
                <a:solidFill>
                  <a:schemeClr val="bg1"/>
                </a:solidFill>
              </a:rPr>
              <a:t>friendships</a:t>
            </a:r>
          </a:p>
          <a:p>
            <a:r>
              <a:rPr lang="en-US" dirty="0">
                <a:solidFill>
                  <a:schemeClr val="bg1"/>
                </a:solidFill>
              </a:rPr>
              <a:t>Emotional </a:t>
            </a:r>
          </a:p>
          <a:p>
            <a:r>
              <a:rPr lang="en-US" dirty="0">
                <a:solidFill>
                  <a:schemeClr val="bg1"/>
                </a:solidFill>
              </a:rPr>
              <a:t>Psychological </a:t>
            </a:r>
          </a:p>
          <a:p>
            <a:r>
              <a:rPr lang="en-US" dirty="0">
                <a:solidFill>
                  <a:schemeClr val="bg1"/>
                </a:solidFill>
              </a:rPr>
              <a:t>Dignan and Maguire (2005) </a:t>
            </a:r>
            <a:r>
              <a:rPr lang="en-US" i="1" dirty="0">
                <a:solidFill>
                  <a:schemeClr val="bg1"/>
                </a:solidFill>
              </a:rPr>
              <a:t>Understanding Victims and Restorative Justice.</a:t>
            </a:r>
            <a:r>
              <a:rPr lang="en-US" dirty="0">
                <a:solidFill>
                  <a:schemeClr val="bg1"/>
                </a:solidFill>
              </a:rPr>
              <a:t> </a:t>
            </a:r>
          </a:p>
          <a:p>
            <a:endParaRPr lang="en-GB" dirty="0"/>
          </a:p>
        </p:txBody>
      </p:sp>
    </p:spTree>
    <p:extLst>
      <p:ext uri="{BB962C8B-B14F-4D97-AF65-F5344CB8AC3E}">
        <p14:creationId xmlns:p14="http://schemas.microsoft.com/office/powerpoint/2010/main" val="2944093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4726-34DB-4AAE-8120-B1D92F307D0E}"/>
              </a:ext>
            </a:extLst>
          </p:cNvPr>
          <p:cNvSpPr>
            <a:spLocks noGrp="1"/>
          </p:cNvSpPr>
          <p:nvPr>
            <p:ph type="title"/>
          </p:nvPr>
        </p:nvSpPr>
        <p:spPr/>
        <p:txBody>
          <a:bodyPr/>
          <a:lstStyle/>
          <a:p>
            <a:r>
              <a:rPr lang="en-GB" dirty="0">
                <a:solidFill>
                  <a:schemeClr val="bg1"/>
                </a:solidFill>
              </a:rPr>
              <a:t>Strang’s (2002) study</a:t>
            </a:r>
          </a:p>
        </p:txBody>
      </p:sp>
      <p:sp>
        <p:nvSpPr>
          <p:cNvPr id="3" name="Content Placeholder 2">
            <a:extLst>
              <a:ext uri="{FF2B5EF4-FFF2-40B4-BE49-F238E27FC236}">
                <a16:creationId xmlns:a16="http://schemas.microsoft.com/office/drawing/2014/main" id="{913D93D8-1734-442A-B7E0-DD16D4A6A33A}"/>
              </a:ext>
            </a:extLst>
          </p:cNvPr>
          <p:cNvSpPr>
            <a:spLocks noGrp="1"/>
          </p:cNvSpPr>
          <p:nvPr>
            <p:ph idx="1"/>
          </p:nvPr>
        </p:nvSpPr>
        <p:spPr/>
        <p:txBody>
          <a:bodyPr/>
          <a:lstStyle/>
          <a:p>
            <a:r>
              <a:rPr lang="en-US" dirty="0">
                <a:solidFill>
                  <a:schemeClr val="bg1"/>
                </a:solidFill>
              </a:rPr>
              <a:t>found that 60% of victims had reduction in fear, anxiety, and anger after process</a:t>
            </a:r>
          </a:p>
          <a:p>
            <a:r>
              <a:rPr lang="en-US" dirty="0">
                <a:solidFill>
                  <a:schemeClr val="bg1"/>
                </a:solidFill>
              </a:rPr>
              <a:t>Victims of youth violent offences –stated after attending conference were less likely to report feeling like doing harm to the offender compared to those who attended court. </a:t>
            </a:r>
          </a:p>
          <a:p>
            <a:r>
              <a:rPr lang="en-US" dirty="0">
                <a:solidFill>
                  <a:schemeClr val="bg1"/>
                </a:solidFill>
              </a:rPr>
              <a:t>More sympathetic toward offender</a:t>
            </a:r>
          </a:p>
          <a:p>
            <a:pPr lvl="1"/>
            <a:r>
              <a:rPr lang="en-US" dirty="0">
                <a:solidFill>
                  <a:schemeClr val="bg1"/>
                </a:solidFill>
              </a:rPr>
              <a:t>Possible precursor to forgiveness</a:t>
            </a:r>
          </a:p>
          <a:p>
            <a:r>
              <a:rPr lang="en-US" dirty="0">
                <a:solidFill>
                  <a:schemeClr val="bg1"/>
                </a:solidFill>
              </a:rPr>
              <a:t>Suggests positive psychological benefits of RJ</a:t>
            </a:r>
          </a:p>
          <a:p>
            <a:endParaRPr lang="en-GB" dirty="0"/>
          </a:p>
        </p:txBody>
      </p:sp>
    </p:spTree>
    <p:extLst>
      <p:ext uri="{BB962C8B-B14F-4D97-AF65-F5344CB8AC3E}">
        <p14:creationId xmlns:p14="http://schemas.microsoft.com/office/powerpoint/2010/main" val="2141603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722A-8B5D-4386-BA3A-E4BB75FCF350}"/>
              </a:ext>
            </a:extLst>
          </p:cNvPr>
          <p:cNvSpPr>
            <a:spLocks noGrp="1"/>
          </p:cNvSpPr>
          <p:nvPr>
            <p:ph type="title"/>
          </p:nvPr>
        </p:nvSpPr>
        <p:spPr/>
        <p:txBody>
          <a:bodyPr/>
          <a:lstStyle/>
          <a:p>
            <a:r>
              <a:rPr lang="en-GB" dirty="0" err="1">
                <a:solidFill>
                  <a:schemeClr val="bg1"/>
                </a:solidFill>
              </a:rPr>
              <a:t>Shapland’s</a:t>
            </a:r>
            <a:r>
              <a:rPr lang="en-GB" dirty="0">
                <a:solidFill>
                  <a:schemeClr val="bg1"/>
                </a:solidFill>
              </a:rPr>
              <a:t> (2007) study</a:t>
            </a:r>
          </a:p>
        </p:txBody>
      </p:sp>
      <p:sp>
        <p:nvSpPr>
          <p:cNvPr id="3" name="Content Placeholder 2">
            <a:extLst>
              <a:ext uri="{FF2B5EF4-FFF2-40B4-BE49-F238E27FC236}">
                <a16:creationId xmlns:a16="http://schemas.microsoft.com/office/drawing/2014/main" id="{915BF3AC-D338-4E47-B6D9-013FC776FDB6}"/>
              </a:ext>
            </a:extLst>
          </p:cNvPr>
          <p:cNvSpPr>
            <a:spLocks noGrp="1"/>
          </p:cNvSpPr>
          <p:nvPr>
            <p:ph idx="1"/>
          </p:nvPr>
        </p:nvSpPr>
        <p:spPr/>
        <p:txBody>
          <a:bodyPr>
            <a:normAutofit fontScale="85000" lnSpcReduction="20000"/>
          </a:bodyPr>
          <a:lstStyle/>
          <a:p>
            <a:r>
              <a:rPr lang="en-US" dirty="0">
                <a:solidFill>
                  <a:schemeClr val="bg1"/>
                </a:solidFill>
              </a:rPr>
              <a:t>found that</a:t>
            </a:r>
          </a:p>
          <a:p>
            <a:pPr lvl="1"/>
            <a:r>
              <a:rPr lang="en-US" dirty="0">
                <a:solidFill>
                  <a:schemeClr val="bg1"/>
                </a:solidFill>
              </a:rPr>
              <a:t>70% of victims satisfied with process and outcome</a:t>
            </a:r>
          </a:p>
          <a:p>
            <a:pPr lvl="1"/>
            <a:r>
              <a:rPr lang="en-US" dirty="0">
                <a:solidFill>
                  <a:schemeClr val="bg1"/>
                </a:solidFill>
              </a:rPr>
              <a:t>Valued communication and positive treatment during process</a:t>
            </a:r>
            <a:r>
              <a:rPr lang="en-GB" dirty="0">
                <a:solidFill>
                  <a:schemeClr val="bg1"/>
                </a:solidFill>
              </a:rPr>
              <a:t>; part of the problem solving </a:t>
            </a:r>
          </a:p>
          <a:p>
            <a:r>
              <a:rPr lang="en-US" dirty="0">
                <a:solidFill>
                  <a:schemeClr val="bg1"/>
                </a:solidFill>
              </a:rPr>
              <a:t>almost no victims thought it was too soon but 22% thought it was too long after the offence</a:t>
            </a:r>
          </a:p>
          <a:p>
            <a:r>
              <a:rPr lang="en-US" dirty="0">
                <a:solidFill>
                  <a:schemeClr val="bg1"/>
                </a:solidFill>
              </a:rPr>
              <a:t>Most victims stated they did not feel unsafe or fearful</a:t>
            </a:r>
          </a:p>
          <a:p>
            <a:r>
              <a:rPr lang="en-US" dirty="0">
                <a:solidFill>
                  <a:schemeClr val="bg1"/>
                </a:solidFill>
              </a:rPr>
              <a:t>Victims who reported fear during or after the process said it was a result of offender not taking responsibility (they might be offended against again)</a:t>
            </a:r>
            <a:endParaRPr lang="en-GB" dirty="0">
              <a:solidFill>
                <a:schemeClr val="bg1"/>
              </a:solidFill>
            </a:endParaRPr>
          </a:p>
          <a:p>
            <a:pPr lvl="1"/>
            <a:r>
              <a:rPr lang="en-US" dirty="0">
                <a:solidFill>
                  <a:schemeClr val="bg1"/>
                </a:solidFill>
              </a:rPr>
              <a:t>Some negative views</a:t>
            </a:r>
          </a:p>
          <a:p>
            <a:pPr lvl="2"/>
            <a:r>
              <a:rPr lang="en-US" dirty="0">
                <a:solidFill>
                  <a:schemeClr val="bg1"/>
                </a:solidFill>
              </a:rPr>
              <a:t>Related to difficulties in communications-hearing issues, concentration on offender mental health issues, participants ‘hogging’ the time, if one participant did not get the expected answer there was little opportunity to challenge the response</a:t>
            </a:r>
          </a:p>
          <a:p>
            <a:pPr lvl="2"/>
            <a:r>
              <a:rPr lang="en-US" dirty="0">
                <a:solidFill>
                  <a:schemeClr val="bg1"/>
                </a:solidFill>
              </a:rPr>
              <a:t>Confused expectations</a:t>
            </a:r>
          </a:p>
          <a:p>
            <a:pPr lvl="3"/>
            <a:r>
              <a:rPr lang="en-US" dirty="0">
                <a:solidFill>
                  <a:schemeClr val="bg1"/>
                </a:solidFill>
              </a:rPr>
              <a:t>Offender did not admit responsibility-blaming the co-defendant, refuting view of the offense</a:t>
            </a:r>
          </a:p>
          <a:p>
            <a:endParaRPr lang="en-GB" dirty="0"/>
          </a:p>
        </p:txBody>
      </p:sp>
    </p:spTree>
    <p:extLst>
      <p:ext uri="{BB962C8B-B14F-4D97-AF65-F5344CB8AC3E}">
        <p14:creationId xmlns:p14="http://schemas.microsoft.com/office/powerpoint/2010/main" val="10417760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BFDB6-2635-481C-95ED-A213B95BB020}"/>
              </a:ext>
            </a:extLst>
          </p:cNvPr>
          <p:cNvSpPr>
            <a:spLocks noGrp="1"/>
          </p:cNvSpPr>
          <p:nvPr>
            <p:ph type="title"/>
          </p:nvPr>
        </p:nvSpPr>
        <p:spPr>
          <a:solidFill>
            <a:schemeClr val="tx1"/>
          </a:solidFill>
        </p:spPr>
        <p:txBody>
          <a:bodyPr/>
          <a:lstStyle/>
          <a:p>
            <a:r>
              <a:rPr lang="en-GB" dirty="0">
                <a:solidFill>
                  <a:schemeClr val="bg1"/>
                </a:solidFill>
              </a:rPr>
              <a:t>Offender perspectives on RJ</a:t>
            </a:r>
          </a:p>
        </p:txBody>
      </p:sp>
      <p:sp>
        <p:nvSpPr>
          <p:cNvPr id="3" name="Content Placeholder 2">
            <a:extLst>
              <a:ext uri="{FF2B5EF4-FFF2-40B4-BE49-F238E27FC236}">
                <a16:creationId xmlns:a16="http://schemas.microsoft.com/office/drawing/2014/main" id="{18C78744-3884-4772-BAE0-B73AA20A77A3}"/>
              </a:ext>
            </a:extLst>
          </p:cNvPr>
          <p:cNvSpPr>
            <a:spLocks noGrp="1"/>
          </p:cNvSpPr>
          <p:nvPr>
            <p:ph idx="1"/>
          </p:nvPr>
        </p:nvSpPr>
        <p:spPr/>
        <p:txBody>
          <a:bodyPr/>
          <a:lstStyle/>
          <a:p>
            <a:r>
              <a:rPr lang="en-GB" dirty="0">
                <a:solidFill>
                  <a:schemeClr val="bg1"/>
                </a:solidFill>
              </a:rPr>
              <a:t>It gives the offender a chance to:</a:t>
            </a:r>
          </a:p>
          <a:p>
            <a:r>
              <a:rPr lang="en-GB" dirty="0">
                <a:solidFill>
                  <a:schemeClr val="bg1"/>
                </a:solidFill>
              </a:rPr>
              <a:t>admit what they have done and the impact it has had</a:t>
            </a:r>
          </a:p>
          <a:p>
            <a:r>
              <a:rPr lang="en-GB" dirty="0">
                <a:solidFill>
                  <a:schemeClr val="bg1"/>
                </a:solidFill>
              </a:rPr>
              <a:t>make up for it in some way</a:t>
            </a:r>
          </a:p>
          <a:p>
            <a:r>
              <a:rPr lang="en-GB" dirty="0">
                <a:solidFill>
                  <a:schemeClr val="bg1"/>
                </a:solidFill>
              </a:rPr>
              <a:t>work to change their behaviour. (www.gov.uk)</a:t>
            </a:r>
          </a:p>
          <a:p>
            <a:endParaRPr lang="en-GB" dirty="0"/>
          </a:p>
        </p:txBody>
      </p:sp>
    </p:spTree>
    <p:extLst>
      <p:ext uri="{BB962C8B-B14F-4D97-AF65-F5344CB8AC3E}">
        <p14:creationId xmlns:p14="http://schemas.microsoft.com/office/powerpoint/2010/main" val="1224639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20C4-D5A9-4A77-A642-649ED9403A1D}"/>
              </a:ext>
            </a:extLst>
          </p:cNvPr>
          <p:cNvSpPr>
            <a:spLocks noGrp="1"/>
          </p:cNvSpPr>
          <p:nvPr>
            <p:ph type="title"/>
          </p:nvPr>
        </p:nvSpPr>
        <p:spPr>
          <a:solidFill>
            <a:schemeClr val="tx1"/>
          </a:solidFill>
        </p:spPr>
        <p:txBody>
          <a:bodyPr/>
          <a:lstStyle/>
          <a:p>
            <a:r>
              <a:rPr lang="en-GB" dirty="0" err="1">
                <a:solidFill>
                  <a:schemeClr val="bg1"/>
                </a:solidFill>
              </a:rPr>
              <a:t>Shapland</a:t>
            </a:r>
            <a:r>
              <a:rPr lang="en-GB" dirty="0">
                <a:solidFill>
                  <a:schemeClr val="bg1"/>
                </a:solidFill>
              </a:rPr>
              <a:t> (2006) Outcomes from 349 cases:</a:t>
            </a:r>
          </a:p>
        </p:txBody>
      </p:sp>
      <p:sp>
        <p:nvSpPr>
          <p:cNvPr id="3" name="Content Placeholder 2">
            <a:extLst>
              <a:ext uri="{FF2B5EF4-FFF2-40B4-BE49-F238E27FC236}">
                <a16:creationId xmlns:a16="http://schemas.microsoft.com/office/drawing/2014/main" id="{18A41779-FD68-406B-9494-4DF47D2D79F1}"/>
              </a:ext>
            </a:extLst>
          </p:cNvPr>
          <p:cNvSpPr>
            <a:spLocks noGrp="1"/>
          </p:cNvSpPr>
          <p:nvPr>
            <p:ph idx="1"/>
          </p:nvPr>
        </p:nvSpPr>
        <p:spPr/>
        <p:txBody>
          <a:bodyPr>
            <a:normAutofit lnSpcReduction="10000"/>
          </a:bodyPr>
          <a:lstStyle/>
          <a:p>
            <a:r>
              <a:rPr lang="en-GB" dirty="0">
                <a:solidFill>
                  <a:schemeClr val="bg1"/>
                </a:solidFill>
              </a:rPr>
              <a:t>Apology (written and verbal) 62%</a:t>
            </a:r>
          </a:p>
          <a:p>
            <a:r>
              <a:rPr lang="en-GB" dirty="0">
                <a:solidFill>
                  <a:schemeClr val="bg1"/>
                </a:solidFill>
              </a:rPr>
              <a:t>Pay compensation 53%</a:t>
            </a:r>
          </a:p>
          <a:p>
            <a:r>
              <a:rPr lang="en-GB" dirty="0">
                <a:solidFill>
                  <a:schemeClr val="bg1"/>
                </a:solidFill>
              </a:rPr>
              <a:t>Other reparations 10%</a:t>
            </a:r>
          </a:p>
          <a:p>
            <a:r>
              <a:rPr lang="en-GB" dirty="0">
                <a:solidFill>
                  <a:schemeClr val="bg1"/>
                </a:solidFill>
              </a:rPr>
              <a:t>Offender promising to stay out of trouble 16%</a:t>
            </a:r>
          </a:p>
          <a:p>
            <a:r>
              <a:rPr lang="en-GB" dirty="0">
                <a:solidFill>
                  <a:schemeClr val="bg1"/>
                </a:solidFill>
              </a:rPr>
              <a:t>Offender to attend drugs programme 28%</a:t>
            </a:r>
          </a:p>
          <a:p>
            <a:r>
              <a:rPr lang="en-GB" dirty="0">
                <a:solidFill>
                  <a:schemeClr val="bg1"/>
                </a:solidFill>
              </a:rPr>
              <a:t>Promise to stay away from drugs or alcohol 12%</a:t>
            </a:r>
          </a:p>
          <a:p>
            <a:r>
              <a:rPr lang="en-GB" dirty="0">
                <a:solidFill>
                  <a:schemeClr val="bg1"/>
                </a:solidFill>
              </a:rPr>
              <a:t>Attend counselling 8%</a:t>
            </a:r>
          </a:p>
          <a:p>
            <a:r>
              <a:rPr lang="en-GB" dirty="0">
                <a:solidFill>
                  <a:schemeClr val="bg1"/>
                </a:solidFill>
              </a:rPr>
              <a:t>Engage with education 15%</a:t>
            </a:r>
          </a:p>
          <a:p>
            <a:r>
              <a:rPr lang="en-GB" dirty="0">
                <a:solidFill>
                  <a:schemeClr val="bg1"/>
                </a:solidFill>
              </a:rPr>
              <a:t>Remain or seek employment 14%</a:t>
            </a:r>
          </a:p>
          <a:p>
            <a:endParaRPr lang="en-GB" dirty="0"/>
          </a:p>
        </p:txBody>
      </p:sp>
    </p:spTree>
    <p:extLst>
      <p:ext uri="{BB962C8B-B14F-4D97-AF65-F5344CB8AC3E}">
        <p14:creationId xmlns:p14="http://schemas.microsoft.com/office/powerpoint/2010/main" val="5005274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6623E-EAE6-4812-B9E9-810DA35D31EA}"/>
              </a:ext>
            </a:extLst>
          </p:cNvPr>
          <p:cNvSpPr>
            <a:spLocks noGrp="1"/>
          </p:cNvSpPr>
          <p:nvPr>
            <p:ph type="title"/>
          </p:nvPr>
        </p:nvSpPr>
        <p:spPr/>
        <p:txBody>
          <a:bodyPr/>
          <a:lstStyle/>
          <a:p>
            <a:r>
              <a:rPr lang="en-GB" dirty="0">
                <a:solidFill>
                  <a:schemeClr val="bg1"/>
                </a:solidFill>
              </a:rPr>
              <a:t>Impact on the justice system - Restorative Applications </a:t>
            </a:r>
          </a:p>
        </p:txBody>
      </p:sp>
      <p:sp>
        <p:nvSpPr>
          <p:cNvPr id="3" name="Content Placeholder 2">
            <a:extLst>
              <a:ext uri="{FF2B5EF4-FFF2-40B4-BE49-F238E27FC236}">
                <a16:creationId xmlns:a16="http://schemas.microsoft.com/office/drawing/2014/main" id="{AA276D48-C57F-40C2-8AC8-D90B53CE6B8E}"/>
              </a:ext>
            </a:extLst>
          </p:cNvPr>
          <p:cNvSpPr>
            <a:spLocks noGrp="1"/>
          </p:cNvSpPr>
          <p:nvPr>
            <p:ph idx="1"/>
          </p:nvPr>
        </p:nvSpPr>
        <p:spPr/>
        <p:txBody>
          <a:bodyPr/>
          <a:lstStyle/>
          <a:p>
            <a:r>
              <a:rPr lang="en-GB" dirty="0">
                <a:solidFill>
                  <a:schemeClr val="bg1"/>
                </a:solidFill>
              </a:rPr>
              <a:t>“Restorative justice is used as a sole intervention or part of a package of interventions to address different kinds of harms: from bullying in schools, anti-social behaviour or neighbourhood disputes; through violent crime, hate crime or fraud; to responding to crimes against humanity, for example, managing truth and reconciliation in post-apartheid South Africa or bringing about transitional justice by way of Gacaca courts in post-genocide Rwanda.”</a:t>
            </a:r>
          </a:p>
          <a:p>
            <a:r>
              <a:rPr lang="en-GB" i="1" dirty="0">
                <a:solidFill>
                  <a:schemeClr val="bg1"/>
                </a:solidFill>
              </a:rPr>
              <a:t>The Howard League Commission on English Prisons Today</a:t>
            </a:r>
          </a:p>
        </p:txBody>
      </p:sp>
    </p:spTree>
    <p:extLst>
      <p:ext uri="{BB962C8B-B14F-4D97-AF65-F5344CB8AC3E}">
        <p14:creationId xmlns:p14="http://schemas.microsoft.com/office/powerpoint/2010/main" val="17447029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95D0-569B-4BE4-8548-FD94821BF741}"/>
              </a:ext>
            </a:extLst>
          </p:cNvPr>
          <p:cNvSpPr>
            <a:spLocks noGrp="1"/>
          </p:cNvSpPr>
          <p:nvPr>
            <p:ph type="title"/>
          </p:nvPr>
        </p:nvSpPr>
        <p:spPr/>
        <p:txBody>
          <a:bodyPr/>
          <a:lstStyle/>
          <a:p>
            <a:r>
              <a:rPr lang="en-GB" dirty="0">
                <a:solidFill>
                  <a:schemeClr val="bg1"/>
                </a:solidFill>
              </a:rPr>
              <a:t>Food for thought</a:t>
            </a:r>
          </a:p>
        </p:txBody>
      </p:sp>
      <p:sp>
        <p:nvSpPr>
          <p:cNvPr id="3" name="Content Placeholder 2">
            <a:extLst>
              <a:ext uri="{FF2B5EF4-FFF2-40B4-BE49-F238E27FC236}">
                <a16:creationId xmlns:a16="http://schemas.microsoft.com/office/drawing/2014/main" id="{A8C983A3-1098-483E-A5A9-8A1C7C633638}"/>
              </a:ext>
            </a:extLst>
          </p:cNvPr>
          <p:cNvSpPr>
            <a:spLocks noGrp="1"/>
          </p:cNvSpPr>
          <p:nvPr>
            <p:ph idx="1"/>
          </p:nvPr>
        </p:nvSpPr>
        <p:spPr/>
        <p:txBody>
          <a:bodyPr/>
          <a:lstStyle/>
          <a:p>
            <a:r>
              <a:rPr lang="en-GB" dirty="0">
                <a:solidFill>
                  <a:schemeClr val="bg1"/>
                </a:solidFill>
              </a:rPr>
              <a:t>Does restorative justice generally work?</a:t>
            </a:r>
          </a:p>
          <a:p>
            <a:r>
              <a:rPr lang="en-GB" dirty="0">
                <a:solidFill>
                  <a:schemeClr val="bg1"/>
                </a:solidFill>
              </a:rPr>
              <a:t>In all contexts?</a:t>
            </a:r>
          </a:p>
          <a:p>
            <a:r>
              <a:rPr lang="en-GB" dirty="0">
                <a:solidFill>
                  <a:schemeClr val="bg1"/>
                </a:solidFill>
              </a:rPr>
              <a:t>In relation to all types of offences?</a:t>
            </a:r>
          </a:p>
          <a:p>
            <a:r>
              <a:rPr lang="en-GB" dirty="0">
                <a:solidFill>
                  <a:schemeClr val="bg1"/>
                </a:solidFill>
              </a:rPr>
              <a:t>What can go wrong?</a:t>
            </a:r>
          </a:p>
          <a:p>
            <a:r>
              <a:rPr lang="en-GB" dirty="0">
                <a:solidFill>
                  <a:schemeClr val="bg1"/>
                </a:solidFill>
              </a:rPr>
              <a:t>How does age factor in?</a:t>
            </a:r>
          </a:p>
          <a:p>
            <a:r>
              <a:rPr lang="en-GB" dirty="0">
                <a:solidFill>
                  <a:schemeClr val="bg1"/>
                </a:solidFill>
              </a:rPr>
              <a:t>Gendered harms? </a:t>
            </a:r>
          </a:p>
          <a:p>
            <a:r>
              <a:rPr lang="en-GB" dirty="0">
                <a:solidFill>
                  <a:schemeClr val="bg1"/>
                </a:solidFill>
              </a:rPr>
              <a:t>Issues of power?</a:t>
            </a:r>
          </a:p>
        </p:txBody>
      </p:sp>
    </p:spTree>
    <p:extLst>
      <p:ext uri="{BB962C8B-B14F-4D97-AF65-F5344CB8AC3E}">
        <p14:creationId xmlns:p14="http://schemas.microsoft.com/office/powerpoint/2010/main" val="1476419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2387</Words>
  <Application>Microsoft Office PowerPoint</Application>
  <PresentationFormat>Widescreen</PresentationFormat>
  <Paragraphs>209</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Restorative Justice</vt:lpstr>
      <vt:lpstr>What is restorative justice?</vt:lpstr>
      <vt:lpstr>Contd…</vt:lpstr>
      <vt:lpstr>Restorative practice</vt:lpstr>
      <vt:lpstr>PowerPoint Presentation</vt:lpstr>
      <vt:lpstr>PowerPoint Presentation</vt:lpstr>
      <vt:lpstr>The inherent values of restorative justice</vt:lpstr>
      <vt:lpstr>Theories behind restorative justice</vt:lpstr>
      <vt:lpstr>The background to restorative justice &amp; influences</vt:lpstr>
      <vt:lpstr>PowerPoint Presentation</vt:lpstr>
      <vt:lpstr>Contd….</vt:lpstr>
      <vt:lpstr>Braithwaite’s Reintegrative Shaming Theory  </vt:lpstr>
      <vt:lpstr>Victim movement and RJ</vt:lpstr>
      <vt:lpstr>Last decade - RJ</vt:lpstr>
      <vt:lpstr>Contd…</vt:lpstr>
      <vt:lpstr>Mainstream?</vt:lpstr>
      <vt:lpstr>The principles of restorative justice</vt:lpstr>
      <vt:lpstr>Standards in RJ</vt:lpstr>
      <vt:lpstr>Youth offending</vt:lpstr>
      <vt:lpstr>Crime &amp; Disorder Act 1998 – how committed to RJ was it really?</vt:lpstr>
      <vt:lpstr>Aims of restorative justice programmes</vt:lpstr>
      <vt:lpstr>Types of restorative justice programmes</vt:lpstr>
      <vt:lpstr>RJ in domestic abuse cases – problematic?</vt:lpstr>
      <vt:lpstr>Benefits for victims…</vt:lpstr>
      <vt:lpstr>RJ &amp; Victims</vt:lpstr>
      <vt:lpstr>RJ allows victims to express the impact crime has had on them:</vt:lpstr>
      <vt:lpstr>Strang’s (2002) study</vt:lpstr>
      <vt:lpstr>Shapland’s (2007) study</vt:lpstr>
      <vt:lpstr>Offender perspectives on RJ</vt:lpstr>
      <vt:lpstr>Shapland (2006) Outcomes from 349 cases:</vt:lpstr>
      <vt:lpstr>Impact on the justice system - Restorative Applications </vt:lpstr>
      <vt:lpstr>Food for thought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dc:title>
  <dc:creator>Gerald Schaefer [gas]</dc:creator>
  <cp:lastModifiedBy>Gerald Schaefer [gas]</cp:lastModifiedBy>
  <cp:revision>2</cp:revision>
  <dcterms:created xsi:type="dcterms:W3CDTF">2020-12-03T23:29:12Z</dcterms:created>
  <dcterms:modified xsi:type="dcterms:W3CDTF">2020-12-04T00:08:09Z</dcterms:modified>
</cp:coreProperties>
</file>